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5"/>
  </p:notesMasterIdLst>
  <p:sldIdLst>
    <p:sldId id="256" r:id="rId5"/>
    <p:sldId id="257" r:id="rId6"/>
    <p:sldId id="281" r:id="rId7"/>
    <p:sldId id="282" r:id="rId8"/>
    <p:sldId id="283" r:id="rId9"/>
    <p:sldId id="286" r:id="rId10"/>
    <p:sldId id="287" r:id="rId11"/>
    <p:sldId id="280" r:id="rId12"/>
    <p:sldId id="288" r:id="rId13"/>
    <p:sldId id="273"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2"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8643" dt="2021-09-13T11:54:47.628"/>
    <p1510:client id="{6B508220-8ADE-492D-BF27-9FA5AEF2483E}" v="1697" dt="2021-09-12T17:09:25.844"/>
    <p1510:client id="{73BDEE53-3A66-80A5-5876-100FD9715AFA}" v="3265" dt="2021-09-22T13:44:12.277"/>
    <p1510:client id="{8DEB05D3-6CCA-73C9-F088-F837CBA0F7CC}" v="916" dt="2021-09-22T17:33:51.149"/>
    <p1510:client id="{A5DB3ACE-2244-02F8-7531-C6771CDDD82B}" v="1951" dt="2021-09-21T14:17:54.413"/>
    <p1510:client id="{BBAD383A-275C-61E6-408E-74A932F866D1}" v="1941" dt="2021-09-27T13:54:37.665"/>
    <p1510:client id="{DB58A7FF-90CD-FD99-5FF9-BC88C0262606}" v="84" dt="2021-09-13T12:12:23.987"/>
    <p1510:client id="{DD693FB9-10DF-4D0D-B0CB-8AC282FE7BC2}" v="24" dt="2021-09-20T12:12:00.212"/>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30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5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127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891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2776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codepen.io/aistonija/pen/jOwQXmJ"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codepen.io/aistonija/pen/MWozZE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codepen.io/aistonija/pen/rNwQoY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codepen.io/aistonija/pen/OJgarZ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3273287" y="2618264"/>
            <a:ext cx="7778538" cy="2387601"/>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Elementų kūrimas su JS ir pridėjimas į HTML</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document.createElement()</a:t>
            </a:r>
            <a:endParaRPr lang="lt-LT" sz="1800" dirty="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80391" y="4190733"/>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2" name="Google Shape;113;gc8177118b2_0_0">
            <a:extLst>
              <a:ext uri="{FF2B5EF4-FFF2-40B4-BE49-F238E27FC236}">
                <a16:creationId xmlns:a16="http://schemas.microsoft.com/office/drawing/2014/main" id="{7FEBA6CE-FB27-466A-8A19-FAAFA1998716}"/>
              </a:ext>
            </a:extLst>
          </p:cNvPr>
          <p:cNvSpPr txBox="1">
            <a:spLocks/>
          </p:cNvSpPr>
          <p:nvPr/>
        </p:nvSpPr>
        <p:spPr>
          <a:xfrm>
            <a:off x="1350593" y="4358247"/>
            <a:ext cx="4235700" cy="4098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pPr>
            <a:r>
              <a:rPr lang="lt-LT" sz="1800"/>
              <a:t>element.append()</a:t>
            </a:r>
            <a:endParaRPr lang="en-US"/>
          </a:p>
        </p:txBody>
      </p:sp>
      <p:sp>
        <p:nvSpPr>
          <p:cNvPr id="9" name="Google Shape;114;gc8177118b2_0_0">
            <a:extLst>
              <a:ext uri="{FF2B5EF4-FFF2-40B4-BE49-F238E27FC236}">
                <a16:creationId xmlns:a16="http://schemas.microsoft.com/office/drawing/2014/main" id="{A820B7DC-EC2C-4771-AD79-2E2A3545E4F1}"/>
              </a:ext>
            </a:extLst>
          </p:cNvPr>
          <p:cNvSpPr/>
          <p:nvPr/>
        </p:nvSpPr>
        <p:spPr>
          <a:xfrm>
            <a:off x="480391" y="5188056"/>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03</a:t>
            </a:r>
            <a:endParaRPr sz="1400" b="0" i="0" u="none" strike="noStrike" cap="none">
              <a:solidFill>
                <a:srgbClr val="000000"/>
              </a:solidFill>
              <a:latin typeface="Arial"/>
              <a:ea typeface="Arial"/>
              <a:cs typeface="Arial"/>
              <a:sym typeface="Arial"/>
            </a:endParaRPr>
          </a:p>
        </p:txBody>
      </p:sp>
      <p:sp>
        <p:nvSpPr>
          <p:cNvPr id="10" name="Google Shape;113;gc8177118b2_0_0">
            <a:extLst>
              <a:ext uri="{FF2B5EF4-FFF2-40B4-BE49-F238E27FC236}">
                <a16:creationId xmlns:a16="http://schemas.microsoft.com/office/drawing/2014/main" id="{8F6D5C89-B417-42F0-A078-62C170BA4EE2}"/>
              </a:ext>
            </a:extLst>
          </p:cNvPr>
          <p:cNvSpPr txBox="1">
            <a:spLocks/>
          </p:cNvSpPr>
          <p:nvPr/>
        </p:nvSpPr>
        <p:spPr>
          <a:xfrm>
            <a:off x="1350593" y="5355570"/>
            <a:ext cx="4235700" cy="4098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pPr>
            <a:r>
              <a:rPr lang="lt-LT" sz="1800"/>
              <a:t>element.prepend()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createElement()</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document.createElement()</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50162" y="2260637"/>
            <a:ext cx="10859100" cy="423877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a:t>- Metodas createElement() sukuria HTML elementą pagal jo žymos pavadinimą (tagName);</a:t>
            </a:r>
            <a:endParaRPr lang="lt-LT" dirty="0"/>
          </a:p>
          <a:p>
            <a:pPr marL="0" indent="0">
              <a:lnSpc>
                <a:spcPct val="150000"/>
              </a:lnSpc>
              <a:spcBef>
                <a:spcPts val="0"/>
              </a:spcBef>
            </a:pPr>
            <a:endParaRPr lang="lt-LT" dirty="0"/>
          </a:p>
          <a:p>
            <a:pPr marL="0" indent="0">
              <a:lnSpc>
                <a:spcPct val="150000"/>
              </a:lnSpc>
              <a:spcBef>
                <a:spcPts val="0"/>
              </a:spcBef>
            </a:pPr>
            <a:r>
              <a:rPr lang="lt-LT"/>
              <a:t>- Pavyzdys:</a:t>
            </a:r>
            <a:endParaRPr lang="lt-LT" dirty="0"/>
          </a:p>
          <a:p>
            <a:pPr marL="0" indent="0">
              <a:lnSpc>
                <a:spcPct val="150000"/>
              </a:lnSpc>
              <a:spcBef>
                <a:spcPts val="0"/>
              </a:spcBef>
            </a:pPr>
            <a:endParaRPr lang="lt-LT" dirty="0"/>
          </a:p>
          <a:p>
            <a:pPr marL="0" indent="0">
              <a:lnSpc>
                <a:spcPct val="150000"/>
              </a:lnSpc>
              <a:spcBef>
                <a:spcPts val="0"/>
              </a:spcBef>
            </a:pPr>
            <a:r>
              <a:rPr lang="lt-LT"/>
              <a:t>const paragraph = document.createElement('p') &gt; sukurs paragrafo žymą HTML'e.</a:t>
            </a:r>
            <a:endParaRPr lang="lt-LT" dirty="0"/>
          </a:p>
          <a:p>
            <a:pPr marL="0" indent="0">
              <a:lnSpc>
                <a:spcPct val="150000"/>
              </a:lnSpc>
              <a:spcBef>
                <a:spcPts val="0"/>
              </a:spcBef>
            </a:pPr>
            <a:r>
              <a:rPr lang="lt-LT"/>
              <a:t>console.log(paragraph) &gt; grąžins HTML elementą;</a:t>
            </a:r>
            <a:endParaRPr lang="lt-LT" dirty="0"/>
          </a:p>
          <a:p>
            <a:pPr marL="0" indent="0">
              <a:lnSpc>
                <a:spcPct val="150000"/>
              </a:lnSpc>
              <a:spcBef>
                <a:spcPts val="0"/>
              </a:spcBef>
              <a:buSzPts val="1100"/>
            </a:pPr>
            <a:endParaRPr lang="en-US"/>
          </a:p>
        </p:txBody>
      </p:sp>
    </p:spTree>
    <p:extLst>
      <p:ext uri="{BB962C8B-B14F-4D97-AF65-F5344CB8AC3E}">
        <p14:creationId xmlns:p14="http://schemas.microsoft.com/office/powerpoint/2010/main" val="30798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append() </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document.append()</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b="1"/>
              <a:t>Svarbu! </a:t>
            </a:r>
            <a:r>
              <a:rPr lang="lt-LT"/>
              <a:t>append() metodą galima taikyti ne tik visam dokumentui, bet ir kitiem elementam, į kuriuos tiesiogiai norime kažką patalpinti. </a:t>
            </a:r>
            <a:endParaRPr lang="lt-LT" dirty="0"/>
          </a:p>
          <a:p>
            <a:pPr marL="0" indent="0">
              <a:lnSpc>
                <a:spcPct val="150000"/>
              </a:lnSpc>
              <a:spcBef>
                <a:spcPts val="0"/>
              </a:spcBef>
            </a:pPr>
            <a:r>
              <a:rPr lang="lt-LT" b="1" dirty="0"/>
              <a:t>Svarbu! </a:t>
            </a:r>
            <a:r>
              <a:rPr lang="lt-LT"/>
              <a:t>append() metodas pridės elementus į tėvinio elemento galą.</a:t>
            </a:r>
            <a:endParaRPr lang="lt-LT" dirty="0"/>
          </a:p>
          <a:p>
            <a:pPr marL="0" indent="0">
              <a:lnSpc>
                <a:spcPct val="150000"/>
              </a:lnSpc>
              <a:spcBef>
                <a:spcPts val="0"/>
              </a:spcBef>
            </a:pPr>
            <a:endParaRPr lang="lt-LT" b="1" dirty="0"/>
          </a:p>
          <a:p>
            <a:pPr marL="0" indent="0">
              <a:lnSpc>
                <a:spcPct val="150000"/>
              </a:lnSpc>
              <a:spcBef>
                <a:spcPts val="0"/>
              </a:spcBef>
            </a:pPr>
            <a:r>
              <a:rPr lang="lt-LT" b="1"/>
              <a:t>Pvz. Nr. 1</a:t>
            </a:r>
            <a:endParaRPr lang="lt-LT" b="1" dirty="0"/>
          </a:p>
          <a:p>
            <a:pPr marL="0" indent="0">
              <a:lnSpc>
                <a:spcPct val="150000"/>
              </a:lnSpc>
              <a:spcBef>
                <a:spcPts val="0"/>
              </a:spcBef>
            </a:pPr>
            <a:r>
              <a:rPr lang="lt-LT" b="1"/>
              <a:t>Sukuriame div elementą:</a:t>
            </a:r>
            <a:endParaRPr lang="lt-LT" b="1" dirty="0"/>
          </a:p>
          <a:p>
            <a:pPr marL="0" indent="0">
              <a:lnSpc>
                <a:spcPct val="150000"/>
              </a:lnSpc>
              <a:spcBef>
                <a:spcPts val="0"/>
              </a:spcBef>
            </a:pPr>
            <a:r>
              <a:rPr lang="lt-LT"/>
              <a:t>let box = document.createElement("div");</a:t>
            </a:r>
          </a:p>
          <a:p>
            <a:pPr marL="0" indent="0">
              <a:lnSpc>
                <a:spcPct val="150000"/>
              </a:lnSpc>
              <a:spcBef>
                <a:spcPts val="0"/>
              </a:spcBef>
            </a:pPr>
            <a:r>
              <a:rPr lang="lt-LT" b="1"/>
              <a:t>Į div elementą tiesiogiai pridedame tekstą:</a:t>
            </a:r>
            <a:endParaRPr lang="lt-LT" b="1" dirty="0"/>
          </a:p>
          <a:p>
            <a:pPr marL="0" indent="0">
              <a:lnSpc>
                <a:spcPct val="150000"/>
              </a:lnSpc>
              <a:spcBef>
                <a:spcPts val="0"/>
              </a:spcBef>
            </a:pPr>
            <a:r>
              <a:rPr lang="lt-LT"/>
              <a:t>box.append("Some text");</a:t>
            </a:r>
          </a:p>
          <a:p>
            <a:pPr marL="0" indent="0">
              <a:lnSpc>
                <a:spcPct val="150000"/>
              </a:lnSpc>
              <a:spcBef>
                <a:spcPts val="0"/>
              </a:spcBef>
            </a:pPr>
            <a:endParaRPr lang="lt-LT" b="1" dirty="0"/>
          </a:p>
          <a:p>
            <a:pPr marL="0" indent="0">
              <a:lnSpc>
                <a:spcPct val="150000"/>
              </a:lnSpc>
              <a:spcBef>
                <a:spcPts val="0"/>
              </a:spcBef>
            </a:pPr>
            <a:r>
              <a:rPr lang="lt-LT" b="1"/>
              <a:t>Pvz. Nr. 2</a:t>
            </a:r>
            <a:endParaRPr lang="lt-LT" b="1" dirty="0"/>
          </a:p>
          <a:p>
            <a:pPr marL="0" indent="0">
              <a:lnSpc>
                <a:spcPct val="150000"/>
              </a:lnSpc>
              <a:spcBef>
                <a:spcPts val="0"/>
              </a:spcBef>
            </a:pPr>
            <a:r>
              <a:rPr lang="lt-LT" b="1"/>
              <a:t>Sukuriame h1 elementą ir pridedame jam teksto:</a:t>
            </a:r>
          </a:p>
          <a:p>
            <a:pPr marL="0" indent="0">
              <a:lnSpc>
                <a:spcPct val="150000"/>
              </a:lnSpc>
              <a:spcBef>
                <a:spcPts val="0"/>
              </a:spcBef>
            </a:pPr>
            <a:r>
              <a:rPr lang="lt-LT"/>
              <a:t>const greeting = document.createElement("h1");</a:t>
            </a:r>
          </a:p>
          <a:p>
            <a:pPr marL="0" indent="0">
              <a:lnSpc>
                <a:spcPct val="150000"/>
              </a:lnSpc>
              <a:spcBef>
                <a:spcPts val="0"/>
              </a:spcBef>
            </a:pPr>
            <a:r>
              <a:rPr lang="lt-LT"/>
              <a:t>greeting.textContent = "Laba diena";</a:t>
            </a:r>
          </a:p>
          <a:p>
            <a:pPr marL="0" indent="0">
              <a:lnSpc>
                <a:spcPct val="150000"/>
              </a:lnSpc>
              <a:spcBef>
                <a:spcPts val="0"/>
              </a:spcBef>
            </a:pPr>
            <a:r>
              <a:rPr lang="lt-LT" b="1"/>
              <a:t>Patį h1 elementą įdedame į HTML body</a:t>
            </a:r>
          </a:p>
          <a:p>
            <a:pPr marL="0" indent="0">
              <a:lnSpc>
                <a:spcPct val="150000"/>
              </a:lnSpc>
              <a:spcBef>
                <a:spcPts val="0"/>
              </a:spcBef>
            </a:pPr>
            <a:r>
              <a:rPr lang="lt-LT"/>
              <a:t>document.body.append(greeting);</a:t>
            </a:r>
          </a:p>
          <a:p>
            <a:pPr marL="0" indent="0">
              <a:lnSpc>
                <a:spcPct val="150000"/>
              </a:lnSpc>
              <a:spcBef>
                <a:spcPts val="0"/>
              </a:spcBef>
            </a:pPr>
            <a:endParaRPr lang="lt-LT" b="1" dirty="0"/>
          </a:p>
        </p:txBody>
      </p:sp>
    </p:spTree>
    <p:extLst>
      <p:ext uri="{BB962C8B-B14F-4D97-AF65-F5344CB8AC3E}">
        <p14:creationId xmlns:p14="http://schemas.microsoft.com/office/powerpoint/2010/main" val="2790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prepend()</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document.prepend()</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b="1"/>
              <a:t>Svarbu! </a:t>
            </a:r>
            <a:r>
              <a:rPr lang="lt-LT"/>
              <a:t>append() metodas pridės elementus į tėvinio elemento priekį, prieš kitus elementus.</a:t>
            </a:r>
          </a:p>
          <a:p>
            <a:pPr marL="0" indent="0">
              <a:lnSpc>
                <a:spcPct val="150000"/>
              </a:lnSpc>
              <a:spcBef>
                <a:spcPts val="0"/>
              </a:spcBef>
            </a:pPr>
            <a:endParaRPr lang="lt-LT" dirty="0"/>
          </a:p>
          <a:p>
            <a:pPr marL="0" indent="0">
              <a:lnSpc>
                <a:spcPct val="150000"/>
              </a:lnSpc>
              <a:spcBef>
                <a:spcPts val="0"/>
              </a:spcBef>
            </a:pPr>
            <a:r>
              <a:rPr lang="lt-LT" b="1"/>
              <a:t>Pvz. Nr. 1</a:t>
            </a:r>
            <a:endParaRPr lang="lt-LT"/>
          </a:p>
          <a:p>
            <a:pPr marL="0" indent="0">
              <a:lnSpc>
                <a:spcPct val="150000"/>
              </a:lnSpc>
              <a:spcBef>
                <a:spcPts val="0"/>
              </a:spcBef>
            </a:pPr>
            <a:r>
              <a:rPr lang="lt-LT" b="1"/>
              <a:t>Sukuriame div elementą:</a:t>
            </a:r>
            <a:endParaRPr lang="lt-LT"/>
          </a:p>
          <a:p>
            <a:pPr marL="0" indent="0">
              <a:lnSpc>
                <a:spcPct val="150000"/>
              </a:lnSpc>
              <a:spcBef>
                <a:spcPts val="0"/>
              </a:spcBef>
            </a:pPr>
            <a:r>
              <a:rPr lang="lt-LT"/>
              <a:t>let box = document.createElement("div");</a:t>
            </a:r>
            <a:endParaRPr lang="en-US"/>
          </a:p>
          <a:p>
            <a:pPr marL="0" indent="0">
              <a:lnSpc>
                <a:spcPct val="150000"/>
              </a:lnSpc>
              <a:spcBef>
                <a:spcPts val="0"/>
              </a:spcBef>
            </a:pPr>
            <a:r>
              <a:rPr lang="lt-LT" b="1"/>
              <a:t>Į div elemento galą tiesiogiai pridedame tekstą:</a:t>
            </a:r>
            <a:endParaRPr lang="lt-LT"/>
          </a:p>
          <a:p>
            <a:pPr marL="0" indent="0">
              <a:lnSpc>
                <a:spcPct val="150000"/>
              </a:lnSpc>
              <a:spcBef>
                <a:spcPts val="0"/>
              </a:spcBef>
            </a:pPr>
            <a:r>
              <a:rPr lang="lt-LT"/>
              <a:t>box.append("Some text");</a:t>
            </a:r>
          </a:p>
          <a:p>
            <a:pPr marL="0" indent="0">
              <a:lnSpc>
                <a:spcPct val="150000"/>
              </a:lnSpc>
              <a:spcBef>
                <a:spcPts val="0"/>
              </a:spcBef>
            </a:pPr>
            <a:r>
              <a:rPr lang="lt-LT" b="1"/>
              <a:t>Į div elemento priekį, tiesiogiai pridedame tekstą:</a:t>
            </a:r>
          </a:p>
          <a:p>
            <a:pPr marL="0" indent="0">
              <a:lnSpc>
                <a:spcPct val="150000"/>
              </a:lnSpc>
              <a:spcBef>
                <a:spcPts val="0"/>
              </a:spcBef>
            </a:pPr>
            <a:r>
              <a:rPr lang="lt-LT"/>
              <a:t>box.prepend("Headline: ")</a:t>
            </a:r>
            <a:endParaRPr lang="lt-LT" dirty="0"/>
          </a:p>
          <a:p>
            <a:pPr marL="0" indent="0">
              <a:lnSpc>
                <a:spcPct val="150000"/>
              </a:lnSpc>
              <a:spcBef>
                <a:spcPts val="0"/>
              </a:spcBef>
            </a:pPr>
            <a:endParaRPr lang="lt-LT" dirty="0"/>
          </a:p>
          <a:p>
            <a:pPr marL="0" indent="0">
              <a:lnSpc>
                <a:spcPct val="150000"/>
              </a:lnSpc>
              <a:spcBef>
                <a:spcPts val="0"/>
              </a:spcBef>
            </a:pPr>
            <a:r>
              <a:rPr lang="lt-LT" b="1"/>
              <a:t>Rezultatas: </a:t>
            </a:r>
          </a:p>
          <a:p>
            <a:pPr marL="0" indent="0">
              <a:lnSpc>
                <a:spcPct val="150000"/>
              </a:lnSpc>
              <a:spcBef>
                <a:spcPts val="0"/>
              </a:spcBef>
            </a:pPr>
            <a:r>
              <a:rPr lang="lt-LT" b="1"/>
              <a:t>Headline: Some text</a:t>
            </a:r>
            <a:endParaRPr lang="lt-LT" b="1" dirty="0"/>
          </a:p>
        </p:txBody>
      </p:sp>
    </p:spTree>
    <p:extLst>
      <p:ext uri="{BB962C8B-B14F-4D97-AF65-F5344CB8AC3E}">
        <p14:creationId xmlns:p14="http://schemas.microsoft.com/office/powerpoint/2010/main" val="229634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Create, append and prepend</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a:t>
            </a:r>
            <a:r>
              <a:rPr lang="lt-LT" sz="1400" dirty="0"/>
              <a:t> Get the starter code here - </a:t>
            </a:r>
            <a:r>
              <a:rPr lang="lt-LT" sz="1400" dirty="0">
                <a:hlinkClick r:id="rId4"/>
              </a:rPr>
              <a:t>codepen</a:t>
            </a:r>
            <a:r>
              <a:rPr lang="lt-LT" sz="1400" dirty="0"/>
              <a:t>;</a:t>
            </a:r>
          </a:p>
          <a:p>
            <a:endParaRPr lang="lt-LT" sz="1400" dirty="0"/>
          </a:p>
          <a:p>
            <a:r>
              <a:rPr lang="lt-LT" sz="1400">
                <a:highlight>
                  <a:srgbClr val="FFFF00"/>
                </a:highlight>
              </a:rPr>
              <a:t>Please – do not work on this codepen workspace! Copy starter code in your editor, jsitor or your own codepen.</a:t>
            </a:r>
            <a:endParaRPr lang="lt-LT" sz="1400" dirty="0">
              <a:highlight>
                <a:srgbClr val="FFFF00"/>
              </a:highlight>
            </a:endParaRPr>
          </a:p>
          <a:p>
            <a:endParaRPr lang="lt-LT" sz="1400" dirty="0">
              <a:highlight>
                <a:srgbClr val="FFFF00"/>
              </a:highlight>
            </a:endParaRPr>
          </a:p>
          <a:p>
            <a:r>
              <a:rPr lang="lt-LT" sz="1400"/>
              <a:t>2. Your goal is to determine if value is number and if it's between 0 and 99 inclusive on </a:t>
            </a:r>
            <a:r>
              <a:rPr lang="lt-LT" sz="1400" b="1"/>
              <a:t>blur </a:t>
            </a:r>
            <a:r>
              <a:rPr lang="lt-LT" sz="1400"/>
              <a:t>event and create and style an element with Javascript accordingly:</a:t>
            </a:r>
            <a:endParaRPr lang="lt-LT" sz="1400" dirty="0"/>
          </a:p>
          <a:p>
            <a:endParaRPr lang="lt-LT" sz="1400" dirty="0"/>
          </a:p>
          <a:p>
            <a:r>
              <a:rPr lang="lt-LT" sz="1400"/>
              <a:t>- if conditions are true (it's a number which is between 0 and 99) - </a:t>
            </a:r>
            <a:endParaRPr lang="lt-LT" sz="1400" dirty="0"/>
          </a:p>
          <a:p>
            <a:r>
              <a:rPr lang="lt-LT" sz="1400"/>
              <a:t>show styled success message above the input. </a:t>
            </a:r>
          </a:p>
          <a:p>
            <a:endParaRPr lang="lt-LT" sz="1400" dirty="0"/>
          </a:p>
          <a:p>
            <a:endParaRPr lang="lt-LT" sz="1400" dirty="0"/>
          </a:p>
          <a:p>
            <a:endParaRPr lang="lt-LT" sz="1400" dirty="0"/>
          </a:p>
          <a:p>
            <a:endParaRPr lang="lt-LT" sz="1400" dirty="0"/>
          </a:p>
          <a:p>
            <a:r>
              <a:rPr lang="lt-LT" sz="1400"/>
              <a:t>- if conditions are false (not a number or lower than 0 or higher than 99) -</a:t>
            </a:r>
            <a:endParaRPr lang="lt-LT" sz="1400" dirty="0"/>
          </a:p>
          <a:p>
            <a:r>
              <a:rPr lang="lt-LT" sz="1400"/>
              <a:t> show styles error message below the input.</a:t>
            </a:r>
          </a:p>
          <a:p>
            <a:endParaRPr lang="lt-LT" sz="1400" dirty="0"/>
          </a:p>
          <a:p>
            <a:endParaRPr lang="lt-LT" sz="1400" dirty="0"/>
          </a:p>
          <a:p>
            <a:endParaRPr lang="lt-LT" sz="1400" dirty="0"/>
          </a:p>
          <a:p>
            <a:endParaRPr lang="lt-LT" sz="1400" dirty="0"/>
          </a:p>
          <a:p>
            <a:r>
              <a:rPr lang="lt-LT" sz="1400"/>
              <a:t>- each time blur event happens, the previous message bust be cleared.</a:t>
            </a:r>
            <a:endParaRPr lang="lt-LT" sz="1400" dirty="0"/>
          </a:p>
          <a:p>
            <a:endParaRPr lang="lt-LT" sz="1400" dirty="0"/>
          </a:p>
          <a:p>
            <a:pPr hangingPunct="1"/>
            <a:endParaRPr lang="lt-LT" sz="1400"/>
          </a:p>
        </p:txBody>
      </p:sp>
      <p:pic>
        <p:nvPicPr>
          <p:cNvPr id="4" name="Picture 4">
            <a:extLst>
              <a:ext uri="{FF2B5EF4-FFF2-40B4-BE49-F238E27FC236}">
                <a16:creationId xmlns:a16="http://schemas.microsoft.com/office/drawing/2014/main" id="{DB0F3EAF-25FF-48B6-9160-5C5B1D0C8877}"/>
              </a:ext>
            </a:extLst>
          </p:cNvPr>
          <p:cNvPicPr>
            <a:picLocks noChangeAspect="1"/>
          </p:cNvPicPr>
          <p:nvPr/>
        </p:nvPicPr>
        <p:blipFill>
          <a:blip r:embed="rId5"/>
          <a:stretch>
            <a:fillRect/>
          </a:stretch>
        </p:blipFill>
        <p:spPr>
          <a:xfrm>
            <a:off x="6629400" y="4551767"/>
            <a:ext cx="2743200" cy="824878"/>
          </a:xfrm>
          <a:prstGeom prst="rect">
            <a:avLst/>
          </a:prstGeom>
        </p:spPr>
      </p:pic>
      <p:pic>
        <p:nvPicPr>
          <p:cNvPr id="5" name="Picture 10">
            <a:extLst>
              <a:ext uri="{FF2B5EF4-FFF2-40B4-BE49-F238E27FC236}">
                <a16:creationId xmlns:a16="http://schemas.microsoft.com/office/drawing/2014/main" id="{43891CD8-CAA6-4189-B5DD-39D83B864D72}"/>
              </a:ext>
            </a:extLst>
          </p:cNvPr>
          <p:cNvPicPr>
            <a:picLocks noChangeAspect="1"/>
          </p:cNvPicPr>
          <p:nvPr/>
        </p:nvPicPr>
        <p:blipFill>
          <a:blip r:embed="rId6"/>
          <a:stretch>
            <a:fillRect/>
          </a:stretch>
        </p:blipFill>
        <p:spPr>
          <a:xfrm>
            <a:off x="6629400" y="3168072"/>
            <a:ext cx="2743200" cy="858033"/>
          </a:xfrm>
          <a:prstGeom prst="rect">
            <a:avLst/>
          </a:prstGeom>
        </p:spPr>
      </p:pic>
    </p:spTree>
    <p:extLst>
      <p:ext uri="{BB962C8B-B14F-4D97-AF65-F5344CB8AC3E}">
        <p14:creationId xmlns:p14="http://schemas.microsoft.com/office/powerpoint/2010/main" val="198916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Create Table </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Get the starter code here - </a:t>
            </a:r>
            <a:r>
              <a:rPr lang="lt-LT" sz="1400" dirty="0">
                <a:hlinkClick r:id="rId4"/>
              </a:rPr>
              <a:t>codepen</a:t>
            </a:r>
            <a:r>
              <a:rPr lang="lt-LT" sz="1400"/>
              <a:t>;</a:t>
            </a:r>
            <a:endParaRPr lang="en-US" sz="1400"/>
          </a:p>
          <a:p>
            <a:endParaRPr lang="lt-LT" sz="1400" dirty="0"/>
          </a:p>
          <a:p>
            <a:r>
              <a:rPr lang="lt-LT" sz="1400">
                <a:highlight>
                  <a:srgbClr val="FFFF00"/>
                </a:highlight>
              </a:rPr>
              <a:t>Please – do not work on this codepen workspace! Copy starter code in your editor, jsitor or your own codepen.</a:t>
            </a:r>
            <a:endParaRPr lang="lt-LT">
              <a:highlight>
                <a:srgbClr val="FFFF00"/>
              </a:highlight>
            </a:endParaRPr>
          </a:p>
          <a:p>
            <a:endParaRPr lang="lt-LT" sz="1400" dirty="0">
              <a:highlight>
                <a:srgbClr val="FFFF00"/>
              </a:highlight>
            </a:endParaRPr>
          </a:p>
          <a:p>
            <a:r>
              <a:rPr lang="lt-LT" sz="1400"/>
              <a:t>2. Your goal is to print the table according to the user inputs for rows and columns. </a:t>
            </a:r>
          </a:p>
          <a:p>
            <a:endParaRPr lang="lt-LT" sz="1400" dirty="0"/>
          </a:p>
          <a:p>
            <a:r>
              <a:rPr lang="lt-LT" sz="1400"/>
              <a:t>3. No additional validation will be written, however if you feel like validation the inputs – go ahead.</a:t>
            </a:r>
            <a:endParaRPr lang="lt-LT" sz="1400" dirty="0"/>
          </a:p>
        </p:txBody>
      </p:sp>
      <p:pic>
        <p:nvPicPr>
          <p:cNvPr id="2" name="Picture 2" descr="Table&#10;&#10;Description automatically generated">
            <a:extLst>
              <a:ext uri="{FF2B5EF4-FFF2-40B4-BE49-F238E27FC236}">
                <a16:creationId xmlns:a16="http://schemas.microsoft.com/office/drawing/2014/main" id="{52024641-047A-4B44-A077-E82B1DF1D8FC}"/>
              </a:ext>
            </a:extLst>
          </p:cNvPr>
          <p:cNvPicPr>
            <a:picLocks noChangeAspect="1"/>
          </p:cNvPicPr>
          <p:nvPr/>
        </p:nvPicPr>
        <p:blipFill>
          <a:blip r:embed="rId5"/>
          <a:stretch>
            <a:fillRect/>
          </a:stretch>
        </p:blipFill>
        <p:spPr>
          <a:xfrm>
            <a:off x="589429" y="4500418"/>
            <a:ext cx="4849905" cy="1868869"/>
          </a:xfrm>
          <a:prstGeom prst="rect">
            <a:avLst/>
          </a:prstGeom>
        </p:spPr>
      </p:pic>
      <p:pic>
        <p:nvPicPr>
          <p:cNvPr id="3" name="Picture 3" descr="Graphical user interface, application, table&#10;&#10;Description automatically generated">
            <a:extLst>
              <a:ext uri="{FF2B5EF4-FFF2-40B4-BE49-F238E27FC236}">
                <a16:creationId xmlns:a16="http://schemas.microsoft.com/office/drawing/2014/main" id="{8D6A9552-8A00-4249-9508-E7E696316A5A}"/>
              </a:ext>
            </a:extLst>
          </p:cNvPr>
          <p:cNvPicPr>
            <a:picLocks noChangeAspect="1"/>
          </p:cNvPicPr>
          <p:nvPr/>
        </p:nvPicPr>
        <p:blipFill>
          <a:blip r:embed="rId6"/>
          <a:stretch>
            <a:fillRect/>
          </a:stretch>
        </p:blipFill>
        <p:spPr>
          <a:xfrm>
            <a:off x="6405283" y="4505993"/>
            <a:ext cx="4166347" cy="1913750"/>
          </a:xfrm>
          <a:prstGeom prst="rect">
            <a:avLst/>
          </a:prstGeom>
        </p:spPr>
      </p:pic>
    </p:spTree>
    <p:extLst>
      <p:ext uri="{BB962C8B-B14F-4D97-AF65-F5344CB8AC3E}">
        <p14:creationId xmlns:p14="http://schemas.microsoft.com/office/powerpoint/2010/main" val="1841527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Print Products</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solidFill>
                  <a:schemeClr val="tx1"/>
                </a:solidFill>
              </a:rPr>
              <a:t>1. Get the starter code here - </a:t>
            </a:r>
            <a:r>
              <a:rPr lang="lt-LT" sz="1400" dirty="0">
                <a:solidFill>
                  <a:schemeClr val="tx1"/>
                </a:solidFill>
                <a:hlinkClick r:id="rId4">
                  <a:extLst>
                    <a:ext uri="{A12FA001-AC4F-418D-AE19-62706E023703}">
                      <ahyp:hlinkClr xmlns:ahyp="http://schemas.microsoft.com/office/drawing/2018/hyperlinkcolor" val="tx"/>
                    </a:ext>
                  </a:extLst>
                </a:hlinkClick>
              </a:rPr>
              <a:t>codepen</a:t>
            </a:r>
            <a:r>
              <a:rPr lang="lt-LT" sz="1400">
                <a:solidFill>
                  <a:schemeClr val="tx1"/>
                </a:solidFill>
              </a:rPr>
              <a:t>;</a:t>
            </a:r>
            <a:endParaRPr lang="lt-LT" sz="1400" dirty="0">
              <a:solidFill>
                <a:schemeClr val="tx1"/>
              </a:solidFill>
            </a:endParaRPr>
          </a:p>
          <a:p>
            <a:endParaRPr lang="lt-LT" sz="1400" dirty="0"/>
          </a:p>
          <a:p>
            <a:r>
              <a:rPr lang="lt-LT" sz="1400">
                <a:highlight>
                  <a:srgbClr val="FFFF00"/>
                </a:highlight>
              </a:rPr>
              <a:t>Please – do not work on this codepen workspace! Copy starter code in your editor, jsitor or your own codepen.</a:t>
            </a:r>
            <a:endParaRPr lang="lt-LT"/>
          </a:p>
          <a:p>
            <a:endParaRPr lang="lt-LT" sz="1400" dirty="0">
              <a:solidFill>
                <a:schemeClr val="tx1"/>
              </a:solidFill>
              <a:highlight>
                <a:srgbClr val="FFFF00"/>
              </a:highlight>
            </a:endParaRPr>
          </a:p>
          <a:p>
            <a:r>
              <a:rPr lang="lt-LT" sz="1400" dirty="0">
                <a:solidFill>
                  <a:schemeClr val="tx1"/>
                </a:solidFill>
              </a:rPr>
              <a:t>2. </a:t>
            </a:r>
            <a:r>
              <a:rPr lang="lt-LT" sz="1400"/>
              <a:t>Your goal is to print the card for each product object dynamically. </a:t>
            </a:r>
            <a:br>
              <a:rPr lang="lt-LT" sz="1400" dirty="0"/>
            </a:br>
            <a:br>
              <a:rPr lang="lt-LT" sz="1400" dirty="0"/>
            </a:br>
            <a:r>
              <a:rPr lang="lt-LT" sz="1400"/>
              <a:t>3. You can only use Javascript to create and style all the elements.</a:t>
            </a:r>
            <a:endParaRPr lang="lt-LT" sz="1400" dirty="0">
              <a:solidFill>
                <a:schemeClr val="tx1"/>
              </a:solidFill>
            </a:endParaRPr>
          </a:p>
          <a:p>
            <a:endParaRPr lang="lt-LT" sz="1400" dirty="0">
              <a:solidFill>
                <a:schemeClr val="tx1"/>
              </a:solidFill>
            </a:endParaRPr>
          </a:p>
          <a:p>
            <a:r>
              <a:rPr lang="lt-LT" sz="1400">
                <a:solidFill>
                  <a:schemeClr val="tx1"/>
                </a:solidFill>
              </a:rPr>
              <a:t>4. Expected result example: small card for each object and its data</a:t>
            </a:r>
            <a:endParaRPr lang="lt-LT" sz="1400" dirty="0">
              <a:solidFill>
                <a:schemeClr val="tx1"/>
              </a:solidFill>
            </a:endParaRPr>
          </a:p>
          <a:p>
            <a:endParaRPr lang="lt-LT" sz="1400" dirty="0">
              <a:solidFill>
                <a:schemeClr val="tx1"/>
              </a:solidFill>
            </a:endParaRPr>
          </a:p>
        </p:txBody>
      </p:sp>
      <p:pic>
        <p:nvPicPr>
          <p:cNvPr id="2" name="Picture 2" descr="Graphical user interface, application, Word&#10;&#10;Description automatically generated">
            <a:extLst>
              <a:ext uri="{FF2B5EF4-FFF2-40B4-BE49-F238E27FC236}">
                <a16:creationId xmlns:a16="http://schemas.microsoft.com/office/drawing/2014/main" id="{DFB4AAB2-BCE6-4213-A0E0-B728481EE80F}"/>
              </a:ext>
            </a:extLst>
          </p:cNvPr>
          <p:cNvPicPr>
            <a:picLocks noChangeAspect="1"/>
          </p:cNvPicPr>
          <p:nvPr/>
        </p:nvPicPr>
        <p:blipFill>
          <a:blip r:embed="rId5"/>
          <a:stretch>
            <a:fillRect/>
          </a:stretch>
        </p:blipFill>
        <p:spPr>
          <a:xfrm>
            <a:off x="6259606" y="2743913"/>
            <a:ext cx="4244788" cy="3745819"/>
          </a:xfrm>
          <a:prstGeom prst="rect">
            <a:avLst/>
          </a:prstGeom>
        </p:spPr>
      </p:pic>
    </p:spTree>
    <p:extLst>
      <p:ext uri="{BB962C8B-B14F-4D97-AF65-F5344CB8AC3E}">
        <p14:creationId xmlns:p14="http://schemas.microsoft.com/office/powerpoint/2010/main" val="85092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Print Ssers</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solidFill>
                  <a:schemeClr val="tx1"/>
                </a:solidFill>
              </a:rPr>
              <a:t>1. Get the starter code here - </a:t>
            </a:r>
            <a:r>
              <a:rPr lang="lt-LT" sz="1400" dirty="0">
                <a:solidFill>
                  <a:schemeClr val="tx1"/>
                </a:solidFill>
                <a:hlinkClick r:id="rId4">
                  <a:extLst>
                    <a:ext uri="{A12FA001-AC4F-418D-AE19-62706E023703}">
                      <ahyp:hlinkClr xmlns:ahyp="http://schemas.microsoft.com/office/drawing/2018/hyperlinkcolor" val="tx"/>
                    </a:ext>
                  </a:extLst>
                </a:hlinkClick>
              </a:rPr>
              <a:t>codepen</a:t>
            </a:r>
            <a:r>
              <a:rPr lang="lt-LT" sz="1400">
                <a:solidFill>
                  <a:schemeClr val="tx1"/>
                </a:solidFill>
              </a:rPr>
              <a:t>;</a:t>
            </a:r>
            <a:endParaRPr lang="lt-LT" sz="1400" dirty="0">
              <a:solidFill>
                <a:schemeClr val="tx1"/>
              </a:solidFill>
            </a:endParaRPr>
          </a:p>
          <a:p>
            <a:endParaRPr lang="lt-LT" sz="1400" dirty="0"/>
          </a:p>
          <a:p>
            <a:r>
              <a:rPr lang="lt-LT" sz="1400">
                <a:highlight>
                  <a:srgbClr val="FFFF00"/>
                </a:highlight>
              </a:rPr>
              <a:t>Please – do not work on this codepen workspace! Copy starter code in your editor, jsitor or your own codepen.</a:t>
            </a:r>
            <a:endParaRPr lang="lt-LT"/>
          </a:p>
          <a:p>
            <a:endParaRPr lang="lt-LT" sz="1400" dirty="0">
              <a:solidFill>
                <a:schemeClr val="tx1"/>
              </a:solidFill>
              <a:highlight>
                <a:srgbClr val="FFFF00"/>
              </a:highlight>
            </a:endParaRPr>
          </a:p>
          <a:p>
            <a:r>
              <a:rPr lang="lt-LT" sz="1400" dirty="0">
                <a:solidFill>
                  <a:schemeClr val="tx1"/>
                </a:solidFill>
              </a:rPr>
              <a:t>2. </a:t>
            </a:r>
            <a:r>
              <a:rPr lang="lt-LT" sz="1400"/>
              <a:t>Your goal is to print the card for each user object dynamically. </a:t>
            </a:r>
            <a:br>
              <a:rPr lang="lt-LT" sz="1400" dirty="0"/>
            </a:br>
            <a:br>
              <a:rPr lang="lt-LT" sz="1400" dirty="0"/>
            </a:br>
            <a:r>
              <a:rPr lang="lt-LT" sz="1400"/>
              <a:t>3. You can only use Javascript to create and style all the elements.</a:t>
            </a:r>
            <a:endParaRPr lang="lt-LT" sz="1400" dirty="0">
              <a:solidFill>
                <a:schemeClr val="tx1"/>
              </a:solidFill>
            </a:endParaRPr>
          </a:p>
          <a:p>
            <a:endParaRPr lang="lt-LT" sz="1400" dirty="0">
              <a:solidFill>
                <a:schemeClr val="tx1"/>
              </a:solidFill>
            </a:endParaRPr>
          </a:p>
          <a:p>
            <a:r>
              <a:rPr lang="lt-LT" sz="1400">
                <a:solidFill>
                  <a:schemeClr val="tx1"/>
                </a:solidFill>
              </a:rPr>
              <a:t>4. Expected result example: small card for each object and its data</a:t>
            </a:r>
            <a:endParaRPr lang="lt-LT" sz="1400" dirty="0">
              <a:solidFill>
                <a:schemeClr val="tx1"/>
              </a:solidFill>
            </a:endParaRPr>
          </a:p>
          <a:p>
            <a:endParaRPr lang="lt-LT" sz="1400" dirty="0">
              <a:solidFill>
                <a:schemeClr val="tx1"/>
              </a:solidFill>
            </a:endParaRPr>
          </a:p>
        </p:txBody>
      </p:sp>
      <p:pic>
        <p:nvPicPr>
          <p:cNvPr id="3" name="Picture 3">
            <a:extLst>
              <a:ext uri="{FF2B5EF4-FFF2-40B4-BE49-F238E27FC236}">
                <a16:creationId xmlns:a16="http://schemas.microsoft.com/office/drawing/2014/main" id="{02AEB339-33B5-4B95-B371-0FCA9636638D}"/>
              </a:ext>
            </a:extLst>
          </p:cNvPr>
          <p:cNvPicPr>
            <a:picLocks noChangeAspect="1"/>
          </p:cNvPicPr>
          <p:nvPr/>
        </p:nvPicPr>
        <p:blipFill>
          <a:blip r:embed="rId5"/>
          <a:stretch>
            <a:fillRect/>
          </a:stretch>
        </p:blipFill>
        <p:spPr>
          <a:xfrm>
            <a:off x="6338048" y="2671597"/>
            <a:ext cx="4603376" cy="3912865"/>
          </a:xfrm>
          <a:prstGeom prst="rect">
            <a:avLst/>
          </a:prstGeom>
        </p:spPr>
      </p:pic>
    </p:spTree>
    <p:extLst>
      <p:ext uri="{BB962C8B-B14F-4D97-AF65-F5344CB8AC3E}">
        <p14:creationId xmlns:p14="http://schemas.microsoft.com/office/powerpoint/2010/main" val="41462216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8D3D67-4AA0-442B-9E41-F350D83C2B79}"/>
</file>

<file path=customXml/itemProps2.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Naujas šablonas</vt:lpstr>
      <vt:lpstr>Elementų kūrimas su JS ir pridėjimas į HTML</vt:lpstr>
      <vt:lpstr>Šiandien išmoksite</vt:lpstr>
      <vt:lpstr>createElement()</vt:lpstr>
      <vt:lpstr>append() </vt:lpstr>
      <vt:lpstr>prepend()</vt:lpstr>
      <vt:lpstr>PowerPoint Presentation</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791</cp:revision>
  <dcterms:created xsi:type="dcterms:W3CDTF">2020-08-12T19:08:34Z</dcterms:created>
  <dcterms:modified xsi:type="dcterms:W3CDTF">2021-09-27T13:54:39Z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