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2076" autoAdjust="0"/>
  </p:normalViewPr>
  <p:slideViewPr>
    <p:cSldViewPr snapToGrid="0">
      <p:cViewPr>
        <p:scale>
          <a:sx n="280" d="100"/>
          <a:sy n="280" d="100"/>
        </p:scale>
        <p:origin x="-200" y="-79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A1B893-E9D3-46E4-B6C8-D57E671231A7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50774-84A3-4976-919D-47443F32D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81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B50774-84A3-4976-919D-47443F32D1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430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7E-1885-4CBE-9088-857A0E751C5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4E48-DA66-44C5-BFAE-A1CB08D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69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7E-1885-4CBE-9088-857A0E751C5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4E48-DA66-44C5-BFAE-A1CB08D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98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7E-1885-4CBE-9088-857A0E751C5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4E48-DA66-44C5-BFAE-A1CB08D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130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7E-1885-4CBE-9088-857A0E751C5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4E48-DA66-44C5-BFAE-A1CB08D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834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7E-1885-4CBE-9088-857A0E751C5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4E48-DA66-44C5-BFAE-A1CB08D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64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7E-1885-4CBE-9088-857A0E751C5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4E48-DA66-44C5-BFAE-A1CB08D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87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7E-1885-4CBE-9088-857A0E751C5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4E48-DA66-44C5-BFAE-A1CB08D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85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7E-1885-4CBE-9088-857A0E751C5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4E48-DA66-44C5-BFAE-A1CB08D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41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7E-1885-4CBE-9088-857A0E751C5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4E48-DA66-44C5-BFAE-A1CB08D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566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7E-1885-4CBE-9088-857A0E751C5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4E48-DA66-44C5-BFAE-A1CB08D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00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7C17E-1885-4CBE-9088-857A0E751C5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F4E48-DA66-44C5-BFAE-A1CB08D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434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7C17E-1885-4CBE-9088-857A0E751C5B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4E48-DA66-44C5-BFAE-A1CB08D3D7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9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945901A-3501-0FA2-A197-E34C9F84B151}"/>
              </a:ext>
            </a:extLst>
          </p:cNvPr>
          <p:cNvSpPr/>
          <p:nvPr/>
        </p:nvSpPr>
        <p:spPr>
          <a:xfrm>
            <a:off x="2487681" y="190500"/>
            <a:ext cx="1882638" cy="26987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2">
                    <a:lumMod val="50000"/>
                  </a:schemeClr>
                </a:solidFill>
              </a:rPr>
              <a:t>Artificial Intelligence (Ai)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CBB3D6D-C7FF-803D-1CB5-9B8216DD9F75}"/>
              </a:ext>
            </a:extLst>
          </p:cNvPr>
          <p:cNvSpPr/>
          <p:nvPr/>
        </p:nvSpPr>
        <p:spPr>
          <a:xfrm>
            <a:off x="241180" y="831364"/>
            <a:ext cx="1369944" cy="26987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Machine Learning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5505616-5F96-72BB-C61E-59E73521A4D7}"/>
              </a:ext>
            </a:extLst>
          </p:cNvPr>
          <p:cNvSpPr/>
          <p:nvPr/>
        </p:nvSpPr>
        <p:spPr>
          <a:xfrm>
            <a:off x="3594363" y="772450"/>
            <a:ext cx="1409700" cy="41434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Natural Language Processing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BE6695C-0249-D03A-5C63-7D25007CD672}"/>
              </a:ext>
            </a:extLst>
          </p:cNvPr>
          <p:cNvSpPr/>
          <p:nvPr/>
        </p:nvSpPr>
        <p:spPr>
          <a:xfrm>
            <a:off x="1910446" y="870638"/>
            <a:ext cx="1369944" cy="26987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Deep Learning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9FC131E-840C-A067-2C8D-1A36A7BAF611}"/>
              </a:ext>
            </a:extLst>
          </p:cNvPr>
          <p:cNvSpPr/>
          <p:nvPr/>
        </p:nvSpPr>
        <p:spPr>
          <a:xfrm>
            <a:off x="5172382" y="870637"/>
            <a:ext cx="1631950" cy="26987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1">
                    <a:lumMod val="50000"/>
                  </a:schemeClr>
                </a:solidFill>
              </a:rPr>
              <a:t>Time Serious Analysis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54A792-F450-73F4-E1B3-0BF9B77F2DE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1992082" y="-605555"/>
            <a:ext cx="370989" cy="2502848"/>
          </a:xfrm>
          <a:prstGeom prst="bentConnector3">
            <a:avLst>
              <a:gd name="adj1" fmla="val 5595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7F6DEB2-55B8-464B-A073-860CC006C177}"/>
              </a:ext>
            </a:extLst>
          </p:cNvPr>
          <p:cNvCxnSpPr>
            <a:stCxn id="5" idx="2"/>
            <a:endCxn id="9" idx="0"/>
          </p:cNvCxnSpPr>
          <p:nvPr/>
        </p:nvCxnSpPr>
        <p:spPr>
          <a:xfrm rot="5400000">
            <a:off x="2807078" y="248715"/>
            <a:ext cx="410263" cy="83358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297FA2F4-E88C-FB20-C4D8-64515B0D13B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3708069" y="181305"/>
            <a:ext cx="312075" cy="870213"/>
          </a:xfrm>
          <a:prstGeom prst="bentConnector3">
            <a:avLst>
              <a:gd name="adj1" fmla="val 655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455C8C7F-4D29-9764-4488-BBBBD85F8484}"/>
              </a:ext>
            </a:extLst>
          </p:cNvPr>
          <p:cNvCxnSpPr>
            <a:stCxn id="5" idx="2"/>
            <a:endCxn id="10" idx="0"/>
          </p:cNvCxnSpPr>
          <p:nvPr/>
        </p:nvCxnSpPr>
        <p:spPr>
          <a:xfrm rot="16200000" flipH="1">
            <a:off x="4503547" y="-614173"/>
            <a:ext cx="410262" cy="255935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3F25D63-74D2-4FD8-9455-7DD45E4C4E82}"/>
              </a:ext>
            </a:extLst>
          </p:cNvPr>
          <p:cNvSpPr txBox="1"/>
          <p:nvPr/>
        </p:nvSpPr>
        <p:spPr>
          <a:xfrm>
            <a:off x="3383682" y="386566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6">
                    <a:lumMod val="50000"/>
                  </a:schemeClr>
                </a:solidFill>
              </a:rPr>
              <a:t>4 Main </a:t>
            </a:r>
            <a:r>
              <a:rPr lang="en-US" sz="1100" dirty="0">
                <a:solidFill>
                  <a:schemeClr val="accent6">
                    <a:lumMod val="50000"/>
                  </a:schemeClr>
                </a:solidFill>
              </a:rPr>
              <a:t>Domain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F491F5D-3095-F101-3C87-87A9A4432F38}"/>
              </a:ext>
            </a:extLst>
          </p:cNvPr>
          <p:cNvSpPr/>
          <p:nvPr/>
        </p:nvSpPr>
        <p:spPr>
          <a:xfrm>
            <a:off x="55943" y="1236066"/>
            <a:ext cx="1840207" cy="219895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Number(Data)</a:t>
            </a:r>
          </a:p>
          <a:p>
            <a:pPr algn="ctr"/>
            <a:r>
              <a:rPr lang="en-US" sz="800" b="1" dirty="0"/>
              <a:t>Definition:</a:t>
            </a:r>
            <a:r>
              <a:rPr lang="en-US" sz="800" dirty="0"/>
              <a:t> A subset of AI where algorithms learn patterns from data to make predictions.</a:t>
            </a:r>
          </a:p>
          <a:p>
            <a:pPr algn="ctr"/>
            <a:r>
              <a:rPr lang="en-US" sz="800" b="1" dirty="0"/>
              <a:t>Data Size: </a:t>
            </a:r>
            <a:r>
              <a:rPr lang="en-US" sz="800" dirty="0"/>
              <a:t>Small → Medium datasets. </a:t>
            </a:r>
          </a:p>
          <a:p>
            <a:pPr algn="ctr"/>
            <a:r>
              <a:rPr lang="en-US" sz="800" b="1" dirty="0"/>
              <a:t>Focus: </a:t>
            </a:r>
            <a:r>
              <a:rPr lang="en-US" sz="800" dirty="0"/>
              <a:t>General predictive models.</a:t>
            </a:r>
          </a:p>
          <a:p>
            <a:pPr algn="ctr"/>
            <a:r>
              <a:rPr lang="en-US" sz="800" b="1" dirty="0"/>
              <a:t>Feature Extraction</a:t>
            </a:r>
            <a:r>
              <a:rPr lang="en-US" sz="800" dirty="0"/>
              <a:t>: Humans need to manually select important features</a:t>
            </a:r>
          </a:p>
          <a:p>
            <a:pPr algn="ctr"/>
            <a:r>
              <a:rPr lang="en-US" sz="800" b="1" dirty="0"/>
              <a:t>Examples</a:t>
            </a:r>
            <a:r>
              <a:rPr lang="en-US" sz="800" dirty="0"/>
              <a:t>:</a:t>
            </a:r>
          </a:p>
          <a:p>
            <a:pPr algn="ctr"/>
            <a:r>
              <a:rPr lang="en-US" sz="800" dirty="0"/>
              <a:t>1. Predicting employee resignations</a:t>
            </a:r>
          </a:p>
          <a:p>
            <a:pPr algn="ctr"/>
            <a:r>
              <a:rPr lang="en-US" sz="800" dirty="0"/>
              <a:t>2. Spam email classification</a:t>
            </a:r>
          </a:p>
          <a:p>
            <a:pPr algn="ctr"/>
            <a:r>
              <a:rPr lang="en-US" sz="800" dirty="0"/>
              <a:t>3. loan approval prediction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E55087F-8687-E821-0605-04108A74A15E}"/>
              </a:ext>
            </a:extLst>
          </p:cNvPr>
          <p:cNvSpPr/>
          <p:nvPr/>
        </p:nvSpPr>
        <p:spPr>
          <a:xfrm>
            <a:off x="2006265" y="1260189"/>
            <a:ext cx="1800835" cy="209750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Image, Speech, Number (Data), Big data, complex data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Definition</a:t>
            </a:r>
            <a:r>
              <a:rPr lang="en-US" sz="800" dirty="0">
                <a:solidFill>
                  <a:schemeClr val="tx1"/>
                </a:solidFill>
              </a:rPr>
              <a:t>: A subset of ML using neural networks with multiple hidden layers.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Data Size: </a:t>
            </a:r>
            <a:r>
              <a:rPr lang="en-US" sz="800" dirty="0">
                <a:solidFill>
                  <a:schemeClr val="tx1"/>
                </a:solidFill>
              </a:rPr>
              <a:t>Requires large datasets.</a:t>
            </a: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Focus: </a:t>
            </a:r>
            <a:r>
              <a:rPr lang="en-US" sz="800" dirty="0">
                <a:solidFill>
                  <a:schemeClr val="tx1"/>
                </a:solidFill>
              </a:rPr>
              <a:t>Works well with images, speech, text, and complex data.</a:t>
            </a:r>
          </a:p>
          <a:p>
            <a:pPr algn="ctr"/>
            <a:r>
              <a:rPr lang="en-US" sz="800" b="1" dirty="0"/>
              <a:t>Feature Extraction</a:t>
            </a:r>
            <a:r>
              <a:rPr lang="en-US" sz="800" dirty="0"/>
              <a:t>: </a:t>
            </a:r>
            <a:r>
              <a:rPr lang="en-US" sz="800" b="1" dirty="0"/>
              <a:t>:</a:t>
            </a:r>
            <a:r>
              <a:rPr lang="en-US" sz="800" dirty="0"/>
              <a:t> Automatically extracts features from raw data.</a:t>
            </a:r>
            <a:endParaRPr lang="en-US" sz="800" dirty="0">
              <a:solidFill>
                <a:schemeClr val="tx1"/>
              </a:solidFill>
            </a:endParaRPr>
          </a:p>
          <a:p>
            <a:pPr algn="ctr"/>
            <a:r>
              <a:rPr lang="en-US" sz="800" b="1" dirty="0">
                <a:solidFill>
                  <a:schemeClr val="tx1"/>
                </a:solidFill>
              </a:rPr>
              <a:t>Examples: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1.</a:t>
            </a:r>
            <a:r>
              <a:rPr lang="en-US" sz="800" b="1" dirty="0">
                <a:solidFill>
                  <a:schemeClr val="tx1"/>
                </a:solidFill>
              </a:rPr>
              <a:t>i</a:t>
            </a:r>
            <a:r>
              <a:rPr lang="en-US" sz="800" dirty="0">
                <a:solidFill>
                  <a:schemeClr val="tx1"/>
                </a:solidFill>
              </a:rPr>
              <a:t>mage recognition (face detection in employees).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2. Speech-to-text assistants 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3. Medical image diagnostics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8E4A2E1A-C907-8A33-61BC-D41E0F1117C3}"/>
              </a:ext>
            </a:extLst>
          </p:cNvPr>
          <p:cNvSpPr/>
          <p:nvPr/>
        </p:nvSpPr>
        <p:spPr>
          <a:xfrm>
            <a:off x="3980597" y="1305599"/>
            <a:ext cx="1305245" cy="196437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Text</a:t>
            </a: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Definition: </a:t>
            </a:r>
            <a:r>
              <a:rPr lang="en-US" sz="600" dirty="0">
                <a:solidFill>
                  <a:schemeClr val="tx1"/>
                </a:solidFill>
              </a:rPr>
              <a:t>A field of AI (often powered by ML/DL) that helps computers understand, interpret, and generate human language.</a:t>
            </a: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Data Type: </a:t>
            </a:r>
            <a:r>
              <a:rPr lang="en-US" sz="600" dirty="0">
                <a:solidFill>
                  <a:schemeClr val="tx1"/>
                </a:solidFill>
              </a:rPr>
              <a:t>Text &amp; Speech.</a:t>
            </a: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Focus</a:t>
            </a:r>
            <a:r>
              <a:rPr lang="en-US" sz="600" dirty="0">
                <a:solidFill>
                  <a:schemeClr val="tx1"/>
                </a:solidFill>
              </a:rPr>
              <a:t>: Language understanding and generation.</a:t>
            </a:r>
          </a:p>
          <a:p>
            <a:pPr algn="ctr"/>
            <a:r>
              <a:rPr lang="en-US" sz="700" b="1" dirty="0"/>
              <a:t>Feature Extraction</a:t>
            </a:r>
            <a:r>
              <a:rPr lang="en-US" sz="700" dirty="0"/>
              <a:t>: </a:t>
            </a:r>
            <a:r>
              <a:rPr lang="en-US" sz="600" dirty="0"/>
              <a:t>Tokenization, embeddings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b="1" dirty="0">
                <a:solidFill>
                  <a:schemeClr val="tx1"/>
                </a:solidFill>
              </a:rPr>
              <a:t>Examples: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1.Chatbots for employee queries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2.Sentiment analysis of resignation letters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3. Machine translation (English → French)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8499E3A0-EC63-3756-6229-A57DE6B96458}"/>
              </a:ext>
            </a:extLst>
          </p:cNvPr>
          <p:cNvSpPr/>
          <p:nvPr/>
        </p:nvSpPr>
        <p:spPr>
          <a:xfrm>
            <a:off x="5403443" y="1321559"/>
            <a:ext cx="1370574" cy="194841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Date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Definition: </a:t>
            </a:r>
            <a:r>
              <a:rPr lang="en-US" sz="700" dirty="0">
                <a:solidFill>
                  <a:schemeClr val="tx1"/>
                </a:solidFill>
              </a:rPr>
              <a:t>A method in ML/statistics for analyzing sequential data over time.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Data Type: </a:t>
            </a:r>
            <a:r>
              <a:rPr lang="en-US" sz="700" dirty="0">
                <a:solidFill>
                  <a:schemeClr val="tx1"/>
                </a:solidFill>
              </a:rPr>
              <a:t>Time-based data (chronological).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Focus</a:t>
            </a:r>
            <a:r>
              <a:rPr lang="en-US" sz="700" dirty="0">
                <a:solidFill>
                  <a:schemeClr val="tx1"/>
                </a:solidFill>
              </a:rPr>
              <a:t>: Trend, seasonality, forecasting.</a:t>
            </a:r>
          </a:p>
          <a:p>
            <a:pPr algn="ctr"/>
            <a:r>
              <a:rPr lang="en-US" sz="700" b="1" dirty="0"/>
              <a:t>Feature Extraction</a:t>
            </a:r>
            <a:r>
              <a:rPr lang="en-US" sz="700" dirty="0"/>
              <a:t>:</a:t>
            </a:r>
            <a:r>
              <a:rPr lang="en-US" sz="800" dirty="0"/>
              <a:t> </a:t>
            </a:r>
            <a:r>
              <a:rPr lang="en-US" sz="600" dirty="0"/>
              <a:t>Lags, seasonality, ARIMA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Examples:</a:t>
            </a:r>
          </a:p>
          <a:p>
            <a:pPr algn="ctr"/>
            <a:r>
              <a:rPr lang="en-US" sz="700" b="1" dirty="0">
                <a:solidFill>
                  <a:schemeClr val="tx1"/>
                </a:solidFill>
              </a:rPr>
              <a:t>1.</a:t>
            </a:r>
            <a:r>
              <a:rPr lang="en-US" sz="700" dirty="0">
                <a:solidFill>
                  <a:schemeClr val="tx1"/>
                </a:solidFill>
              </a:rPr>
              <a:t>Predicting stock prices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2.Sales forecasting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3. Employee resignation prediction based on monthly trends</a:t>
            </a:r>
          </a:p>
          <a:p>
            <a:pPr algn="ctr"/>
            <a:r>
              <a:rPr lang="en-US" sz="700" dirty="0">
                <a:solidFill>
                  <a:schemeClr val="tx1"/>
                </a:solidFill>
              </a:rPr>
              <a:t>4. Weather prediction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BB6F7B0-6E74-F4CA-F193-0990862F6E9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976047" y="1101239"/>
            <a:ext cx="44509" cy="1348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F1153F5-304A-4104-046E-DF2DCC0FBFE3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2906683" y="1138006"/>
            <a:ext cx="0" cy="1221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46E765B-6F1C-B597-26D8-53721910162B}"/>
              </a:ext>
            </a:extLst>
          </p:cNvPr>
          <p:cNvCxnSpPr>
            <a:cxnSpLocks/>
          </p:cNvCxnSpPr>
          <p:nvPr/>
        </p:nvCxnSpPr>
        <p:spPr>
          <a:xfrm>
            <a:off x="4633220" y="1186790"/>
            <a:ext cx="9523" cy="118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94C0A11-7A28-3957-60E8-B58C032AD0EE}"/>
              </a:ext>
            </a:extLst>
          </p:cNvPr>
          <p:cNvCxnSpPr>
            <a:cxnSpLocks/>
          </p:cNvCxnSpPr>
          <p:nvPr/>
        </p:nvCxnSpPr>
        <p:spPr>
          <a:xfrm flipH="1">
            <a:off x="6093106" y="1132532"/>
            <a:ext cx="18856" cy="202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BF156DF0-407E-DE27-307A-650A14038290}"/>
              </a:ext>
            </a:extLst>
          </p:cNvPr>
          <p:cNvSpPr txBox="1"/>
          <p:nvPr/>
        </p:nvSpPr>
        <p:spPr>
          <a:xfrm>
            <a:off x="4687786" y="1123314"/>
            <a:ext cx="14398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>
                <a:solidFill>
                  <a:srgbClr val="C00000"/>
                </a:solidFill>
              </a:rPr>
              <a:t>Perdition Based on Data Type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FC1D5C-3953-896E-C6B6-B3C6949BCC84}"/>
              </a:ext>
            </a:extLst>
          </p:cNvPr>
          <p:cNvSpPr txBox="1"/>
          <p:nvPr/>
        </p:nvSpPr>
        <p:spPr>
          <a:xfrm>
            <a:off x="4655541" y="234875"/>
            <a:ext cx="6783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 dirty="0" err="1">
                <a:solidFill>
                  <a:srgbClr val="C00000"/>
                </a:solidFill>
              </a:rPr>
              <a:t>Perdiction</a:t>
            </a:r>
            <a:endParaRPr lang="en-US" sz="900" b="1" dirty="0">
              <a:solidFill>
                <a:srgbClr val="C00000"/>
              </a:solidFill>
            </a:endParaRP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BC49316E-3439-D336-70DB-0C8C67328794}"/>
              </a:ext>
            </a:extLst>
          </p:cNvPr>
          <p:cNvSpPr/>
          <p:nvPr/>
        </p:nvSpPr>
        <p:spPr>
          <a:xfrm>
            <a:off x="2705334" y="6760939"/>
            <a:ext cx="845935" cy="196123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Ai</a:t>
            </a:r>
          </a:p>
        </p:txBody>
      </p: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A7813B6-C5E0-1C2A-445B-E07DFCE29BBA}"/>
              </a:ext>
            </a:extLst>
          </p:cNvPr>
          <p:cNvCxnSpPr>
            <a:cxnSpLocks/>
            <a:stCxn id="58" idx="2"/>
            <a:endCxn id="63" idx="0"/>
          </p:cNvCxnSpPr>
          <p:nvPr/>
        </p:nvCxnSpPr>
        <p:spPr>
          <a:xfrm rot="16200000" flipH="1">
            <a:off x="3714450" y="6370913"/>
            <a:ext cx="278037" cy="145033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CC59FE7-5833-4D9B-9740-D4957C3C95C1}"/>
              </a:ext>
            </a:extLst>
          </p:cNvPr>
          <p:cNvSpPr/>
          <p:nvPr/>
        </p:nvSpPr>
        <p:spPr>
          <a:xfrm>
            <a:off x="3657264" y="7235099"/>
            <a:ext cx="1842741" cy="23779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rgbClr val="00B050"/>
                </a:solidFill>
              </a:rPr>
              <a:t>Deployment/Production/Implement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2C3AA94A-A1BA-1024-6D17-CCB0030E7040}"/>
              </a:ext>
            </a:extLst>
          </p:cNvPr>
          <p:cNvSpPr/>
          <p:nvPr/>
        </p:nvSpPr>
        <p:spPr>
          <a:xfrm>
            <a:off x="887170" y="7235099"/>
            <a:ext cx="1468530" cy="25664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rgbClr val="00B050"/>
                </a:solidFill>
              </a:rPr>
              <a:t>Model Creation/Learning</a:t>
            </a: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07022E0-B575-D85A-14A3-DC87120B3932}"/>
              </a:ext>
            </a:extLst>
          </p:cNvPr>
          <p:cNvCxnSpPr>
            <a:cxnSpLocks/>
            <a:stCxn id="58" idx="2"/>
            <a:endCxn id="66" idx="0"/>
          </p:cNvCxnSpPr>
          <p:nvPr/>
        </p:nvCxnSpPr>
        <p:spPr>
          <a:xfrm rot="5400000">
            <a:off x="2235851" y="6342647"/>
            <a:ext cx="278037" cy="15068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7A4FE4B-D657-B63A-62DF-FB9F75C917F8}"/>
              </a:ext>
            </a:extLst>
          </p:cNvPr>
          <p:cNvSpPr txBox="1"/>
          <p:nvPr/>
        </p:nvSpPr>
        <p:spPr>
          <a:xfrm>
            <a:off x="2437503" y="6900762"/>
            <a:ext cx="742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accent4">
                    <a:lumMod val="50000"/>
                  </a:schemeClr>
                </a:solidFill>
              </a:rPr>
              <a:t>Two Phase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3541374F-75E7-F6E2-6953-D609BA1D5E41}"/>
              </a:ext>
            </a:extLst>
          </p:cNvPr>
          <p:cNvSpPr/>
          <p:nvPr/>
        </p:nvSpPr>
        <p:spPr>
          <a:xfrm>
            <a:off x="2843612" y="3970510"/>
            <a:ext cx="1170774" cy="18890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</a:rPr>
              <a:t>Learning</a:t>
            </a:r>
          </a:p>
        </p:txBody>
      </p: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CE7A54B5-35CB-4FE9-5393-29367C253EC7}"/>
              </a:ext>
            </a:extLst>
          </p:cNvPr>
          <p:cNvCxnSpPr>
            <a:cxnSpLocks/>
            <a:stCxn id="93" idx="2"/>
            <a:endCxn id="106" idx="0"/>
          </p:cNvCxnSpPr>
          <p:nvPr/>
        </p:nvCxnSpPr>
        <p:spPr>
          <a:xfrm rot="16200000" flipH="1">
            <a:off x="4453750" y="3134667"/>
            <a:ext cx="216264" cy="22657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D37C4E29-CA91-ABA9-26AD-0BAE9B5BC092}"/>
              </a:ext>
            </a:extLst>
          </p:cNvPr>
          <p:cNvSpPr/>
          <p:nvPr/>
        </p:nvSpPr>
        <p:spPr>
          <a:xfrm>
            <a:off x="201227" y="4341607"/>
            <a:ext cx="2024148" cy="1761625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Supervised Learning</a:t>
            </a:r>
          </a:p>
          <a:p>
            <a:pPr algn="ctr"/>
            <a:r>
              <a:rPr lang="en-US" sz="800" b="1" dirty="0"/>
              <a:t>Definition</a:t>
            </a:r>
            <a:r>
              <a:rPr lang="en-US" sz="800" dirty="0"/>
              <a:t>: Model is trained on labeled data  (input + correct output).</a:t>
            </a:r>
          </a:p>
          <a:p>
            <a:pPr algn="ctr"/>
            <a:endParaRPr lang="en-US" sz="400" dirty="0"/>
          </a:p>
          <a:p>
            <a:pPr algn="ctr"/>
            <a:r>
              <a:rPr lang="en-US" sz="800" b="1" dirty="0"/>
              <a:t>Goal:</a:t>
            </a:r>
            <a:r>
              <a:rPr lang="en-US" sz="800" dirty="0"/>
              <a:t> Learn a mapping from input → output.</a:t>
            </a:r>
          </a:p>
          <a:p>
            <a:pPr algn="ctr"/>
            <a:endParaRPr lang="en-US" sz="400" dirty="0"/>
          </a:p>
          <a:p>
            <a:pPr algn="ctr"/>
            <a:r>
              <a:rPr lang="en-US" sz="800" b="1" dirty="0"/>
              <a:t>Examples:</a:t>
            </a:r>
          </a:p>
          <a:p>
            <a:pPr algn="ctr"/>
            <a:r>
              <a:rPr lang="en-US" sz="600" dirty="0"/>
              <a:t>1.Predict if employee will resign (Yes/No).</a:t>
            </a:r>
          </a:p>
          <a:p>
            <a:pPr algn="ctr"/>
            <a:r>
              <a:rPr lang="en-US" sz="600" dirty="0"/>
              <a:t>2.Predict house price based on size, location, 3.Email classification: Spam / Not Spam.</a:t>
            </a:r>
          </a:p>
          <a:p>
            <a:pPr algn="ctr"/>
            <a:r>
              <a:rPr lang="en-US" sz="600" b="1" dirty="0"/>
              <a:t>Algorithms:</a:t>
            </a:r>
            <a:r>
              <a:rPr lang="en-US" sz="600" dirty="0"/>
              <a:t> </a:t>
            </a:r>
          </a:p>
          <a:p>
            <a:pPr algn="ctr"/>
            <a:r>
              <a:rPr lang="en-US" sz="600" b="1" dirty="0"/>
              <a:t>Regression: </a:t>
            </a:r>
            <a:r>
              <a:rPr lang="en-US" sz="600" dirty="0"/>
              <a:t>Linear Algorithm, Multiple Linear Regression, Polynomial Regression</a:t>
            </a:r>
            <a:endParaRPr lang="en-US" sz="600" b="1" dirty="0"/>
          </a:p>
          <a:p>
            <a:pPr algn="ctr"/>
            <a:r>
              <a:rPr lang="en-US" sz="600" b="1" dirty="0"/>
              <a:t>Classification:</a:t>
            </a:r>
            <a:r>
              <a:rPr lang="en-US" sz="600" dirty="0"/>
              <a:t> Logistic Algorithms, Navies Bayes, KNN</a:t>
            </a:r>
            <a:endParaRPr lang="en-US" sz="600" b="1" dirty="0"/>
          </a:p>
          <a:p>
            <a:pPr algn="ctr"/>
            <a:r>
              <a:rPr lang="en-US" sz="600" b="1" dirty="0"/>
              <a:t>Both Reg &amp; </a:t>
            </a:r>
            <a:r>
              <a:rPr lang="en-US" sz="600" b="1" dirty="0" err="1"/>
              <a:t>Clasi</a:t>
            </a:r>
            <a:r>
              <a:rPr lang="en-US" sz="600" b="1" dirty="0"/>
              <a:t>: </a:t>
            </a:r>
            <a:r>
              <a:rPr lang="en-US" sz="600" dirty="0"/>
              <a:t>support vector Machine SVM, Decision Trees, Random Forests.</a:t>
            </a:r>
          </a:p>
          <a:p>
            <a:pPr algn="ctr"/>
            <a:endParaRPr lang="en-US" sz="600" dirty="0"/>
          </a:p>
        </p:txBody>
      </p: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00C93C07-867F-E944-BAA3-E853586A46E7}"/>
              </a:ext>
            </a:extLst>
          </p:cNvPr>
          <p:cNvCxnSpPr>
            <a:cxnSpLocks/>
            <a:stCxn id="93" idx="2"/>
            <a:endCxn id="96" idx="0"/>
          </p:cNvCxnSpPr>
          <p:nvPr/>
        </p:nvCxnSpPr>
        <p:spPr>
          <a:xfrm rot="5400000">
            <a:off x="2230056" y="3142663"/>
            <a:ext cx="182189" cy="22156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A1D81761-45E9-307C-5376-351467827BA9}"/>
              </a:ext>
            </a:extLst>
          </p:cNvPr>
          <p:cNvSpPr/>
          <p:nvPr/>
        </p:nvSpPr>
        <p:spPr>
          <a:xfrm>
            <a:off x="4615512" y="4375682"/>
            <a:ext cx="2158506" cy="1882839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Unsupervised Learning</a:t>
            </a:r>
          </a:p>
          <a:p>
            <a:pPr algn="ctr"/>
            <a:r>
              <a:rPr lang="en-US" sz="800" b="1" dirty="0"/>
              <a:t>Definition</a:t>
            </a:r>
            <a:r>
              <a:rPr lang="en-US" sz="800" dirty="0"/>
              <a:t>: Model is trained on </a:t>
            </a:r>
            <a:r>
              <a:rPr lang="en-US" sz="800" b="1" dirty="0"/>
              <a:t>unlabeled data</a:t>
            </a:r>
            <a:r>
              <a:rPr lang="en-US" sz="800" dirty="0"/>
              <a:t> (only input, no output)..</a:t>
            </a:r>
          </a:p>
          <a:p>
            <a:pPr algn="ctr"/>
            <a:r>
              <a:rPr lang="en-US" sz="800" dirty="0"/>
              <a:t>(Cluster)</a:t>
            </a:r>
          </a:p>
          <a:p>
            <a:pPr algn="ctr"/>
            <a:endParaRPr lang="en-US" sz="500" dirty="0"/>
          </a:p>
          <a:p>
            <a:pPr algn="ctr"/>
            <a:r>
              <a:rPr lang="en-US" sz="800" b="1" dirty="0"/>
              <a:t>Goal:</a:t>
            </a:r>
            <a:r>
              <a:rPr lang="en-US" sz="800" dirty="0"/>
              <a:t> Find hidden patterns or groupings</a:t>
            </a:r>
          </a:p>
          <a:p>
            <a:pPr algn="ctr"/>
            <a:endParaRPr lang="en-US" sz="500" b="1" dirty="0"/>
          </a:p>
          <a:p>
            <a:pPr algn="ctr"/>
            <a:r>
              <a:rPr lang="en-US" sz="700" b="1" dirty="0"/>
              <a:t>Algorithms:</a:t>
            </a:r>
            <a:r>
              <a:rPr lang="en-US" sz="700" dirty="0"/>
              <a:t> K-Means Clustering, Hierarchical Clustering, PCA (Dimensionality Reduction), Autoencoders.</a:t>
            </a:r>
            <a:endParaRPr lang="en-US" sz="700" b="1" dirty="0"/>
          </a:p>
          <a:p>
            <a:pPr algn="ctr"/>
            <a:r>
              <a:rPr lang="en-US" sz="800" b="1" dirty="0"/>
              <a:t>Examples:</a:t>
            </a:r>
          </a:p>
          <a:p>
            <a:pPr algn="ctr"/>
            <a:r>
              <a:rPr lang="en-US" sz="600" dirty="0"/>
              <a:t>1.Group employees into clusters (happy, stressed, at-risk).</a:t>
            </a:r>
          </a:p>
          <a:p>
            <a:pPr algn="ctr"/>
            <a:r>
              <a:rPr lang="en-US" sz="600" dirty="0"/>
              <a:t>2.Market segmentation: Group customers by buying behavior.</a:t>
            </a:r>
          </a:p>
          <a:p>
            <a:pPr algn="ctr"/>
            <a:r>
              <a:rPr lang="en-US" sz="600" dirty="0"/>
              <a:t>3.Anomaly detection: Detect unusual employee activity</a:t>
            </a:r>
            <a:r>
              <a:rPr lang="en-US" sz="800" dirty="0"/>
              <a:t>.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9E2CC675-748B-D604-DCED-24531C3B5241}"/>
              </a:ext>
            </a:extLst>
          </p:cNvPr>
          <p:cNvSpPr/>
          <p:nvPr/>
        </p:nvSpPr>
        <p:spPr>
          <a:xfrm>
            <a:off x="2288210" y="4370923"/>
            <a:ext cx="2247354" cy="193853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Semi-Supervised Learning</a:t>
            </a:r>
          </a:p>
          <a:p>
            <a:pPr algn="ctr"/>
            <a:r>
              <a:rPr lang="en-US" sz="800" b="1" dirty="0"/>
              <a:t>Definition</a:t>
            </a:r>
            <a:r>
              <a:rPr lang="en-US" sz="800" dirty="0"/>
              <a:t>: Uses a small amount of labeled data + a large amount of unlabeled data.</a:t>
            </a:r>
          </a:p>
          <a:p>
            <a:pPr algn="ctr"/>
            <a:endParaRPr lang="en-US" sz="400" dirty="0"/>
          </a:p>
          <a:p>
            <a:pPr algn="ctr"/>
            <a:r>
              <a:rPr lang="en-US" sz="800" b="1" dirty="0"/>
              <a:t>Goal:</a:t>
            </a:r>
            <a:r>
              <a:rPr lang="en-US" sz="800" dirty="0"/>
              <a:t> Improve accuracy when labeling is expensive/difficult.</a:t>
            </a:r>
          </a:p>
          <a:p>
            <a:pPr algn="ctr"/>
            <a:endParaRPr lang="en-US" sz="400" b="1" dirty="0"/>
          </a:p>
          <a:p>
            <a:pPr algn="ctr"/>
            <a:r>
              <a:rPr lang="en-US" sz="800" b="1" dirty="0"/>
              <a:t>Examples:</a:t>
            </a:r>
          </a:p>
          <a:p>
            <a:pPr algn="ctr"/>
            <a:r>
              <a:rPr lang="en-US" sz="600" dirty="0"/>
              <a:t>1.Group employees into clusters (happy, stressed, at-risk).</a:t>
            </a:r>
          </a:p>
          <a:p>
            <a:pPr algn="ctr"/>
            <a:r>
              <a:rPr lang="en-US" sz="600" dirty="0"/>
              <a:t>2.Market segmentation: Group customers by buying behavior.</a:t>
            </a:r>
          </a:p>
          <a:p>
            <a:pPr algn="ctr"/>
            <a:r>
              <a:rPr lang="en-US" sz="600" dirty="0"/>
              <a:t>3.Anomaly detection: Detect unusual employee activity</a:t>
            </a:r>
            <a:r>
              <a:rPr lang="en-US" sz="800" dirty="0"/>
              <a:t>.</a:t>
            </a:r>
          </a:p>
          <a:p>
            <a:pPr algn="ctr"/>
            <a:endParaRPr lang="en-US" sz="800" dirty="0"/>
          </a:p>
          <a:p>
            <a:pPr algn="ctr"/>
            <a:r>
              <a:rPr lang="en-US" sz="800" b="1" dirty="0"/>
              <a:t>Techniques:</a:t>
            </a:r>
            <a:r>
              <a:rPr lang="en-US" sz="800" dirty="0"/>
              <a:t> Self-training, Co-training, Graph-based models</a:t>
            </a: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30DB64FD-7D15-A17A-7AD9-E1AAF2DBB44F}"/>
              </a:ext>
            </a:extLst>
          </p:cNvPr>
          <p:cNvSpPr/>
          <p:nvPr/>
        </p:nvSpPr>
        <p:spPr>
          <a:xfrm>
            <a:off x="186522" y="3573805"/>
            <a:ext cx="1269848" cy="4435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1. Supervised Learning</a:t>
            </a:r>
          </a:p>
          <a:p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2. Semi-Supervised Learning</a:t>
            </a:r>
          </a:p>
          <a:p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3. Unsupervised Learning</a:t>
            </a: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F6D49149-F118-B0B3-689A-02E00B14025A}"/>
              </a:ext>
            </a:extLst>
          </p:cNvPr>
          <p:cNvSpPr/>
          <p:nvPr/>
        </p:nvSpPr>
        <p:spPr>
          <a:xfrm>
            <a:off x="1756897" y="3467641"/>
            <a:ext cx="1499732" cy="4435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1. Supervised Learning</a:t>
            </a:r>
          </a:p>
          <a:p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2. Semi-Supervised Learning</a:t>
            </a:r>
          </a:p>
          <a:p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3. Unsupervised Learning (Rare)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A961643F-CDBC-E644-0599-F16563385F2E}"/>
              </a:ext>
            </a:extLst>
          </p:cNvPr>
          <p:cNvSpPr/>
          <p:nvPr/>
        </p:nvSpPr>
        <p:spPr>
          <a:xfrm>
            <a:off x="3416889" y="3440831"/>
            <a:ext cx="1499732" cy="4435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1. Supervised Learning</a:t>
            </a:r>
          </a:p>
          <a:p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2. Semi-Supervised Learning</a:t>
            </a:r>
          </a:p>
          <a:p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3. Unsupervised Learning (Rare)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9F4CD8D6-D9B0-31F2-5772-E27C706F0FC5}"/>
              </a:ext>
            </a:extLst>
          </p:cNvPr>
          <p:cNvSpPr/>
          <p:nvPr/>
        </p:nvSpPr>
        <p:spPr>
          <a:xfrm>
            <a:off x="5172382" y="3440831"/>
            <a:ext cx="1250338" cy="443522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700" b="1" dirty="0">
                <a:solidFill>
                  <a:schemeClr val="accent6">
                    <a:lumMod val="50000"/>
                  </a:schemeClr>
                </a:solidFill>
              </a:rPr>
              <a:t>1. Supervised Learning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DA329344-2F62-3595-D6FA-8C56E3048FFE}"/>
              </a:ext>
            </a:extLst>
          </p:cNvPr>
          <p:cNvCxnSpPr>
            <a:cxnSpLocks/>
            <a:endCxn id="130" idx="0"/>
          </p:cNvCxnSpPr>
          <p:nvPr/>
        </p:nvCxnSpPr>
        <p:spPr>
          <a:xfrm>
            <a:off x="821446" y="3440831"/>
            <a:ext cx="0" cy="132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1A5FB781-2AB8-EDF8-EE51-03B1630383A1}"/>
              </a:ext>
            </a:extLst>
          </p:cNvPr>
          <p:cNvCxnSpPr>
            <a:cxnSpLocks/>
            <a:endCxn id="131" idx="0"/>
          </p:cNvCxnSpPr>
          <p:nvPr/>
        </p:nvCxnSpPr>
        <p:spPr>
          <a:xfrm>
            <a:off x="2506763" y="3355401"/>
            <a:ext cx="0" cy="112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08DD88BB-84D8-12F3-B2E2-985D521FFC2A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4633220" y="3269972"/>
            <a:ext cx="9523" cy="1708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40D040B-3518-3D9A-9BB8-D52D802BAD80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088730" y="3269972"/>
            <a:ext cx="0" cy="1810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D85AEC6F-50A5-B436-208C-8BB4B90D5B61}"/>
              </a:ext>
            </a:extLst>
          </p:cNvPr>
          <p:cNvSpPr txBox="1"/>
          <p:nvPr/>
        </p:nvSpPr>
        <p:spPr>
          <a:xfrm>
            <a:off x="3657264" y="3261720"/>
            <a:ext cx="9509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C00000"/>
                </a:solidFill>
              </a:rPr>
              <a:t>Learning Selection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D502A723-35F8-EBE7-CF80-043E523001B0}"/>
              </a:ext>
            </a:extLst>
          </p:cNvPr>
          <p:cNvCxnSpPr>
            <a:cxnSpLocks/>
            <a:stCxn id="93" idx="2"/>
            <a:endCxn id="120" idx="0"/>
          </p:cNvCxnSpPr>
          <p:nvPr/>
        </p:nvCxnSpPr>
        <p:spPr>
          <a:xfrm flipH="1">
            <a:off x="3411887" y="4159418"/>
            <a:ext cx="17112" cy="211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5A037437-3784-05DD-64AC-99E19D66D976}"/>
              </a:ext>
            </a:extLst>
          </p:cNvPr>
          <p:cNvSpPr/>
          <p:nvPr/>
        </p:nvSpPr>
        <p:spPr>
          <a:xfrm>
            <a:off x="1111571" y="7654760"/>
            <a:ext cx="1022394" cy="12654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Data Collection</a:t>
            </a:r>
          </a:p>
        </p:txBody>
      </p:sp>
      <p:sp>
        <p:nvSpPr>
          <p:cNvPr id="162" name="Rectangle: Rounded Corners 161">
            <a:extLst>
              <a:ext uri="{FF2B5EF4-FFF2-40B4-BE49-F238E27FC236}">
                <a16:creationId xmlns:a16="http://schemas.microsoft.com/office/drawing/2014/main" id="{C85FCC66-C51B-FAD3-1A8D-BBB5576F360B}"/>
              </a:ext>
            </a:extLst>
          </p:cNvPr>
          <p:cNvSpPr/>
          <p:nvPr/>
        </p:nvSpPr>
        <p:spPr>
          <a:xfrm>
            <a:off x="1038593" y="7916363"/>
            <a:ext cx="1165686" cy="19508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Data Preprocessing</a:t>
            </a:r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3C3184A6-1795-0D7E-24A9-3AC560376E02}"/>
              </a:ext>
            </a:extLst>
          </p:cNvPr>
          <p:cNvSpPr/>
          <p:nvPr/>
        </p:nvSpPr>
        <p:spPr>
          <a:xfrm>
            <a:off x="954661" y="8250175"/>
            <a:ext cx="1333548" cy="16238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Split: Input and Output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A7B3FD72-F127-74B5-6810-30C4586B0002}"/>
              </a:ext>
            </a:extLst>
          </p:cNvPr>
          <p:cNvSpPr/>
          <p:nvPr/>
        </p:nvSpPr>
        <p:spPr>
          <a:xfrm>
            <a:off x="844227" y="8550980"/>
            <a:ext cx="1554416" cy="17381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Split: Train and test set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9C3F2344-D1D6-B9BB-5A4B-2739CF805A36}"/>
              </a:ext>
            </a:extLst>
          </p:cNvPr>
          <p:cNvSpPr/>
          <p:nvPr/>
        </p:nvSpPr>
        <p:spPr>
          <a:xfrm>
            <a:off x="365644" y="8937143"/>
            <a:ext cx="680568" cy="183558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Train Set</a:t>
            </a:r>
          </a:p>
        </p:txBody>
      </p:sp>
      <p:sp>
        <p:nvSpPr>
          <p:cNvPr id="166" name="Rectangle: Rounded Corners 165">
            <a:extLst>
              <a:ext uri="{FF2B5EF4-FFF2-40B4-BE49-F238E27FC236}">
                <a16:creationId xmlns:a16="http://schemas.microsoft.com/office/drawing/2014/main" id="{BC90EF0C-600E-F9A8-9F52-E1A0BD40F283}"/>
              </a:ext>
            </a:extLst>
          </p:cNvPr>
          <p:cNvSpPr/>
          <p:nvPr/>
        </p:nvSpPr>
        <p:spPr>
          <a:xfrm>
            <a:off x="2132632" y="8931762"/>
            <a:ext cx="714610" cy="17910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Train Set</a:t>
            </a:r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778DC4C-B48F-ED09-600D-CDB9C7B7EB2F}"/>
              </a:ext>
            </a:extLst>
          </p:cNvPr>
          <p:cNvCxnSpPr>
            <a:cxnSpLocks/>
            <a:stCxn id="160" idx="2"/>
            <a:endCxn id="162" idx="0"/>
          </p:cNvCxnSpPr>
          <p:nvPr/>
        </p:nvCxnSpPr>
        <p:spPr>
          <a:xfrm flipH="1">
            <a:off x="1621436" y="7781304"/>
            <a:ext cx="1332" cy="135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1BED8CD9-D2C4-8112-553E-760374FE0772}"/>
              </a:ext>
            </a:extLst>
          </p:cNvPr>
          <p:cNvCxnSpPr>
            <a:cxnSpLocks/>
            <a:stCxn id="162" idx="2"/>
            <a:endCxn id="163" idx="0"/>
          </p:cNvCxnSpPr>
          <p:nvPr/>
        </p:nvCxnSpPr>
        <p:spPr>
          <a:xfrm flipH="1">
            <a:off x="1621435" y="8111449"/>
            <a:ext cx="1" cy="138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46793B7-6BA0-E524-0104-205B8FF6722B}"/>
              </a:ext>
            </a:extLst>
          </p:cNvPr>
          <p:cNvCxnSpPr>
            <a:cxnSpLocks/>
            <a:stCxn id="163" idx="2"/>
            <a:endCxn id="164" idx="0"/>
          </p:cNvCxnSpPr>
          <p:nvPr/>
        </p:nvCxnSpPr>
        <p:spPr>
          <a:xfrm>
            <a:off x="1621435" y="8412563"/>
            <a:ext cx="0" cy="138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3BDD7F9C-149E-A02B-6211-8D76F50DB89D}"/>
              </a:ext>
            </a:extLst>
          </p:cNvPr>
          <p:cNvCxnSpPr>
            <a:cxnSpLocks/>
            <a:stCxn id="164" idx="2"/>
            <a:endCxn id="165" idx="0"/>
          </p:cNvCxnSpPr>
          <p:nvPr/>
        </p:nvCxnSpPr>
        <p:spPr>
          <a:xfrm rot="5400000">
            <a:off x="1057510" y="8373217"/>
            <a:ext cx="212345" cy="915507"/>
          </a:xfrm>
          <a:prstGeom prst="bentConnector3">
            <a:avLst>
              <a:gd name="adj1" fmla="val 307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1251C0DA-F46E-A39C-BF1D-193D9CD21EA2}"/>
              </a:ext>
            </a:extLst>
          </p:cNvPr>
          <p:cNvCxnSpPr>
            <a:cxnSpLocks/>
            <a:stCxn id="164" idx="2"/>
            <a:endCxn id="166" idx="0"/>
          </p:cNvCxnSpPr>
          <p:nvPr/>
        </p:nvCxnSpPr>
        <p:spPr>
          <a:xfrm rot="16200000" flipH="1">
            <a:off x="1952204" y="8394029"/>
            <a:ext cx="206964" cy="868502"/>
          </a:xfrm>
          <a:prstGeom prst="bentConnector3">
            <a:avLst>
              <a:gd name="adj1" fmla="val 320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: Rounded Corners 189">
            <a:extLst>
              <a:ext uri="{FF2B5EF4-FFF2-40B4-BE49-F238E27FC236}">
                <a16:creationId xmlns:a16="http://schemas.microsoft.com/office/drawing/2014/main" id="{F4427360-065D-F4E7-F597-5172F3347FB6}"/>
              </a:ext>
            </a:extLst>
          </p:cNvPr>
          <p:cNvSpPr/>
          <p:nvPr/>
        </p:nvSpPr>
        <p:spPr>
          <a:xfrm>
            <a:off x="1851572" y="9261329"/>
            <a:ext cx="1276730" cy="1584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Evaluation Metrics</a:t>
            </a:r>
          </a:p>
        </p:txBody>
      </p: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278180B9-E064-9087-D24D-85C5D8A80C7D}"/>
              </a:ext>
            </a:extLst>
          </p:cNvPr>
          <p:cNvSpPr/>
          <p:nvPr/>
        </p:nvSpPr>
        <p:spPr>
          <a:xfrm>
            <a:off x="1699487" y="9623860"/>
            <a:ext cx="1580900" cy="232120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Save the best Model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491D07FD-14FD-3D7E-F031-26B09E3748BA}"/>
              </a:ext>
            </a:extLst>
          </p:cNvPr>
          <p:cNvCxnSpPr>
            <a:cxnSpLocks/>
            <a:stCxn id="166" idx="2"/>
            <a:endCxn id="190" idx="0"/>
          </p:cNvCxnSpPr>
          <p:nvPr/>
        </p:nvCxnSpPr>
        <p:spPr>
          <a:xfrm>
            <a:off x="2489937" y="9110866"/>
            <a:ext cx="0" cy="150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9B549D1A-488C-7224-F51F-A3BAADF601C8}"/>
              </a:ext>
            </a:extLst>
          </p:cNvPr>
          <p:cNvCxnSpPr>
            <a:cxnSpLocks/>
            <a:stCxn id="190" idx="2"/>
            <a:endCxn id="191" idx="0"/>
          </p:cNvCxnSpPr>
          <p:nvPr/>
        </p:nvCxnSpPr>
        <p:spPr>
          <a:xfrm>
            <a:off x="2489937" y="9419749"/>
            <a:ext cx="0" cy="204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3535B68A-A7F8-531D-7012-F2D707D24C7B}"/>
              </a:ext>
            </a:extLst>
          </p:cNvPr>
          <p:cNvCxnSpPr>
            <a:cxnSpLocks/>
            <a:stCxn id="66" idx="2"/>
            <a:endCxn id="160" idx="0"/>
          </p:cNvCxnSpPr>
          <p:nvPr/>
        </p:nvCxnSpPr>
        <p:spPr>
          <a:xfrm>
            <a:off x="1621435" y="7491743"/>
            <a:ext cx="1333" cy="16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Rectangle: Rounded Corners 411">
            <a:extLst>
              <a:ext uri="{FF2B5EF4-FFF2-40B4-BE49-F238E27FC236}">
                <a16:creationId xmlns:a16="http://schemas.microsoft.com/office/drawing/2014/main" id="{973631D8-393F-06D0-3248-BE5B4213FE2A}"/>
              </a:ext>
            </a:extLst>
          </p:cNvPr>
          <p:cNvSpPr/>
          <p:nvPr/>
        </p:nvSpPr>
        <p:spPr>
          <a:xfrm>
            <a:off x="198648" y="9390733"/>
            <a:ext cx="1014560" cy="179104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Model Creation</a:t>
            </a:r>
          </a:p>
        </p:txBody>
      </p:sp>
      <p:cxnSp>
        <p:nvCxnSpPr>
          <p:cNvPr id="413" name="Straight Arrow Connector 412">
            <a:extLst>
              <a:ext uri="{FF2B5EF4-FFF2-40B4-BE49-F238E27FC236}">
                <a16:creationId xmlns:a16="http://schemas.microsoft.com/office/drawing/2014/main" id="{DCF4BBC0-D638-7FA1-80EA-F69BC00073CD}"/>
              </a:ext>
            </a:extLst>
          </p:cNvPr>
          <p:cNvCxnSpPr>
            <a:cxnSpLocks/>
            <a:stCxn id="165" idx="2"/>
            <a:endCxn id="412" idx="0"/>
          </p:cNvCxnSpPr>
          <p:nvPr/>
        </p:nvCxnSpPr>
        <p:spPr>
          <a:xfrm>
            <a:off x="705928" y="9120701"/>
            <a:ext cx="0" cy="270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Arrow Connector 456">
            <a:extLst>
              <a:ext uri="{FF2B5EF4-FFF2-40B4-BE49-F238E27FC236}">
                <a16:creationId xmlns:a16="http://schemas.microsoft.com/office/drawing/2014/main" id="{4DBC5763-3A92-6A51-1AC5-DD43A6A0D948}"/>
              </a:ext>
            </a:extLst>
          </p:cNvPr>
          <p:cNvCxnSpPr>
            <a:cxnSpLocks/>
            <a:stCxn id="412" idx="3"/>
            <a:endCxn id="166" idx="1"/>
          </p:cNvCxnSpPr>
          <p:nvPr/>
        </p:nvCxnSpPr>
        <p:spPr>
          <a:xfrm flipV="1">
            <a:off x="1213208" y="9021314"/>
            <a:ext cx="919424" cy="458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Rectangle: Rounded Corners 474">
            <a:extLst>
              <a:ext uri="{FF2B5EF4-FFF2-40B4-BE49-F238E27FC236}">
                <a16:creationId xmlns:a16="http://schemas.microsoft.com/office/drawing/2014/main" id="{004A29F2-1C66-13AB-7BC4-0EDE6FF095E0}"/>
              </a:ext>
            </a:extLst>
          </p:cNvPr>
          <p:cNvSpPr/>
          <p:nvPr/>
        </p:nvSpPr>
        <p:spPr>
          <a:xfrm>
            <a:off x="3771237" y="7746535"/>
            <a:ext cx="1614796" cy="19508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 Load the Best Saved Model</a:t>
            </a:r>
          </a:p>
        </p:txBody>
      </p:sp>
      <p:sp>
        <p:nvSpPr>
          <p:cNvPr id="477" name="Rectangle: Rounded Corners 476">
            <a:extLst>
              <a:ext uri="{FF2B5EF4-FFF2-40B4-BE49-F238E27FC236}">
                <a16:creationId xmlns:a16="http://schemas.microsoft.com/office/drawing/2014/main" id="{F4CF3D35-FCDE-824B-3312-7A8C889443B6}"/>
              </a:ext>
            </a:extLst>
          </p:cNvPr>
          <p:cNvSpPr/>
          <p:nvPr/>
        </p:nvSpPr>
        <p:spPr>
          <a:xfrm>
            <a:off x="3771237" y="8136283"/>
            <a:ext cx="1614796" cy="19508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 Get inputs</a:t>
            </a:r>
          </a:p>
        </p:txBody>
      </p: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C47A5DE9-975D-9151-36F4-A9C686BEB1BE}"/>
              </a:ext>
            </a:extLst>
          </p:cNvPr>
          <p:cNvSpPr/>
          <p:nvPr/>
        </p:nvSpPr>
        <p:spPr>
          <a:xfrm>
            <a:off x="3771237" y="8502858"/>
            <a:ext cx="1614796" cy="19508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Predicts</a:t>
            </a:r>
          </a:p>
        </p:txBody>
      </p:sp>
      <p:sp>
        <p:nvSpPr>
          <p:cNvPr id="479" name="Rectangle: Rounded Corners 478">
            <a:extLst>
              <a:ext uri="{FF2B5EF4-FFF2-40B4-BE49-F238E27FC236}">
                <a16:creationId xmlns:a16="http://schemas.microsoft.com/office/drawing/2014/main" id="{0CDCB750-64E2-192A-FF9A-DBCF9FAB19F0}"/>
              </a:ext>
            </a:extLst>
          </p:cNvPr>
          <p:cNvSpPr/>
          <p:nvPr/>
        </p:nvSpPr>
        <p:spPr>
          <a:xfrm>
            <a:off x="3771237" y="8897232"/>
            <a:ext cx="1614796" cy="195086"/>
          </a:xfrm>
          <a:prstGeom prst="round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00" b="1" dirty="0">
                <a:solidFill>
                  <a:schemeClr val="accent2">
                    <a:lumMod val="50000"/>
                  </a:schemeClr>
                </a:solidFill>
              </a:rPr>
              <a:t>Call to Action</a:t>
            </a:r>
          </a:p>
        </p:txBody>
      </p:sp>
      <p:cxnSp>
        <p:nvCxnSpPr>
          <p:cNvPr id="480" name="Straight Arrow Connector 479">
            <a:extLst>
              <a:ext uri="{FF2B5EF4-FFF2-40B4-BE49-F238E27FC236}">
                <a16:creationId xmlns:a16="http://schemas.microsoft.com/office/drawing/2014/main" id="{88863D65-A1C0-1F99-1939-73E35B11B0D8}"/>
              </a:ext>
            </a:extLst>
          </p:cNvPr>
          <p:cNvCxnSpPr>
            <a:cxnSpLocks/>
            <a:stCxn id="475" idx="2"/>
            <a:endCxn id="477" idx="0"/>
          </p:cNvCxnSpPr>
          <p:nvPr/>
        </p:nvCxnSpPr>
        <p:spPr>
          <a:xfrm>
            <a:off x="4578635" y="7941621"/>
            <a:ext cx="0" cy="194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Arrow Connector 483">
            <a:extLst>
              <a:ext uri="{FF2B5EF4-FFF2-40B4-BE49-F238E27FC236}">
                <a16:creationId xmlns:a16="http://schemas.microsoft.com/office/drawing/2014/main" id="{CEE4EF8D-1645-9142-EEB7-BD5D65DFFE68}"/>
              </a:ext>
            </a:extLst>
          </p:cNvPr>
          <p:cNvCxnSpPr>
            <a:cxnSpLocks/>
            <a:stCxn id="63" idx="2"/>
            <a:endCxn id="475" idx="0"/>
          </p:cNvCxnSpPr>
          <p:nvPr/>
        </p:nvCxnSpPr>
        <p:spPr>
          <a:xfrm>
            <a:off x="4578635" y="7472891"/>
            <a:ext cx="0" cy="273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Arrow Connector 487">
            <a:extLst>
              <a:ext uri="{FF2B5EF4-FFF2-40B4-BE49-F238E27FC236}">
                <a16:creationId xmlns:a16="http://schemas.microsoft.com/office/drawing/2014/main" id="{8D0A7EA6-C557-E293-45FA-4258DCED3437}"/>
              </a:ext>
            </a:extLst>
          </p:cNvPr>
          <p:cNvCxnSpPr>
            <a:cxnSpLocks/>
            <a:stCxn id="477" idx="2"/>
            <a:endCxn id="478" idx="0"/>
          </p:cNvCxnSpPr>
          <p:nvPr/>
        </p:nvCxnSpPr>
        <p:spPr>
          <a:xfrm>
            <a:off x="4578635" y="8331369"/>
            <a:ext cx="0" cy="171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Arrow Connector 490">
            <a:extLst>
              <a:ext uri="{FF2B5EF4-FFF2-40B4-BE49-F238E27FC236}">
                <a16:creationId xmlns:a16="http://schemas.microsoft.com/office/drawing/2014/main" id="{DDFE5295-F75A-211E-2AEE-810D291B5D36}"/>
              </a:ext>
            </a:extLst>
          </p:cNvPr>
          <p:cNvCxnSpPr>
            <a:cxnSpLocks/>
            <a:stCxn id="478" idx="2"/>
            <a:endCxn id="479" idx="0"/>
          </p:cNvCxnSpPr>
          <p:nvPr/>
        </p:nvCxnSpPr>
        <p:spPr>
          <a:xfrm>
            <a:off x="4578635" y="8697944"/>
            <a:ext cx="0" cy="199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Arrow Connector 494">
            <a:extLst>
              <a:ext uri="{FF2B5EF4-FFF2-40B4-BE49-F238E27FC236}">
                <a16:creationId xmlns:a16="http://schemas.microsoft.com/office/drawing/2014/main" id="{E94E31B8-B05D-55F9-03D0-74F7A2F9DD40}"/>
              </a:ext>
            </a:extLst>
          </p:cNvPr>
          <p:cNvCxnSpPr>
            <a:cxnSpLocks/>
            <a:stCxn id="191" idx="3"/>
            <a:endCxn id="475" idx="1"/>
          </p:cNvCxnSpPr>
          <p:nvPr/>
        </p:nvCxnSpPr>
        <p:spPr>
          <a:xfrm flipV="1">
            <a:off x="3280387" y="7844078"/>
            <a:ext cx="490850" cy="18958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9" name="Picture 498">
            <a:extLst>
              <a:ext uri="{FF2B5EF4-FFF2-40B4-BE49-F238E27FC236}">
                <a16:creationId xmlns:a16="http://schemas.microsoft.com/office/drawing/2014/main" id="{700762DA-C099-50E3-0F04-0EC4B10B6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78" y="6238291"/>
            <a:ext cx="1571807" cy="733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73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1018</TotalTime>
  <Words>654</Words>
  <Application>Microsoft Office PowerPoint</Application>
  <PresentationFormat>A4 Paper (210x297 mm)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Subramani</dc:creator>
  <cp:lastModifiedBy>Suresh Subramani</cp:lastModifiedBy>
  <cp:revision>24</cp:revision>
  <dcterms:created xsi:type="dcterms:W3CDTF">2025-08-31T13:57:52Z</dcterms:created>
  <dcterms:modified xsi:type="dcterms:W3CDTF">2025-09-01T06:55:59Z</dcterms:modified>
</cp:coreProperties>
</file>