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365" r:id="rId4"/>
    <p:sldId id="363" r:id="rId5"/>
    <p:sldId id="369" r:id="rId6"/>
    <p:sldId id="376" r:id="rId7"/>
    <p:sldId id="257" r:id="rId8"/>
    <p:sldId id="368" r:id="rId9"/>
    <p:sldId id="364" r:id="rId10"/>
    <p:sldId id="261" r:id="rId11"/>
    <p:sldId id="262" r:id="rId12"/>
    <p:sldId id="357" r:id="rId13"/>
    <p:sldId id="258" r:id="rId14"/>
    <p:sldId id="374" r:id="rId15"/>
    <p:sldId id="263" r:id="rId16"/>
    <p:sldId id="329" r:id="rId17"/>
    <p:sldId id="264" r:id="rId18"/>
    <p:sldId id="328" r:id="rId19"/>
    <p:sldId id="379" r:id="rId20"/>
    <p:sldId id="381" r:id="rId21"/>
    <p:sldId id="382" r:id="rId22"/>
    <p:sldId id="383" r:id="rId23"/>
    <p:sldId id="378" r:id="rId24"/>
    <p:sldId id="384" r:id="rId25"/>
    <p:sldId id="377" r:id="rId26"/>
    <p:sldId id="380" r:id="rId27"/>
    <p:sldId id="286" r:id="rId28"/>
    <p:sldId id="386" r:id="rId29"/>
    <p:sldId id="3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416"/>
  </p:normalViewPr>
  <p:slideViewPr>
    <p:cSldViewPr snapToGrid="0">
      <p:cViewPr>
        <p:scale>
          <a:sx n="90" d="100"/>
          <a:sy n="90" d="100"/>
        </p:scale>
        <p:origin x="8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nfoq.com/cn/articles/understanding-restful-style" TargetMode="External"/><Relationship Id="rId2" Type="http://schemas.openxmlformats.org/officeDocument/2006/relationships/hyperlink" Target="http://www.infoq.com/cn/articles/doctor-fielding-article-review" TargetMode="External"/><Relationship Id="rId1" Type="http://schemas.openxmlformats.org/officeDocument/2006/relationships/hyperlink" Target="http://yuedu.baidu.com/ebook/780324fbf121dd36a32d8269?pn=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dlee.c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1638"/>
            <a:ext cx="9144000" cy="952500"/>
          </a:xfrm>
        </p:spPr>
        <p:txBody>
          <a:bodyPr/>
          <a:lstStyle/>
          <a:p>
            <a:r>
              <a:rPr lang="zh-CN" altLang="en-US" dirty="0" smtClean="0"/>
              <a:t>内网</a:t>
            </a:r>
            <a:r>
              <a:rPr lang="en-US" altLang="zh-CN" dirty="0" smtClean="0"/>
              <a:t>API</a:t>
            </a:r>
            <a:r>
              <a:rPr lang="zh-CN" altLang="en-US" smtClean="0"/>
              <a:t>设计风格对比分析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smtClean="0"/>
              <a:t>选择</a:t>
            </a:r>
            <a:r>
              <a:rPr lang="zh-CN" altLang="en-US" dirty="0" smtClean="0"/>
              <a:t>最适合业务需要的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设计风格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主讲人：李锟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en-US" altLang="zh-CN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</a:t>
            </a:r>
            <a:r>
              <a:rPr lang="zh-CN" altLang="en-US" dirty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紧耦合</a:t>
            </a:r>
            <a:endParaRPr lang="zh-CN" altLang="en-US" dirty="0"/>
          </a:p>
          <a:p>
            <a:pPr lvl="1"/>
            <a:r>
              <a:rPr lang="en-US" altLang="zh-CN" sz="2400" dirty="0" smtClean="0"/>
              <a:t>API</a:t>
            </a:r>
            <a:r>
              <a:rPr lang="zh-CN" altLang="en-US" sz="2400" dirty="0" smtClean="0"/>
              <a:t>一旦暴露出去，就难以再做改动</a:t>
            </a:r>
            <a:endParaRPr lang="zh-CN" altLang="en-US" sz="2400" dirty="0"/>
          </a:p>
          <a:p>
            <a:pPr lvl="0"/>
            <a:r>
              <a:rPr lang="zh-CN" altLang="en-US" sz="2800" dirty="0"/>
              <a:t>没有统一的设计风格</a:t>
            </a:r>
            <a:endParaRPr lang="zh-CN" altLang="en-US" sz="2800" dirty="0"/>
          </a:p>
          <a:p>
            <a:pPr lvl="1"/>
            <a:r>
              <a:rPr lang="zh-CN" altLang="en-US" sz="2400" dirty="0"/>
              <a:t>增加了客户端开发人员的学习成本</a:t>
            </a:r>
            <a:endParaRPr lang="zh-CN" altLang="en-US" sz="2400" dirty="0"/>
          </a:p>
          <a:p>
            <a:pPr lvl="1"/>
            <a:r>
              <a:rPr lang="zh-CN" altLang="en-US" sz="2400" dirty="0"/>
              <a:t>难以实现通用的客户端库</a:t>
            </a:r>
            <a:endParaRPr lang="zh-CN" altLang="en-US" sz="2400" dirty="0"/>
          </a:p>
          <a:p>
            <a:pPr lvl="0"/>
            <a:r>
              <a:rPr lang="zh-CN" altLang="en-US" sz="2800" dirty="0">
                <a:sym typeface="+mn-ea"/>
              </a:rPr>
              <a:t>通常粒度较小</a:t>
            </a:r>
            <a:endParaRPr lang="zh-CN" altLang="en-US" sz="2800" dirty="0"/>
          </a:p>
          <a:p>
            <a:pPr lvl="1"/>
            <a:r>
              <a:rPr lang="zh-CN" altLang="en-US" dirty="0">
                <a:sym typeface="+mn-ea"/>
              </a:rPr>
              <a:t>开发人员很容易混淆远程调用与本地调用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会损害</a:t>
            </a:r>
            <a:r>
              <a:rPr lang="zh-CN" altLang="en-US" dirty="0" smtClean="0">
                <a:sym typeface="+mn-ea"/>
              </a:rPr>
              <a:t>用户（客户端）可</a:t>
            </a:r>
            <a:r>
              <a:rPr lang="zh-CN" altLang="en-US" dirty="0">
                <a:sym typeface="+mn-ea"/>
              </a:rPr>
              <a:t>感知的</a:t>
            </a:r>
            <a:r>
              <a:rPr lang="zh-CN" altLang="en-US" dirty="0" smtClean="0">
                <a:sym typeface="+mn-ea"/>
              </a:rPr>
              <a:t>性能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Richardson</a:t>
            </a:r>
            <a:r>
              <a:rPr lang="zh-CN" altLang="en-US"/>
              <a:t>成熟度模型</a:t>
            </a:r>
            <a:endParaRPr lang="zh-CN" altLang="en-US"/>
          </a:p>
        </p:txBody>
      </p:sp>
      <p:pic>
        <p:nvPicPr>
          <p:cNvPr id="4" name="内容占位符 3" descr="overview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30407" y="1271587"/>
            <a:ext cx="8331185" cy="5221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Richardson</a:t>
            </a:r>
            <a:r>
              <a:rPr lang="zh-CN" altLang="en-US"/>
              <a:t>成熟度模型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级：没有明确的资源概念，只有一个</a:t>
            </a:r>
            <a:r>
              <a:rPr lang="en-US" altLang="zh-CN" dirty="0"/>
              <a:t>URL</a:t>
            </a:r>
            <a:r>
              <a:rPr lang="zh-CN" altLang="en-US" dirty="0"/>
              <a:t>，只使用单个</a:t>
            </a:r>
            <a:r>
              <a:rPr lang="en-US" altLang="zh-CN" dirty="0"/>
              <a:t>HTTP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级：有明确的资源概念</a:t>
            </a:r>
            <a:r>
              <a:rPr lang="zh-CN" altLang="en-US" dirty="0" smtClean="0"/>
              <a:t>，存在很多</a:t>
            </a:r>
            <a:r>
              <a:rPr lang="en-US" altLang="zh-CN" dirty="0"/>
              <a:t>URL</a:t>
            </a:r>
            <a:r>
              <a:rPr lang="zh-CN" altLang="en-US" dirty="0"/>
              <a:t>，只使用单个</a:t>
            </a:r>
            <a:r>
              <a:rPr lang="en-US" altLang="zh-CN" dirty="0"/>
              <a:t>HTTP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级：有明确的资源概念，有很多</a:t>
            </a:r>
            <a:r>
              <a:rPr lang="en-US" altLang="zh-CN" dirty="0"/>
              <a:t>URL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作为操作资源的统一接口。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通常将</a:t>
            </a:r>
            <a:r>
              <a:rPr lang="zh-CN" altLang="en-US" dirty="0"/>
              <a:t>对于资源的</a:t>
            </a:r>
            <a:r>
              <a:rPr lang="en-US" altLang="zh-CN" dirty="0"/>
              <a:t>CRUD</a:t>
            </a:r>
            <a:r>
              <a:rPr lang="zh-CN" altLang="en-US" dirty="0"/>
              <a:t>式操作分别映射到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HTTP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</a:t>
            </a:r>
            <a:r>
              <a:rPr lang="zh-CN" altLang="en-US" dirty="0" smtClean="0"/>
              <a:t>：在第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级的基础上，使用</a:t>
            </a:r>
            <a:r>
              <a:rPr lang="zh-CN" altLang="en-US" dirty="0"/>
              <a:t>超媒体作为应用状态的引擎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Hypermedia </a:t>
            </a:r>
            <a:r>
              <a:rPr lang="en-US" altLang="zh-CN" dirty="0"/>
              <a:t>as the Engine of Application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，简称</a:t>
            </a:r>
            <a:r>
              <a:rPr lang="en-US" altLang="zh-CN" b="1" dirty="0" smtClean="0">
                <a:solidFill>
                  <a:srgbClr val="FF0000"/>
                </a:solidFill>
              </a:rPr>
              <a:t>HATEOAS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暂时不需要支持</a:t>
            </a:r>
            <a:r>
              <a:rPr kumimoji="1" lang="en-US" altLang="zh-CN" dirty="0" smtClean="0"/>
              <a:t>HATEOAS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运行在一个可控的环境中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运行在同一个组织的边界之内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服务器端开发团队和客户端开发团队可以密切沟通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运行环境相对安全，基本上不会出现恶意的请求</a:t>
            </a:r>
            <a:endParaRPr kumimoji="1" lang="zh-CN" altLang="en-US" dirty="0" smtClean="0"/>
          </a:p>
          <a:p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需要做服务治理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HATEOAS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不便于做服务治理</a:t>
            </a:r>
            <a:endParaRPr kumimoji="1" lang="zh-CN" altLang="en-US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HATEOAS</a:t>
            </a:r>
            <a:r>
              <a:rPr kumimoji="1" lang="zh-CN" altLang="en-US" dirty="0" smtClean="0"/>
              <a:t>相关的生态环境还不够成熟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通用的媒体类型尚未完全标准化，例如</a:t>
            </a:r>
            <a:r>
              <a:rPr kumimoji="1" lang="en-US" altLang="zh-CN" dirty="0" smtClean="0"/>
              <a:t>Hydra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开发框架、开发库尚不成熟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缺少自动化测试工具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能</a:t>
            </a:r>
            <a:r>
              <a:rPr lang="zh-CN" altLang="en-US" dirty="0"/>
              <a:t>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更加松耦</a:t>
            </a:r>
            <a:r>
              <a:rPr lang="zh-CN" altLang="en-US" dirty="0"/>
              <a:t>合</a:t>
            </a:r>
            <a:endParaRPr lang="zh-CN" altLang="en-US" dirty="0"/>
          </a:p>
          <a:p>
            <a:pPr lvl="1"/>
            <a:r>
              <a:rPr lang="zh-CN" altLang="en-US" dirty="0" smtClean="0">
                <a:sym typeface="+mn-ea"/>
              </a:rPr>
              <a:t>改动</a:t>
            </a:r>
            <a:r>
              <a:rPr lang="en-US" altLang="zh-CN" dirty="0" err="1" smtClean="0">
                <a:sym typeface="+mn-ea"/>
              </a:rPr>
              <a:t>RESTful</a:t>
            </a:r>
            <a:r>
              <a:rPr lang="en-US" altLang="zh-CN" dirty="0" smtClean="0">
                <a:sym typeface="+mn-ea"/>
              </a:rPr>
              <a:t> API</a:t>
            </a:r>
            <a:r>
              <a:rPr lang="zh-CN" altLang="en-US" dirty="0" smtClean="0">
                <a:sym typeface="+mn-ea"/>
              </a:rPr>
              <a:t>比改动</a:t>
            </a:r>
            <a:r>
              <a:rPr lang="en-US" altLang="zh-CN" dirty="0" smtClean="0">
                <a:sym typeface="+mn-ea"/>
              </a:rPr>
              <a:t>RPC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API</a:t>
            </a:r>
            <a:r>
              <a:rPr lang="zh-CN" altLang="en-US" dirty="0" smtClean="0">
                <a:sym typeface="+mn-ea"/>
              </a:rPr>
              <a:t>更容易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更好的可伸缩性</a:t>
            </a:r>
            <a:endParaRPr lang="zh-CN" altLang="en-US" dirty="0"/>
          </a:p>
          <a:p>
            <a:pPr lvl="1"/>
            <a:r>
              <a:rPr kumimoji="1" lang="zh-CN" altLang="en-US" dirty="0"/>
              <a:t>与基于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的各种</a:t>
            </a:r>
            <a:r>
              <a:rPr kumimoji="1" lang="en-US" altLang="zh-CN" dirty="0"/>
              <a:t>RPC</a:t>
            </a:r>
            <a:r>
              <a:rPr kumimoji="1" lang="zh-CN" altLang="en-US" dirty="0"/>
              <a:t>协议相比，对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的使用更有效率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便于利用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缓存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支持数据流和管道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易于实现分层的缓存，提高了服务器端应用的可伸缩性</a:t>
            </a:r>
            <a:endParaRPr lang="zh-CN" altLang="en-US" dirty="0"/>
          </a:p>
          <a:p>
            <a:r>
              <a:rPr lang="zh-CN" altLang="en-US" dirty="0" smtClean="0"/>
              <a:t>有统一</a:t>
            </a:r>
            <a:r>
              <a:rPr lang="zh-CN" altLang="en-US" dirty="0"/>
              <a:t>的</a:t>
            </a:r>
            <a:r>
              <a:rPr lang="zh-CN" altLang="en-US" dirty="0" smtClean="0"/>
              <a:t>设计和编程风格</a:t>
            </a:r>
            <a:endParaRPr lang="zh-CN" altLang="en-US" dirty="0"/>
          </a:p>
          <a:p>
            <a:pPr lvl="1"/>
            <a:r>
              <a:rPr lang="zh-CN" altLang="en-US" dirty="0" smtClean="0">
                <a:sym typeface="+mn-ea"/>
              </a:rPr>
              <a:t>服务器端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能</a:t>
            </a:r>
            <a:r>
              <a:rPr lang="zh-CN" altLang="en-US" dirty="0"/>
              <a:t>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测试更</a:t>
            </a:r>
            <a:r>
              <a:rPr lang="zh-CN" altLang="en-US" dirty="0" smtClean="0"/>
              <a:t>容易，可以使用各种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测试工具</a:t>
            </a:r>
            <a:endParaRPr lang="zh-CN" altLang="en-US" dirty="0"/>
          </a:p>
          <a:p>
            <a:pPr lvl="1"/>
            <a:r>
              <a:rPr lang="en-US" altLang="zh-CN" dirty="0" smtClean="0"/>
              <a:t>Postman</a:t>
            </a:r>
            <a:r>
              <a:rPr lang="en-US" altLang="zh-CN" dirty="0"/>
              <a:t>/ Advanced REST </a:t>
            </a:r>
            <a:r>
              <a:rPr lang="en-US" altLang="zh-CN" dirty="0" smtClean="0"/>
              <a:t>Client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curl/</a:t>
            </a:r>
            <a:r>
              <a:rPr lang="en-US" altLang="zh-CN" dirty="0" err="1" smtClean="0"/>
              <a:t>wget</a:t>
            </a:r>
            <a:endParaRPr lang="zh-CN" altLang="en-US" dirty="0" smtClean="0"/>
          </a:p>
          <a:p>
            <a:pPr lvl="1"/>
            <a:r>
              <a:rPr lang="en-US" altLang="zh-CN" dirty="0" err="1"/>
              <a:t>SoapUI</a:t>
            </a:r>
            <a:r>
              <a:rPr lang="en-US" altLang="zh-CN" dirty="0"/>
              <a:t> </a:t>
            </a:r>
            <a:r>
              <a:rPr lang="en-US" altLang="zh-CN" dirty="0" smtClean="0"/>
              <a:t>Pro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ab/</a:t>
            </a:r>
            <a:r>
              <a:rPr lang="en-US" altLang="zh-CN" dirty="0" err="1" smtClean="0"/>
              <a:t>httperf</a:t>
            </a:r>
            <a:r>
              <a:rPr lang="en-US" altLang="zh-CN" dirty="0" smtClean="0"/>
              <a:t>/curl-loader</a:t>
            </a:r>
            <a:endParaRPr lang="en-US" altLang="zh-CN" dirty="0"/>
          </a:p>
          <a:p>
            <a:pPr lvl="1"/>
            <a:r>
              <a:rPr lang="zh-CN" altLang="en-US" dirty="0" smtClean="0"/>
              <a:t>浏览器</a:t>
            </a:r>
            <a:endParaRPr lang="zh-CN" altLang="en-US" dirty="0"/>
          </a:p>
          <a:p>
            <a:r>
              <a:rPr lang="zh-CN" altLang="en-US" dirty="0" smtClean="0"/>
              <a:t>最好的互操作性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 smtClean="0">
                <a:sym typeface="+mn-ea"/>
              </a:rPr>
              <a:t>协议本身，</a:t>
            </a:r>
            <a:r>
              <a:rPr lang="zh-CN" altLang="en-US" dirty="0">
                <a:sym typeface="+mn-ea"/>
              </a:rPr>
              <a:t>几乎所有编程语言</a:t>
            </a:r>
            <a:r>
              <a:rPr lang="zh-CN" altLang="en-US" dirty="0" smtClean="0">
                <a:sym typeface="+mn-ea"/>
              </a:rPr>
              <a:t>都能支持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不</a:t>
            </a:r>
            <a:r>
              <a:rPr lang="zh-CN" altLang="en-US" dirty="0"/>
              <a:t>能解决的问题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不支持有状态的长连接，无法进行双向通信，实时性较差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让服务</a:t>
            </a:r>
            <a:r>
              <a:rPr lang="zh-CN" altLang="en-US" dirty="0" smtClean="0">
                <a:sym typeface="+mn-ea"/>
              </a:rPr>
              <a:t>器端应用开发</a:t>
            </a:r>
            <a:r>
              <a:rPr lang="zh-CN" altLang="en-US" dirty="0">
                <a:sym typeface="+mn-ea"/>
              </a:rPr>
              <a:t>人员早点下班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把轻松留给客户</a:t>
            </a:r>
            <a:r>
              <a:rPr lang="zh-CN" altLang="en-US" dirty="0" smtClean="0">
                <a:sym typeface="+mn-ea"/>
              </a:rPr>
              <a:t>端应用开发</a:t>
            </a:r>
            <a:r>
              <a:rPr lang="zh-CN" altLang="en-US" dirty="0">
                <a:sym typeface="+mn-ea"/>
              </a:rPr>
              <a:t>人员，把困难留给自己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佛祖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把困难留给客户</a:t>
            </a:r>
            <a:r>
              <a:rPr lang="zh-CN" altLang="en-US" dirty="0" smtClean="0">
                <a:sym typeface="+mn-ea"/>
              </a:rPr>
              <a:t>端应用开发</a:t>
            </a:r>
            <a:r>
              <a:rPr lang="zh-CN" altLang="en-US" dirty="0">
                <a:sym typeface="+mn-ea"/>
              </a:rPr>
              <a:t>人员，把轻松留给自己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人渣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设计开发领域模型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DDD</a:t>
            </a:r>
            <a:r>
              <a:rPr lang="zh-CN" altLang="en-US" dirty="0" smtClean="0">
                <a:sym typeface="+mn-ea"/>
              </a:rPr>
              <a:t>是设计开发领域模型的</a:t>
            </a:r>
            <a:r>
              <a:rPr lang="zh-CN" altLang="en-US" dirty="0">
                <a:sym typeface="+mn-ea"/>
              </a:rPr>
              <a:t>利器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DDD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REST</a:t>
            </a:r>
            <a:r>
              <a:rPr lang="zh-CN" altLang="en-US" dirty="0">
                <a:sym typeface="+mn-ea"/>
              </a:rPr>
              <a:t>是互补的</a:t>
            </a:r>
            <a:r>
              <a:rPr lang="zh-CN" altLang="en-US" dirty="0" smtClean="0">
                <a:sym typeface="+mn-ea"/>
              </a:rPr>
              <a:t>关系，可相互支持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两种风格之间如何做取舍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>
                <a:sym typeface="+mn-ea"/>
              </a:rPr>
              <a:t>根据服务所实现的业务逻辑变化的频繁程度</a:t>
            </a:r>
            <a:endParaRPr lang="zh-CN" altLang="en-US" sz="2800" dirty="0"/>
          </a:p>
          <a:p>
            <a:pPr lvl="1"/>
            <a:r>
              <a:rPr lang="zh-CN" altLang="en-US" dirty="0" smtClean="0">
                <a:sym typeface="+mn-ea"/>
              </a:rPr>
              <a:t>业务逻辑变化频繁，必须实现松耦合：选择</a:t>
            </a:r>
            <a:r>
              <a:rPr lang="en-US" altLang="zh-CN" dirty="0" smtClean="0">
                <a:sym typeface="+mn-ea"/>
              </a:rPr>
              <a:t>REST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/>
              <a:t>业务逻辑固定，变化非常少，可以接受紧耦合：选择</a:t>
            </a:r>
            <a:r>
              <a:rPr lang="en-US" altLang="zh-CN" dirty="0" smtClean="0"/>
              <a:t>RPC</a:t>
            </a:r>
            <a:endParaRPr lang="zh-CN" altLang="en-US" dirty="0" smtClean="0"/>
          </a:p>
          <a:p>
            <a:r>
              <a:rPr lang="zh-CN" altLang="en-US" dirty="0" smtClean="0"/>
              <a:t>根据对于延迟、网络传输效率、实时性的要求</a:t>
            </a:r>
            <a:endParaRPr lang="zh-CN" altLang="en-US" dirty="0" smtClean="0"/>
          </a:p>
          <a:p>
            <a:pPr lvl="1"/>
            <a:r>
              <a:rPr lang="zh-CN" altLang="en-US" sz="2400" dirty="0" smtClean="0"/>
              <a:t>必须确保低延迟、网络传输效率高、实时性：选择</a:t>
            </a:r>
            <a:r>
              <a:rPr lang="en-US" altLang="zh-CN" sz="2400" dirty="0" smtClean="0"/>
              <a:t>RPC</a:t>
            </a:r>
            <a:endParaRPr lang="en-US" altLang="zh-CN" sz="2400" dirty="0"/>
          </a:p>
          <a:p>
            <a:pPr lvl="1"/>
            <a:r>
              <a:rPr lang="zh-CN" altLang="en-US" dirty="0" smtClean="0"/>
              <a:t>对延迟、网络传输效率、实时性要求不高：选择</a:t>
            </a:r>
            <a:r>
              <a:rPr lang="en-US" altLang="zh-CN" dirty="0" smtClean="0"/>
              <a:t>REST</a:t>
            </a:r>
            <a:endParaRPr lang="zh-CN" altLang="en-US" dirty="0" smtClean="0"/>
          </a:p>
          <a:p>
            <a:r>
              <a:rPr lang="zh-CN" altLang="en-US" dirty="0" smtClean="0"/>
              <a:t>根据对可伸缩性的要求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对可伸缩性要求非常高：选择</a:t>
            </a:r>
            <a:r>
              <a:rPr lang="en-US" altLang="zh-CN" dirty="0" smtClean="0"/>
              <a:t>REST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对可伸缩性要求不高：选择</a:t>
            </a:r>
            <a:r>
              <a:rPr lang="en-US" altLang="zh-CN" dirty="0" smtClean="0"/>
              <a:t>RPC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浏览器只支持</a:t>
            </a:r>
            <a:r>
              <a:rPr kumimoji="1" lang="en-US" altLang="zh-CN" dirty="0"/>
              <a:t>GET/POST</a:t>
            </a:r>
            <a:r>
              <a:rPr kumimoji="1" lang="zh-CN" altLang="en-US" dirty="0" smtClean="0"/>
              <a:t>方法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HTML</a:t>
            </a:r>
            <a:r>
              <a:rPr kumimoji="1" lang="zh-CN" altLang="en-US" dirty="0"/>
              <a:t>表单仅支持</a:t>
            </a:r>
            <a:r>
              <a:rPr kumimoji="1" lang="en-US" altLang="zh-CN" dirty="0"/>
              <a:t>GET/POST</a:t>
            </a:r>
            <a:r>
              <a:rPr kumimoji="1" lang="zh-CN" altLang="en-US" dirty="0"/>
              <a:t>方法，但是可以通过附加参数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例如</a:t>
            </a:r>
            <a:r>
              <a:rPr kumimoji="1" lang="en-US" altLang="zh-CN" dirty="0"/>
              <a:t>_method)</a:t>
            </a:r>
            <a:r>
              <a:rPr kumimoji="1" lang="zh-CN" altLang="en-US" dirty="0"/>
              <a:t>的方式模拟</a:t>
            </a:r>
            <a:r>
              <a:rPr kumimoji="1" lang="en-US" altLang="zh-CN" dirty="0"/>
              <a:t>PUT/DELETE</a:t>
            </a:r>
            <a:r>
              <a:rPr kumimoji="1" lang="zh-CN" altLang="en-US" dirty="0" smtClean="0"/>
              <a:t>请求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GET/POST/PUT/DELETE </a:t>
            </a:r>
            <a:r>
              <a:rPr kumimoji="1" lang="en-US" altLang="zh-CN" dirty="0"/>
              <a:t>4</a:t>
            </a:r>
            <a:r>
              <a:rPr kumimoji="1" lang="zh-CN" altLang="en-US" dirty="0"/>
              <a:t>种</a:t>
            </a:r>
            <a:r>
              <a:rPr kumimoji="1" lang="zh-CN" altLang="en-US" dirty="0" smtClean="0"/>
              <a:t>方法均可支持</a:t>
            </a:r>
            <a:endParaRPr kumimoji="1" lang="zh-CN" altLang="en-US" dirty="0" smtClean="0"/>
          </a:p>
          <a:p>
            <a:r>
              <a:rPr kumimoji="1" lang="zh-CN" altLang="en-US" dirty="0"/>
              <a:t>未遵循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协议的指导误用</a:t>
            </a:r>
            <a:r>
              <a:rPr kumimoji="1" lang="en-US" altLang="zh-CN" dirty="0"/>
              <a:t>HTTP</a:t>
            </a:r>
            <a:r>
              <a:rPr kumimoji="1" lang="zh-CN" altLang="en-US" dirty="0" smtClean="0"/>
              <a:t>方法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GET</a:t>
            </a:r>
            <a:r>
              <a:rPr kumimoji="1" lang="zh-CN" altLang="en-US" dirty="0"/>
              <a:t>方法：安全的、幂等</a:t>
            </a:r>
            <a:r>
              <a:rPr kumimoji="1" lang="zh-CN" altLang="en-US" dirty="0" smtClean="0"/>
              <a:t>的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POST</a:t>
            </a:r>
            <a:r>
              <a:rPr kumimoji="1" lang="zh-CN" altLang="en-US" dirty="0"/>
              <a:t>方法：不安全的、不幂等</a:t>
            </a:r>
            <a:r>
              <a:rPr kumimoji="1" lang="zh-CN" altLang="en-US" dirty="0" smtClean="0"/>
              <a:t>的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PUT/DELETE</a:t>
            </a:r>
            <a:r>
              <a:rPr kumimoji="1" lang="zh-CN" altLang="en-US" dirty="0"/>
              <a:t>方法：不安全的、幂等的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过度使用</a:t>
            </a:r>
            <a:r>
              <a:rPr kumimoji="1" lang="en-US" altLang="zh-CN" dirty="0"/>
              <a:t>GET</a:t>
            </a:r>
            <a:r>
              <a:rPr kumimoji="1" lang="zh-CN" altLang="en-US" dirty="0" smtClean="0"/>
              <a:t>方法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敏感</a:t>
            </a:r>
            <a:r>
              <a:rPr kumimoji="1" lang="zh-CN" altLang="en-US" dirty="0"/>
              <a:t>信息位于</a:t>
            </a:r>
            <a:r>
              <a:rPr kumimoji="1" lang="en-US" altLang="zh-CN" dirty="0"/>
              <a:t>URL</a:t>
            </a:r>
            <a:r>
              <a:rPr kumimoji="1" lang="zh-CN" altLang="en-US" dirty="0"/>
              <a:t>中，不够</a:t>
            </a:r>
            <a:r>
              <a:rPr kumimoji="1" lang="zh-CN" altLang="en-US" dirty="0" smtClean="0"/>
              <a:t>安全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容易</a:t>
            </a:r>
            <a:r>
              <a:rPr kumimoji="1" lang="zh-CN" altLang="en-US" dirty="0"/>
              <a:t>受到爬虫的</a:t>
            </a:r>
            <a:r>
              <a:rPr kumimoji="1" lang="zh-CN" altLang="en-US" dirty="0" smtClean="0"/>
              <a:t>伤害</a:t>
            </a:r>
            <a:endParaRPr kumimoji="1" lang="zh-CN" altLang="en-US" dirty="0" smtClean="0"/>
          </a:p>
          <a:p>
            <a:r>
              <a:rPr kumimoji="1" lang="zh-CN" altLang="en-US" dirty="0" smtClean="0"/>
              <a:t>过度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POST</a:t>
            </a:r>
            <a:r>
              <a:rPr kumimoji="1" lang="zh-CN" altLang="en-US" dirty="0" smtClean="0"/>
              <a:t>方法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例子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等</a:t>
            </a:r>
            <a:r>
              <a:rPr kumimoji="1" lang="en-US" altLang="zh-CN" dirty="0"/>
              <a:t>RPC</a:t>
            </a:r>
            <a:r>
              <a:rPr kumimoji="1" lang="zh-CN" altLang="en-US" dirty="0"/>
              <a:t>风格的调用</a:t>
            </a:r>
            <a:r>
              <a:rPr kumimoji="1" lang="zh-CN" altLang="en-US" dirty="0" smtClean="0"/>
              <a:t>协议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一</a:t>
            </a:r>
            <a:r>
              <a:rPr kumimoji="1" lang="zh-CN" altLang="en-US" dirty="0"/>
              <a:t>个方法承担了</a:t>
            </a:r>
            <a:r>
              <a:rPr kumimoji="1" lang="zh-CN" altLang="en-US" dirty="0" smtClean="0"/>
              <a:t>过多职责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没有</a:t>
            </a:r>
            <a:r>
              <a:rPr kumimoji="1" lang="zh-CN" altLang="en-US" dirty="0"/>
              <a:t>充分利用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的优势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进程内调用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调用本地开发库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本地进程间调用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Linux IPC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Android IPC</a:t>
            </a:r>
            <a:endParaRPr kumimoji="1" lang="en-US" altLang="zh-CN" dirty="0" smtClean="0"/>
          </a:p>
          <a:p>
            <a:r>
              <a:rPr kumimoji="1" lang="zh-CN" altLang="en-US" dirty="0" smtClean="0"/>
              <a:t>远程调用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API——</a:t>
            </a:r>
            <a:r>
              <a:rPr kumimoji="1" lang="zh-CN" altLang="en-US" dirty="0" smtClean="0"/>
              <a:t>企业内网中的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外网</a:t>
            </a:r>
            <a:r>
              <a:rPr kumimoji="1" lang="en-US" altLang="zh-CN" dirty="0" smtClean="0"/>
              <a:t>API——</a:t>
            </a:r>
            <a:r>
              <a:rPr kumimoji="1" lang="zh-CN" altLang="en-US" dirty="0" smtClean="0"/>
              <a:t>面向互联网的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外网应用内部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外网公共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是一种</a:t>
            </a:r>
            <a:r>
              <a:rPr kumimoji="1" lang="en-US" altLang="zh-CN" dirty="0"/>
              <a:t>RPC</a:t>
            </a:r>
            <a:r>
              <a:rPr kumimoji="1" lang="zh-CN" altLang="en-US" dirty="0"/>
              <a:t>风格的</a:t>
            </a:r>
            <a:r>
              <a:rPr kumimoji="1" lang="zh-CN" altLang="en-US" dirty="0" smtClean="0"/>
              <a:t>协议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其实是一种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风格的</a:t>
            </a:r>
            <a:r>
              <a:rPr kumimoji="1" lang="zh-CN" altLang="en-US" dirty="0" smtClean="0"/>
              <a:t>协议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统一</a:t>
            </a:r>
            <a:r>
              <a:rPr kumimoji="1" lang="zh-CN" altLang="en-US" dirty="0"/>
              <a:t>接口是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两种风格协议</a:t>
            </a:r>
            <a:r>
              <a:rPr kumimoji="1" lang="zh-CN" altLang="en-US" dirty="0"/>
              <a:t>的主要</a:t>
            </a:r>
            <a:r>
              <a:rPr kumimoji="1" lang="zh-CN" altLang="en-US" dirty="0" smtClean="0"/>
              <a:t>区别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/>
              <a:t>是一种“传输”</a:t>
            </a:r>
            <a:r>
              <a:rPr kumimoji="1" lang="zh-CN" altLang="en-US" dirty="0" smtClean="0"/>
              <a:t>协议（</a:t>
            </a:r>
            <a:r>
              <a:rPr kumimoji="1" lang="en-US" altLang="zh-CN" dirty="0" smtClean="0"/>
              <a:t>transport protocol</a:t>
            </a:r>
            <a:r>
              <a:rPr kumimoji="1" lang="zh-CN" altLang="en-US" dirty="0"/>
              <a:t>）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被</a:t>
            </a:r>
            <a:r>
              <a:rPr kumimoji="1" lang="zh-CN" altLang="en-US" dirty="0"/>
              <a:t>错误翻译为“超文本传输协议</a:t>
            </a:r>
            <a:r>
              <a:rPr kumimoji="1" lang="zh-CN" altLang="en-US" dirty="0" smtClean="0"/>
              <a:t>”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其实是一种</a:t>
            </a:r>
            <a:r>
              <a:rPr kumimoji="1" lang="zh-CN" altLang="en-US" dirty="0" smtClean="0"/>
              <a:t>“移交”协议（</a:t>
            </a:r>
            <a:r>
              <a:rPr kumimoji="1" lang="en-US" altLang="zh-CN" dirty="0" smtClean="0"/>
              <a:t>transfer protocol</a:t>
            </a:r>
            <a:r>
              <a:rPr kumimoji="1" lang="zh-CN" altLang="en-US" dirty="0" smtClean="0"/>
              <a:t>）。</a:t>
            </a:r>
            <a:r>
              <a:rPr kumimoji="1" lang="en-US" altLang="zh-CN" dirty="0"/>
              <a:t>TCP</a:t>
            </a:r>
            <a:r>
              <a:rPr kumimoji="1" lang="zh-CN" altLang="en-US" dirty="0"/>
              <a:t>才是传输协议，对传输这件工作已经做的很好</a:t>
            </a:r>
            <a:r>
              <a:rPr kumimoji="1" lang="zh-CN" altLang="en-US" dirty="0" smtClean="0"/>
              <a:t>了。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传输</a:t>
            </a:r>
            <a:r>
              <a:rPr kumimoji="1" lang="zh-CN" altLang="en-US" dirty="0"/>
              <a:t>协议</a:t>
            </a:r>
            <a:r>
              <a:rPr kumimoji="1" lang="zh-CN" altLang="en-US" dirty="0" smtClean="0"/>
              <a:t>和移交协议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传输</a:t>
            </a:r>
            <a:r>
              <a:rPr kumimoji="1" lang="zh-CN" altLang="en-US" dirty="0"/>
              <a:t>协议做的是底层搬运比特之类的苦力活，不包含操作的</a:t>
            </a:r>
            <a:r>
              <a:rPr kumimoji="1" lang="zh-CN" altLang="en-US" dirty="0" smtClean="0"/>
              <a:t>语义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移交协议</a:t>
            </a:r>
            <a:r>
              <a:rPr kumimoji="1" lang="zh-CN" altLang="en-US" dirty="0"/>
              <a:t>做的事情比传输协议更高级，包含了操作的语义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不具备互</a:t>
            </a:r>
            <a:r>
              <a:rPr kumimoji="1" lang="zh-CN" altLang="en-US" dirty="0" smtClean="0"/>
              <a:t>操作性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因此需要在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之上设计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这种“简单”</a:t>
            </a:r>
            <a:r>
              <a:rPr kumimoji="1" lang="zh-CN" altLang="en-US" dirty="0" smtClean="0"/>
              <a:t>的协议（事实上很复杂）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：充分利用好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，已经能够得到足够好的互操作性，</a:t>
            </a:r>
            <a:r>
              <a:rPr kumimoji="1" lang="zh-CN" altLang="en-US" dirty="0" smtClean="0"/>
              <a:t>在很多场合</a:t>
            </a:r>
            <a:r>
              <a:rPr kumimoji="1" lang="zh-CN" altLang="en-US" dirty="0"/>
              <a:t>甚至</a:t>
            </a:r>
            <a:r>
              <a:rPr kumimoji="1" lang="zh-CN" altLang="en-US" dirty="0" smtClean="0"/>
              <a:t>比使用</a:t>
            </a:r>
            <a:r>
              <a:rPr kumimoji="1" lang="en-US" altLang="zh-CN" dirty="0" smtClean="0"/>
              <a:t>SOAP</a:t>
            </a:r>
            <a:r>
              <a:rPr kumimoji="1" lang="zh-CN" altLang="en-US" dirty="0"/>
              <a:t>更好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REST</a:t>
            </a:r>
            <a:r>
              <a:rPr kumimoji="1" lang="zh-CN" altLang="en-US" dirty="0"/>
              <a:t>只适用于面向机器的</a:t>
            </a:r>
            <a:r>
              <a:rPr kumimoji="1" lang="en-US" altLang="zh-CN" dirty="0" smtClean="0"/>
              <a:t>Web API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不适用于面向人类的</a:t>
            </a:r>
            <a:r>
              <a:rPr kumimoji="1" lang="en-US" altLang="zh-CN" dirty="0" smtClean="0"/>
              <a:t>Web App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上是普遍适用</a:t>
            </a:r>
            <a:r>
              <a:rPr kumimoji="1" lang="zh-CN" altLang="en-US" dirty="0" smtClean="0"/>
              <a:t>的</a:t>
            </a:r>
            <a:endParaRPr kumimoji="1" lang="zh-CN" altLang="en-US" dirty="0" smtClean="0"/>
          </a:p>
          <a:p>
            <a:r>
              <a:rPr kumimoji="1" lang="zh-CN" altLang="en-US" dirty="0" smtClean="0"/>
              <a:t>直接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就是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：在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与真正的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API</a:t>
            </a:r>
            <a:r>
              <a:rPr kumimoji="1" lang="zh-CN" altLang="en-US" dirty="0" smtClean="0"/>
              <a:t>之间还有</a:t>
            </a:r>
            <a:r>
              <a:rPr kumimoji="1" lang="zh-CN" altLang="en-US" dirty="0"/>
              <a:t>广大的中间</a:t>
            </a:r>
            <a:r>
              <a:rPr kumimoji="1" lang="zh-CN" altLang="en-US" dirty="0" smtClean="0"/>
              <a:t>地带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只达到</a:t>
            </a:r>
            <a:r>
              <a:rPr kumimoji="1" lang="en-US" altLang="zh-CN" dirty="0" smtClean="0"/>
              <a:t>Richardson</a:t>
            </a:r>
            <a:r>
              <a:rPr kumimoji="1" lang="zh-CN" altLang="en-US" dirty="0" smtClean="0"/>
              <a:t>成熟度模型第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级的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不是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endParaRPr kumimoji="1" lang="zh-CN" altLang="en-US" dirty="0" smtClean="0"/>
          </a:p>
          <a:p>
            <a:r>
              <a:rPr kumimoji="1" lang="en-US" altLang="zh-CN" dirty="0" smtClean="0"/>
              <a:t>REST</a:t>
            </a:r>
            <a:r>
              <a:rPr kumimoji="1" lang="zh-CN" altLang="en-US" dirty="0"/>
              <a:t>只不过是更漂亮的</a:t>
            </a:r>
            <a:r>
              <a:rPr kumimoji="1" lang="en-US" altLang="zh-CN" dirty="0"/>
              <a:t>URI</a:t>
            </a:r>
            <a:r>
              <a:rPr kumimoji="1" lang="zh-CN" altLang="en-US" dirty="0" smtClean="0"/>
              <a:t>设计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：这仅仅是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的一个外在特征而已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的常见误解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统一接口并不</a:t>
            </a:r>
            <a:r>
              <a:rPr kumimoji="1" lang="zh-CN" altLang="en-US" dirty="0" smtClean="0"/>
              <a:t>重要</a:t>
            </a:r>
            <a:endParaRPr kumimoji="1" lang="zh-CN" altLang="en-US" dirty="0" smtClean="0"/>
          </a:p>
          <a:p>
            <a:r>
              <a:rPr kumimoji="1" lang="en-US" altLang="zh-CN" dirty="0" smtClean="0"/>
              <a:t>HATEOAS</a:t>
            </a:r>
            <a:r>
              <a:rPr kumimoji="1" lang="zh-CN" altLang="en-US" dirty="0" smtClean="0"/>
              <a:t>并</a:t>
            </a:r>
            <a:r>
              <a:rPr kumimoji="1" lang="zh-CN" altLang="en-US" dirty="0"/>
              <a:t>不</a:t>
            </a:r>
            <a:r>
              <a:rPr kumimoji="1" lang="zh-CN" altLang="en-US" dirty="0" smtClean="0"/>
              <a:t>重要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：这两个方面都是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架构风格的核心</a:t>
            </a:r>
            <a:r>
              <a:rPr kumimoji="1" lang="zh-CN" altLang="en-US" dirty="0" smtClean="0"/>
              <a:t>特征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至少需要实现统一接口，否则可以确定是冒牌的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r>
              <a:rPr kumimoji="1" lang="zh-CN" altLang="en-US" dirty="0" smtClean="0"/>
              <a:t>统一</a:t>
            </a:r>
            <a:r>
              <a:rPr kumimoji="1" lang="zh-CN" altLang="en-US" dirty="0"/>
              <a:t>接口只能使用</a:t>
            </a:r>
            <a:r>
              <a:rPr kumimoji="1" lang="en-US" altLang="zh-CN" dirty="0"/>
              <a:t>HTTP</a:t>
            </a:r>
            <a:r>
              <a:rPr kumimoji="1" lang="zh-CN" altLang="en-US" dirty="0" smtClean="0"/>
              <a:t>实现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事实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仅仅是实现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架构风格的一种</a:t>
            </a:r>
            <a:r>
              <a:rPr kumimoji="1" lang="zh-CN" altLang="en-US" dirty="0" smtClean="0"/>
              <a:t>方式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其他</a:t>
            </a:r>
            <a:r>
              <a:rPr kumimoji="1" lang="zh-CN" altLang="en-US" dirty="0"/>
              <a:t>符合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统一接口的例子：扩展了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协议的</a:t>
            </a:r>
            <a:r>
              <a:rPr kumimoji="1" lang="en-US" altLang="zh-CN" dirty="0"/>
              <a:t>WebDAV</a:t>
            </a:r>
            <a:r>
              <a:rPr kumimoji="1" lang="zh-CN" altLang="en-US" dirty="0"/>
              <a:t>协议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支持第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级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开发的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不支持</a:t>
            </a:r>
            <a:r>
              <a:rPr kumimoji="1" lang="en-US" altLang="zh-CN" dirty="0" smtClean="0"/>
              <a:t>JAX-RS</a:t>
            </a:r>
            <a:r>
              <a:rPr kumimoji="1" lang="zh-CN" altLang="en-US" dirty="0" smtClean="0"/>
              <a:t>规范的开发框架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Struts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JAX-RS</a:t>
            </a:r>
            <a:r>
              <a:rPr kumimoji="1" lang="zh-CN" altLang="en-US" dirty="0" smtClean="0"/>
              <a:t>规范的开发框架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Jersey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RESTEasy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Restlet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Apache CXF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内网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要解决的现实问题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性能：延迟、网络传输效率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大多数情况下，建立连接所消耗的时间，与服务业务逻辑的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操作相比非常小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可升级到</a:t>
            </a:r>
            <a:r>
              <a:rPr kumimoji="1" lang="en-US" altLang="zh-CN" dirty="0" smtClean="0"/>
              <a:t>HTTP/2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HTTP/2</a:t>
            </a:r>
            <a:r>
              <a:rPr kumimoji="1" lang="zh-CN" altLang="en-US" dirty="0" smtClean="0"/>
              <a:t>极大改善了</a:t>
            </a:r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的性能</a:t>
            </a:r>
            <a:endParaRPr kumimoji="1" lang="zh-CN" altLang="en-US" dirty="0"/>
          </a:p>
          <a:p>
            <a:r>
              <a:rPr kumimoji="1" lang="zh-CN" altLang="en-US" dirty="0" smtClean="0"/>
              <a:t>服务治理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服务注册、服务发现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自动负载均衡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流量控制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服务质量</a:t>
            </a:r>
            <a:endParaRPr kumimoji="1" lang="zh-CN" altLang="en-US" dirty="0" smtClean="0"/>
          </a:p>
          <a:p>
            <a:r>
              <a:rPr kumimoji="1" lang="zh-CN" altLang="en-US" dirty="0" smtClean="0"/>
              <a:t>版本化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可在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中加版本号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参考图书资料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《</a:t>
            </a:r>
            <a:r>
              <a:rPr lang="en-US" altLang="zh-CN" dirty="0"/>
              <a:t>REST</a:t>
            </a:r>
            <a:r>
              <a:rPr lang="zh-CN" altLang="en-US" dirty="0"/>
              <a:t>实战》</a:t>
            </a:r>
            <a:endParaRPr lang="zh-CN" altLang="en-US" dirty="0"/>
          </a:p>
          <a:p>
            <a:r>
              <a:rPr lang="zh-CN" altLang="en-US" dirty="0" smtClean="0"/>
              <a:t>《</a:t>
            </a:r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WebServices</a:t>
            </a:r>
            <a:r>
              <a:rPr lang="en-US" altLang="zh-CN" dirty="0"/>
              <a:t> Cookbook</a:t>
            </a:r>
            <a:r>
              <a:rPr lang="zh-CN" altLang="en-US" dirty="0"/>
              <a:t>中文版</a:t>
            </a:r>
            <a:r>
              <a:rPr lang="zh-CN" altLang="en-US" dirty="0" smtClean="0"/>
              <a:t>》</a:t>
            </a:r>
            <a:endParaRPr lang="en-US" altLang="zh-CN" dirty="0" smtClean="0"/>
          </a:p>
          <a:p>
            <a:r>
              <a:rPr lang="en-US" altLang="zh-CN" dirty="0"/>
              <a:t>《Java </a:t>
            </a:r>
            <a:r>
              <a:rPr lang="en-US" altLang="zh-CN" dirty="0" err="1"/>
              <a:t>RESTful</a:t>
            </a:r>
            <a:r>
              <a:rPr lang="en-US" altLang="zh-CN" dirty="0"/>
              <a:t> Web Service</a:t>
            </a:r>
            <a:r>
              <a:rPr lang="zh-CN" altLang="en-US" dirty="0"/>
              <a:t>实战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微服务设计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r>
              <a:rPr lang="en-US" altLang="zh-CN" dirty="0" smtClean="0"/>
              <a:t>《</a:t>
            </a:r>
            <a:r>
              <a:rPr lang="zh-CN" altLang="en-US" dirty="0"/>
              <a:t>领域驱动设计：软件核心复杂性应对之道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  <a:hlinkClick r:id="rId1"/>
              </a:rPr>
              <a:t>《</a:t>
            </a:r>
            <a:r>
              <a:rPr lang="zh-CN" altLang="en-US" dirty="0">
                <a:sym typeface="+mn-ea"/>
                <a:hlinkClick r:id="rId1"/>
              </a:rPr>
              <a:t>架构风格与基于网络应用软件的架构设计》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  <a:hlinkClick r:id="rId2"/>
              </a:rPr>
              <a:t>《架构风格与基于网络应用软件的架构设计》导读</a:t>
            </a:r>
            <a:endParaRPr lang="zh-CN" altLang="en-US" dirty="0">
              <a:sym typeface="+mn-ea"/>
              <a:hlinkClick r:id="rId1"/>
            </a:endParaRPr>
          </a:p>
          <a:p>
            <a:r>
              <a:rPr lang="zh-CN" altLang="en-US" dirty="0">
                <a:hlinkClick r:id="rId3"/>
              </a:rPr>
              <a:t>理解本真的</a:t>
            </a:r>
            <a:r>
              <a:rPr lang="en-US" altLang="zh-CN" dirty="0">
                <a:hlinkClick r:id="rId3"/>
              </a:rPr>
              <a:t>REST</a:t>
            </a:r>
            <a:r>
              <a:rPr lang="zh-CN" altLang="en-US" dirty="0">
                <a:hlinkClick r:id="rId3"/>
              </a:rPr>
              <a:t>架构风格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理解内网不同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设计风格的优缺点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根据业务需要选择最适合的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设计风格。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感谢您的聆听！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我的联系方式：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邮箱：</a:t>
            </a:r>
            <a:r>
              <a:rPr lang="en-US" altLang="zh-CN" sz="2800" dirty="0" smtClean="0">
                <a:hlinkClick r:id="rId1"/>
              </a:rPr>
              <a:t>dlee.cn@gmail.com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“REST</a:t>
            </a:r>
            <a:r>
              <a:rPr lang="zh-CN" altLang="en-US" sz="2800" dirty="0"/>
              <a:t>实战讨论</a:t>
            </a:r>
            <a:r>
              <a:rPr lang="zh-CN" altLang="en-US" sz="2800" dirty="0" smtClean="0"/>
              <a:t>组</a:t>
            </a:r>
            <a:r>
              <a:rPr lang="en-US" altLang="zh-CN" sz="2800" dirty="0" smtClean="0"/>
              <a:t>”QQ</a:t>
            </a:r>
            <a:r>
              <a:rPr lang="zh-CN" altLang="en-US" sz="2800" dirty="0"/>
              <a:t>群：</a:t>
            </a:r>
            <a:r>
              <a:rPr lang="en-US" altLang="zh-CN" sz="2800" dirty="0" smtClean="0"/>
              <a:t>81207617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什么是架构风格？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sz="3000" dirty="0">
                <a:sym typeface="+mn-ea"/>
              </a:rPr>
              <a:t>一</a:t>
            </a:r>
            <a:r>
              <a:rPr lang="zh-CN" altLang="en-US" sz="3000" dirty="0" smtClean="0">
                <a:sym typeface="+mn-ea"/>
              </a:rPr>
              <a:t>种 </a:t>
            </a:r>
            <a:r>
              <a:rPr lang="zh-CN" altLang="en-US" sz="3000" b="1" dirty="0" smtClean="0">
                <a:solidFill>
                  <a:srgbClr val="FF0000"/>
                </a:solidFill>
                <a:sym typeface="+mn-ea"/>
              </a:rPr>
              <a:t>架构风格</a:t>
            </a:r>
            <a:r>
              <a:rPr lang="zh-CN" altLang="en-US" sz="30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3000" dirty="0" smtClean="0">
                <a:sym typeface="+mn-ea"/>
              </a:rPr>
              <a:t>是</a:t>
            </a:r>
            <a:r>
              <a:rPr lang="zh-CN" altLang="en-US" sz="3000" dirty="0">
                <a:sym typeface="+mn-ea"/>
              </a:rPr>
              <a:t>由一组相互协作</a:t>
            </a:r>
            <a:r>
              <a:rPr lang="zh-CN" altLang="en-US" sz="3000" dirty="0" smtClean="0">
                <a:sym typeface="+mn-ea"/>
              </a:rPr>
              <a:t>的 </a:t>
            </a:r>
            <a:r>
              <a:rPr lang="zh-CN" altLang="en-US" sz="3000" b="1" dirty="0" smtClean="0">
                <a:solidFill>
                  <a:srgbClr val="FF0000"/>
                </a:solidFill>
                <a:sym typeface="+mn-ea"/>
              </a:rPr>
              <a:t>架构约束 </a:t>
            </a:r>
            <a:r>
              <a:rPr lang="zh-CN" altLang="en-US" sz="3000" dirty="0" smtClean="0">
                <a:sym typeface="+mn-ea"/>
              </a:rPr>
              <a:t>来</a:t>
            </a:r>
            <a:r>
              <a:rPr lang="zh-CN" altLang="en-US" sz="3000" dirty="0">
                <a:sym typeface="+mn-ea"/>
              </a:rPr>
              <a:t>定义的。架构约束是指应用软件的运行环境对于架构设计的约束条件</a:t>
            </a:r>
            <a:r>
              <a:rPr lang="zh-CN" altLang="en-US" sz="3000" dirty="0" smtClean="0">
                <a:sym typeface="+mn-ea"/>
              </a:rPr>
              <a:t>。</a:t>
            </a:r>
            <a:endParaRPr lang="zh-CN" altLang="en-US" sz="3000" dirty="0" smtClean="0">
              <a:sym typeface="+mn-ea"/>
            </a:endParaRPr>
          </a:p>
          <a:p>
            <a:pPr lvl="1"/>
            <a:r>
              <a:rPr lang="zh-CN" altLang="en-US" sz="2600" dirty="0" smtClean="0">
                <a:sym typeface="+mn-ea"/>
              </a:rPr>
              <a:t>应用</a:t>
            </a:r>
            <a:r>
              <a:rPr lang="zh-CN" altLang="en-US" sz="2600" dirty="0">
                <a:sym typeface="+mn-ea"/>
              </a:rPr>
              <a:t>软件的</a:t>
            </a:r>
            <a:r>
              <a:rPr lang="zh-CN" altLang="en-US" sz="2600" dirty="0" smtClean="0">
                <a:sym typeface="+mn-ea"/>
              </a:rPr>
              <a:t>架构设计不</a:t>
            </a:r>
            <a:r>
              <a:rPr lang="zh-CN" altLang="en-US" sz="2600" dirty="0">
                <a:sym typeface="+mn-ea"/>
              </a:rPr>
              <a:t>能脱离其运行环境</a:t>
            </a:r>
            <a:r>
              <a:rPr lang="zh-CN" altLang="en-US" sz="2600" dirty="0" smtClean="0">
                <a:sym typeface="+mn-ea"/>
              </a:rPr>
              <a:t>。</a:t>
            </a:r>
            <a:endParaRPr lang="zh-CN" altLang="en-US" sz="2600" dirty="0" smtClean="0">
              <a:sym typeface="+mn-ea"/>
            </a:endParaRPr>
          </a:p>
          <a:p>
            <a:pPr lvl="1"/>
            <a:r>
              <a:rPr lang="zh-CN" altLang="en-US" sz="2600" dirty="0" smtClean="0">
                <a:sym typeface="+mn-ea"/>
              </a:rPr>
              <a:t>不同</a:t>
            </a:r>
            <a:r>
              <a:rPr lang="zh-CN" altLang="en-US" sz="2600" dirty="0">
                <a:sym typeface="+mn-ea"/>
              </a:rPr>
              <a:t>的运行环境，决定了</a:t>
            </a:r>
            <a:r>
              <a:rPr lang="zh-CN" altLang="en-US" sz="2600" dirty="0" smtClean="0">
                <a:sym typeface="+mn-ea"/>
              </a:rPr>
              <a:t>应用的类型。不同</a:t>
            </a:r>
            <a:r>
              <a:rPr lang="zh-CN" altLang="en-US" sz="2600" dirty="0">
                <a:sym typeface="+mn-ea"/>
              </a:rPr>
              <a:t>类型的应用，会有不同的架构风格</a:t>
            </a:r>
            <a:r>
              <a:rPr lang="zh-CN" altLang="en-US" sz="2600" dirty="0" smtClean="0">
                <a:sym typeface="+mn-ea"/>
              </a:rPr>
              <a:t>。</a:t>
            </a:r>
            <a:endParaRPr lang="zh-CN" altLang="en-US" sz="2600" dirty="0" smtClean="0">
              <a:sym typeface="+mn-ea"/>
            </a:endParaRPr>
          </a:p>
          <a:p>
            <a:r>
              <a:rPr lang="zh-CN" altLang="en-US" sz="3000" dirty="0" smtClean="0">
                <a:sym typeface="+mn-ea"/>
              </a:rPr>
              <a:t>架构</a:t>
            </a:r>
            <a:r>
              <a:rPr lang="zh-CN" altLang="en-US" sz="3000" dirty="0">
                <a:sym typeface="+mn-ea"/>
              </a:rPr>
              <a:t>风格</a:t>
            </a:r>
            <a:r>
              <a:rPr lang="zh-CN" altLang="en-US" sz="3000" dirty="0" smtClean="0">
                <a:sym typeface="+mn-ea"/>
              </a:rPr>
              <a:t>比 </a:t>
            </a:r>
            <a:r>
              <a:rPr lang="zh-CN" altLang="en-US" sz="3000" b="1" dirty="0" smtClean="0">
                <a:solidFill>
                  <a:srgbClr val="FF0000"/>
                </a:solidFill>
                <a:sym typeface="+mn-ea"/>
              </a:rPr>
              <a:t>架构实例</a:t>
            </a:r>
            <a:r>
              <a:rPr lang="zh-CN" altLang="en-US" sz="3000" dirty="0" smtClean="0">
                <a:sym typeface="+mn-ea"/>
              </a:rPr>
              <a:t>（具体</a:t>
            </a:r>
            <a:r>
              <a:rPr lang="zh-CN" altLang="en-US" sz="3000" dirty="0">
                <a:sym typeface="+mn-ea"/>
              </a:rPr>
              <a:t>的</a:t>
            </a:r>
            <a:r>
              <a:rPr lang="zh-CN" altLang="en-US" sz="3000" dirty="0" smtClean="0">
                <a:sym typeface="+mn-ea"/>
              </a:rPr>
              <a:t>架构）</a:t>
            </a:r>
            <a:r>
              <a:rPr lang="zh-CN" altLang="en-US" sz="3000" dirty="0">
                <a:sym typeface="+mn-ea"/>
              </a:rPr>
              <a:t>更加抽象。架构风格与架构实例可以理解为类似</a:t>
            </a:r>
            <a:r>
              <a:rPr lang="zh-CN" altLang="en-US" sz="3000" dirty="0" smtClean="0">
                <a:sym typeface="+mn-ea"/>
              </a:rPr>
              <a:t>于</a:t>
            </a:r>
            <a:r>
              <a:rPr lang="en-US" altLang="zh-CN" sz="3000" dirty="0" smtClean="0">
                <a:sym typeface="+mn-ea"/>
              </a:rPr>
              <a:t>OOP</a:t>
            </a:r>
            <a:r>
              <a:rPr lang="zh-CN" altLang="en-US" sz="3000" dirty="0" smtClean="0">
                <a:sym typeface="+mn-ea"/>
              </a:rPr>
              <a:t>中接口</a:t>
            </a:r>
            <a:r>
              <a:rPr lang="zh-CN" altLang="en-US" sz="3000" dirty="0">
                <a:sym typeface="+mn-ea"/>
              </a:rPr>
              <a:t>与实现类之间的关系</a:t>
            </a:r>
            <a:r>
              <a:rPr lang="zh-CN" altLang="en-US" sz="3000" dirty="0" smtClean="0">
                <a:sym typeface="+mn-ea"/>
              </a:rPr>
              <a:t>。</a:t>
            </a:r>
            <a:endParaRPr lang="zh-CN" altLang="en-US" sz="3000" dirty="0" smtClean="0">
              <a:sym typeface="+mn-ea"/>
            </a:endParaRPr>
          </a:p>
          <a:p>
            <a:r>
              <a:rPr lang="zh-CN" altLang="en-US" sz="3000" dirty="0" smtClean="0">
                <a:sym typeface="+mn-ea"/>
              </a:rPr>
              <a:t>架构</a:t>
            </a:r>
            <a:r>
              <a:rPr lang="zh-CN" altLang="en-US" sz="3000" dirty="0">
                <a:sym typeface="+mn-ea"/>
              </a:rPr>
              <a:t>风格是从建筑学中借用来的概念</a:t>
            </a:r>
            <a:r>
              <a:rPr lang="zh-CN" altLang="en-US" sz="3000" dirty="0" smtClean="0">
                <a:sym typeface="+mn-ea"/>
              </a:rPr>
              <a:t>。</a:t>
            </a:r>
            <a:endParaRPr lang="zh-CN" altLang="en-US" sz="3000" dirty="0" smtClean="0">
              <a:sym typeface="+mn-ea"/>
            </a:endParaRPr>
          </a:p>
          <a:p>
            <a:pPr lvl="1"/>
            <a:r>
              <a:rPr lang="zh-CN" altLang="en-US" sz="2600" dirty="0" smtClean="0">
                <a:sym typeface="+mn-ea"/>
              </a:rPr>
              <a:t>来自美国</a:t>
            </a:r>
            <a:r>
              <a:rPr lang="zh-CN" altLang="en-US" sz="2600" dirty="0">
                <a:sym typeface="+mn-ea"/>
              </a:rPr>
              <a:t>建筑大师</a:t>
            </a:r>
            <a:r>
              <a:rPr lang="en-US" altLang="zh-CN" sz="2600" dirty="0">
                <a:sym typeface="+mn-ea"/>
              </a:rPr>
              <a:t>Christopher Alexander</a:t>
            </a:r>
            <a:r>
              <a:rPr lang="zh-CN" altLang="en-US" sz="2600" dirty="0">
                <a:sym typeface="+mn-ea"/>
              </a:rPr>
              <a:t>名著</a:t>
            </a:r>
            <a:r>
              <a:rPr lang="en-US" altLang="zh-CN" sz="2600" dirty="0">
                <a:sym typeface="+mn-ea"/>
              </a:rPr>
              <a:t>《</a:t>
            </a:r>
            <a:r>
              <a:rPr lang="zh-CN" altLang="en-US" sz="2600" dirty="0">
                <a:sym typeface="+mn-ea"/>
              </a:rPr>
              <a:t>建筑的永恒之道</a:t>
            </a:r>
            <a:r>
              <a:rPr lang="en-US" altLang="zh-CN" sz="2600" dirty="0">
                <a:sym typeface="+mn-ea"/>
              </a:rPr>
              <a:t>》</a:t>
            </a:r>
            <a:r>
              <a:rPr lang="zh-CN" altLang="en-US" sz="2600" dirty="0">
                <a:sym typeface="+mn-ea"/>
              </a:rPr>
              <a:t>（</a:t>
            </a:r>
            <a:r>
              <a:rPr lang="en-US" altLang="zh-CN" sz="2600" dirty="0">
                <a:sym typeface="+mn-ea"/>
              </a:rPr>
              <a:t>The Timeless Way of Building</a:t>
            </a:r>
            <a:r>
              <a:rPr lang="zh-CN" altLang="en-US" sz="2600" dirty="0" smtClean="0">
                <a:sym typeface="+mn-ea"/>
              </a:rPr>
              <a:t>）</a:t>
            </a:r>
            <a:endParaRPr lang="zh-CN" altLang="en-US" sz="2600" dirty="0" smtClean="0">
              <a:sym typeface="+mn-ea"/>
            </a:endParaRPr>
          </a:p>
          <a:p>
            <a:pPr lvl="1"/>
            <a:r>
              <a:rPr lang="zh-CN" altLang="en-US" sz="2600" dirty="0" smtClean="0">
                <a:sym typeface="+mn-ea"/>
              </a:rPr>
              <a:t>建筑学</a:t>
            </a:r>
            <a:r>
              <a:rPr lang="zh-CN" altLang="en-US" sz="2600" dirty="0">
                <a:sym typeface="+mn-ea"/>
              </a:rPr>
              <a:t>中的不同风格</a:t>
            </a:r>
            <a:r>
              <a:rPr lang="zh-CN" altLang="en-US" sz="2600" dirty="0" smtClean="0">
                <a:sym typeface="+mn-ea"/>
              </a:rPr>
              <a:t>流派举例：</a:t>
            </a:r>
            <a:r>
              <a:rPr lang="zh-CN" altLang="en-US" sz="2600" dirty="0">
                <a:sym typeface="+mn-ea"/>
              </a:rPr>
              <a:t>山西平遥乔家大院、安徽歙县徽商大宅院、江苏苏州拙政园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分布式应用的架构</a:t>
            </a:r>
            <a:r>
              <a:rPr lang="zh-CN" altLang="en-US" dirty="0"/>
              <a:t>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>
                <a:sym typeface="+mn-ea"/>
              </a:rPr>
              <a:t>服务设计、服务粒度划分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面向服务的架构（</a:t>
            </a:r>
            <a:r>
              <a:rPr lang="en-US" altLang="zh-CN" dirty="0" smtClean="0">
                <a:sym typeface="+mn-ea"/>
              </a:rPr>
              <a:t>Service Oriented </a:t>
            </a:r>
            <a:r>
              <a:rPr lang="en-US" altLang="zh-CN" dirty="0">
                <a:sym typeface="+mn-ea"/>
              </a:rPr>
              <a:t>A</a:t>
            </a:r>
            <a:r>
              <a:rPr lang="en-US" altLang="zh-CN" dirty="0" smtClean="0">
                <a:sym typeface="+mn-ea"/>
              </a:rPr>
              <a:t>rchitecture</a:t>
            </a:r>
            <a:r>
              <a:rPr lang="zh-CN" altLang="en-US" dirty="0" smtClean="0">
                <a:sym typeface="+mn-ea"/>
              </a:rPr>
              <a:t>，简称</a:t>
            </a:r>
            <a:r>
              <a:rPr lang="en-US" altLang="zh-CN" dirty="0" smtClean="0">
                <a:sym typeface="+mn-ea"/>
              </a:rPr>
              <a:t>SOA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微服务架构（</a:t>
            </a:r>
            <a:r>
              <a:rPr lang="en-US" altLang="zh-CN" dirty="0" err="1" smtClean="0">
                <a:sym typeface="+mn-ea"/>
              </a:rPr>
              <a:t>Microservices</a:t>
            </a:r>
            <a:r>
              <a:rPr lang="en-US" altLang="zh-CN" dirty="0" smtClean="0">
                <a:sym typeface="+mn-ea"/>
              </a:rPr>
              <a:t> Architecture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领域驱动设计（</a:t>
            </a:r>
            <a:r>
              <a:rPr lang="en-US" altLang="zh-CN" dirty="0" smtClean="0">
                <a:sym typeface="+mn-ea"/>
              </a:rPr>
              <a:t>Domain-Driven Design</a:t>
            </a:r>
            <a:r>
              <a:rPr lang="zh-CN" altLang="en-US" dirty="0" smtClean="0">
                <a:sym typeface="+mn-ea"/>
              </a:rPr>
              <a:t>，简称</a:t>
            </a:r>
            <a:r>
              <a:rPr lang="en-US" altLang="zh-CN" dirty="0" smtClean="0">
                <a:sym typeface="+mn-ea"/>
              </a:rPr>
              <a:t>DDD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分布式应用的架构风格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远程调用</a:t>
            </a:r>
            <a:r>
              <a:rPr lang="en-US" altLang="zh-CN" dirty="0">
                <a:sym typeface="+mn-ea"/>
              </a:rPr>
              <a:t>API</a:t>
            </a:r>
            <a:endParaRPr lang="zh-CN" altLang="en-US" dirty="0">
              <a:sym typeface="+mn-ea"/>
            </a:endParaRPr>
          </a:p>
          <a:p>
            <a:pPr lvl="1"/>
            <a:r>
              <a:rPr kumimoji="1" lang="zh-CN" altLang="en-US" dirty="0"/>
              <a:t>分布式</a:t>
            </a:r>
            <a:r>
              <a:rPr kumimoji="1" lang="zh-CN" altLang="en-US" dirty="0" smtClean="0"/>
              <a:t>对象（</a:t>
            </a:r>
            <a:r>
              <a:rPr kumimoji="1" lang="en-US" altLang="zh-CN" dirty="0"/>
              <a:t>Di</a:t>
            </a:r>
            <a:r>
              <a:rPr lang="en-US" altLang="zh-CN" dirty="0"/>
              <a:t>stributed Objects</a:t>
            </a:r>
            <a:r>
              <a:rPr lang="zh-CN" altLang="en-US" dirty="0"/>
              <a:t>，简称</a:t>
            </a:r>
            <a:r>
              <a:rPr lang="en-US" altLang="zh-CN" dirty="0"/>
              <a:t>DO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/>
            <a:r>
              <a:rPr lang="en-US" altLang="zh-CN" dirty="0"/>
              <a:t>CORBA/RMI/EJB/DCOM/.NET </a:t>
            </a:r>
            <a:r>
              <a:rPr lang="en-US" altLang="zh-CN" dirty="0" err="1"/>
              <a:t>Remoting</a:t>
            </a:r>
            <a:endParaRPr lang="zh-CN" altLang="en-US" dirty="0"/>
          </a:p>
          <a:p>
            <a:pPr lvl="1"/>
            <a:r>
              <a:rPr kumimoji="1" lang="zh-CN" altLang="en-US" dirty="0"/>
              <a:t>远程过程调用（</a:t>
            </a:r>
            <a:r>
              <a:rPr lang="en-US" altLang="zh-CN" dirty="0"/>
              <a:t>Remote Procedure Call</a:t>
            </a:r>
            <a:r>
              <a:rPr lang="zh-CN" altLang="en-US" dirty="0"/>
              <a:t>，简称</a:t>
            </a:r>
            <a:r>
              <a:rPr lang="en-US" altLang="zh-CN" dirty="0"/>
              <a:t>RPC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lvl="2"/>
            <a:r>
              <a:rPr lang="en-US" altLang="zh-CN" dirty="0"/>
              <a:t>SOAP/XML-RPC/JSON-RPC/Hessian/Burlap/Flash </a:t>
            </a:r>
            <a:r>
              <a:rPr lang="en-US" altLang="zh-CN" dirty="0" smtClean="0"/>
              <a:t>AMF/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RPC</a:t>
            </a:r>
            <a:endParaRPr lang="zh-CN" altLang="en-US" dirty="0"/>
          </a:p>
          <a:p>
            <a:pPr lvl="2"/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Google </a:t>
            </a:r>
            <a:r>
              <a:rPr lang="de-DE" altLang="zh-CN" dirty="0" smtClean="0"/>
              <a:t>Protocol</a:t>
            </a:r>
            <a:r>
              <a:rPr lang="de-DE" altLang="zh-CN" dirty="0"/>
              <a:t> </a:t>
            </a:r>
            <a:r>
              <a:rPr lang="de-DE" altLang="zh-CN" dirty="0" err="1"/>
              <a:t>Buffer</a:t>
            </a:r>
            <a:r>
              <a:rPr lang="zh-CN" altLang="en-US" dirty="0"/>
              <a:t>数据交换格式的各种</a:t>
            </a:r>
            <a:r>
              <a:rPr lang="en-US" altLang="zh-CN" dirty="0"/>
              <a:t>RPC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Apache Thrift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协议，例如唯品会的</a:t>
            </a:r>
            <a:r>
              <a:rPr lang="en-US" altLang="zh-CN" dirty="0" smtClean="0"/>
              <a:t>OSP</a:t>
            </a:r>
            <a:endParaRPr lang="zh-CN" altLang="en-US" dirty="0"/>
          </a:p>
          <a:p>
            <a:pPr lvl="1"/>
            <a:r>
              <a:rPr lang="zh-CN" altLang="en-US" dirty="0"/>
              <a:t>表述性状态移交</a:t>
            </a:r>
            <a:r>
              <a:rPr kumimoji="1" lang="zh-CN" altLang="en-US" dirty="0"/>
              <a:t>（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，简称</a:t>
            </a:r>
            <a:r>
              <a:rPr lang="en-US" altLang="zh-CN" dirty="0"/>
              <a:t>REST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协议真正作为一</a:t>
            </a:r>
            <a:r>
              <a:rPr kumimoji="1" lang="zh-CN" altLang="en-US" dirty="0" smtClean="0"/>
              <a:t>种</a:t>
            </a:r>
            <a:r>
              <a:rPr kumimoji="1" lang="en-US" altLang="zh-CN" dirty="0" smtClean="0"/>
              <a:t> 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应用协议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来</a:t>
            </a:r>
            <a:r>
              <a:rPr kumimoji="1" lang="zh-CN" altLang="en-US" dirty="0"/>
              <a:t>使用，不再需要基于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的各种</a:t>
            </a:r>
            <a:r>
              <a:rPr kumimoji="1" lang="en-US" altLang="zh-CN" dirty="0"/>
              <a:t>RPC</a:t>
            </a:r>
            <a:r>
              <a:rPr kumimoji="1" lang="zh-CN" altLang="en-US" dirty="0"/>
              <a:t>协议</a:t>
            </a:r>
            <a:endParaRPr kumimoji="1" lang="zh-CN" altLang="en-US" dirty="0"/>
          </a:p>
          <a:p>
            <a:pPr lvl="2"/>
            <a:r>
              <a:rPr kumimoji="1" lang="en-US" altLang="zh-CN" dirty="0" err="1"/>
              <a:t>RESTful</a:t>
            </a:r>
            <a:r>
              <a:rPr kumimoji="1" lang="en-US" altLang="zh-CN" dirty="0"/>
              <a:t> API——</a:t>
            </a:r>
            <a:r>
              <a:rPr kumimoji="1" lang="zh-CN" altLang="en-US" dirty="0"/>
              <a:t>符合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架构风格要求的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pic>
        <p:nvPicPr>
          <p:cNvPr id="4" name="内容占位符 3" descr="tumblr_lh1yldHU9r1qgup2ho1_1280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59340" y="1443039"/>
            <a:ext cx="7473319" cy="4986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2900" dirty="0" smtClean="0"/>
              <a:t>由</a:t>
            </a:r>
            <a:r>
              <a:rPr lang="en-US" altLang="zh-CN" sz="2900" dirty="0"/>
              <a:t>Roy Fielding</a:t>
            </a:r>
            <a:r>
              <a:rPr lang="zh-CN" altLang="en-US" sz="2900" dirty="0" smtClean="0"/>
              <a:t>在其</a:t>
            </a:r>
            <a:r>
              <a:rPr lang="en-US" altLang="zh-CN" sz="2900" dirty="0" smtClean="0"/>
              <a:t>2000</a:t>
            </a:r>
            <a:r>
              <a:rPr lang="zh-CN" altLang="en-US" sz="2900" dirty="0"/>
              <a:t>年的博士</a:t>
            </a:r>
            <a:r>
              <a:rPr lang="zh-CN" altLang="en-US" sz="2900" dirty="0" smtClean="0"/>
              <a:t>论文</a:t>
            </a:r>
            <a:r>
              <a:rPr lang="en-US" altLang="zh-CN" sz="2900" dirty="0" smtClean="0"/>
              <a:t>《</a:t>
            </a:r>
            <a:r>
              <a:rPr lang="zh-CN" altLang="en-US" sz="2900" dirty="0"/>
              <a:t>架构风格与基于网络应用软件的架构设计</a:t>
            </a:r>
            <a:r>
              <a:rPr lang="en-US" altLang="zh-CN" sz="2900" dirty="0" smtClean="0"/>
              <a:t>》</a:t>
            </a:r>
            <a:r>
              <a:rPr lang="zh-CN" altLang="en-US" sz="2900" dirty="0" smtClean="0"/>
              <a:t>（Architectural </a:t>
            </a:r>
            <a:r>
              <a:rPr lang="zh-CN" altLang="en-US" sz="2900" dirty="0"/>
              <a:t>Styles and the Design of Network-based Software </a:t>
            </a:r>
            <a:r>
              <a:rPr lang="zh-CN" altLang="en-US" sz="2900" dirty="0" smtClean="0"/>
              <a:t>Architectures）中</a:t>
            </a:r>
            <a:r>
              <a:rPr lang="zh-CN" altLang="en-US" sz="2900" dirty="0"/>
              <a:t>提</a:t>
            </a:r>
            <a:r>
              <a:rPr lang="zh-CN" altLang="en-US" sz="2900" dirty="0" smtClean="0"/>
              <a:t>出</a:t>
            </a:r>
            <a:endParaRPr lang="en-US" altLang="zh-CN" sz="2900" dirty="0" smtClean="0"/>
          </a:p>
          <a:p>
            <a:r>
              <a:rPr lang="en-US" altLang="zh-CN" sz="2900" dirty="0" smtClean="0"/>
              <a:t>REST</a:t>
            </a:r>
            <a:r>
              <a:rPr lang="zh-CN" altLang="en-US" sz="2900" dirty="0" smtClean="0"/>
              <a:t>有两种理解方式</a:t>
            </a:r>
            <a:endParaRPr lang="zh-CN" altLang="en-US" sz="2900" dirty="0" smtClean="0"/>
          </a:p>
          <a:p>
            <a:pPr lvl="1"/>
            <a:r>
              <a:rPr lang="en-US" altLang="zh-CN" sz="2500" dirty="0"/>
              <a:t>REST</a:t>
            </a:r>
            <a:r>
              <a:rPr lang="zh-CN" altLang="en-US" sz="2500" dirty="0"/>
              <a:t>是一</a:t>
            </a:r>
            <a:r>
              <a:rPr lang="zh-CN" altLang="en-US" sz="2500" dirty="0" smtClean="0"/>
              <a:t>种分布式应用的</a:t>
            </a:r>
            <a:r>
              <a:rPr lang="zh-CN" altLang="en-US" sz="2500" dirty="0"/>
              <a:t>架构</a:t>
            </a:r>
            <a:r>
              <a:rPr lang="zh-CN" altLang="en-US" sz="2500" dirty="0" smtClean="0"/>
              <a:t>风格</a:t>
            </a:r>
            <a:r>
              <a:rPr lang="en-US" altLang="zh-CN" sz="2500" dirty="0" smtClean="0"/>
              <a:t>——</a:t>
            </a:r>
            <a:r>
              <a:rPr lang="zh-CN" altLang="en-US" sz="2500" dirty="0" smtClean="0"/>
              <a:t>抽象层面</a:t>
            </a:r>
            <a:endParaRPr lang="zh-CN" altLang="en-US" sz="2500" dirty="0"/>
          </a:p>
          <a:p>
            <a:pPr lvl="2"/>
            <a:r>
              <a:rPr lang="en-US" altLang="zh-CN" sz="2100" dirty="0" smtClean="0"/>
              <a:t>REST</a:t>
            </a:r>
            <a:r>
              <a:rPr lang="zh-CN" altLang="en-US" sz="2100" dirty="0" smtClean="0"/>
              <a:t>是一</a:t>
            </a:r>
            <a:r>
              <a:rPr lang="zh-CN" altLang="en-US" sz="2100" dirty="0"/>
              <a:t>种</a:t>
            </a:r>
            <a:r>
              <a:rPr lang="zh-CN" altLang="en-US" sz="2100" dirty="0" smtClean="0"/>
              <a:t>为 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面向</a:t>
            </a:r>
            <a:r>
              <a:rPr lang="zh-CN" altLang="en-US" sz="2100" b="1" dirty="0">
                <a:solidFill>
                  <a:srgbClr val="FF0000"/>
                </a:solidFill>
              </a:rPr>
              <a:t>互联网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的应用软件</a:t>
            </a:r>
            <a:r>
              <a:rPr lang="zh-CN" altLang="en-US" sz="2100" b="1" dirty="0" smtClean="0"/>
              <a:t> </a:t>
            </a:r>
            <a:r>
              <a:rPr lang="zh-CN" altLang="en-US" sz="2100" dirty="0" smtClean="0"/>
              <a:t>量身</a:t>
            </a:r>
            <a:r>
              <a:rPr lang="zh-CN" altLang="en-US" sz="2100" dirty="0"/>
              <a:t>定制的</a:t>
            </a:r>
            <a:r>
              <a:rPr lang="zh-CN" altLang="en-US" sz="2100" b="1" dirty="0"/>
              <a:t>架构</a:t>
            </a:r>
            <a:r>
              <a:rPr lang="zh-CN" altLang="en-US" sz="2100" b="1" dirty="0" smtClean="0"/>
              <a:t>风格</a:t>
            </a:r>
            <a:endParaRPr lang="zh-CN" altLang="en-US" sz="2100" b="1" dirty="0" smtClean="0"/>
          </a:p>
          <a:p>
            <a:pPr lvl="2"/>
            <a:r>
              <a:rPr lang="en-US" altLang="zh-CN" sz="2100" dirty="0" smtClean="0">
                <a:sym typeface="+mn-ea"/>
              </a:rPr>
              <a:t>REST</a:t>
            </a:r>
            <a:r>
              <a:rPr lang="zh-CN" altLang="en-US" sz="2100" dirty="0" smtClean="0">
                <a:sym typeface="+mn-ea"/>
              </a:rPr>
              <a:t>正是 </a:t>
            </a:r>
            <a:r>
              <a:rPr lang="en-US" altLang="zh-CN" sz="2100" b="1" dirty="0" smtClean="0">
                <a:solidFill>
                  <a:srgbClr val="FF0000"/>
                </a:solidFill>
                <a:sym typeface="+mn-ea"/>
              </a:rPr>
              <a:t>Web</a:t>
            </a:r>
            <a:r>
              <a:rPr lang="zh-CN" altLang="en-US" sz="2100" b="1" dirty="0">
                <a:solidFill>
                  <a:srgbClr val="FF0000"/>
                </a:solidFill>
                <a:sym typeface="+mn-ea"/>
              </a:rPr>
              <a:t>自身的架构风格</a:t>
            </a:r>
            <a:r>
              <a:rPr lang="zh-CN" altLang="en-US" sz="2100" dirty="0">
                <a:sym typeface="+mn-ea"/>
              </a:rPr>
              <a:t>，它是</a:t>
            </a:r>
            <a:r>
              <a:rPr lang="en-US" altLang="zh-CN" sz="2100" dirty="0">
                <a:sym typeface="+mn-ea"/>
              </a:rPr>
              <a:t>Web</a:t>
            </a:r>
            <a:r>
              <a:rPr lang="zh-CN" altLang="en-US" sz="2100" dirty="0">
                <a:sym typeface="+mn-ea"/>
              </a:rPr>
              <a:t>所取得的巨大成功在技术层面的原因和理论</a:t>
            </a:r>
            <a:r>
              <a:rPr lang="zh-CN" altLang="en-US" sz="2100" dirty="0" smtClean="0">
                <a:sym typeface="+mn-ea"/>
              </a:rPr>
              <a:t>基础</a:t>
            </a:r>
            <a:endParaRPr lang="zh-CN" altLang="en-US" sz="2100" dirty="0" smtClean="0">
              <a:sym typeface="+mn-ea"/>
            </a:endParaRPr>
          </a:p>
          <a:p>
            <a:pPr lvl="2"/>
            <a:r>
              <a:rPr lang="en-US" altLang="zh-CN" sz="2100" dirty="0" smtClean="0"/>
              <a:t>REST</a:t>
            </a:r>
            <a:r>
              <a:rPr lang="zh-CN" altLang="en-US" sz="2100" dirty="0" smtClean="0"/>
              <a:t>在</a:t>
            </a:r>
            <a:r>
              <a:rPr lang="en-US" altLang="zh-CN" sz="2100" dirty="0" smtClean="0"/>
              <a:t>Web</a:t>
            </a:r>
            <a:r>
              <a:rPr lang="zh-CN" altLang="en-US" sz="2100" dirty="0" smtClean="0"/>
              <a:t>之上是 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普适</a:t>
            </a:r>
            <a:r>
              <a:rPr lang="zh-CN" altLang="en-US" sz="2100" b="1" dirty="0">
                <a:solidFill>
                  <a:srgbClr val="FF0000"/>
                </a:solidFill>
              </a:rPr>
              <a:t>的</a:t>
            </a:r>
            <a:r>
              <a:rPr lang="zh-CN" altLang="en-US" sz="2100" dirty="0"/>
              <a:t>，同时适用于</a:t>
            </a:r>
            <a:r>
              <a:rPr lang="en-US" altLang="zh-CN" sz="2100" dirty="0"/>
              <a:t>Web App</a:t>
            </a:r>
            <a:r>
              <a:rPr lang="zh-CN" altLang="en-US" sz="2100" dirty="0"/>
              <a:t>和</a:t>
            </a:r>
            <a:r>
              <a:rPr lang="en-US" altLang="zh-CN" sz="2100" dirty="0"/>
              <a:t>Web </a:t>
            </a:r>
            <a:r>
              <a:rPr lang="en-US" altLang="zh-CN" sz="2100" dirty="0" smtClean="0"/>
              <a:t>API</a:t>
            </a:r>
            <a:endParaRPr lang="zh-CN" altLang="en-US" sz="2100" b="1" dirty="0" smtClean="0"/>
          </a:p>
          <a:p>
            <a:pPr lvl="1"/>
            <a:r>
              <a:rPr lang="en-US" altLang="zh-CN" sz="2500" dirty="0"/>
              <a:t>REST</a:t>
            </a:r>
            <a:r>
              <a:rPr lang="zh-CN" altLang="en-US" sz="2500" dirty="0"/>
              <a:t>是一种分布式应用的架构设计</a:t>
            </a:r>
            <a:r>
              <a:rPr lang="zh-CN" altLang="en-US" sz="2500" dirty="0" smtClean="0"/>
              <a:t>方法</a:t>
            </a:r>
            <a:r>
              <a:rPr lang="en-US" altLang="zh-CN" sz="2500" dirty="0" smtClean="0"/>
              <a:t>——</a:t>
            </a:r>
            <a:r>
              <a:rPr lang="zh-CN" altLang="en-US" sz="2500" dirty="0" smtClean="0"/>
              <a:t>具体层面</a:t>
            </a:r>
            <a:endParaRPr lang="zh-CN" altLang="en-US" sz="2500" dirty="0" smtClean="0"/>
          </a:p>
          <a:p>
            <a:pPr lvl="2"/>
            <a:r>
              <a:rPr lang="en-US" altLang="zh-CN" sz="2100" dirty="0" smtClean="0"/>
              <a:t>REST</a:t>
            </a:r>
            <a:r>
              <a:rPr lang="zh-CN" altLang="en-US" sz="2100" dirty="0" smtClean="0"/>
              <a:t>有很多具体的设计原则和指导，实战性很强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调用风格的区别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REST对服务器端做抽象的基本单元是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，</a:t>
            </a:r>
            <a:r>
              <a:rPr lang="zh-CN" altLang="en-US" dirty="0" smtClean="0"/>
              <a:t>RPC对服务器端做基本抽象的单元是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过程</a:t>
            </a:r>
            <a:r>
              <a:rPr lang="zh-CN" altLang="en-US" dirty="0"/>
              <a:t>。</a:t>
            </a:r>
            <a:r>
              <a:rPr lang="zh-CN" altLang="en-US" dirty="0" smtClean="0"/>
              <a:t>REST的建模</a:t>
            </a:r>
            <a:r>
              <a:rPr lang="zh-CN" altLang="en-US" dirty="0"/>
              <a:t>是以名词为核心的，</a:t>
            </a:r>
            <a:r>
              <a:rPr lang="zh-CN" altLang="en-US" dirty="0" smtClean="0"/>
              <a:t>RPC的建模</a:t>
            </a:r>
            <a:r>
              <a:rPr lang="zh-CN" altLang="en-US" dirty="0"/>
              <a:t>是以动词为核心的。</a:t>
            </a:r>
            <a:endParaRPr lang="zh-CN" altLang="en-US" dirty="0"/>
          </a:p>
          <a:p>
            <a:r>
              <a:rPr lang="zh-CN" altLang="en-US" dirty="0" smtClean="0"/>
              <a:t>RPC中</a:t>
            </a:r>
            <a:r>
              <a:rPr lang="zh-CN" altLang="en-US" dirty="0"/>
              <a:t>没有统一接口的概念</a:t>
            </a:r>
            <a:r>
              <a:rPr lang="zh-CN" altLang="en-US" dirty="0" smtClean="0"/>
              <a:t>。即使采用相同的协议，不同</a:t>
            </a:r>
            <a:r>
              <a:rPr lang="zh-CN" altLang="en-US" dirty="0"/>
              <a:t>的API，设计风格可以完全不同。RPC也不支持操作语义对于中间组件的可见性。</a:t>
            </a:r>
            <a:endParaRPr lang="zh-CN" altLang="en-US" dirty="0"/>
          </a:p>
          <a:p>
            <a:r>
              <a:rPr lang="zh-CN" altLang="en-US" dirty="0" smtClean="0"/>
              <a:t>RPC中无法使用</a:t>
            </a:r>
            <a:r>
              <a:rPr lang="zh-CN" altLang="en-US" dirty="0"/>
              <a:t>超媒体，响应的</a:t>
            </a:r>
            <a:r>
              <a:rPr lang="zh-CN" altLang="en-US" dirty="0" smtClean="0"/>
              <a:t>内容只包含数据。REST中</a:t>
            </a:r>
            <a:r>
              <a:rPr lang="zh-CN" altLang="en-US" dirty="0"/>
              <a:t>使用了</a:t>
            </a:r>
            <a:r>
              <a:rPr lang="zh-CN" altLang="en-US" dirty="0" smtClean="0"/>
              <a:t>超媒体后，</a:t>
            </a:r>
            <a:r>
              <a:rPr lang="zh-CN" altLang="en-US" dirty="0"/>
              <a:t>可以</a:t>
            </a:r>
            <a:r>
              <a:rPr lang="zh-CN" altLang="en-US" dirty="0" smtClean="0"/>
              <a:t>实现很大</a:t>
            </a:r>
            <a:r>
              <a:rPr lang="zh-CN" altLang="en-US" dirty="0"/>
              <a:t>粒度的交互，交互的效率比RPC更高。</a:t>
            </a:r>
            <a:endParaRPr lang="zh-CN" altLang="en-US" dirty="0"/>
          </a:p>
          <a:p>
            <a:r>
              <a:rPr lang="zh-CN" altLang="en-US" dirty="0"/>
              <a:t>REST支持数据流和管道，RPC不支持数据流和管道。</a:t>
            </a:r>
            <a:endParaRPr lang="zh-CN" altLang="en-US" dirty="0"/>
          </a:p>
          <a:p>
            <a:r>
              <a:rPr lang="zh-CN" altLang="en-US" dirty="0"/>
              <a:t>因为使用了平台中立的消息，</a:t>
            </a:r>
            <a:r>
              <a:rPr lang="zh-CN" altLang="en-US" dirty="0" smtClean="0"/>
              <a:t>RPC的耦合度会比DO要</a:t>
            </a:r>
            <a:r>
              <a:rPr lang="zh-CN" altLang="en-US" dirty="0"/>
              <a:t>小一些，但是</a:t>
            </a:r>
            <a:r>
              <a:rPr lang="zh-CN" altLang="en-US" dirty="0" smtClean="0"/>
              <a:t>RPC也</a:t>
            </a:r>
            <a:r>
              <a:rPr lang="zh-CN" altLang="en-US" dirty="0"/>
              <a:t>常常会带来客户端与服务器端的紧耦合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中假如使用了超媒体，客户端与服务器端可以</a:t>
            </a:r>
            <a:r>
              <a:rPr lang="zh-CN" altLang="en-US" dirty="0"/>
              <a:t>达到最小的耦合度。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en-US" altLang="zh-CN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</a:t>
            </a:r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对于服务器端开发人员而言，容易设计、开发</a:t>
            </a:r>
            <a:endParaRPr lang="zh-CN" altLang="en-US" dirty="0"/>
          </a:p>
          <a:p>
            <a:r>
              <a:rPr lang="zh-CN" altLang="en-US" dirty="0"/>
              <a:t>便于做集中的监控</a:t>
            </a:r>
            <a:endParaRPr lang="zh-CN" altLang="en-US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的二进制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协议，建立连接延迟低、网络传输效率高</a:t>
            </a:r>
            <a:endParaRPr lang="zh-CN" altLang="en-US" dirty="0" smtClean="0"/>
          </a:p>
          <a:p>
            <a:r>
              <a:rPr lang="zh-CN" altLang="en-US" dirty="0"/>
              <a:t>支持有状态的长连接，可进行双向通信，实时性</a:t>
            </a:r>
            <a:r>
              <a:rPr lang="zh-CN" altLang="en-US" dirty="0" smtClean="0"/>
              <a:t>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4396</Words>
  <Application>WPS 演示</Application>
  <PresentationFormat>宽屏</PresentationFormat>
  <Paragraphs>262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内网API设计风格对比分析</vt:lpstr>
      <vt:lpstr>API的分类</vt:lpstr>
      <vt:lpstr>什么是架构风格？</vt:lpstr>
      <vt:lpstr>分布式应用的架构风格</vt:lpstr>
      <vt:lpstr>分布式应用的架构风格</vt:lpstr>
      <vt:lpstr>什么是REST？</vt:lpstr>
      <vt:lpstr>什么是REST？</vt:lpstr>
      <vt:lpstr>REST与RPC两种API调用风格的区别</vt:lpstr>
      <vt:lpstr>RPC API的优点</vt:lpstr>
      <vt:lpstr>RPC API的缺点</vt:lpstr>
      <vt:lpstr>Richardson成熟度模型</vt:lpstr>
      <vt:lpstr>Richardson成熟度模型</vt:lpstr>
      <vt:lpstr>内网API暂时不需要支持HATEOAS</vt:lpstr>
      <vt:lpstr>第2级RESTful API能解决的问题</vt:lpstr>
      <vt:lpstr>第2级RESTful API能解决的问题</vt:lpstr>
      <vt:lpstr>第2级RESTful API不能解决的问题</vt:lpstr>
      <vt:lpstr>在RPC和REST两种风格之间如何做取舍</vt:lpstr>
      <vt:lpstr>对于HTTP的常见误解</vt:lpstr>
      <vt:lpstr>对于HTTP的常见误解</vt:lpstr>
      <vt:lpstr>对于HTTP的常见误解</vt:lpstr>
      <vt:lpstr>对于HTTP的常见误解</vt:lpstr>
      <vt:lpstr>对于REST的常见误解</vt:lpstr>
      <vt:lpstr>对于REST的常见误解</vt:lpstr>
      <vt:lpstr>支持第2级RESTful API开发的Java开发框架</vt:lpstr>
      <vt:lpstr>内网RESTful API要解决的现实问题</vt:lpstr>
      <vt:lpstr>参考图书资料</vt:lpstr>
      <vt:lpstr>结束语</vt:lpstr>
      <vt:lpstr>感谢您的聆听！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david01.li</dc:creator>
  <cp:lastModifiedBy>suhua</cp:lastModifiedBy>
  <cp:revision>1044</cp:revision>
  <dcterms:created xsi:type="dcterms:W3CDTF">2015-12-28T07:08:00Z</dcterms:created>
  <dcterms:modified xsi:type="dcterms:W3CDTF">2016-06-28T08:52:39Z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