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BM Plex Sans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IBM Plex Sans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Medium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IBMPlexSansMedium-italic.fntdata"/><Relationship Id="rId27" Type="http://schemas.openxmlformats.org/officeDocument/2006/relationships/font" Target="fonts/IBMPlexSans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BMPlexSans-bold.fntdata"/><Relationship Id="rId14" Type="http://schemas.openxmlformats.org/officeDocument/2006/relationships/font" Target="fonts/IBMPlexSans-regular.fntdata"/><Relationship Id="rId17" Type="http://schemas.openxmlformats.org/officeDocument/2006/relationships/font" Target="fonts/IBMPlexSans-boldItalic.fntdata"/><Relationship Id="rId16" Type="http://schemas.openxmlformats.org/officeDocument/2006/relationships/font" Target="fonts/IBMPlexSans-italic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8cc91fc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8cc91fc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cc91fcc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cc91fcc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cc91fcc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cc91fcc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8cc91fcc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8cc91fcc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8cc91fcc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8cc91fcc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a599b2d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a599b2d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cc91fcc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cc91fcc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A5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 Medium"/>
              <a:buNone/>
              <a:defRPr sz="24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3600" y="213450"/>
            <a:ext cx="548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00A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algn="ctr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3600" y="213450"/>
            <a:ext cx="548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3600" y="213450"/>
            <a:ext cx="548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4" name="Google Shape;7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00A5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3600" y="213450"/>
            <a:ext cx="548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56825"/>
            <a:ext cx="9144000" cy="86700"/>
          </a:xfrm>
          <a:prstGeom prst="rect">
            <a:avLst/>
          </a:prstGeom>
          <a:solidFill>
            <a:srgbClr val="00A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●"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3600" y="213450"/>
            <a:ext cx="548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ing Agenda">
  <p:cSld name="TITLE_AND_BODY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5056825"/>
            <a:ext cx="9144000" cy="86700"/>
          </a:xfrm>
          <a:prstGeom prst="rect">
            <a:avLst/>
          </a:prstGeom>
          <a:solidFill>
            <a:srgbClr val="00A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914400"/>
            <a:ext cx="8229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●"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457200" y="299525"/>
            <a:ext cx="7315200" cy="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Meeting Agenda</a:t>
            </a:r>
            <a:endParaRPr b="1"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3600" y="213450"/>
            <a:ext cx="548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IS Default Brand Theme">
  <p:cSld name="TITLE_AND_BOD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5056825"/>
            <a:ext cx="9144000" cy="86700"/>
          </a:xfrm>
          <a:prstGeom prst="rect">
            <a:avLst/>
          </a:prstGeom>
          <a:solidFill>
            <a:srgbClr val="00A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28600"/>
            <a:ext cx="77724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234500"/>
            <a:ext cx="8229600" cy="33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IBM Plex Sans Medium"/>
              <a:buChar char="●"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indent="-317500" lvl="1" marL="9144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rtl="0">
              <a:spcBef>
                <a:spcPts val="800"/>
              </a:spcBef>
              <a:spcAft>
                <a:spcPts val="0"/>
              </a:spcAft>
              <a:buSzPts val="1400"/>
              <a:buFont typeface="IBM Plex Sans"/>
              <a:buChar char="○"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rtl="0">
              <a:spcBef>
                <a:spcPts val="800"/>
              </a:spcBef>
              <a:spcAft>
                <a:spcPts val="800"/>
              </a:spcAft>
              <a:buSzPts val="1400"/>
              <a:buFont typeface="IBM Plex Sans"/>
              <a:buChar char="■"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 txBox="1"/>
          <p:nvPr>
            <p:ph idx="2" type="title"/>
          </p:nvPr>
        </p:nvSpPr>
        <p:spPr>
          <a:xfrm>
            <a:off x="457200" y="664525"/>
            <a:ext cx="77724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3600" y="213450"/>
            <a:ext cx="548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IBM Plex Sans"/>
              <a:buChar char="●"/>
              <a:defRPr sz="14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04800" lvl="1" marL="9144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04800" lvl="2" marL="13716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04800" lvl="3" marL="18288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04800" lvl="4" marL="22860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04800" lvl="5" marL="27432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04800" lvl="6" marL="32004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●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04800" lvl="7" marL="3657600" rtl="0">
              <a:spcBef>
                <a:spcPts val="800"/>
              </a:spcBef>
              <a:spcAft>
                <a:spcPts val="0"/>
              </a:spcAft>
              <a:buSzPts val="1200"/>
              <a:buFont typeface="IBM Plex Sans"/>
              <a:buChar char="○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04800" lvl="8" marL="4114800" rtl="0">
              <a:spcBef>
                <a:spcPts val="800"/>
              </a:spcBef>
              <a:spcAft>
                <a:spcPts val="800"/>
              </a:spcAft>
              <a:buSzPts val="1200"/>
              <a:buFont typeface="IBM Plex Sans"/>
              <a:buChar char="■"/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5056825"/>
            <a:ext cx="9144000" cy="86700"/>
          </a:xfrm>
          <a:prstGeom prst="rect">
            <a:avLst/>
          </a:prstGeom>
          <a:solidFill>
            <a:srgbClr val="00A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3600" y="213450"/>
            <a:ext cx="548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0" y="5056825"/>
            <a:ext cx="9144000" cy="86700"/>
          </a:xfrm>
          <a:prstGeom prst="rect">
            <a:avLst/>
          </a:prstGeom>
          <a:solidFill>
            <a:srgbClr val="00A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3600" y="213450"/>
            <a:ext cx="548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3399300" cy="5143500"/>
          </a:xfrm>
          <a:prstGeom prst="rect">
            <a:avLst/>
          </a:prstGeom>
          <a:solidFill>
            <a:srgbClr val="202124"/>
          </a:solidFill>
          <a:ln>
            <a:noFill/>
          </a:ln>
          <a:effectLst>
            <a:outerShdw blurRad="57150" rotWithShape="0" algn="bl" dir="27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" name="Google Shape;53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3600" y="213450"/>
            <a:ext cx="5487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b="1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b="1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b="1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b="1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b="1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b="1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b="1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b="1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"/>
              <a:buNone/>
              <a:defRPr b="1" sz="2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deepu1109/star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" TargetMode="External"/><Relationship Id="rId4" Type="http://schemas.openxmlformats.org/officeDocument/2006/relationships/hyperlink" Target="https://www.analyticsvidhya.com/blog/2016/07/practical-guide-data-preprocessing-python-scikit-learn/" TargetMode="External"/><Relationship Id="rId5" Type="http://schemas.openxmlformats.org/officeDocument/2006/relationships/hyperlink" Target="https://towardsdatascience.com/a-gentle-introduction-to-neural-networks-series-part-1-2b90b87795bc" TargetMode="External"/><Relationship Id="rId6" Type="http://schemas.openxmlformats.org/officeDocument/2006/relationships/hyperlink" Target="https://medium.datadriveninvestor.com/the-basics-of-neural-networks-304364b712dc?gi=a73a5999f43c" TargetMode="External"/><Relationship Id="rId7" Type="http://schemas.openxmlformats.org/officeDocument/2006/relationships/hyperlink" Target="https://data-flair.training/blogs/train-test-set-in-python-m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Neural Networks with Keras</a:t>
            </a:r>
            <a:endParaRPr/>
          </a:p>
        </p:txBody>
      </p: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Adithya Viswanathan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803400" y="1841800"/>
            <a:ext cx="2771400" cy="20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a Neural Network?</a:t>
            </a:r>
            <a:endParaRPr sz="3600"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321875" y="811325"/>
            <a:ext cx="45174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Node-based model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 nodes (like our brains)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nodes -&gt; Hidden nodes -&gt; Output nodes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Weights and Biases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938" y="2489675"/>
            <a:ext cx="4517274" cy="221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824" y="177075"/>
            <a:ext cx="4068349" cy="46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405225" y="4810475"/>
            <a:ext cx="4267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1155CC"/>
                </a:solidFill>
                <a:latin typeface="IBM Plex Sans"/>
                <a:ea typeface="IBM Plex Sans"/>
                <a:cs typeface="IBM Plex Sans"/>
                <a:sym typeface="IBM Plex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https://www.kaggle.com/deepu1109/star-dataset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the Data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768888" y="1430275"/>
            <a:ext cx="38031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rows with null values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unnecessary columns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non-numerical data to numerical data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Standardize the data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7900" y="1119415"/>
            <a:ext cx="2190275" cy="13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307900" y="2470075"/>
            <a:ext cx="29652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 = Z-Score Standardization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 = Data points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μ = Mean (average)</a:t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800"/>
              </a:spcAft>
              <a:buSzPts val="1800"/>
              <a:buChar char="●"/>
            </a:pPr>
            <a:r>
              <a:rPr lang="en"/>
              <a:t>σ = Standard Deviation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4">
            <a:alphaModFix/>
          </a:blip>
          <a:srcRect b="0" l="0" r="44277" t="0"/>
          <a:stretch/>
        </p:blipFill>
        <p:spPr>
          <a:xfrm>
            <a:off x="612475" y="4048575"/>
            <a:ext cx="3959526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4">
            <a:alphaModFix/>
          </a:blip>
          <a:srcRect b="0" l="56831" r="0" t="0"/>
          <a:stretch/>
        </p:blipFill>
        <p:spPr>
          <a:xfrm>
            <a:off x="612475" y="4242375"/>
            <a:ext cx="3067449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Preparation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88" y="1557625"/>
            <a:ext cx="8765225" cy="29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1512800" y="2882225"/>
            <a:ext cx="1243800" cy="268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608300" y="3073300"/>
            <a:ext cx="1669800" cy="322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692100" y="3073300"/>
            <a:ext cx="605100" cy="781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584075" y="3517050"/>
            <a:ext cx="2055300" cy="268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3733800" y="3907400"/>
            <a:ext cx="3090600" cy="322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the model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88" y="1586700"/>
            <a:ext cx="8551826" cy="27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7458050" y="2692300"/>
            <a:ext cx="1243800" cy="322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9750" y="152400"/>
            <a:ext cx="67645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Resources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19375" y="1185175"/>
            <a:ext cx="84129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Preprocessing: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https://www.analyticsvidhya.com/blog/2016/07/practical-guide-data-preprocessing-python-scikit-learn/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Neural_Nets</a:t>
            </a:r>
            <a:r>
              <a:rPr lang="en"/>
              <a:t>: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https://towardsdatascience.com/a-gentle-introduction-to-neural-networks-series-part-1-2b90b87795bc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https://medium.datadriveninvestor.com/the-basics-of-neural-networks-304364b712dc?gi=a73a5999f43c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Train/Test: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https://data-flair.training/blogs/train-test-set-in-python-ml/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00A5D9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