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0"/>
  </p:notesMasterIdLst>
  <p:sldIdLst>
    <p:sldId id="256" r:id="rId2"/>
    <p:sldId id="264" r:id="rId3"/>
    <p:sldId id="258" r:id="rId4"/>
    <p:sldId id="259" r:id="rId5"/>
    <p:sldId id="265"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878" autoAdjust="0"/>
    <p:restoredTop sz="94660"/>
  </p:normalViewPr>
  <p:slideViewPr>
    <p:cSldViewPr snapToGrid="0">
      <p:cViewPr>
        <p:scale>
          <a:sx n="75" d="100"/>
          <a:sy n="75" d="100"/>
        </p:scale>
        <p:origin x="245" y="2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87E8FD-B950-4490-8709-0F44F176F9A8}" type="datetimeFigureOut">
              <a:rPr lang="en-IN" smtClean="0"/>
              <a:t>16-06-2024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963077-C9F9-44C9-9F4B-5E8F3CCCA803}" type="slidenum">
              <a:rPr lang="en-IN" smtClean="0"/>
              <a:t>‹#›</a:t>
            </a:fld>
            <a:endParaRPr lang="en-IN"/>
          </a:p>
        </p:txBody>
      </p:sp>
    </p:spTree>
    <p:extLst>
      <p:ext uri="{BB962C8B-B14F-4D97-AF65-F5344CB8AC3E}">
        <p14:creationId xmlns:p14="http://schemas.microsoft.com/office/powerpoint/2010/main" val="1477486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6963077-C9F9-44C9-9F4B-5E8F3CCCA803}" type="slidenum">
              <a:rPr lang="en-IN" smtClean="0"/>
              <a:t>1</a:t>
            </a:fld>
            <a:endParaRPr lang="en-IN"/>
          </a:p>
        </p:txBody>
      </p:sp>
    </p:spTree>
    <p:extLst>
      <p:ext uri="{BB962C8B-B14F-4D97-AF65-F5344CB8AC3E}">
        <p14:creationId xmlns:p14="http://schemas.microsoft.com/office/powerpoint/2010/main" val="682358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8DC037-B719-49A6-A669-129F1E4FEA42}" type="datetimeFigureOut">
              <a:rPr lang="en-IN" smtClean="0"/>
              <a:t>16-06-2024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DE68B5-3221-4A1E-AED2-4F9C6C1022E7}" type="slidenum">
              <a:rPr lang="en-IN" smtClean="0"/>
              <a:t>‹#›</a:t>
            </a:fld>
            <a:endParaRPr lang="en-IN"/>
          </a:p>
        </p:txBody>
      </p:sp>
    </p:spTree>
    <p:extLst>
      <p:ext uri="{BB962C8B-B14F-4D97-AF65-F5344CB8AC3E}">
        <p14:creationId xmlns:p14="http://schemas.microsoft.com/office/powerpoint/2010/main" val="545477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8DC037-B719-49A6-A669-129F1E4FEA42}" type="datetimeFigureOut">
              <a:rPr lang="en-IN" smtClean="0"/>
              <a:t>16-06-2024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DE68B5-3221-4A1E-AED2-4F9C6C1022E7}" type="slidenum">
              <a:rPr lang="en-IN" smtClean="0"/>
              <a:t>‹#›</a:t>
            </a:fld>
            <a:endParaRPr lang="en-IN"/>
          </a:p>
        </p:txBody>
      </p:sp>
    </p:spTree>
    <p:extLst>
      <p:ext uri="{BB962C8B-B14F-4D97-AF65-F5344CB8AC3E}">
        <p14:creationId xmlns:p14="http://schemas.microsoft.com/office/powerpoint/2010/main" val="1904274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28DC037-B719-49A6-A669-129F1E4FEA42}" type="datetimeFigureOut">
              <a:rPr lang="en-IN" smtClean="0"/>
              <a:t>16-06-2024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DE68B5-3221-4A1E-AED2-4F9C6C1022E7}" type="slidenum">
              <a:rPr lang="en-IN" smtClean="0"/>
              <a:t>‹#›</a:t>
            </a:fld>
            <a:endParaRPr lang="en-IN"/>
          </a:p>
        </p:txBody>
      </p:sp>
    </p:spTree>
    <p:extLst>
      <p:ext uri="{BB962C8B-B14F-4D97-AF65-F5344CB8AC3E}">
        <p14:creationId xmlns:p14="http://schemas.microsoft.com/office/powerpoint/2010/main" val="33426381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28DC037-B719-49A6-A669-129F1E4FEA42}" type="datetimeFigureOut">
              <a:rPr lang="en-IN" smtClean="0"/>
              <a:t>16-06-2024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DE68B5-3221-4A1E-AED2-4F9C6C1022E7}"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13976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8DC037-B719-49A6-A669-129F1E4FEA42}" type="datetimeFigureOut">
              <a:rPr lang="en-IN" smtClean="0"/>
              <a:t>16-06-2024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DE68B5-3221-4A1E-AED2-4F9C6C1022E7}" type="slidenum">
              <a:rPr lang="en-IN" smtClean="0"/>
              <a:t>‹#›</a:t>
            </a:fld>
            <a:endParaRPr lang="en-IN"/>
          </a:p>
        </p:txBody>
      </p:sp>
    </p:spTree>
    <p:extLst>
      <p:ext uri="{BB962C8B-B14F-4D97-AF65-F5344CB8AC3E}">
        <p14:creationId xmlns:p14="http://schemas.microsoft.com/office/powerpoint/2010/main" val="954648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28DC037-B719-49A6-A669-129F1E4FEA42}" type="datetimeFigureOut">
              <a:rPr lang="en-IN" smtClean="0"/>
              <a:t>16-06-2024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DE68B5-3221-4A1E-AED2-4F9C6C1022E7}" type="slidenum">
              <a:rPr lang="en-IN" smtClean="0"/>
              <a:t>‹#›</a:t>
            </a:fld>
            <a:endParaRPr lang="en-IN"/>
          </a:p>
        </p:txBody>
      </p:sp>
    </p:spTree>
    <p:extLst>
      <p:ext uri="{BB962C8B-B14F-4D97-AF65-F5344CB8AC3E}">
        <p14:creationId xmlns:p14="http://schemas.microsoft.com/office/powerpoint/2010/main" val="42853233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28DC037-B719-49A6-A669-129F1E4FEA42}" type="datetimeFigureOut">
              <a:rPr lang="en-IN" smtClean="0"/>
              <a:t>16-06-2024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DE68B5-3221-4A1E-AED2-4F9C6C1022E7}" type="slidenum">
              <a:rPr lang="en-IN" smtClean="0"/>
              <a:t>‹#›</a:t>
            </a:fld>
            <a:endParaRPr lang="en-IN"/>
          </a:p>
        </p:txBody>
      </p:sp>
    </p:spTree>
    <p:extLst>
      <p:ext uri="{BB962C8B-B14F-4D97-AF65-F5344CB8AC3E}">
        <p14:creationId xmlns:p14="http://schemas.microsoft.com/office/powerpoint/2010/main" val="20715101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8DC037-B719-49A6-A669-129F1E4FEA42}" type="datetimeFigureOut">
              <a:rPr lang="en-IN" smtClean="0"/>
              <a:t>16-06-2024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DE68B5-3221-4A1E-AED2-4F9C6C1022E7}" type="slidenum">
              <a:rPr lang="en-IN" smtClean="0"/>
              <a:t>‹#›</a:t>
            </a:fld>
            <a:endParaRPr lang="en-IN"/>
          </a:p>
        </p:txBody>
      </p:sp>
    </p:spTree>
    <p:extLst>
      <p:ext uri="{BB962C8B-B14F-4D97-AF65-F5344CB8AC3E}">
        <p14:creationId xmlns:p14="http://schemas.microsoft.com/office/powerpoint/2010/main" val="23660288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8DC037-B719-49A6-A669-129F1E4FEA42}" type="datetimeFigureOut">
              <a:rPr lang="en-IN" smtClean="0"/>
              <a:t>16-06-2024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DE68B5-3221-4A1E-AED2-4F9C6C1022E7}" type="slidenum">
              <a:rPr lang="en-IN" smtClean="0"/>
              <a:t>‹#›</a:t>
            </a:fld>
            <a:endParaRPr lang="en-IN"/>
          </a:p>
        </p:txBody>
      </p:sp>
    </p:spTree>
    <p:extLst>
      <p:ext uri="{BB962C8B-B14F-4D97-AF65-F5344CB8AC3E}">
        <p14:creationId xmlns:p14="http://schemas.microsoft.com/office/powerpoint/2010/main" val="1498878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28DC037-B719-49A6-A669-129F1E4FEA42}" type="datetimeFigureOut">
              <a:rPr lang="en-IN" smtClean="0"/>
              <a:t>16-06-2024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DE68B5-3221-4A1E-AED2-4F9C6C1022E7}" type="slidenum">
              <a:rPr lang="en-IN" smtClean="0"/>
              <a:t>‹#›</a:t>
            </a:fld>
            <a:endParaRPr lang="en-IN"/>
          </a:p>
        </p:txBody>
      </p:sp>
    </p:spTree>
    <p:extLst>
      <p:ext uri="{BB962C8B-B14F-4D97-AF65-F5344CB8AC3E}">
        <p14:creationId xmlns:p14="http://schemas.microsoft.com/office/powerpoint/2010/main" val="1909899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8DC037-B719-49A6-A669-129F1E4FEA42}" type="datetimeFigureOut">
              <a:rPr lang="en-IN" smtClean="0"/>
              <a:t>16-06-2024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DE68B5-3221-4A1E-AED2-4F9C6C1022E7}" type="slidenum">
              <a:rPr lang="en-IN" smtClean="0"/>
              <a:t>‹#›</a:t>
            </a:fld>
            <a:endParaRPr lang="en-IN"/>
          </a:p>
        </p:txBody>
      </p:sp>
    </p:spTree>
    <p:extLst>
      <p:ext uri="{BB962C8B-B14F-4D97-AF65-F5344CB8AC3E}">
        <p14:creationId xmlns:p14="http://schemas.microsoft.com/office/powerpoint/2010/main" val="1208106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8DC037-B719-49A6-A669-129F1E4FEA42}" type="datetimeFigureOut">
              <a:rPr lang="en-IN" smtClean="0"/>
              <a:t>16-06-2024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DE68B5-3221-4A1E-AED2-4F9C6C1022E7}" type="slidenum">
              <a:rPr lang="en-IN" smtClean="0"/>
              <a:t>‹#›</a:t>
            </a:fld>
            <a:endParaRPr lang="en-IN"/>
          </a:p>
        </p:txBody>
      </p:sp>
    </p:spTree>
    <p:extLst>
      <p:ext uri="{BB962C8B-B14F-4D97-AF65-F5344CB8AC3E}">
        <p14:creationId xmlns:p14="http://schemas.microsoft.com/office/powerpoint/2010/main" val="419237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8DC037-B719-49A6-A669-129F1E4FEA42}" type="datetimeFigureOut">
              <a:rPr lang="en-IN" smtClean="0"/>
              <a:t>16-06-2024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EDE68B5-3221-4A1E-AED2-4F9C6C1022E7}" type="slidenum">
              <a:rPr lang="en-IN" smtClean="0"/>
              <a:t>‹#›</a:t>
            </a:fld>
            <a:endParaRPr lang="en-IN"/>
          </a:p>
        </p:txBody>
      </p:sp>
    </p:spTree>
    <p:extLst>
      <p:ext uri="{BB962C8B-B14F-4D97-AF65-F5344CB8AC3E}">
        <p14:creationId xmlns:p14="http://schemas.microsoft.com/office/powerpoint/2010/main" val="2801948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28DC037-B719-49A6-A669-129F1E4FEA42}" type="datetimeFigureOut">
              <a:rPr lang="en-IN" smtClean="0"/>
              <a:t>16-06-2024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EEDE68B5-3221-4A1E-AED2-4F9C6C1022E7}" type="slidenum">
              <a:rPr lang="en-IN" smtClean="0"/>
              <a:t>‹#›</a:t>
            </a:fld>
            <a:endParaRPr lang="en-IN"/>
          </a:p>
        </p:txBody>
      </p:sp>
    </p:spTree>
    <p:extLst>
      <p:ext uri="{BB962C8B-B14F-4D97-AF65-F5344CB8AC3E}">
        <p14:creationId xmlns:p14="http://schemas.microsoft.com/office/powerpoint/2010/main" val="3673228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28DC037-B719-49A6-A669-129F1E4FEA42}" type="datetimeFigureOut">
              <a:rPr lang="en-IN" smtClean="0"/>
              <a:t>16-06-2024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EEDE68B5-3221-4A1E-AED2-4F9C6C1022E7}" type="slidenum">
              <a:rPr lang="en-IN" smtClean="0"/>
              <a:t>‹#›</a:t>
            </a:fld>
            <a:endParaRPr lang="en-IN"/>
          </a:p>
        </p:txBody>
      </p:sp>
    </p:spTree>
    <p:extLst>
      <p:ext uri="{BB962C8B-B14F-4D97-AF65-F5344CB8AC3E}">
        <p14:creationId xmlns:p14="http://schemas.microsoft.com/office/powerpoint/2010/main" val="548685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28DC037-B719-49A6-A669-129F1E4FEA42}" type="datetimeFigureOut">
              <a:rPr lang="en-IN" smtClean="0"/>
              <a:t>16-06-2024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EEDE68B5-3221-4A1E-AED2-4F9C6C1022E7}" type="slidenum">
              <a:rPr lang="en-IN" smtClean="0"/>
              <a:t>‹#›</a:t>
            </a:fld>
            <a:endParaRPr lang="en-IN"/>
          </a:p>
        </p:txBody>
      </p:sp>
    </p:spTree>
    <p:extLst>
      <p:ext uri="{BB962C8B-B14F-4D97-AF65-F5344CB8AC3E}">
        <p14:creationId xmlns:p14="http://schemas.microsoft.com/office/powerpoint/2010/main" val="225647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8DC037-B719-49A6-A669-129F1E4FEA42}" type="datetimeFigureOut">
              <a:rPr lang="en-IN" smtClean="0"/>
              <a:t>16-06-2024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DE68B5-3221-4A1E-AED2-4F9C6C1022E7}" type="slidenum">
              <a:rPr lang="en-IN" smtClean="0"/>
              <a:t>‹#›</a:t>
            </a:fld>
            <a:endParaRPr lang="en-IN"/>
          </a:p>
        </p:txBody>
      </p:sp>
    </p:spTree>
    <p:extLst>
      <p:ext uri="{BB962C8B-B14F-4D97-AF65-F5344CB8AC3E}">
        <p14:creationId xmlns:p14="http://schemas.microsoft.com/office/powerpoint/2010/main" val="3517572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28DC037-B719-49A6-A669-129F1E4FEA42}" type="datetimeFigureOut">
              <a:rPr lang="en-IN" smtClean="0"/>
              <a:t>16-06-2024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EDE68B5-3221-4A1E-AED2-4F9C6C1022E7}" type="slidenum">
              <a:rPr lang="en-IN" smtClean="0"/>
              <a:t>‹#›</a:t>
            </a:fld>
            <a:endParaRPr lang="en-IN"/>
          </a:p>
        </p:txBody>
      </p:sp>
    </p:spTree>
    <p:extLst>
      <p:ext uri="{BB962C8B-B14F-4D97-AF65-F5344CB8AC3E}">
        <p14:creationId xmlns:p14="http://schemas.microsoft.com/office/powerpoint/2010/main" val="1927053294"/>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9ACD892-4D81-CF5D-324C-A6206D8241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6111" y="512903"/>
            <a:ext cx="960120" cy="960120"/>
          </a:xfrm>
          <a:prstGeom prst="rect">
            <a:avLst/>
          </a:prstGeom>
        </p:spPr>
      </p:pic>
      <p:pic>
        <p:nvPicPr>
          <p:cNvPr id="7" name="Picture 6">
            <a:extLst>
              <a:ext uri="{FF2B5EF4-FFF2-40B4-BE49-F238E27FC236}">
                <a16:creationId xmlns:a16="http://schemas.microsoft.com/office/drawing/2014/main" id="{275D06EF-D4A7-5101-6692-538699FD6ED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251069" y="512903"/>
            <a:ext cx="967740" cy="967740"/>
          </a:xfrm>
          <a:prstGeom prst="rect">
            <a:avLst/>
          </a:prstGeom>
          <a:noFill/>
        </p:spPr>
      </p:pic>
      <p:sp>
        <p:nvSpPr>
          <p:cNvPr id="9" name="TextBox 8">
            <a:extLst>
              <a:ext uri="{FF2B5EF4-FFF2-40B4-BE49-F238E27FC236}">
                <a16:creationId xmlns:a16="http://schemas.microsoft.com/office/drawing/2014/main" id="{B837F289-D78D-E2AD-A161-88538720F667}"/>
              </a:ext>
            </a:extLst>
          </p:cNvPr>
          <p:cNvSpPr txBox="1"/>
          <p:nvPr/>
        </p:nvSpPr>
        <p:spPr>
          <a:xfrm>
            <a:off x="2237015" y="680450"/>
            <a:ext cx="6097554" cy="1130374"/>
          </a:xfrm>
          <a:prstGeom prst="rect">
            <a:avLst/>
          </a:prstGeom>
          <a:noFill/>
        </p:spPr>
        <p:txBody>
          <a:bodyPr wrap="square">
            <a:spAutoFit/>
          </a:bodyPr>
          <a:lstStyle/>
          <a:p>
            <a:pPr algn="ctr">
              <a:lnSpc>
                <a:spcPct val="115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SAVEETHA SCHOOL OF ENGINEERING</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SAVEETHA INSTITUTE OF MEDICAL AND TECHNICAL SCIENCES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12A33FF7-5224-A2F7-9341-BC356C17948B}"/>
              </a:ext>
            </a:extLst>
          </p:cNvPr>
          <p:cNvSpPr txBox="1"/>
          <p:nvPr/>
        </p:nvSpPr>
        <p:spPr>
          <a:xfrm>
            <a:off x="747758" y="1795937"/>
            <a:ext cx="9268131" cy="923330"/>
          </a:xfrm>
          <a:prstGeom prst="rect">
            <a:avLst/>
          </a:prstGeom>
          <a:noFill/>
        </p:spPr>
        <p:txBody>
          <a:bodyPr wrap="square" rtlCol="0">
            <a:spAutoFit/>
          </a:bodyPr>
          <a:lstStyle/>
          <a:p>
            <a:pPr algn="ctr"/>
            <a:r>
              <a:rPr lang="en-US" b="1" dirty="0"/>
              <a:t>COURSE CODE:</a:t>
            </a:r>
            <a:r>
              <a:rPr lang="en-IN" dirty="0"/>
              <a:t> </a:t>
            </a:r>
          </a:p>
          <a:p>
            <a:pPr algn="ctr"/>
            <a:r>
              <a:rPr lang="en-IN" dirty="0"/>
              <a:t>CSA1580 CLOUD COMPUTING FOR BIG DATA ANLYTICS FOR CLOUD API</a:t>
            </a:r>
          </a:p>
          <a:p>
            <a:endParaRPr lang="en-US" dirty="0"/>
          </a:p>
        </p:txBody>
      </p:sp>
      <p:sp>
        <p:nvSpPr>
          <p:cNvPr id="11" name="TextBox 10">
            <a:extLst>
              <a:ext uri="{FF2B5EF4-FFF2-40B4-BE49-F238E27FC236}">
                <a16:creationId xmlns:a16="http://schemas.microsoft.com/office/drawing/2014/main" id="{8EE2D2F3-2C78-9F77-E96A-910AD1C1CB8E}"/>
              </a:ext>
            </a:extLst>
          </p:cNvPr>
          <p:cNvSpPr txBox="1"/>
          <p:nvPr/>
        </p:nvSpPr>
        <p:spPr>
          <a:xfrm>
            <a:off x="351453" y="2753739"/>
            <a:ext cx="8316568" cy="1384995"/>
          </a:xfrm>
          <a:prstGeom prst="rect">
            <a:avLst/>
          </a:prstGeom>
          <a:noFill/>
        </p:spPr>
        <p:txBody>
          <a:bodyPr wrap="square" rtlCol="0">
            <a:spAutoFit/>
          </a:bodyPr>
          <a:lstStyle/>
          <a:p>
            <a:r>
              <a:rPr lang="en-US" sz="2800" b="1" dirty="0"/>
              <a:t>TOPIC</a:t>
            </a:r>
            <a:r>
              <a:rPr lang="en-US" sz="2800" dirty="0"/>
              <a:t>:</a:t>
            </a:r>
          </a:p>
          <a:p>
            <a:r>
              <a:rPr lang="en-US" sz="2800" b="0" i="0" dirty="0">
                <a:effectLst/>
                <a:latin typeface="+mj-lt"/>
              </a:rPr>
              <a:t>Project on Developing a Secure Backup and Recovery Solution for iCloud Data on AWS</a:t>
            </a:r>
            <a:endParaRPr lang="en-IN" sz="2800" dirty="0">
              <a:latin typeface="+mj-lt"/>
            </a:endParaRPr>
          </a:p>
        </p:txBody>
      </p:sp>
      <p:sp>
        <p:nvSpPr>
          <p:cNvPr id="12" name="TextBox 11">
            <a:extLst>
              <a:ext uri="{FF2B5EF4-FFF2-40B4-BE49-F238E27FC236}">
                <a16:creationId xmlns:a16="http://schemas.microsoft.com/office/drawing/2014/main" id="{C17161B9-6A3C-7805-C433-1EA15808BE76}"/>
              </a:ext>
            </a:extLst>
          </p:cNvPr>
          <p:cNvSpPr txBox="1"/>
          <p:nvPr/>
        </p:nvSpPr>
        <p:spPr>
          <a:xfrm rot="10800000" flipH="1" flipV="1">
            <a:off x="343108" y="4746894"/>
            <a:ext cx="4471245" cy="369332"/>
          </a:xfrm>
          <a:prstGeom prst="rect">
            <a:avLst/>
          </a:prstGeom>
          <a:noFill/>
        </p:spPr>
        <p:txBody>
          <a:bodyPr wrap="square" rtlCol="0">
            <a:spAutoFit/>
          </a:bodyPr>
          <a:lstStyle/>
          <a:p>
            <a:r>
              <a:rPr lang="en-US" dirty="0"/>
              <a:t>FACULTY </a:t>
            </a:r>
            <a:r>
              <a:rPr lang="en-US" dirty="0" err="1"/>
              <a:t>NAME:Dr.Gnana</a:t>
            </a:r>
            <a:r>
              <a:rPr lang="en-US" dirty="0"/>
              <a:t> </a:t>
            </a:r>
            <a:r>
              <a:rPr lang="en-US" dirty="0" err="1"/>
              <a:t>Soundari</a:t>
            </a:r>
            <a:endParaRPr lang="en-IN" dirty="0"/>
          </a:p>
        </p:txBody>
      </p:sp>
      <p:sp>
        <p:nvSpPr>
          <p:cNvPr id="13" name="TextBox 12">
            <a:extLst>
              <a:ext uri="{FF2B5EF4-FFF2-40B4-BE49-F238E27FC236}">
                <a16:creationId xmlns:a16="http://schemas.microsoft.com/office/drawing/2014/main" id="{39E8C2BB-31B2-753B-5F83-1A19C03234D3}"/>
              </a:ext>
            </a:extLst>
          </p:cNvPr>
          <p:cNvSpPr txBox="1"/>
          <p:nvPr/>
        </p:nvSpPr>
        <p:spPr>
          <a:xfrm>
            <a:off x="380061" y="5254220"/>
            <a:ext cx="3163078" cy="923330"/>
          </a:xfrm>
          <a:prstGeom prst="rect">
            <a:avLst/>
          </a:prstGeom>
          <a:noFill/>
        </p:spPr>
        <p:txBody>
          <a:bodyPr wrap="square" rtlCol="0">
            <a:spAutoFit/>
          </a:bodyPr>
          <a:lstStyle/>
          <a:p>
            <a:r>
              <a:rPr lang="en-US" dirty="0"/>
              <a:t>By,</a:t>
            </a:r>
          </a:p>
          <a:p>
            <a:r>
              <a:rPr lang="en-US" dirty="0"/>
              <a:t>Aiswariya R</a:t>
            </a:r>
          </a:p>
          <a:p>
            <a:r>
              <a:rPr lang="en-US" dirty="0"/>
              <a:t>192210483</a:t>
            </a:r>
            <a:endParaRPr lang="en-IN" dirty="0"/>
          </a:p>
        </p:txBody>
      </p:sp>
      <p:pic>
        <p:nvPicPr>
          <p:cNvPr id="3074" name="Picture 2" descr="How to create on-demand backups and restore the backup for Amazon RDS using AWS  Backup(Part 1)? - The Workfall Blog">
            <a:extLst>
              <a:ext uri="{FF2B5EF4-FFF2-40B4-BE49-F238E27FC236}">
                <a16:creationId xmlns:a16="http://schemas.microsoft.com/office/drawing/2014/main" id="{4C1B439B-25D8-8FC7-4386-03A59559F0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36178" y="4064326"/>
            <a:ext cx="3750536" cy="2190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562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E05CC-C2E1-F484-41F7-57572EF59414}"/>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8019F0A9-AA3E-CC79-0B66-0539C1D811B7}"/>
              </a:ext>
            </a:extLst>
          </p:cNvPr>
          <p:cNvSpPr>
            <a:spLocks noGrp="1"/>
          </p:cNvSpPr>
          <p:nvPr>
            <p:ph idx="1"/>
          </p:nvPr>
        </p:nvSpPr>
        <p:spPr>
          <a:xfrm>
            <a:off x="335281" y="1183817"/>
            <a:ext cx="9296400" cy="5674183"/>
          </a:xfrm>
        </p:spPr>
        <p:txBody>
          <a:bodyPr>
            <a:normAutofit fontScale="92500" lnSpcReduction="10000"/>
          </a:bodyPr>
          <a:lstStyle/>
          <a:p>
            <a:pPr algn="l">
              <a:buFont typeface="+mj-lt"/>
              <a:buAutoNum type="arabicPeriod"/>
            </a:pPr>
            <a:r>
              <a:rPr lang="en-US" b="1" i="0" dirty="0">
                <a:effectLst/>
                <a:latin typeface="ui-sans-serif"/>
              </a:rPr>
              <a:t>Introduction to the Project</a:t>
            </a:r>
            <a:r>
              <a:rPr lang="en-US" b="0" i="0" dirty="0">
                <a:effectLst/>
                <a:latin typeface="ui-sans-serif"/>
              </a:rPr>
              <a:t>: Developing a secure backup and recovery solution for iCloud data hosted on Amazon Web Services (AWS) is crucial to ensure data integrity, availability, and security for millions of iCloud users worldwide.</a:t>
            </a:r>
          </a:p>
          <a:p>
            <a:pPr algn="l">
              <a:buFont typeface="+mj-lt"/>
              <a:buAutoNum type="arabicPeriod"/>
            </a:pPr>
            <a:r>
              <a:rPr lang="en-US" b="1" i="0" dirty="0">
                <a:effectLst/>
                <a:latin typeface="ui-sans-serif"/>
              </a:rPr>
              <a:t>Importance of Data Protection</a:t>
            </a:r>
            <a:r>
              <a:rPr lang="en-US" b="0" i="0" dirty="0">
                <a:effectLst/>
                <a:latin typeface="ui-sans-serif"/>
              </a:rPr>
              <a:t>: With the increasing reliance on cloud services like iCloud for storing personal and business-critical data, the need for robust backup and recovery solutions has become paramount. This project aims to address these needs effectively.</a:t>
            </a:r>
          </a:p>
          <a:p>
            <a:pPr algn="l">
              <a:buFont typeface="+mj-lt"/>
              <a:buAutoNum type="arabicPeriod"/>
            </a:pPr>
            <a:r>
              <a:rPr lang="en-US" b="1" i="0" dirty="0">
                <a:effectLst/>
                <a:latin typeface="ui-sans-serif"/>
              </a:rPr>
              <a:t>Collaboration Between Apple and AWS</a:t>
            </a:r>
            <a:r>
              <a:rPr lang="en-US" b="0" i="0" dirty="0">
                <a:effectLst/>
                <a:latin typeface="ui-sans-serif"/>
              </a:rPr>
              <a:t>: The collaboration between Apple, the provider of iCloud services, and AWS, a leading cloud infrastructure provider, underscores the significance of this project. It leverages AWS's scalable infrastructure and Apple's commitment to data security.</a:t>
            </a:r>
          </a:p>
          <a:p>
            <a:pPr algn="l">
              <a:buFont typeface="+mj-lt"/>
              <a:buAutoNum type="arabicPeriod"/>
            </a:pPr>
            <a:r>
              <a:rPr lang="en-US" b="1" i="0" dirty="0">
                <a:effectLst/>
                <a:latin typeface="ui-sans-serif"/>
              </a:rPr>
              <a:t>Security Challenges and Solutions</a:t>
            </a:r>
            <a:r>
              <a:rPr lang="en-US" b="0" i="0" dirty="0">
                <a:effectLst/>
                <a:latin typeface="ui-sans-serif"/>
              </a:rPr>
              <a:t>: Protecting sensitive iCloud data requires implementing advanced security measures such as encryption, access controls, and data masking. This project focuses on developing and implementing these solutions to mitigate potential risks.</a:t>
            </a:r>
          </a:p>
          <a:p>
            <a:pPr algn="l">
              <a:buFont typeface="+mj-lt"/>
              <a:buAutoNum type="arabicPeriod"/>
            </a:pPr>
            <a:r>
              <a:rPr lang="en-US" b="1" i="0" dirty="0">
                <a:effectLst/>
                <a:latin typeface="ui-sans-serif"/>
              </a:rPr>
              <a:t>Project Objectives</a:t>
            </a:r>
            <a:r>
              <a:rPr lang="en-US" b="0" i="0" dirty="0">
                <a:effectLst/>
                <a:latin typeface="ui-sans-serif"/>
              </a:rPr>
              <a:t>: The primary objective of this project is to design, implement, and deploy a secure backup and recovery solution on AWS that meets Apple's stringent security standards and regulatory requirements while ensuring seamless user experience during data loss scenarios.</a:t>
            </a:r>
          </a:p>
          <a:p>
            <a:endParaRPr lang="en-IN" dirty="0"/>
          </a:p>
        </p:txBody>
      </p:sp>
      <p:pic>
        <p:nvPicPr>
          <p:cNvPr id="4098" name="Picture 2" descr="Cloud computing - Wikipedia">
            <a:extLst>
              <a:ext uri="{FF2B5EF4-FFF2-40B4-BE49-F238E27FC236}">
                <a16:creationId xmlns:a16="http://schemas.microsoft.com/office/drawing/2014/main" id="{CE272F23-B42D-C87E-7771-EC4195D2BB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4770" y="3016444"/>
            <a:ext cx="3157230" cy="2861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268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D0A36-79A7-E752-B065-754A07878B86}"/>
              </a:ext>
            </a:extLst>
          </p:cNvPr>
          <p:cNvSpPr>
            <a:spLocks noGrp="1"/>
          </p:cNvSpPr>
          <p:nvPr>
            <p:ph type="title"/>
          </p:nvPr>
        </p:nvSpPr>
        <p:spPr/>
        <p:txBody>
          <a:bodyPr/>
          <a:lstStyle/>
          <a:p>
            <a:r>
              <a:rPr lang="en-US" dirty="0"/>
              <a:t>FEATURES:</a:t>
            </a:r>
            <a:endParaRPr lang="en-IN" dirty="0"/>
          </a:p>
        </p:txBody>
      </p:sp>
      <p:sp>
        <p:nvSpPr>
          <p:cNvPr id="3" name="Content Placeholder 2">
            <a:extLst>
              <a:ext uri="{FF2B5EF4-FFF2-40B4-BE49-F238E27FC236}">
                <a16:creationId xmlns:a16="http://schemas.microsoft.com/office/drawing/2014/main" id="{6509AB6D-80D3-299B-5A3A-36A8F136681F}"/>
              </a:ext>
            </a:extLst>
          </p:cNvPr>
          <p:cNvSpPr>
            <a:spLocks noGrp="1"/>
          </p:cNvSpPr>
          <p:nvPr>
            <p:ph idx="1"/>
          </p:nvPr>
        </p:nvSpPr>
        <p:spPr>
          <a:xfrm>
            <a:off x="646111" y="1452880"/>
            <a:ext cx="11332529" cy="4846320"/>
          </a:xfrm>
        </p:spPr>
        <p:txBody>
          <a:bodyPr>
            <a:normAutofit fontScale="92500" lnSpcReduction="10000"/>
          </a:bodyPr>
          <a:lstStyle/>
          <a:p>
            <a:pPr algn="l">
              <a:buFont typeface="+mj-lt"/>
              <a:buAutoNum type="arabicPeriod"/>
            </a:pPr>
            <a:r>
              <a:rPr lang="en-US" b="1" i="0" dirty="0">
                <a:effectLst/>
                <a:latin typeface="ui-sans-serif"/>
              </a:rPr>
              <a:t>Encryption at Rest and in Transit</a:t>
            </a:r>
            <a:r>
              <a:rPr lang="en-US" b="0" i="0" dirty="0">
                <a:effectLst/>
                <a:latin typeface="ui-sans-serif"/>
              </a:rPr>
              <a:t>: Implementing strong encryption mechanisms to ensure data security both when stored in AWS services like S3 (at rest) and during transmission between iCloud and AWS (in transit). This feature ensures that sensitive iCloud data remains protected from unauthorized access.</a:t>
            </a:r>
          </a:p>
          <a:p>
            <a:pPr algn="l">
              <a:buFont typeface="+mj-lt"/>
              <a:buAutoNum type="arabicPeriod"/>
            </a:pPr>
            <a:r>
              <a:rPr lang="en-US" b="1" i="0" dirty="0">
                <a:effectLst/>
                <a:latin typeface="ui-sans-serif"/>
              </a:rPr>
              <a:t>Automated Backup and Recovery</a:t>
            </a:r>
            <a:r>
              <a:rPr lang="en-US" b="0" i="0" dirty="0">
                <a:effectLst/>
                <a:latin typeface="ui-sans-serif"/>
              </a:rPr>
              <a:t>: Designing automated processes for regular backups of iCloud data to AWS, ensuring that data is consistently backed up without manual intervention. Similarly, automated recovery processes enable swift restoration of data in case of data loss or corruption incidents.</a:t>
            </a:r>
          </a:p>
          <a:p>
            <a:pPr algn="l">
              <a:buFont typeface="+mj-lt"/>
              <a:buAutoNum type="arabicPeriod"/>
            </a:pPr>
            <a:r>
              <a:rPr lang="en-US" b="1" i="0" dirty="0">
                <a:effectLst/>
                <a:latin typeface="ui-sans-serif"/>
              </a:rPr>
              <a:t>Scalable Storage Infrastructure</a:t>
            </a:r>
            <a:r>
              <a:rPr lang="en-US" b="0" i="0" dirty="0">
                <a:effectLst/>
                <a:latin typeface="ui-sans-serif"/>
              </a:rPr>
              <a:t>: Leveraging AWS's scalable storage solutions such as Amazon S3 to accommodate the growing volume of iCloud data. This feature ensures that the backup solution can scale seamlessly as the data storage requirements increase over time.</a:t>
            </a:r>
          </a:p>
          <a:p>
            <a:pPr algn="l">
              <a:buFont typeface="+mj-lt"/>
              <a:buAutoNum type="arabicPeriod"/>
            </a:pPr>
            <a:r>
              <a:rPr lang="en-US" b="1" i="0" dirty="0">
                <a:effectLst/>
                <a:latin typeface="ui-sans-serif"/>
              </a:rPr>
              <a:t>Compliance and Data Governance</a:t>
            </a:r>
            <a:r>
              <a:rPr lang="en-US" b="0" i="0" dirty="0">
                <a:effectLst/>
                <a:latin typeface="ui-sans-serif"/>
              </a:rPr>
              <a:t>: Incorporating features to ensure compliance with data protection regulations (e.g., GDPR, CCPA) and Apple's privacy standards. Implementing robust access controls, audit trails, and data governance policies to manage and protect iCloud data stored on AWS effectively.</a:t>
            </a:r>
          </a:p>
          <a:p>
            <a:pPr algn="l">
              <a:buFont typeface="+mj-lt"/>
              <a:buAutoNum type="arabicPeriod"/>
            </a:pPr>
            <a:r>
              <a:rPr lang="en-US" b="1" i="0" dirty="0">
                <a:effectLst/>
                <a:latin typeface="ui-sans-serif"/>
              </a:rPr>
              <a:t>Monitoring and Alerting</a:t>
            </a:r>
            <a:r>
              <a:rPr lang="en-US" b="0" i="0" dirty="0">
                <a:effectLst/>
                <a:latin typeface="ui-sans-serif"/>
              </a:rPr>
              <a:t>: Implementing proactive monitoring tools and alerting mechanisms to track the health and performance of the backup and recovery solution. This feature helps in identifying and addressing any issues promptly, ensuring high availability and reliability of the service.</a:t>
            </a:r>
          </a:p>
          <a:p>
            <a:endParaRPr lang="en-IN" dirty="0"/>
          </a:p>
        </p:txBody>
      </p:sp>
    </p:spTree>
    <p:extLst>
      <p:ext uri="{BB962C8B-B14F-4D97-AF65-F5344CB8AC3E}">
        <p14:creationId xmlns:p14="http://schemas.microsoft.com/office/powerpoint/2010/main" val="741247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97E62-7CD9-3B48-00AB-2CC84A6F9362}"/>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9DD24C68-2B33-5B1D-4A2D-925781AC8340}"/>
              </a:ext>
            </a:extLst>
          </p:cNvPr>
          <p:cNvSpPr>
            <a:spLocks noGrp="1"/>
          </p:cNvSpPr>
          <p:nvPr>
            <p:ph idx="1"/>
          </p:nvPr>
        </p:nvSpPr>
        <p:spPr>
          <a:xfrm>
            <a:off x="387959" y="1331259"/>
            <a:ext cx="8946541" cy="4195481"/>
          </a:xfrm>
        </p:spPr>
        <p:txBody>
          <a:bodyPr>
            <a:normAutofit fontScale="92500" lnSpcReduction="20000"/>
          </a:bodyPr>
          <a:lstStyle/>
          <a:p>
            <a:pPr algn="l">
              <a:buFont typeface="+mj-lt"/>
              <a:buAutoNum type="arabicPeriod"/>
            </a:pPr>
            <a:r>
              <a:rPr lang="en-US" b="1" i="0" dirty="0">
                <a:effectLst/>
                <a:latin typeface="ui-sans-serif"/>
              </a:rPr>
              <a:t>Project Overview</a:t>
            </a:r>
            <a:r>
              <a:rPr lang="en-US" b="0" i="0" dirty="0">
                <a:effectLst/>
                <a:latin typeface="ui-sans-serif"/>
              </a:rPr>
              <a:t>: This project aims to design and implement a robust backup and recovery solution for iCloud data leveraging Amazon Web Services (AWS) infrastructure. The solution focuses on ensuring data integrity, availability, and security while adhering to Apple's stringent privacy standards.</a:t>
            </a:r>
          </a:p>
          <a:p>
            <a:pPr algn="l">
              <a:buFont typeface="+mj-lt"/>
              <a:buAutoNum type="arabicPeriod"/>
            </a:pPr>
            <a:r>
              <a:rPr lang="en-US" b="1" i="0" dirty="0">
                <a:effectLst/>
                <a:latin typeface="ui-sans-serif"/>
              </a:rPr>
              <a:t>Key Challenges Addressed</a:t>
            </a:r>
            <a:r>
              <a:rPr lang="en-US" b="0" i="0" dirty="0">
                <a:effectLst/>
                <a:latin typeface="ui-sans-serif"/>
              </a:rPr>
              <a:t>: The primary challenges include securing sensitive iCloud data during backup and transmission, implementing efficient recovery processes to minimize downtime, and ensuring compliance with global data protection regulations such as GDPR and CCPA.</a:t>
            </a:r>
          </a:p>
          <a:p>
            <a:pPr algn="l">
              <a:buFont typeface="+mj-lt"/>
              <a:buAutoNum type="arabicPeriod"/>
            </a:pPr>
            <a:r>
              <a:rPr lang="en-US" b="1" i="0" dirty="0">
                <a:effectLst/>
                <a:latin typeface="ui-sans-serif"/>
              </a:rPr>
              <a:t>Proposed Solution</a:t>
            </a:r>
            <a:r>
              <a:rPr lang="en-US" b="0" i="0" dirty="0">
                <a:effectLst/>
                <a:latin typeface="ui-sans-serif"/>
              </a:rPr>
              <a:t>: The proposed solution includes implementing strong encryption protocols for data at rest and in transit, utilizing AWS services like S3 for scalable storage, and designing automated backup schedules and recovery mechanisms to enhance operational efficiency and reliability.</a:t>
            </a:r>
          </a:p>
          <a:p>
            <a:pPr algn="l">
              <a:buFont typeface="+mj-lt"/>
              <a:buAutoNum type="arabicPeriod"/>
            </a:pPr>
            <a:r>
              <a:rPr lang="en-US" b="1" i="0" dirty="0">
                <a:effectLst/>
                <a:latin typeface="ui-sans-serif"/>
              </a:rPr>
              <a:t>Expected Outcomes</a:t>
            </a:r>
            <a:r>
              <a:rPr lang="en-US" b="0" i="0" dirty="0">
                <a:effectLst/>
                <a:latin typeface="ui-sans-serif"/>
              </a:rPr>
              <a:t>: By the project's conclusion, we anticipate delivering a secure and scalable backup and recovery solution that enhances data resilience for iCloud users. This solution aims to improve overall service reliability, mitigate risks associated with data loss, and uphold user trust in iCloud's data management capabilities.</a:t>
            </a:r>
          </a:p>
          <a:p>
            <a:endParaRPr lang="en-IN" dirty="0"/>
          </a:p>
        </p:txBody>
      </p:sp>
      <p:pic>
        <p:nvPicPr>
          <p:cNvPr id="6146" name="Picture 2" descr="The Importance Of Data Backup - FasterCapital">
            <a:extLst>
              <a:ext uri="{FF2B5EF4-FFF2-40B4-BE49-F238E27FC236}">
                <a16:creationId xmlns:a16="http://schemas.microsoft.com/office/drawing/2014/main" id="{761673DC-FF51-682D-FCCF-8578A1608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2740" y="3279140"/>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8323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ack up your on-premises applications to the cloud using AWS Storage  Gateway | AWS Storage Blog">
            <a:extLst>
              <a:ext uri="{FF2B5EF4-FFF2-40B4-BE49-F238E27FC236}">
                <a16:creationId xmlns:a16="http://schemas.microsoft.com/office/drawing/2014/main" id="{EF704480-C276-BA49-F671-17C17C67AA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2081" y="1385094"/>
            <a:ext cx="8061959" cy="4534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0056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E6E7E-A496-952F-83CA-F8DF52084B7F}"/>
              </a:ext>
            </a:extLst>
          </p:cNvPr>
          <p:cNvSpPr>
            <a:spLocks noGrp="1"/>
          </p:cNvSpPr>
          <p:nvPr>
            <p:ph type="title"/>
          </p:nvPr>
        </p:nvSpPr>
        <p:spPr/>
        <p:txBody>
          <a:bodyPr/>
          <a:lstStyle/>
          <a:p>
            <a:r>
              <a:rPr lang="en-US" dirty="0"/>
              <a:t>RESULT </a:t>
            </a:r>
            <a:endParaRPr lang="en-IN" dirty="0"/>
          </a:p>
        </p:txBody>
      </p:sp>
      <p:sp>
        <p:nvSpPr>
          <p:cNvPr id="3" name="Content Placeholder 2">
            <a:extLst>
              <a:ext uri="{FF2B5EF4-FFF2-40B4-BE49-F238E27FC236}">
                <a16:creationId xmlns:a16="http://schemas.microsoft.com/office/drawing/2014/main" id="{0AE6C1C9-CB00-7607-F1B9-AF5A334533BA}"/>
              </a:ext>
            </a:extLst>
          </p:cNvPr>
          <p:cNvSpPr>
            <a:spLocks noGrp="1"/>
          </p:cNvSpPr>
          <p:nvPr>
            <p:ph idx="1"/>
          </p:nvPr>
        </p:nvSpPr>
        <p:spPr>
          <a:xfrm>
            <a:off x="875200" y="1331259"/>
            <a:ext cx="10472737" cy="3920679"/>
          </a:xfrm>
        </p:spPr>
        <p:txBody>
          <a:bodyPr>
            <a:normAutofit fontScale="92500" lnSpcReduction="20000"/>
          </a:bodyPr>
          <a:lstStyle/>
          <a:p>
            <a:pPr algn="l">
              <a:buFont typeface="+mj-lt"/>
              <a:buAutoNum type="arabicPeriod"/>
            </a:pPr>
            <a:r>
              <a:rPr lang="en-US" b="1" i="0" dirty="0">
                <a:effectLst/>
                <a:latin typeface="ui-sans-serif"/>
              </a:rPr>
              <a:t>Integration and Ecosystem</a:t>
            </a:r>
            <a:r>
              <a:rPr lang="en-US" b="0" i="0" dirty="0">
                <a:effectLst/>
                <a:latin typeface="ui-sans-serif"/>
              </a:rPr>
              <a:t>: iCloud is tightly integrated into Apple's ecosystem, offering seamless synchronization and accessibility across Apple devices. This integration is advantageous for users heavily invested in Apple products, as it simplifies data management and accessibility.</a:t>
            </a:r>
          </a:p>
          <a:p>
            <a:pPr algn="l">
              <a:buFont typeface="+mj-lt"/>
              <a:buAutoNum type="arabicPeriod"/>
            </a:pPr>
            <a:r>
              <a:rPr lang="en-US" b="1" i="0" dirty="0">
                <a:effectLst/>
                <a:latin typeface="ui-sans-serif"/>
              </a:rPr>
              <a:t>Security and Compliance</a:t>
            </a:r>
            <a:r>
              <a:rPr lang="en-US" b="0" i="0" dirty="0">
                <a:effectLst/>
                <a:latin typeface="ui-sans-serif"/>
              </a:rPr>
              <a:t>: AWS provides robust security features and compliance certifications, making it suitable for organizations with stringent security and regulatory requirements. AWS allows for extensive customization of security measures and offers a wide range of encryption options.</a:t>
            </a:r>
          </a:p>
          <a:p>
            <a:pPr algn="l">
              <a:buFont typeface="+mj-lt"/>
              <a:buAutoNum type="arabicPeriod"/>
            </a:pPr>
            <a:r>
              <a:rPr lang="en-US" b="1" i="0" dirty="0">
                <a:effectLst/>
                <a:latin typeface="ui-sans-serif"/>
              </a:rPr>
              <a:t>Scalability and Performance</a:t>
            </a:r>
            <a:r>
              <a:rPr lang="en-US" b="0" i="0" dirty="0">
                <a:effectLst/>
                <a:latin typeface="ui-sans-serif"/>
              </a:rPr>
              <a:t>: AWS's infrastructure provides scalability and reliability, ensuring that backup and recovery processes can handle large volumes of data and varying workload demands effectively. This scalability is beneficial for organizations experiencing rapid data growth or fluctuating operational needs.</a:t>
            </a:r>
          </a:p>
          <a:p>
            <a:pPr algn="l">
              <a:buFont typeface="+mj-lt"/>
              <a:buAutoNum type="arabicPeriod"/>
            </a:pPr>
            <a:r>
              <a:rPr lang="en-US" b="1" i="0" dirty="0">
                <a:effectLst/>
                <a:latin typeface="ui-sans-serif"/>
              </a:rPr>
              <a:t>Cost Efficiency</a:t>
            </a:r>
            <a:r>
              <a:rPr lang="en-US" b="0" i="0" dirty="0">
                <a:effectLst/>
                <a:latin typeface="ui-sans-serif"/>
              </a:rPr>
              <a:t>: AWS offers flexible pricing models and cost management tools that allow organizations to optimize their backup and recovery expenditures based on usage. However, iCloud may provide a simpler cost structure for individual users or smaller organizations already within the Apple ecosystem.</a:t>
            </a:r>
          </a:p>
          <a:p>
            <a:pPr marL="0" indent="0">
              <a:buNone/>
            </a:pPr>
            <a:endParaRPr lang="en-IN" dirty="0"/>
          </a:p>
        </p:txBody>
      </p:sp>
      <p:sp>
        <p:nvSpPr>
          <p:cNvPr id="4" name="Rectangle 1">
            <a:extLst>
              <a:ext uri="{FF2B5EF4-FFF2-40B4-BE49-F238E27FC236}">
                <a16:creationId xmlns:a16="http://schemas.microsoft.com/office/drawing/2014/main" id="{127C8EC3-A3CB-7ECA-7E40-E5F636BC5260}"/>
              </a:ext>
            </a:extLst>
          </p:cNvPr>
          <p:cNvSpPr>
            <a:spLocks noChangeArrowheads="1"/>
          </p:cNvSpPr>
          <p:nvPr/>
        </p:nvSpPr>
        <p:spPr bwMode="auto">
          <a:xfrm>
            <a:off x="875200" y="5230836"/>
            <a:ext cx="10694818"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 conclusion, the "best" backup and recovery solution depends on factors such as integration with existing systems, security requirements, scalability needs, cost considerations, and user experience preferences. Organizations should evaluate these factors to determine which solution—whether leveraging iCloud, AWS, or a combination thereof—best meets their specific operational and strategic goals.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BF50960B-6795-B31D-09C2-1B895B4D8BE9}"/>
              </a:ext>
            </a:extLst>
          </p:cNvPr>
          <p:cNvSpPr>
            <a:spLocks noChangeArrowheads="1"/>
          </p:cNvSpPr>
          <p:nvPr/>
        </p:nvSpPr>
        <p:spPr bwMode="auto">
          <a:xfrm>
            <a:off x="-1" y="-254140"/>
            <a:ext cx="5008733"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000000"/>
                </a:solidFill>
                <a:effectLst/>
                <a:latin typeface="Arial" panose="020B0604020202020204" pitchFamily="34" charset="0"/>
                <a:ea typeface="ui-sans-serif"/>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0557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30D79-5708-AACA-499F-B645A0334243}"/>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C88EC535-AD72-5EC5-8E70-B99D46967642}"/>
              </a:ext>
            </a:extLst>
          </p:cNvPr>
          <p:cNvSpPr>
            <a:spLocks noGrp="1"/>
          </p:cNvSpPr>
          <p:nvPr>
            <p:ph idx="1"/>
          </p:nvPr>
        </p:nvSpPr>
        <p:spPr>
          <a:xfrm>
            <a:off x="798512" y="1331259"/>
            <a:ext cx="10113328" cy="4541221"/>
          </a:xfrm>
        </p:spPr>
        <p:txBody>
          <a:bodyPr>
            <a:normAutofit fontScale="92500" lnSpcReduction="20000"/>
          </a:bodyPr>
          <a:lstStyle/>
          <a:p>
            <a:pPr algn="l">
              <a:buFont typeface="+mj-lt"/>
              <a:buAutoNum type="arabicPeriod"/>
            </a:pPr>
            <a:r>
              <a:rPr lang="en-US" b="1" i="0" dirty="0">
                <a:effectLst/>
                <a:latin typeface="ui-sans-serif"/>
              </a:rPr>
              <a:t>Diverse Needs, Diverse Solutions</a:t>
            </a:r>
            <a:r>
              <a:rPr lang="en-US" b="0" i="0" dirty="0">
                <a:effectLst/>
                <a:latin typeface="ui-sans-serif"/>
              </a:rPr>
              <a:t>: The choice between iCloud and AWS for backup and recovery hinges on specific organizational needs and user preferences. iCloud offers seamless integration within Apple's ecosystem, providing convenience and simplicity for users heavily invested in Apple products. On the other hand, AWS excels in scalability, security, and flexibility, making it ideal for organizations with complex data management requirements and stringent security standards.</a:t>
            </a:r>
          </a:p>
          <a:p>
            <a:pPr algn="l">
              <a:buFont typeface="+mj-lt"/>
              <a:buAutoNum type="arabicPeriod"/>
            </a:pPr>
            <a:r>
              <a:rPr lang="en-US" b="1" i="0" dirty="0">
                <a:effectLst/>
                <a:latin typeface="ui-sans-serif"/>
              </a:rPr>
              <a:t>Security and Compliance</a:t>
            </a:r>
            <a:r>
              <a:rPr lang="en-US" b="0" i="0" dirty="0">
                <a:effectLst/>
                <a:latin typeface="ui-sans-serif"/>
              </a:rPr>
              <a:t>: AWS stands out with its robust security features, extensive compliance certifications, and customizable encryption options, making it a preferred choice for organizations prioritizing data security and regulatory compliance. iCloud, while secure within Apple's ecosystem, may not offer the same level of customization and regulatory adherence as AWS.</a:t>
            </a:r>
          </a:p>
          <a:p>
            <a:pPr algn="l">
              <a:buFont typeface="+mj-lt"/>
              <a:buAutoNum type="arabicPeriod"/>
            </a:pPr>
            <a:r>
              <a:rPr lang="en-US" b="1" i="0" dirty="0">
                <a:effectLst/>
                <a:latin typeface="ui-sans-serif"/>
              </a:rPr>
              <a:t>Scalability and Performance</a:t>
            </a:r>
            <a:r>
              <a:rPr lang="en-US" b="0" i="0" dirty="0">
                <a:effectLst/>
                <a:latin typeface="ui-sans-serif"/>
              </a:rPr>
              <a:t>: AWS's scalable infrastructure ensures reliable performance and efficient handling of large volumes of data, catering well to organizations experiencing rapid growth or fluctuating data demands. iCloud's performance and scalability may be more tailored for individual users or smaller-scale operations within the Apple ecosystem.</a:t>
            </a:r>
          </a:p>
          <a:p>
            <a:pPr algn="l">
              <a:buFont typeface="+mj-lt"/>
              <a:buAutoNum type="arabicPeriod"/>
            </a:pPr>
            <a:r>
              <a:rPr lang="en-US" b="1" i="0" dirty="0">
                <a:effectLst/>
                <a:latin typeface="ui-sans-serif"/>
              </a:rPr>
              <a:t>Cost Considerations</a:t>
            </a:r>
            <a:r>
              <a:rPr lang="en-US" b="0" i="0" dirty="0">
                <a:effectLst/>
                <a:latin typeface="ui-sans-serif"/>
              </a:rPr>
              <a:t>: AWS provides flexibility in pricing and cost management tools, allowing organizations to optimize expenditures based on usage. However, iCloud may offer a simpler cost structure and may be more cost-effective for individual users or smaller organizations that primarily use Apple devices and services.</a:t>
            </a:r>
          </a:p>
          <a:p>
            <a:endParaRPr lang="en-IN" dirty="0"/>
          </a:p>
        </p:txBody>
      </p:sp>
    </p:spTree>
    <p:extLst>
      <p:ext uri="{BB962C8B-B14F-4D97-AF65-F5344CB8AC3E}">
        <p14:creationId xmlns:p14="http://schemas.microsoft.com/office/powerpoint/2010/main" val="1031020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E40CDD7-B7E4-FDBB-8B5C-509AB64A4C27}"/>
              </a:ext>
            </a:extLst>
          </p:cNvPr>
          <p:cNvSpPr/>
          <p:nvPr/>
        </p:nvSpPr>
        <p:spPr>
          <a:xfrm>
            <a:off x="6096000" y="4857710"/>
            <a:ext cx="5154833" cy="92333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eflection blurRad="6350" stA="60000" endA="900" endPos="58000" dir="5400000" sy="-100000" algn="bl" rotWithShape="0"/>
                </a:effectLst>
              </a:rPr>
              <a:t>THANK YOU</a:t>
            </a:r>
          </a:p>
        </p:txBody>
      </p:sp>
      <p:pic>
        <p:nvPicPr>
          <p:cNvPr id="7170" name="Picture 2" descr="What Cloud Backup is about and how it can be applied in the healthcare  sector.">
            <a:extLst>
              <a:ext uri="{FF2B5EF4-FFF2-40B4-BE49-F238E27FC236}">
                <a16:creationId xmlns:a16="http://schemas.microsoft.com/office/drawing/2014/main" id="{87899539-F956-3BD8-DC67-802112A493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9587" y="650240"/>
            <a:ext cx="5787293" cy="3858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97871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76</TotalTime>
  <Words>1162</Words>
  <Application>Microsoft Office PowerPoint</Application>
  <PresentationFormat>Widescreen</PresentationFormat>
  <Paragraphs>41</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ui-sans-serif</vt:lpstr>
      <vt:lpstr>Arial</vt:lpstr>
      <vt:lpstr>Calibri</vt:lpstr>
      <vt:lpstr>Century Gothic</vt:lpstr>
      <vt:lpstr>Times New Roman</vt:lpstr>
      <vt:lpstr>Wingdings 3</vt:lpstr>
      <vt:lpstr>Ion</vt:lpstr>
      <vt:lpstr>PowerPoint Presentation</vt:lpstr>
      <vt:lpstr>INTRODUCTION</vt:lpstr>
      <vt:lpstr>FEATURES:</vt:lpstr>
      <vt:lpstr>ABSTRACT</vt:lpstr>
      <vt:lpstr>PowerPoint Presentation</vt:lpstr>
      <vt:lpstr>RESULT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Aiswariya R</dc:creator>
  <cp:lastModifiedBy>Aiswariya R</cp:lastModifiedBy>
  <cp:revision>1</cp:revision>
  <dcterms:created xsi:type="dcterms:W3CDTF">2024-06-16T09:57:08Z</dcterms:created>
  <dcterms:modified xsi:type="dcterms:W3CDTF">2024-06-16T11:13:46Z</dcterms:modified>
</cp:coreProperties>
</file>