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91" r:id="rId1"/>
  </p:sldMasterIdLst>
  <p:notesMasterIdLst>
    <p:notesMasterId r:id="rId20"/>
  </p:notesMasterIdLst>
  <p:sldIdLst>
    <p:sldId id="265" r:id="rId2"/>
    <p:sldId id="266" r:id="rId3"/>
    <p:sldId id="267" r:id="rId4"/>
    <p:sldId id="269" r:id="rId5"/>
    <p:sldId id="278" r:id="rId6"/>
    <p:sldId id="280" r:id="rId7"/>
    <p:sldId id="281" r:id="rId8"/>
    <p:sldId id="291" r:id="rId9"/>
    <p:sldId id="287" r:id="rId10"/>
    <p:sldId id="283" r:id="rId11"/>
    <p:sldId id="284" r:id="rId12"/>
    <p:sldId id="285" r:id="rId13"/>
    <p:sldId id="288" r:id="rId14"/>
    <p:sldId id="286" r:id="rId15"/>
    <p:sldId id="289" r:id="rId16"/>
    <p:sldId id="290" r:id="rId17"/>
    <p:sldId id="27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FBD86-EAEE-4565-BED0-FEAED7F62D1E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104872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2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3520-CF60-47F3-A1B9-2FAE6BB8B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450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3520-CF60-47F3-A1B9-2FAE6BB8BF9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58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4C3B-12AD-455F-B5A5-C1A671554C1A}" type="datetime1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7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53CA-1729-4BFD-B295-4CB681A777DD}" type="datetime1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48514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53CA-1729-4BFD-B295-4CB681A777DD}" type="datetime1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62504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53CA-1729-4BFD-B295-4CB681A777DD}" type="datetime1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1478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53CA-1729-4BFD-B295-4CB681A777DD}" type="datetime1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560431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53CA-1729-4BFD-B295-4CB681A777DD}" type="datetime1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6686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209-955D-4C09-8282-EAB0C47164B0}" type="datetime1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77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B41B-8965-400E-B014-2CF578880F16}" type="datetime1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0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68AA-101D-467E-A7DE-19A28E904D76}" type="datetime1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05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CE9D-CC4E-4D72-AFA3-1A6186F54DC8}" type="datetime1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3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BB9A-50A3-4F6C-BC8D-2D999860F7BC}" type="datetime1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37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6A70-054F-4778-8F2A-DC6302A6C242}" type="datetime1">
              <a:rPr lang="en-IN" smtClean="0"/>
              <a:t>17-04-2021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22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3CC6-C8C5-49D2-8363-A2FA14C49D70}" type="datetime1">
              <a:rPr lang="en-IN" smtClean="0"/>
              <a:t>17-04-2021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11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0BE8-92F5-46CC-BD2C-E1CE1CF2C78C}" type="datetime1">
              <a:rPr lang="en-IN" smtClean="0"/>
              <a:t>17-04-2021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86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1F76-9ABC-4759-943B-48B993AEB1AC}" type="datetime1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38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2BA5-77BC-4717-B280-10CD3B2E87D4}" type="datetime1">
              <a:rPr lang="en-IN" smtClean="0"/>
              <a:t>17-04-2021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02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C53CA-1729-4BFD-B295-4CB681A777DD}" type="datetime1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14386C-0326-447E-A8C8-38D3270B1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05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199" r:id="rId8"/>
    <p:sldLayoutId id="2147484200" r:id="rId9"/>
    <p:sldLayoutId id="2147484201" r:id="rId10"/>
    <p:sldLayoutId id="2147484202" r:id="rId11"/>
    <p:sldLayoutId id="2147484203" r:id="rId12"/>
    <p:sldLayoutId id="2147484204" r:id="rId13"/>
    <p:sldLayoutId id="2147484205" r:id="rId14"/>
    <p:sldLayoutId id="2147484206" r:id="rId15"/>
    <p:sldLayoutId id="214748420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1227382" y="1121959"/>
            <a:ext cx="8825658" cy="2677648"/>
          </a:xfrm>
        </p:spPr>
        <p:txBody>
          <a:bodyPr/>
          <a:lstStyle/>
          <a:p>
            <a:r>
              <a:rPr lang="en-US" dirty="0" smtClean="0"/>
              <a:t>Securing CNN Model and Biometric Template using </a:t>
            </a:r>
            <a:r>
              <a:rPr lang="en-US" dirty="0" err="1" smtClean="0"/>
              <a:t>Blockchain</a:t>
            </a:r>
            <a:endParaRPr lang="en-IN" dirty="0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err="1" smtClean="0"/>
              <a:t>Aiswarya</a:t>
            </a:r>
            <a:r>
              <a:rPr lang="en-US" sz="2000" dirty="0" smtClean="0"/>
              <a:t> </a:t>
            </a:r>
            <a:r>
              <a:rPr lang="en-US" sz="2000" dirty="0" err="1" smtClean="0"/>
              <a:t>Vijayan</a:t>
            </a:r>
            <a:endParaRPr lang="en-US" sz="2000" dirty="0" smtClean="0"/>
          </a:p>
          <a:p>
            <a:pPr algn="r"/>
            <a:r>
              <a:rPr lang="en-US" sz="2000" dirty="0" smtClean="0"/>
              <a:t>TVE18MCA003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547494"/>
            <a:ext cx="8596668" cy="110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Level 0</a:t>
            </a:r>
            <a:br>
              <a:rPr lang="en-US" dirty="0" smtClean="0"/>
            </a:br>
            <a:r>
              <a:rPr lang="en-US" sz="4000" dirty="0" smtClean="0"/>
              <a:t>Context diagram</a:t>
            </a:r>
            <a:endParaRPr lang="en-IN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571184"/>
            <a:ext cx="8825659" cy="344861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10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18" y="3118164"/>
            <a:ext cx="8257280" cy="240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5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1267485"/>
            <a:ext cx="8825659" cy="4752315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11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547494"/>
            <a:ext cx="8596668" cy="7199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Level 1</a:t>
            </a:r>
            <a:br>
              <a:rPr lang="en-US" dirty="0" smtClean="0"/>
            </a:br>
            <a:endParaRPr lang="en-IN" sz="4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640817"/>
              </p:ext>
            </p:extLst>
          </p:nvPr>
        </p:nvGraphicFramePr>
        <p:xfrm>
          <a:off x="1944470" y="547494"/>
          <a:ext cx="7807152" cy="6205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RFFlow" r:id="rId3" imgW="5041265" imgH="4751963" progId="RFFlow4">
                  <p:embed/>
                </p:oleObj>
              </mc:Choice>
              <mc:Fallback>
                <p:oleObj name="RFFlow" r:id="rId3" imgW="5041265" imgH="4751963" progId="RFFlow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4470" y="547494"/>
                        <a:ext cx="7807152" cy="6205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004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21158"/>
            <a:ext cx="8596668" cy="7018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Level 2   Admin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1267485"/>
            <a:ext cx="8825659" cy="475231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12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698170"/>
            <a:ext cx="8337389" cy="420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8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21158"/>
            <a:ext cx="8596668" cy="7018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Level 2  User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1267485"/>
            <a:ext cx="8825659" cy="4752315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13</a:t>
            </a:fld>
            <a:endParaRPr lang="en-I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722689"/>
              </p:ext>
            </p:extLst>
          </p:nvPr>
        </p:nvGraphicFramePr>
        <p:xfrm>
          <a:off x="1306286" y="1683657"/>
          <a:ext cx="8445336" cy="4357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RFFlow" r:id="rId3" imgW="4465172" imgH="3023649" progId="RFFlow4">
                  <p:embed/>
                </p:oleObj>
              </mc:Choice>
              <mc:Fallback>
                <p:oleObj name="RFFlow" r:id="rId3" imgW="4465172" imgH="3023649" progId="RFFlow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6286" y="1683657"/>
                        <a:ext cx="8445336" cy="4357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093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21158"/>
            <a:ext cx="8596668" cy="7018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Level 3   </a:t>
            </a:r>
            <a:r>
              <a:rPr lang="en-US" sz="4000" dirty="0" smtClean="0"/>
              <a:t>Feature </a:t>
            </a:r>
            <a:r>
              <a:rPr lang="en-US" sz="4000" dirty="0"/>
              <a:t>E</a:t>
            </a:r>
            <a:r>
              <a:rPr lang="en-US" sz="4000" dirty="0" smtClean="0"/>
              <a:t>xtraction  </a:t>
            </a:r>
            <a:endParaRPr lang="en-IN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1267485"/>
            <a:ext cx="8825659" cy="475231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14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741715"/>
            <a:ext cx="8596668" cy="42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1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35" y="3198891"/>
            <a:ext cx="8285597" cy="558297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filedata</a:t>
            </a:r>
            <a:r>
              <a:rPr lang="en-US" sz="2800" dirty="0" smtClean="0"/>
              <a:t> </a:t>
            </a:r>
            <a:r>
              <a:rPr lang="en-US" sz="2800" dirty="0"/>
              <a:t>table</a:t>
            </a:r>
            <a:endParaRPr lang="en-IN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975683"/>
              </p:ext>
            </p:extLst>
          </p:nvPr>
        </p:nvGraphicFramePr>
        <p:xfrm>
          <a:off x="651849" y="1427257"/>
          <a:ext cx="8621796" cy="1478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932"/>
                <a:gridCol w="2873932"/>
                <a:gridCol w="2873932"/>
              </a:tblGrid>
              <a:tr h="369726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6972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IN" dirty="0" smtClean="0"/>
                        <a:t>_id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of user</a:t>
                      </a:r>
                      <a:endParaRPr lang="en-IN" dirty="0"/>
                    </a:p>
                  </a:txBody>
                  <a:tcPr/>
                </a:tc>
              </a:tr>
              <a:tr h="3697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name</a:t>
                      </a:r>
                      <a:endParaRPr lang="en-IN" dirty="0"/>
                    </a:p>
                  </a:txBody>
                  <a:tcPr/>
                </a:tc>
              </a:tr>
              <a:tr h="369726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15</a:t>
            </a:fld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6735" y="635568"/>
            <a:ext cx="8285597" cy="558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Login table</a:t>
            </a:r>
            <a:endParaRPr lang="en-IN" sz="2800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732827"/>
              </p:ext>
            </p:extLst>
          </p:nvPr>
        </p:nvGraphicFramePr>
        <p:xfrm>
          <a:off x="646735" y="3915451"/>
          <a:ext cx="8621796" cy="184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932"/>
                <a:gridCol w="2873932"/>
                <a:gridCol w="2873932"/>
              </a:tblGrid>
              <a:tr h="369726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697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file_id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of file</a:t>
                      </a:r>
                      <a:endParaRPr lang="en-IN" dirty="0"/>
                    </a:p>
                  </a:txBody>
                  <a:tcPr/>
                </a:tc>
              </a:tr>
              <a:tr h="3697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ID</a:t>
                      </a:r>
                      <a:endParaRPr lang="en-IN" dirty="0"/>
                    </a:p>
                  </a:txBody>
                  <a:tcPr/>
                </a:tc>
              </a:tr>
              <a:tr h="3697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r>
                        <a:rPr lang="en-US" baseline="0" dirty="0" smtClean="0"/>
                        <a:t> name</a:t>
                      </a:r>
                      <a:endParaRPr lang="en-IN" dirty="0"/>
                    </a:p>
                  </a:txBody>
                  <a:tcPr/>
                </a:tc>
              </a:tr>
              <a:tr h="3697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file_details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r>
                        <a:rPr lang="en-US" baseline="0" dirty="0" smtClean="0"/>
                        <a:t> details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24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16</a:t>
            </a:fld>
            <a:endParaRPr lang="en-IN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677863" y="609600"/>
            <a:ext cx="9072562" cy="5432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err="1" smtClean="0"/>
              <a:t>fingerdata</a:t>
            </a:r>
            <a:r>
              <a:rPr lang="en-US" sz="2800" dirty="0" smtClean="0"/>
              <a:t> table</a:t>
            </a:r>
            <a:endParaRPr lang="en-IN" sz="2800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771008"/>
              </p:ext>
            </p:extLst>
          </p:nvPr>
        </p:nvGraphicFramePr>
        <p:xfrm>
          <a:off x="791591" y="1579654"/>
          <a:ext cx="8605905" cy="2243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635"/>
                <a:gridCol w="2868635"/>
                <a:gridCol w="2868635"/>
              </a:tblGrid>
              <a:tr h="373943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394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fing_id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of finger</a:t>
                      </a:r>
                      <a:endParaRPr lang="en-IN" dirty="0"/>
                    </a:p>
                  </a:txBody>
                  <a:tcPr/>
                </a:tc>
              </a:tr>
              <a:tr h="37394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ID</a:t>
                      </a:r>
                      <a:endParaRPr lang="en-IN" dirty="0"/>
                    </a:p>
                  </a:txBody>
                  <a:tcPr/>
                </a:tc>
              </a:tr>
              <a:tr h="37394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rigid_point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394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mins_point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394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angular_value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864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Referrences</a:t>
            </a:r>
            <a:endParaRPr lang="en-IN" dirty="0"/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Akhil</a:t>
            </a:r>
            <a:r>
              <a:rPr lang="en-US" dirty="0" smtClean="0"/>
              <a:t> </a:t>
            </a:r>
            <a:r>
              <a:rPr lang="en-US" dirty="0" err="1"/>
              <a:t>Goel</a:t>
            </a:r>
            <a:r>
              <a:rPr lang="en-US" dirty="0"/>
              <a:t>∗, </a:t>
            </a:r>
            <a:r>
              <a:rPr lang="en-US" dirty="0" err="1"/>
              <a:t>Akshay</a:t>
            </a:r>
            <a:r>
              <a:rPr lang="en-US" dirty="0"/>
              <a:t> Agarwal∗, </a:t>
            </a: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Vatsa</a:t>
            </a:r>
            <a:r>
              <a:rPr lang="en-US" dirty="0"/>
              <a:t>∗, </a:t>
            </a:r>
            <a:r>
              <a:rPr lang="en-US" dirty="0" err="1"/>
              <a:t>Richa</a:t>
            </a:r>
            <a:r>
              <a:rPr lang="en-US" dirty="0"/>
              <a:t> Singh∗, and </a:t>
            </a:r>
            <a:r>
              <a:rPr lang="en-US" dirty="0" err="1"/>
              <a:t>Nalini</a:t>
            </a:r>
            <a:r>
              <a:rPr lang="en-US" dirty="0"/>
              <a:t> </a:t>
            </a:r>
            <a:r>
              <a:rPr lang="en-US" dirty="0" err="1"/>
              <a:t>Ratha</a:t>
            </a:r>
            <a:r>
              <a:rPr lang="en-US" dirty="0"/>
              <a:t>+ ∗IIIT Delhi and +IBM Research, NY, USA </a:t>
            </a:r>
            <a:r>
              <a:rPr lang="en-US" dirty="0" smtClean="0"/>
              <a:t>c , </a:t>
            </a:r>
            <a:r>
              <a:rPr lang="en-US" dirty="0"/>
              <a:t>“</a:t>
            </a:r>
            <a:r>
              <a:rPr lang="en-US" i="1" dirty="0"/>
              <a:t>Securing CNN Model and Biometric Template using </a:t>
            </a:r>
            <a:r>
              <a:rPr lang="en-US" i="1" dirty="0" err="1" smtClean="0"/>
              <a:t>Blockchain</a:t>
            </a:r>
            <a:r>
              <a:rPr lang="en-US" dirty="0" smtClean="0"/>
              <a:t>” (2019)</a:t>
            </a:r>
          </a:p>
          <a:p>
            <a:pPr algn="just"/>
            <a:endParaRPr lang="en-US" dirty="0"/>
          </a:p>
          <a:p>
            <a:pPr lvl="0" algn="just"/>
            <a:r>
              <a:rPr lang="en-US" dirty="0"/>
              <a:t>X. Zhou, Y. </a:t>
            </a:r>
            <a:r>
              <a:rPr lang="en-US" dirty="0" err="1"/>
              <a:t>Hafedh</a:t>
            </a:r>
            <a:r>
              <a:rPr lang="en-US" dirty="0"/>
              <a:t>, Y. Wang, and V. Jesus. “A simple auditable ﬁngerprint authentication scheme using smart-contracts”. In International Conference on Smart </a:t>
            </a:r>
            <a:r>
              <a:rPr lang="en-US" dirty="0" err="1"/>
              <a:t>Blockchain</a:t>
            </a:r>
            <a:r>
              <a:rPr lang="en-US" dirty="0"/>
              <a:t>, pages 86–92. Springer, 2018.</a:t>
            </a:r>
            <a:endParaRPr lang="en-IN" dirty="0"/>
          </a:p>
          <a:p>
            <a:pPr algn="just"/>
            <a:endParaRPr lang="en-US" dirty="0" smtClean="0"/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4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Thank you</a:t>
            </a:r>
            <a:endParaRPr lang="en-IN" sz="8000" dirty="0"/>
          </a:p>
        </p:txBody>
      </p:sp>
      <p:sp>
        <p:nvSpPr>
          <p:cNvPr id="10486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 smtClean="0"/>
              <a:t>Motivation</a:t>
            </a:r>
            <a:endParaRPr lang="en-US" dirty="0"/>
          </a:p>
          <a:p>
            <a:r>
              <a:rPr lang="en-US" dirty="0"/>
              <a:t>Existing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Proposed System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485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IN" dirty="0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Blockchain</a:t>
            </a:r>
            <a:r>
              <a:rPr lang="en-US" dirty="0"/>
              <a:t> has emerged as a leading technology that ensures security in a distributed framework. </a:t>
            </a:r>
          </a:p>
          <a:p>
            <a:pPr algn="just"/>
            <a:r>
              <a:rPr lang="en-US" dirty="0" smtClean="0"/>
              <a:t>It develop a secure </a:t>
            </a:r>
            <a:r>
              <a:rPr lang="en-US" dirty="0"/>
              <a:t>system which uses </a:t>
            </a:r>
            <a:r>
              <a:rPr lang="en-US" dirty="0" smtClean="0"/>
              <a:t>the amalgamation of biometrics </a:t>
            </a:r>
            <a:r>
              <a:rPr lang="en-US" dirty="0"/>
              <a:t>and </a:t>
            </a:r>
            <a:r>
              <a:rPr lang="en-US" dirty="0" err="1"/>
              <a:t>blockchain</a:t>
            </a:r>
            <a:r>
              <a:rPr lang="en-US" dirty="0"/>
              <a:t> </a:t>
            </a:r>
            <a:r>
              <a:rPr lang="en-US" dirty="0" smtClean="0"/>
              <a:t>technology.</a:t>
            </a:r>
          </a:p>
          <a:p>
            <a:pPr algn="just"/>
            <a:r>
              <a:rPr lang="en-US" dirty="0"/>
              <a:t>We have developed a </a:t>
            </a:r>
            <a:r>
              <a:rPr lang="en-US" dirty="0" smtClean="0"/>
              <a:t>self-correcting </a:t>
            </a:r>
            <a:r>
              <a:rPr lang="en-US" dirty="0"/>
              <a:t>template and parameter tamper-proof </a:t>
            </a:r>
            <a:r>
              <a:rPr lang="en-US" dirty="0" err="1"/>
              <a:t>blockchain</a:t>
            </a:r>
            <a:r>
              <a:rPr lang="en-US" dirty="0"/>
              <a:t> architecture for biometrics recognition. </a:t>
            </a:r>
          </a:p>
          <a:p>
            <a:pPr algn="just"/>
            <a:r>
              <a:rPr lang="en-US" dirty="0"/>
              <a:t>The proposed deep learning model is able to protect different stages of the biometrics recognition </a:t>
            </a:r>
            <a:r>
              <a:rPr lang="en-US" dirty="0" smtClean="0"/>
              <a:t>pipeline, specifically </a:t>
            </a:r>
            <a:r>
              <a:rPr lang="en-US" dirty="0"/>
              <a:t>feature extraction, matching, and template storage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0486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IN" dirty="0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>
            <a:normAutofit fontScale="94792"/>
          </a:bodyPr>
          <a:lstStyle/>
          <a:p>
            <a:r>
              <a:rPr lang="en-US" dirty="0"/>
              <a:t>The integration of the advantages and characteristics of </a:t>
            </a:r>
            <a:r>
              <a:rPr lang="en-US" dirty="0" smtClean="0"/>
              <a:t>private </a:t>
            </a:r>
            <a:r>
              <a:rPr lang="en-US" dirty="0" err="1" smtClean="0"/>
              <a:t>blockchains</a:t>
            </a:r>
            <a:r>
              <a:rPr lang="en-US" dirty="0" smtClean="0"/>
              <a:t> </a:t>
            </a:r>
            <a:r>
              <a:rPr lang="en-US" dirty="0"/>
              <a:t>in biometric systems is a very recent area of </a:t>
            </a:r>
            <a:r>
              <a:rPr lang="en-US" dirty="0" smtClean="0"/>
              <a:t>research with </a:t>
            </a:r>
            <a:r>
              <a:rPr lang="en-US" dirty="0"/>
              <a:t>a high potential and </a:t>
            </a:r>
            <a:r>
              <a:rPr lang="en-US" dirty="0" smtClean="0"/>
              <a:t>interest.</a:t>
            </a:r>
            <a:endParaRPr lang="en-US" dirty="0"/>
          </a:p>
          <a:p>
            <a:r>
              <a:rPr lang="en-US" dirty="0"/>
              <a:t>The block chain technology could provide biometric systems with some desirable characteristics such as immutability, accountability, availability or universal </a:t>
            </a:r>
            <a:r>
              <a:rPr lang="en-US" dirty="0" smtClean="0"/>
              <a:t>access.</a:t>
            </a:r>
          </a:p>
          <a:p>
            <a:r>
              <a:rPr lang="en-US" dirty="0" smtClean="0"/>
              <a:t>Proposed approach provides security to both deep learning model and the biometric template.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313792" cy="34163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700" dirty="0" smtClean="0"/>
              <a:t>Storing </a:t>
            </a:r>
            <a:r>
              <a:rPr lang="en-US" sz="1700" dirty="0"/>
              <a:t>all the collected data on a central server is reasonable in the sense that it requires the </a:t>
            </a:r>
            <a:r>
              <a:rPr lang="en-US" sz="1700" u="sng" dirty="0"/>
              <a:t>involvement of minimum people</a:t>
            </a:r>
            <a:r>
              <a:rPr lang="en-US" sz="1700" dirty="0"/>
              <a:t> and hence chances of an external attack such as template tampering are minimum. </a:t>
            </a:r>
          </a:p>
          <a:p>
            <a:pPr algn="just">
              <a:lnSpc>
                <a:spcPct val="150000"/>
              </a:lnSpc>
            </a:pPr>
            <a:r>
              <a:rPr lang="en-US" sz="1700" dirty="0"/>
              <a:t>Distributed systems ensure minimum loss in case of system failure but are </a:t>
            </a:r>
            <a:r>
              <a:rPr lang="en-US" sz="1700" u="sng" dirty="0"/>
              <a:t>hard to trust </a:t>
            </a:r>
            <a:r>
              <a:rPr lang="en-US" sz="1700" dirty="0"/>
              <a:t>because of the number of entities involved in the process (mutual distrust between entities is a common problem in a distributed framework</a:t>
            </a:r>
            <a:r>
              <a:rPr lang="en-US" sz="1700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en-US" sz="1700" dirty="0"/>
              <a:t>One of the key limitations of the existing model is computation time because cryptographic computations, especially symmetric key encryption, and decryption are very demanding operation</a:t>
            </a:r>
            <a:endParaRPr lang="en-IN" sz="1700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02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971755" cy="34163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We model a trained biometric recognition system in an architecture which leverages the </a:t>
            </a:r>
            <a:r>
              <a:rPr lang="en-US" sz="1600" dirty="0" err="1"/>
              <a:t>blockchain</a:t>
            </a:r>
            <a:r>
              <a:rPr lang="en-US" sz="1600" dirty="0"/>
              <a:t> technology to provide fault tolerant access in a distributed environment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We secure an encrypted fingerprint template by a symmetric peer-to-peer network and symmetric encryption. The fingerprint is encrypted by the symmetric key algorithm: Advanced Encryption Standard (AES) algorithm and then is uploaded to a symmetrically distributed storage system, the </a:t>
            </a:r>
            <a:r>
              <a:rPr lang="en-US" sz="1600" dirty="0" smtClean="0"/>
              <a:t>Inter Planetary </a:t>
            </a:r>
            <a:r>
              <a:rPr lang="en-US" sz="1600" dirty="0"/>
              <a:t>File system (IPFS). </a:t>
            </a:r>
            <a:endParaRPr lang="en-US" sz="1600" dirty="0" smtClean="0"/>
          </a:p>
          <a:p>
            <a:pPr algn="just">
              <a:lnSpc>
                <a:spcPct val="150000"/>
              </a:lnSpc>
            </a:pPr>
            <a:r>
              <a:rPr lang="en-US" sz="1600" dirty="0"/>
              <a:t>The hash of the template is stored in a decentralized </a:t>
            </a:r>
            <a:r>
              <a:rPr lang="en-US" sz="1600" dirty="0" err="1"/>
              <a:t>blockchain</a:t>
            </a:r>
            <a:r>
              <a:rPr lang="en-US" sz="1600" dirty="0"/>
              <a:t>. </a:t>
            </a:r>
          </a:p>
          <a:p>
            <a:pPr algn="just">
              <a:lnSpc>
                <a:spcPct val="150000"/>
              </a:lnSpc>
            </a:pP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95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</a:t>
            </a:r>
            <a:r>
              <a:rPr lang="en-US" dirty="0" smtClean="0"/>
              <a:t>System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53489"/>
            <a:ext cx="10243359" cy="4155541"/>
          </a:xfrm>
        </p:spPr>
        <p:txBody>
          <a:bodyPr>
            <a:normAutofit lnSpcReduction="10000"/>
          </a:bodyPr>
          <a:lstStyle/>
          <a:p>
            <a:r>
              <a:rPr lang="en-IN" sz="1900" dirty="0" smtClean="0"/>
              <a:t>The </a:t>
            </a:r>
            <a:r>
              <a:rPr lang="en-IN" sz="1900" dirty="0"/>
              <a:t>main operations </a:t>
            </a:r>
            <a:r>
              <a:rPr lang="en-IN" sz="1900" dirty="0" smtClean="0"/>
              <a:t>are</a:t>
            </a:r>
            <a:endParaRPr lang="en-US" dirty="0" smtClean="0"/>
          </a:p>
          <a:p>
            <a:r>
              <a:rPr lang="en-US" sz="1900" dirty="0" smtClean="0"/>
              <a:t>Creation:</a:t>
            </a:r>
            <a:endParaRPr lang="en-US" sz="1900" dirty="0"/>
          </a:p>
          <a:p>
            <a:pPr lvl="2"/>
            <a:r>
              <a:rPr lang="en-US" sz="1600" dirty="0"/>
              <a:t> </a:t>
            </a:r>
            <a:r>
              <a:rPr lang="en-US" sz="1600" dirty="0" smtClean="0"/>
              <a:t>Receives the User ID, template data metadata, and adds a new Biometric Template structure to </a:t>
            </a: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 err="1" smtClean="0"/>
              <a:t>blockchain</a:t>
            </a:r>
            <a:r>
              <a:rPr lang="en-US" sz="1600" dirty="0" smtClean="0"/>
              <a:t>.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sz="1900" dirty="0"/>
              <a:t>Modiﬁcation:</a:t>
            </a:r>
          </a:p>
          <a:p>
            <a:pPr lvl="2">
              <a:lnSpc>
                <a:spcPct val="120000"/>
              </a:lnSpc>
            </a:pPr>
            <a:r>
              <a:rPr lang="en-US" sz="1600" dirty="0"/>
              <a:t> Modiﬁes the template of an existing user. For a hash table storage scheme, this is equivalent to an addition operation.</a:t>
            </a:r>
          </a:p>
          <a:p>
            <a:r>
              <a:rPr lang="en-US" sz="1900" dirty="0" smtClean="0"/>
              <a:t>Deletion</a:t>
            </a:r>
            <a:r>
              <a:rPr lang="en-US" sz="1900" dirty="0"/>
              <a:t>:</a:t>
            </a:r>
          </a:p>
          <a:p>
            <a:pPr lvl="2"/>
            <a:r>
              <a:rPr lang="en-US" sz="1600" dirty="0"/>
              <a:t> Removes the link between a speciﬁc template and user ID. </a:t>
            </a:r>
          </a:p>
          <a:p>
            <a:r>
              <a:rPr lang="en-US" sz="1900" dirty="0"/>
              <a:t>Retrieval and matching: </a:t>
            </a:r>
          </a:p>
          <a:p>
            <a:pPr lvl="2">
              <a:lnSpc>
                <a:spcPct val="120000"/>
              </a:lnSpc>
            </a:pPr>
            <a:r>
              <a:rPr lang="en-US" sz="1600" dirty="0"/>
              <a:t>Retrieves the </a:t>
            </a:r>
            <a:r>
              <a:rPr lang="en-US" sz="1600" dirty="0" smtClean="0"/>
              <a:t>Biometric Template </a:t>
            </a:r>
            <a:r>
              <a:rPr lang="en-US" sz="1600" dirty="0"/>
              <a:t>structure for a user. This function is a call, not a transaction as the rest of functions </a:t>
            </a:r>
            <a:r>
              <a:rPr lang="en-US" sz="1600" dirty="0" err="1"/>
              <a:t>eg</a:t>
            </a:r>
            <a:r>
              <a:rPr lang="en-US" sz="1600" dirty="0"/>
              <a:t>: authentication while downloading a file </a:t>
            </a:r>
            <a:r>
              <a:rPr lang="en-US" sz="1600" dirty="0" err="1"/>
              <a:t>etc</a:t>
            </a: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77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24636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Modules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816" y="2163779"/>
            <a:ext cx="8596668" cy="32981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FEATURE EXTRACTOR</a:t>
            </a:r>
          </a:p>
          <a:p>
            <a:r>
              <a:rPr lang="en-US" sz="2400" dirty="0" smtClean="0"/>
              <a:t>MERKLE TREE GENERATION</a:t>
            </a:r>
          </a:p>
          <a:p>
            <a:r>
              <a:rPr lang="en-US" sz="2400" dirty="0" smtClean="0"/>
              <a:t>BLOCK LEVEL ENCRYPTION</a:t>
            </a:r>
          </a:p>
          <a:p>
            <a:r>
              <a:rPr lang="en-US" sz="2400" dirty="0" smtClean="0"/>
              <a:t>TEMPLATE MATCHING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19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03" y="2039964"/>
            <a:ext cx="8596668" cy="182658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Data Flow Diagram</a:t>
            </a:r>
            <a:endParaRPr lang="en-IN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386C-0326-447E-A8C8-38D3270B195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712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707</TotalTime>
  <Words>665</Words>
  <Application>Microsoft Office PowerPoint</Application>
  <PresentationFormat>Widescreen</PresentationFormat>
  <Paragraphs>121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RFFlow</vt:lpstr>
      <vt:lpstr>Securing CNN Model and Biometric Template using Blockchain</vt:lpstr>
      <vt:lpstr>Contents</vt:lpstr>
      <vt:lpstr>Introduction </vt:lpstr>
      <vt:lpstr>Motivation</vt:lpstr>
      <vt:lpstr>Existing Method</vt:lpstr>
      <vt:lpstr>Proposed System</vt:lpstr>
      <vt:lpstr>Proposed System </vt:lpstr>
      <vt:lpstr>Modules</vt:lpstr>
      <vt:lpstr>Data Flow Diagram</vt:lpstr>
      <vt:lpstr>Level 0 Context diagram</vt:lpstr>
      <vt:lpstr>Level 1 </vt:lpstr>
      <vt:lpstr>Level 2   Admin</vt:lpstr>
      <vt:lpstr>Level 2  User</vt:lpstr>
      <vt:lpstr>Level 3   Feature Extraction  </vt:lpstr>
      <vt:lpstr>filedata table</vt:lpstr>
      <vt:lpstr>fingerdata table</vt:lpstr>
      <vt:lpstr>Referrences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Plastic Surgery Prediction Software</dc:title>
  <dc:creator>hp</dc:creator>
  <cp:lastModifiedBy>user</cp:lastModifiedBy>
  <cp:revision>39</cp:revision>
  <dcterms:created xsi:type="dcterms:W3CDTF">2021-02-16T18:40:53Z</dcterms:created>
  <dcterms:modified xsi:type="dcterms:W3CDTF">2021-04-17T04:35:48Z</dcterms:modified>
</cp:coreProperties>
</file>