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88825"/>
  <p:notesSz cx="6858000" cy="9144000"/>
  <p:embeddedFontLst>
    <p:embeddedFont>
      <p:font typeface="Helvetica Neu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ebb025298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ebb025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0ebb02529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ebb025298_0_1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0ebb0252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0ebb025298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ebb025298_0_2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0ebb02529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0ebb025298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0ebb025298_0_3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0ebb0252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0ebb025298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0ebb025615_0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0ebb0256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0ebb025615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ebb025615_0_1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0ebb02561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0ebb025615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ebb025615_0_2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0ebb02561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0ebb025615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293814" y="990600"/>
            <a:ext cx="8458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293813" y="4267200"/>
            <a:ext cx="8458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2000"/>
              <a:buNone/>
              <a:defRPr>
                <a:solidFill>
                  <a:srgbClr val="899495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800"/>
              <a:buNone/>
              <a:defRPr>
                <a:solidFill>
                  <a:srgbClr val="899495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600"/>
              <a:buNone/>
              <a:defRPr>
                <a:solidFill>
                  <a:srgbClr val="899495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600"/>
              <a:buNone/>
              <a:defRPr>
                <a:solidFill>
                  <a:srgbClr val="899495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600"/>
              <a:buNone/>
              <a:defRPr>
                <a:solidFill>
                  <a:srgbClr val="899495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600"/>
              <a:buNone/>
              <a:defRPr>
                <a:solidFill>
                  <a:srgbClr val="899495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600"/>
              <a:buNone/>
              <a:defRPr>
                <a:solidFill>
                  <a:srgbClr val="899495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600"/>
              <a:buNone/>
              <a:defRPr>
                <a:solidFill>
                  <a:srgbClr val="899495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846513" y="-876300"/>
            <a:ext cx="4495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808913" y="2324101"/>
            <a:ext cx="5791200" cy="1904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2551114" y="-876300"/>
            <a:ext cx="5791200" cy="8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293812" y="1676400"/>
            <a:ext cx="4700016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6202035" y="1676401"/>
            <a:ext cx="4700016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293813" y="2057400"/>
            <a:ext cx="8458201" cy="2666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293813" y="4876800"/>
            <a:ext cx="84582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800"/>
              <a:buNone/>
              <a:defRPr sz="1800">
                <a:solidFill>
                  <a:srgbClr val="89949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600"/>
              <a:buNone/>
              <a:defRPr sz="1600">
                <a:solidFill>
                  <a:srgbClr val="89949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400"/>
              <a:buNone/>
              <a:defRPr sz="1400">
                <a:solidFill>
                  <a:srgbClr val="89949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400"/>
              <a:buNone/>
              <a:defRPr sz="1400">
                <a:solidFill>
                  <a:srgbClr val="899495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400"/>
              <a:buNone/>
              <a:defRPr sz="1400">
                <a:solidFill>
                  <a:srgbClr val="899495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400"/>
              <a:buNone/>
              <a:defRPr sz="1400">
                <a:solidFill>
                  <a:srgbClr val="899495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400"/>
              <a:buNone/>
              <a:defRPr sz="1400">
                <a:solidFill>
                  <a:srgbClr val="899495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400"/>
              <a:buNone/>
              <a:defRPr sz="1400">
                <a:solidFill>
                  <a:srgbClr val="899495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293813" y="1676399"/>
            <a:ext cx="4701142" cy="762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293813" y="2516457"/>
            <a:ext cx="4701142" cy="365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91754" y="1676399"/>
            <a:ext cx="4703259" cy="762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91754" y="2516457"/>
            <a:ext cx="4703259" cy="365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7770811" y="1676400"/>
            <a:ext cx="3810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1293813" y="685800"/>
            <a:ext cx="6172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7770811" y="4191000"/>
            <a:ext cx="3810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7770812" y="1676400"/>
            <a:ext cx="3810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68" name="Google Shape;68;p10"/>
          <p:cNvSpPr/>
          <p:nvPr>
            <p:ph idx="2" type="pic"/>
          </p:nvPr>
        </p:nvSpPr>
        <p:spPr>
          <a:xfrm>
            <a:off x="1522412" y="0"/>
            <a:ext cx="5943601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7770812" y="4191000"/>
            <a:ext cx="3810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rgbClr val="FFFFFF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ocalhost:8888/edit/travel_details.csv" TargetMode="External"/><Relationship Id="rId4" Type="http://schemas.openxmlformats.org/officeDocument/2006/relationships/hyperlink" Target="http://localhost:8888/edit/travel_details.csv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Relationship Id="rId4" Type="http://schemas.openxmlformats.org/officeDocument/2006/relationships/image" Target="../media/image5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6.png"/><Relationship Id="rId4" Type="http://schemas.openxmlformats.org/officeDocument/2006/relationships/image" Target="../media/image5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kaggle.com/datasets/rkiattisak/traveler-trip-data" TargetMode="External"/><Relationship Id="rId4" Type="http://schemas.openxmlformats.org/officeDocument/2006/relationships/hyperlink" Target="https://www.kaggle.com/code/sridharstreaks/traveler-trip-analysis-and-automatic-eda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125860" y="476672"/>
            <a:ext cx="10297144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TRAVELER TRIP DATASET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293812" y="4267200"/>
            <a:ext cx="933710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SUBMITTED BY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AISWARYA 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1244348" y="188640"/>
            <a:ext cx="87849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b="1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3647" y="787941"/>
            <a:ext cx="7562850" cy="223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3647" y="3087923"/>
            <a:ext cx="7562850" cy="377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948" y="188640"/>
            <a:ext cx="8928992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7948" y="2204864"/>
            <a:ext cx="8928992" cy="4248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6000" y="135748"/>
            <a:ext cx="8064896" cy="129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1884" y="1726877"/>
            <a:ext cx="10153128" cy="5014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6000" y="188640"/>
            <a:ext cx="7416824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9916" y="2348880"/>
            <a:ext cx="8856984" cy="417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2044" y="116632"/>
            <a:ext cx="7704856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5900" y="2192258"/>
            <a:ext cx="9937104" cy="4575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5980" y="116632"/>
            <a:ext cx="7992888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1904" y="2535117"/>
            <a:ext cx="9145016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996" y="33184"/>
            <a:ext cx="7488832" cy="1739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852" y="1916832"/>
            <a:ext cx="10081120" cy="4763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948" y="188640"/>
            <a:ext cx="8424936" cy="129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844" y="1628800"/>
            <a:ext cx="10585176" cy="50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9956" y="116632"/>
            <a:ext cx="8598024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1884" y="2276872"/>
            <a:ext cx="9793088" cy="4464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995" y="116632"/>
            <a:ext cx="8017893" cy="1656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7868" y="1930326"/>
            <a:ext cx="10513168" cy="4797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293825" y="332652"/>
            <a:ext cx="96012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981844" y="1475656"/>
            <a:ext cx="9678613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1438" lvl="0" marL="2238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u="sng" strike="noStrike">
              <a:solidFill>
                <a:schemeClr val="hlink"/>
              </a:solidFill>
              <a:latin typeface="Helvetica Neue"/>
              <a:ea typeface="Helvetica Neue"/>
              <a:cs typeface="Helvetica Neue"/>
              <a:sym typeface="Helvetica Neue"/>
              <a:hlinkClick r:id="rId3"/>
            </a:endParaRPr>
          </a:p>
          <a:p>
            <a:pPr indent="-2238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0" i="0" lang="en-US" u="sng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travel_details.csv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38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data – (139,13)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 of column - 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718148" y="3140968"/>
            <a:ext cx="8208912" cy="19697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['Trip ID', 'Destination', 'Start date', 'End date', 'Duration (days)’,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'Traveler name', 'Traveler age', 'Traveler gender', 'Traveler nationality’,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'Accommodation type', 'Accommodation cost', 'Transportation type', 'Transportation cost']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/>
        </p:nvSpPr>
        <p:spPr>
          <a:xfrm>
            <a:off x="1485900" y="188640"/>
            <a:ext cx="88569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onclusion from the above distribution</a:t>
            </a:r>
            <a:endParaRPr b="1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1341884" y="980728"/>
            <a:ext cx="10225136" cy="474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the people are choosing their travel destination as Paris,Tokyo in Japan,Rome etc.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the people are choosing hotels for accommodation purpose.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mens are traveling above the age of 40 than the womens but womens in the age of 25 to 30 are spending more days in their trips than mens.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analysis showing that July is the month most of the peoples are choosing for their trips.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American,Korean and British citizens are traveling more than the other country citizens.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a days transportation cost is high in the case of hostels for accommodation.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Females are traveling more than males.</a:t>
            </a:r>
            <a:endParaRPr/>
          </a:p>
          <a:p>
            <a:pPr indent="-158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1109375" y="235325"/>
            <a:ext cx="10471200" cy="55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1126200" y="1210225"/>
            <a:ext cx="105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1018100" y="917625"/>
            <a:ext cx="1015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Encode variables OrdinalEncoder()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125" y="1394675"/>
            <a:ext cx="5118250" cy="18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125" y="3429000"/>
            <a:ext cx="10538999" cy="281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1311075" y="89050"/>
            <a:ext cx="9566700" cy="66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 Models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1271913" y="1232875"/>
            <a:ext cx="964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Importing necessary libraries from their corresponding modules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175" y="2542875"/>
            <a:ext cx="7104575" cy="34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1245750" y="464100"/>
            <a:ext cx="928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Split Data into Train and Test set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50" y="1324300"/>
            <a:ext cx="9282000" cy="2109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550" y="3528125"/>
            <a:ext cx="3777450" cy="8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/>
        </p:nvSpPr>
        <p:spPr>
          <a:xfrm>
            <a:off x="1001725" y="246575"/>
            <a:ext cx="844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250" y="1440550"/>
            <a:ext cx="6641750" cy="20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618" y="1440550"/>
            <a:ext cx="4397682" cy="49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/>
        </p:nvSpPr>
        <p:spPr>
          <a:xfrm>
            <a:off x="1344700" y="201700"/>
            <a:ext cx="94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7"/>
          <p:cNvSpPr txBox="1"/>
          <p:nvPr/>
        </p:nvSpPr>
        <p:spPr>
          <a:xfrm>
            <a:off x="1210225" y="184900"/>
            <a:ext cx="968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 Nrearest Neighbors Classifier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700" y="941300"/>
            <a:ext cx="5126700" cy="19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425" y="941300"/>
            <a:ext cx="5041525" cy="53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/>
        </p:nvSpPr>
        <p:spPr>
          <a:xfrm>
            <a:off x="1042150" y="268950"/>
            <a:ext cx="1020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Random Forest Classifier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150" y="1109925"/>
            <a:ext cx="5412450" cy="189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425" y="1109925"/>
            <a:ext cx="4958683" cy="54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1311100" y="453850"/>
            <a:ext cx="942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33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1245750" y="1367875"/>
            <a:ext cx="10698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Logistic regression has an accuracy of 100.00%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K Nearest Neighbors classifier has an accuracy of  0.00%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Random forest classifier has an accuracy of 13.33%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/>
        </p:nvSpPr>
        <p:spPr>
          <a:xfrm>
            <a:off x="1413892" y="476672"/>
            <a:ext cx="972108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b="1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40"/>
          <p:cNvSpPr txBox="1"/>
          <p:nvPr/>
        </p:nvSpPr>
        <p:spPr>
          <a:xfrm>
            <a:off x="1125860" y="1309293"/>
            <a:ext cx="10297144" cy="1172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6C78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https://www.kaggle.com/datasets/rkiattisak/traveler-trip-data</a:t>
            </a:r>
            <a:endParaRPr b="0" i="0" sz="1800" u="none" cap="none" strike="noStrike">
              <a:solidFill>
                <a:srgbClr val="146C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6C78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https://www.kaggle.com/code/sridharstreaks/traveler-trip-analysis-and-automatic-eda</a:t>
            </a:r>
            <a:endParaRPr b="0" i="0" sz="1800" u="none" cap="none" strike="noStrike">
              <a:solidFill>
                <a:srgbClr val="146C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/>
        </p:nvSpPr>
        <p:spPr>
          <a:xfrm>
            <a:off x="2061964" y="2564904"/>
            <a:ext cx="82089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1A47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909836" y="188640"/>
            <a:ext cx="7920880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Loading necessary libraries and data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876" y="710874"/>
            <a:ext cx="3384376" cy="57606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1089856" y="1481238"/>
            <a:ext cx="9145016" cy="111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the dataset</a:t>
            </a:r>
            <a:endParaRPr/>
          </a:p>
          <a:p>
            <a:pPr indent="-1714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9876" y="1886935"/>
            <a:ext cx="4392488" cy="1089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1136569" y="3212641"/>
            <a:ext cx="4968552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Overviewing the data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9876" y="3742326"/>
            <a:ext cx="1340412" cy="427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69876" y="4194982"/>
            <a:ext cx="10513168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28" y="224382"/>
            <a:ext cx="1656184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41947" y="1284803"/>
            <a:ext cx="5400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Viewing descriptive status of the data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828" y="1957145"/>
            <a:ext cx="4536504" cy="3906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18349" y="1957144"/>
            <a:ext cx="6552728" cy="2623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981844" y="452630"/>
            <a:ext cx="10009112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b="1" i="0" sz="3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127" y="1988840"/>
            <a:ext cx="4860546" cy="417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549795" y="332656"/>
            <a:ext cx="110892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see that the end date is in object data type. we are gonna fix that so that we can use it in plots without any issues.</a:t>
            </a:r>
            <a:endParaRPr b="0" i="0" sz="2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986" y="1012418"/>
            <a:ext cx="5256584" cy="127193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558123" y="2436549"/>
            <a:ext cx="9793088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null values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986" y="3082042"/>
            <a:ext cx="2782795" cy="3496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844" y="116632"/>
            <a:ext cx="9937104" cy="274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844" y="2942914"/>
            <a:ext cx="3960440" cy="3798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28" y="1374085"/>
            <a:ext cx="9865096" cy="3135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64689" y="1374085"/>
            <a:ext cx="1224136" cy="376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621804" y="404664"/>
            <a:ext cx="106571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the regular expression pattern to the column and convert the resulting strings to numeric data type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840" y="1340768"/>
            <a:ext cx="10009112" cy="100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7868" y="2577098"/>
            <a:ext cx="1008112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14092" y="2577098"/>
            <a:ext cx="5112568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erenity 16x9">
  <a:themeElements>
    <a:clrScheme name="Serenity_16x9">
      <a:dk1>
        <a:srgbClr val="164B4F"/>
      </a:dk1>
      <a:lt1>
        <a:srgbClr val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Serenity">
      <a:dk1>
        <a:srgbClr val="164B4F"/>
      </a:dk1>
      <a:lt1>
        <a:srgbClr val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