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311760" y="1152360"/>
            <a:ext cx="8519760" cy="162900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311760" y="1152360"/>
            <a:ext cx="2743200" cy="16290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192480" y="1152360"/>
            <a:ext cx="2743200" cy="16290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73200" y="1152360"/>
            <a:ext cx="2743200" cy="16290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311760" y="2936520"/>
            <a:ext cx="2743200" cy="162900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192480" y="2936520"/>
            <a:ext cx="2743200" cy="162900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73200" y="2936520"/>
            <a:ext cx="274320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7120" y="1152360"/>
            <a:ext cx="4157280" cy="34156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31176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44960"/>
            <a:ext cx="8519760" cy="5720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311760" y="1152360"/>
            <a:ext cx="8519760" cy="3415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11760" y="744480"/>
            <a:ext cx="8519760" cy="159768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US" sz="4800" spc="-1" strike="noStrike">
                <a:solidFill>
                  <a:srgbClr val="0000ff"/>
                </a:solidFill>
                <a:latin typeface="Arial"/>
                <a:ea typeface="Arial"/>
              </a:rPr>
              <a:t>Depth Inverting Autoencoders for Images under Occlusion</a:t>
            </a:r>
            <a:endParaRPr b="0" lang="en-US" sz="4800" spc="-1" strike="noStrike">
              <a:latin typeface="Arial"/>
            </a:endParaRPr>
          </a:p>
        </p:txBody>
      </p:sp>
      <p:sp>
        <p:nvSpPr>
          <p:cNvPr id="77" name="CustomShape 2"/>
          <p:cNvSpPr/>
          <p:nvPr/>
        </p:nvSpPr>
        <p:spPr>
          <a:xfrm>
            <a:off x="6311880" y="4419720"/>
            <a:ext cx="3479040" cy="72324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latin typeface="Arial"/>
                <a:ea typeface="Arial"/>
              </a:rPr>
              <a:t>AISWARYA SUBRAMANIAN</a:t>
            </a:r>
            <a:endParaRPr b="0" lang="en-US" sz="1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000" spc="-1" strike="noStrike">
                <a:solidFill>
                  <a:srgbClr val="0000ff"/>
                </a:solidFill>
                <a:latin typeface="Merriweather"/>
                <a:ea typeface="Merriweather"/>
              </a:rPr>
              <a:t>Learning</a:t>
            </a:r>
            <a:endParaRPr b="0" lang="en-US" sz="3000" spc="-1" strike="noStrike">
              <a:latin typeface="Arial"/>
            </a:endParaRPr>
          </a:p>
        </p:txBody>
      </p:sp>
      <p:sp>
        <p:nvSpPr>
          <p:cNvPr id="141"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The number of time steps is set to 4 and the size of code layer is 24 throughout the thesis.</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The mean squared error is calculated between the readout values that encoded input image and the target. </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To train the network, the mean squared error is back- propagated through time.</a:t>
            </a:r>
            <a:endParaRPr b="0" lang="en-US" sz="2400" spc="-1" strike="noStrike">
              <a:latin typeface="Arial"/>
            </a:endParaRPr>
          </a:p>
          <a:p>
            <a:pPr>
              <a:lnSpc>
                <a:spcPct val="115000"/>
              </a:lnSpc>
              <a:spcBef>
                <a:spcPts val="1599"/>
              </a:spcBef>
            </a:pPr>
            <a:endParaRPr b="0" lang="en-US" sz="2400" spc="-1" strike="noStrike">
              <a:latin typeface="Arial"/>
            </a:endParaRPr>
          </a:p>
          <a:p>
            <a:pPr>
              <a:lnSpc>
                <a:spcPct val="115000"/>
              </a:lnSpc>
              <a:spcBef>
                <a:spcPts val="1599"/>
              </a:spcBef>
              <a:spcAft>
                <a:spcPts val="1599"/>
              </a:spcAft>
            </a:pPr>
            <a:endParaRPr b="0" lang="en-US"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11760" y="492120"/>
            <a:ext cx="8519760" cy="418068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The loss is calculated after four time steps are run, and the loss at the final step is considered as the total loss. </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Stochastic gradient descent was used with a batch size of 100 images, parameter-wise learning rates scaled by the ADAM method with default parameters beta1 = 0.9 and beta2 = 0.999. </a:t>
            </a:r>
            <a:endParaRPr b="0" lang="en-US" sz="2400" spc="-1" strike="noStrike">
              <a:latin typeface="Arial"/>
            </a:endParaRPr>
          </a:p>
          <a:p>
            <a:pPr>
              <a:lnSpc>
                <a:spcPct val="115000"/>
              </a:lnSpc>
              <a:spcBef>
                <a:spcPts val="1599"/>
              </a:spcBef>
              <a:spcAft>
                <a:spcPts val="1599"/>
              </a:spcAft>
            </a:pPr>
            <a:r>
              <a:rPr b="0" lang="en-US" sz="2400" spc="-1" strike="noStrike">
                <a:solidFill>
                  <a:srgbClr val="595959"/>
                </a:solidFill>
                <a:latin typeface="Arial"/>
                <a:ea typeface="Arial"/>
              </a:rPr>
              <a:t>&gt;A weight decay rule was also set up, such that every 40 epochs the learning rate decreases by a factor of 10.</a:t>
            </a:r>
            <a:endParaRPr b="0" lang="en-US"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8960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We can have different autoencoder architectures, depending on the level of recurrent processing (B, BL, BT, BLT) present in the encoder and the decoder. </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So, by using different combinations of encoders and decoders, we have a total of 16 models.</a:t>
            </a:r>
            <a:endParaRPr b="0" lang="en-US" sz="2400" spc="-1" strike="noStrike">
              <a:latin typeface="Arial"/>
            </a:endParaRPr>
          </a:p>
          <a:p>
            <a:pPr>
              <a:lnSpc>
                <a:spcPct val="115000"/>
              </a:lnSpc>
              <a:spcBef>
                <a:spcPts val="1599"/>
              </a:spcBef>
              <a:spcAft>
                <a:spcPts val="1599"/>
              </a:spcAft>
            </a:pPr>
            <a:r>
              <a:rPr b="0" lang="en-US" sz="2400" spc="-1" strike="noStrike">
                <a:solidFill>
                  <a:srgbClr val="595959"/>
                </a:solidFill>
                <a:latin typeface="Arial"/>
                <a:ea typeface="Arial"/>
              </a:rPr>
              <a:t>&gt; I have plotted the lowest train-generalization losses for all the 16 models. </a:t>
            </a:r>
            <a:endParaRPr b="0" lang="en-US" sz="2400" spc="-1" strike="noStrike">
              <a:latin typeface="Arial"/>
            </a:endParaRPr>
          </a:p>
        </p:txBody>
      </p:sp>
      <p:sp>
        <p:nvSpPr>
          <p:cNvPr id="144" name="CustomShape 2"/>
          <p:cNvSpPr/>
          <p:nvPr/>
        </p:nvSpPr>
        <p:spPr>
          <a:xfrm>
            <a:off x="425880" y="0"/>
            <a:ext cx="8519760" cy="888120"/>
          </a:xfrm>
          <a:prstGeom prst="rect">
            <a:avLst/>
          </a:prstGeom>
          <a:noFill/>
          <a:ln>
            <a:noFill/>
          </a:ln>
        </p:spPr>
        <p:style>
          <a:lnRef idx="0"/>
          <a:fillRef idx="0"/>
          <a:effectRef idx="0"/>
          <a:fontRef idx="minor"/>
        </p:style>
        <p:txBody>
          <a:bodyPr lIns="90000" rIns="90000" tIns="91440" bIns="91440"/>
          <a:p>
            <a:pPr algn="ctr">
              <a:lnSpc>
                <a:spcPct val="100000"/>
              </a:lnSpc>
            </a:pPr>
            <a:r>
              <a:rPr b="1" lang="en-US" sz="2600" spc="-1" strike="noStrike">
                <a:solidFill>
                  <a:srgbClr val="0000ff"/>
                </a:solidFill>
                <a:latin typeface="Merriweather"/>
                <a:ea typeface="Merriweather"/>
              </a:rPr>
              <a:t>Comparison of models with different levels of recurrent processing</a:t>
            </a:r>
            <a:endParaRPr b="0" lang="en-US" sz="26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Google Shape;171;p25" descr=""/>
          <p:cNvPicPr/>
          <p:nvPr/>
        </p:nvPicPr>
        <p:blipFill>
          <a:blip r:embed="rId1"/>
          <a:srcRect l="11801" t="14040" r="8068" b="10369"/>
          <a:stretch/>
        </p:blipFill>
        <p:spPr>
          <a:xfrm>
            <a:off x="1193760" y="984240"/>
            <a:ext cx="6895440" cy="3656880"/>
          </a:xfrm>
          <a:prstGeom prst="rect">
            <a:avLst/>
          </a:prstGeom>
          <a:ln>
            <a:noFill/>
          </a:ln>
        </p:spPr>
      </p:pic>
      <p:sp>
        <p:nvSpPr>
          <p:cNvPr id="146" name="CustomShape 1"/>
          <p:cNvSpPr/>
          <p:nvPr/>
        </p:nvSpPr>
        <p:spPr>
          <a:xfrm>
            <a:off x="3301920" y="4641840"/>
            <a:ext cx="3110760" cy="25344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Model</a:t>
            </a:r>
            <a:endParaRPr b="0" lang="en-US" sz="1400" spc="-1" strike="noStrike">
              <a:latin typeface="Arial"/>
            </a:endParaRPr>
          </a:p>
        </p:txBody>
      </p:sp>
      <p:sp>
        <p:nvSpPr>
          <p:cNvPr id="147" name="CustomShape 2"/>
          <p:cNvSpPr/>
          <p:nvPr/>
        </p:nvSpPr>
        <p:spPr>
          <a:xfrm>
            <a:off x="3301920" y="272880"/>
            <a:ext cx="3479040" cy="39276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000000"/>
                </a:solidFill>
                <a:latin typeface="Arial"/>
                <a:ea typeface="Arial"/>
              </a:rPr>
              <a:t>Train Loss vs Model</a:t>
            </a:r>
            <a:endParaRPr b="0" lang="en-US"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Google Shape;178;p26" descr=""/>
          <p:cNvPicPr/>
          <p:nvPr/>
        </p:nvPicPr>
        <p:blipFill>
          <a:blip r:embed="rId1"/>
          <a:srcRect l="12393" t="14434" r="8801" b="9710"/>
          <a:stretch/>
        </p:blipFill>
        <p:spPr>
          <a:xfrm>
            <a:off x="1219320" y="851040"/>
            <a:ext cx="6780960" cy="3669480"/>
          </a:xfrm>
          <a:prstGeom prst="rect">
            <a:avLst/>
          </a:prstGeom>
          <a:ln>
            <a:noFill/>
          </a:ln>
        </p:spPr>
      </p:pic>
      <p:sp>
        <p:nvSpPr>
          <p:cNvPr id="149" name="CustomShape 1"/>
          <p:cNvSpPr/>
          <p:nvPr/>
        </p:nvSpPr>
        <p:spPr>
          <a:xfrm>
            <a:off x="2997360" y="285840"/>
            <a:ext cx="3479040" cy="39276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000000"/>
                </a:solidFill>
                <a:latin typeface="Arial"/>
                <a:ea typeface="Arial"/>
              </a:rPr>
              <a:t>Generalisation Loss vs Model</a:t>
            </a:r>
            <a:endParaRPr b="0" lang="en-US" sz="1800" spc="-1" strike="noStrike">
              <a:latin typeface="Arial"/>
            </a:endParaRPr>
          </a:p>
        </p:txBody>
      </p:sp>
      <p:sp>
        <p:nvSpPr>
          <p:cNvPr id="150" name="CustomShape 2"/>
          <p:cNvSpPr/>
          <p:nvPr/>
        </p:nvSpPr>
        <p:spPr>
          <a:xfrm>
            <a:off x="3301920" y="4641840"/>
            <a:ext cx="3110760" cy="25344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Model</a:t>
            </a:r>
            <a:endParaRPr b="0" lang="en-US" sz="1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11760" y="380880"/>
            <a:ext cx="8519760" cy="4380840"/>
          </a:xfrm>
          <a:prstGeom prst="rect">
            <a:avLst/>
          </a:prstGeom>
          <a:noFill/>
          <a:ln>
            <a:noFill/>
          </a:ln>
        </p:spPr>
        <p:style>
          <a:lnRef idx="0"/>
          <a:fillRef idx="0"/>
          <a:effectRef idx="0"/>
          <a:fontRef idx="minor"/>
        </p:style>
        <p:txBody>
          <a:bodyPr lIns="90000" rIns="90000" tIns="91440" bIns="91440"/>
          <a:p>
            <a:pPr>
              <a:lnSpc>
                <a:spcPct val="115000"/>
              </a:lnSpc>
            </a:pPr>
            <a:endParaRPr b="0" lang="en-US" sz="1800" spc="-1" strike="noStrike">
              <a:latin typeface="Arial"/>
            </a:endParaRPr>
          </a:p>
          <a:p>
            <a:pPr>
              <a:lnSpc>
                <a:spcPct val="115000"/>
              </a:lnSpc>
              <a:spcBef>
                <a:spcPts val="1599"/>
              </a:spcBef>
            </a:pPr>
            <a:r>
              <a:rPr b="0" lang="en-US" sz="2400" spc="-1" strike="noStrike">
                <a:solidFill>
                  <a:srgbClr val="595959"/>
                </a:solidFill>
                <a:latin typeface="Arial"/>
                <a:ea typeface="Arial"/>
              </a:rPr>
              <a:t>&gt; Recurrent connections in encoder plays significantly lesser role than in decoders. </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Performance of B-B, BL-B, BT-B and BLT-B are almost the same whereas, B-BL significantly improves the model.</a:t>
            </a:r>
            <a:endParaRPr b="0" lang="en-US" sz="2400" spc="-1" strike="noStrike">
              <a:latin typeface="Arial"/>
            </a:endParaRPr>
          </a:p>
          <a:p>
            <a:pPr>
              <a:lnSpc>
                <a:spcPct val="115000"/>
              </a:lnSpc>
              <a:spcBef>
                <a:spcPts val="1599"/>
              </a:spcBef>
              <a:spcAft>
                <a:spcPts val="1599"/>
              </a:spcAft>
            </a:pPr>
            <a:r>
              <a:rPr b="0" lang="en-US" sz="2400" spc="-1" strike="noStrike">
                <a:solidFill>
                  <a:srgbClr val="595959"/>
                </a:solidFill>
                <a:latin typeface="Arial"/>
                <a:ea typeface="Arial"/>
              </a:rPr>
              <a:t>&gt; Lateral connections are significantly more important than top down connections in decoder.</a:t>
            </a:r>
            <a:endParaRPr b="0" lang="en-US" sz="2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816200" y="203040"/>
            <a:ext cx="5485680" cy="443880"/>
          </a:xfrm>
          <a:prstGeom prst="rect">
            <a:avLst/>
          </a:prstGeom>
          <a:noFill/>
          <a:ln>
            <a:noFill/>
          </a:ln>
        </p:spPr>
        <p:style>
          <a:lnRef idx="0"/>
          <a:fillRef idx="0"/>
          <a:effectRef idx="0"/>
          <a:fontRef idx="minor"/>
        </p:style>
        <p:txBody>
          <a:bodyPr lIns="90000" rIns="90000" tIns="91440" bIns="91440"/>
          <a:p>
            <a:pPr algn="ctr">
              <a:lnSpc>
                <a:spcPct val="100000"/>
              </a:lnSpc>
            </a:pPr>
            <a:r>
              <a:rPr b="1" lang="en-US" sz="1800" spc="-1" strike="noStrike">
                <a:solidFill>
                  <a:srgbClr val="0000ff"/>
                </a:solidFill>
                <a:latin typeface="Merriweather"/>
                <a:ea typeface="Merriweather"/>
              </a:rPr>
              <a:t>Encoder Comparison</a:t>
            </a:r>
            <a:endParaRPr b="0" lang="en-US" sz="1800" spc="-1" strike="noStrike">
              <a:latin typeface="Arial"/>
            </a:endParaRPr>
          </a:p>
        </p:txBody>
      </p:sp>
      <p:pic>
        <p:nvPicPr>
          <p:cNvPr id="153" name="Google Shape;191;p28" descr=""/>
          <p:cNvPicPr/>
          <p:nvPr/>
        </p:nvPicPr>
        <p:blipFill>
          <a:blip r:embed="rId1"/>
          <a:srcRect l="11577" t="13780" r="6466" b="8937"/>
          <a:stretch/>
        </p:blipFill>
        <p:spPr>
          <a:xfrm>
            <a:off x="-95400" y="952560"/>
            <a:ext cx="4653720" cy="3377520"/>
          </a:xfrm>
          <a:prstGeom prst="rect">
            <a:avLst/>
          </a:prstGeom>
          <a:ln>
            <a:noFill/>
          </a:ln>
        </p:spPr>
      </p:pic>
      <p:pic>
        <p:nvPicPr>
          <p:cNvPr id="154" name="Google Shape;192;p28" descr=""/>
          <p:cNvPicPr/>
          <p:nvPr/>
        </p:nvPicPr>
        <p:blipFill>
          <a:blip r:embed="rId2"/>
          <a:srcRect l="11103" t="13514" r="6729" b="8996"/>
          <a:stretch/>
        </p:blipFill>
        <p:spPr>
          <a:xfrm>
            <a:off x="4559400" y="992160"/>
            <a:ext cx="4653720" cy="32979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5" name="Google Shape;197;p29" descr=""/>
          <p:cNvPicPr/>
          <p:nvPr/>
        </p:nvPicPr>
        <p:blipFill>
          <a:blip r:embed="rId1"/>
          <a:srcRect l="12099" t="15472" r="7471" b="8661"/>
          <a:stretch/>
        </p:blipFill>
        <p:spPr>
          <a:xfrm>
            <a:off x="-83520" y="857160"/>
            <a:ext cx="4507920" cy="3923640"/>
          </a:xfrm>
          <a:prstGeom prst="rect">
            <a:avLst/>
          </a:prstGeom>
          <a:ln>
            <a:noFill/>
          </a:ln>
        </p:spPr>
      </p:pic>
      <p:pic>
        <p:nvPicPr>
          <p:cNvPr id="156" name="Google Shape;198;p29" descr=""/>
          <p:cNvPicPr/>
          <p:nvPr/>
        </p:nvPicPr>
        <p:blipFill>
          <a:blip r:embed="rId2"/>
          <a:srcRect l="11292" t="13243" r="6212" b="9439"/>
          <a:stretch/>
        </p:blipFill>
        <p:spPr>
          <a:xfrm>
            <a:off x="4425120" y="752400"/>
            <a:ext cx="4801320" cy="3923640"/>
          </a:xfrm>
          <a:prstGeom prst="rect">
            <a:avLst/>
          </a:prstGeom>
          <a:ln>
            <a:noFill/>
          </a:ln>
        </p:spPr>
      </p:pic>
      <p:sp>
        <p:nvSpPr>
          <p:cNvPr id="157" name="CustomShape 1"/>
          <p:cNvSpPr/>
          <p:nvPr/>
        </p:nvSpPr>
        <p:spPr>
          <a:xfrm>
            <a:off x="1816200" y="203040"/>
            <a:ext cx="5485680" cy="443880"/>
          </a:xfrm>
          <a:prstGeom prst="rect">
            <a:avLst/>
          </a:prstGeom>
          <a:noFill/>
          <a:ln>
            <a:noFill/>
          </a:ln>
        </p:spPr>
        <p:style>
          <a:lnRef idx="0"/>
          <a:fillRef idx="0"/>
          <a:effectRef idx="0"/>
          <a:fontRef idx="minor"/>
        </p:style>
        <p:txBody>
          <a:bodyPr lIns="90000" rIns="90000" tIns="91440" bIns="91440"/>
          <a:p>
            <a:pPr algn="ctr">
              <a:lnSpc>
                <a:spcPct val="100000"/>
              </a:lnSpc>
            </a:pPr>
            <a:r>
              <a:rPr b="1" lang="en-US" sz="1800" spc="-1" strike="noStrike">
                <a:solidFill>
                  <a:srgbClr val="0000ff"/>
                </a:solidFill>
                <a:latin typeface="Merriweather"/>
                <a:ea typeface="Merriweather"/>
              </a:rPr>
              <a:t>Decoder Comparison</a:t>
            </a:r>
            <a:endParaRPr b="0" lang="en-US"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311760" y="0"/>
            <a:ext cx="8519760" cy="913680"/>
          </a:xfrm>
          <a:prstGeom prst="rect">
            <a:avLst/>
          </a:prstGeom>
          <a:noFill/>
          <a:ln>
            <a:noFill/>
          </a:ln>
        </p:spPr>
        <p:style>
          <a:lnRef idx="0"/>
          <a:fillRef idx="0"/>
          <a:effectRef idx="0"/>
          <a:fontRef idx="minor"/>
        </p:style>
        <p:txBody>
          <a:bodyPr lIns="90000" rIns="90000" tIns="91440" bIns="91440"/>
          <a:p>
            <a:pPr algn="ctr">
              <a:lnSpc>
                <a:spcPct val="100000"/>
              </a:lnSpc>
            </a:pPr>
            <a:r>
              <a:rPr b="1" lang="en-US" sz="2800" spc="-1" strike="noStrike">
                <a:solidFill>
                  <a:srgbClr val="0000ff"/>
                </a:solidFill>
                <a:latin typeface="Merriweather"/>
                <a:ea typeface="Merriweather"/>
              </a:rPr>
              <a:t>Are the digits indeed identified &amp; inverted in order?</a:t>
            </a:r>
            <a:endParaRPr b="0" lang="en-US" sz="2800" spc="-1" strike="noStrike">
              <a:latin typeface="Arial"/>
            </a:endParaRPr>
          </a:p>
        </p:txBody>
      </p:sp>
      <p:sp>
        <p:nvSpPr>
          <p:cNvPr id="159" name="CustomShape 2"/>
          <p:cNvSpPr/>
          <p:nvPr/>
        </p:nvSpPr>
        <p:spPr>
          <a:xfrm>
            <a:off x="311760" y="1305000"/>
            <a:ext cx="8519760" cy="383796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One possible way is that the network is breaks the digit into different pieces and encodes which all parts are to be present in the reconstructed output. </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In any case, if digits are not identified as whole, then if the input is partially hidden, that will be reflected in reconstruction output.</a:t>
            </a:r>
            <a:endParaRPr b="0" lang="en-US" sz="2400" spc="-1" strike="noStrike">
              <a:latin typeface="Arial"/>
            </a:endParaRPr>
          </a:p>
          <a:p>
            <a:pPr>
              <a:lnSpc>
                <a:spcPct val="115000"/>
              </a:lnSpc>
              <a:spcBef>
                <a:spcPts val="1599"/>
              </a:spcBef>
              <a:spcAft>
                <a:spcPts val="1599"/>
              </a:spcAft>
            </a:pPr>
            <a:endParaRPr b="0" lang="en-US" sz="2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11760" y="216000"/>
            <a:ext cx="6075720" cy="492696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So I created a new test data set as shown.</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Each test point has a grey bar (same color as that of background) placed at random positions. </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If the model isn’t identifying the digits &amp; inverting them in order, then it  should reproduce the bar in the reconstructed output.</a:t>
            </a:r>
            <a:endParaRPr b="0" lang="en-US" sz="2400" spc="-1" strike="noStrike">
              <a:latin typeface="Arial"/>
            </a:endParaRPr>
          </a:p>
          <a:p>
            <a:pPr>
              <a:lnSpc>
                <a:spcPct val="115000"/>
              </a:lnSpc>
              <a:spcBef>
                <a:spcPts val="1599"/>
              </a:spcBef>
              <a:spcAft>
                <a:spcPts val="1599"/>
              </a:spcAft>
            </a:pPr>
            <a:r>
              <a:rPr b="0" lang="en-US" sz="2400" spc="-1" strike="noStrike">
                <a:solidFill>
                  <a:srgbClr val="595959"/>
                </a:solidFill>
                <a:latin typeface="Arial"/>
                <a:ea typeface="Arial"/>
              </a:rPr>
              <a:t>&gt; Next slide shows the results.</a:t>
            </a:r>
            <a:endParaRPr b="0" lang="en-US" sz="2400" spc="-1" strike="noStrike">
              <a:latin typeface="Arial"/>
            </a:endParaRPr>
          </a:p>
        </p:txBody>
      </p:sp>
      <p:pic>
        <p:nvPicPr>
          <p:cNvPr id="161" name="Google Shape;211;p31" descr=""/>
          <p:cNvPicPr/>
          <p:nvPr/>
        </p:nvPicPr>
        <p:blipFill>
          <a:blip r:embed="rId1"/>
          <a:srcRect l="0" t="0" r="49992" b="0"/>
          <a:stretch/>
        </p:blipFill>
        <p:spPr>
          <a:xfrm>
            <a:off x="6388200" y="863640"/>
            <a:ext cx="2691720" cy="26989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168560" y="355680"/>
            <a:ext cx="7314480" cy="8528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000" spc="-1" strike="noStrike">
                <a:solidFill>
                  <a:srgbClr val="0000ff"/>
                </a:solidFill>
                <a:latin typeface="Merriweather"/>
                <a:ea typeface="Merriweather"/>
              </a:rPr>
              <a:t>What is it all about?</a:t>
            </a:r>
            <a:endParaRPr b="0" lang="en-US" sz="3000" spc="-1" strike="noStrike">
              <a:latin typeface="Arial"/>
            </a:endParaRPr>
          </a:p>
        </p:txBody>
      </p:sp>
      <p:sp>
        <p:nvSpPr>
          <p:cNvPr id="79" name="CustomShape 2"/>
          <p:cNvSpPr/>
          <p:nvPr/>
        </p:nvSpPr>
        <p:spPr>
          <a:xfrm>
            <a:off x="914400" y="1054080"/>
            <a:ext cx="7314480" cy="3034800"/>
          </a:xfrm>
          <a:prstGeom prst="rect">
            <a:avLst/>
          </a:prstGeom>
          <a:noFill/>
          <a:ln>
            <a:noFill/>
          </a:ln>
        </p:spPr>
        <p:style>
          <a:lnRef idx="0"/>
          <a:fillRef idx="0"/>
          <a:effectRef idx="0"/>
          <a:fontRef idx="minor"/>
        </p:style>
        <p:txBody>
          <a:bodyPr lIns="90000" rIns="90000" tIns="91440" bIns="9144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3000" spc="-1" strike="noStrike">
                <a:solidFill>
                  <a:srgbClr val="595959"/>
                </a:solidFill>
                <a:latin typeface="Arial"/>
                <a:ea typeface="Arial"/>
              </a:rPr>
              <a:t>&gt; </a:t>
            </a:r>
            <a:r>
              <a:rPr b="1" lang="en-US" sz="3000" spc="-1" strike="noStrike" u="sng">
                <a:solidFill>
                  <a:srgbClr val="0097a7"/>
                </a:solidFill>
                <a:uFillTx/>
                <a:latin typeface="Arial"/>
                <a:ea typeface="Arial"/>
              </a:rPr>
              <a:t>Hypothesis</a:t>
            </a:r>
            <a:r>
              <a:rPr b="0" lang="en-US" sz="3000" spc="-1" strike="noStrike">
                <a:solidFill>
                  <a:srgbClr val="595959"/>
                </a:solidFill>
                <a:latin typeface="Arial"/>
                <a:ea typeface="Arial"/>
              </a:rPr>
              <a:t> : Recurrent processing in networks help in image recognition under partial occlusion. </a:t>
            </a:r>
            <a:endParaRPr b="0" lang="en-US" sz="3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Google Shape;216;p32" descr=""/>
          <p:cNvPicPr/>
          <p:nvPr/>
        </p:nvPicPr>
        <p:blipFill>
          <a:blip r:embed="rId1"/>
          <a:stretch/>
        </p:blipFill>
        <p:spPr>
          <a:xfrm>
            <a:off x="2184480" y="0"/>
            <a:ext cx="4774320" cy="2393280"/>
          </a:xfrm>
          <a:prstGeom prst="rect">
            <a:avLst/>
          </a:prstGeom>
          <a:ln>
            <a:noFill/>
          </a:ln>
        </p:spPr>
      </p:pic>
      <p:pic>
        <p:nvPicPr>
          <p:cNvPr id="163" name="Google Shape;217;p32" descr=""/>
          <p:cNvPicPr/>
          <p:nvPr/>
        </p:nvPicPr>
        <p:blipFill>
          <a:blip r:embed="rId2"/>
          <a:stretch/>
        </p:blipFill>
        <p:spPr>
          <a:xfrm>
            <a:off x="0" y="2698920"/>
            <a:ext cx="2430720" cy="2444040"/>
          </a:xfrm>
          <a:prstGeom prst="rect">
            <a:avLst/>
          </a:prstGeom>
          <a:ln>
            <a:noFill/>
          </a:ln>
        </p:spPr>
      </p:pic>
      <p:pic>
        <p:nvPicPr>
          <p:cNvPr id="164" name="Google Shape;218;p32" descr=""/>
          <p:cNvPicPr/>
          <p:nvPr/>
        </p:nvPicPr>
        <p:blipFill>
          <a:blip r:embed="rId3"/>
          <a:stretch/>
        </p:blipFill>
        <p:spPr>
          <a:xfrm>
            <a:off x="6712560" y="2698920"/>
            <a:ext cx="2430720" cy="2444040"/>
          </a:xfrm>
          <a:prstGeom prst="rect">
            <a:avLst/>
          </a:prstGeom>
          <a:ln>
            <a:noFill/>
          </a:ln>
        </p:spPr>
      </p:pic>
      <p:sp>
        <p:nvSpPr>
          <p:cNvPr id="165" name="CustomShape 1"/>
          <p:cNvSpPr/>
          <p:nvPr/>
        </p:nvSpPr>
        <p:spPr>
          <a:xfrm>
            <a:off x="2883600" y="2497680"/>
            <a:ext cx="3376080" cy="48204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000000"/>
                </a:solidFill>
                <a:latin typeface="Arial"/>
                <a:ea typeface="Arial"/>
              </a:rPr>
              <a:t>        </a:t>
            </a:r>
            <a:r>
              <a:rPr b="0" lang="en-US" sz="1800" spc="-1" strike="noStrike">
                <a:solidFill>
                  <a:srgbClr val="ff0000"/>
                </a:solidFill>
                <a:latin typeface="Arial"/>
                <a:ea typeface="Arial"/>
              </a:rPr>
              <a:t>Input                  Target</a:t>
            </a:r>
            <a:endParaRPr b="0" lang="en-US" sz="1800" spc="-1" strike="noStrike">
              <a:latin typeface="Arial"/>
            </a:endParaRPr>
          </a:p>
        </p:txBody>
      </p:sp>
      <p:sp>
        <p:nvSpPr>
          <p:cNvPr id="166" name="CustomShape 2"/>
          <p:cNvSpPr/>
          <p:nvPr/>
        </p:nvSpPr>
        <p:spPr>
          <a:xfrm>
            <a:off x="155160" y="2362320"/>
            <a:ext cx="2120400" cy="33588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ff0000"/>
                </a:solidFill>
                <a:latin typeface="Arial"/>
                <a:ea typeface="Arial"/>
              </a:rPr>
              <a:t>B-B autoencoder output</a:t>
            </a:r>
            <a:endParaRPr b="0" lang="en-US" sz="1400" spc="-1" strike="noStrike">
              <a:latin typeface="Arial"/>
            </a:endParaRPr>
          </a:p>
        </p:txBody>
      </p:sp>
      <p:sp>
        <p:nvSpPr>
          <p:cNvPr id="167" name="CustomShape 3"/>
          <p:cNvSpPr/>
          <p:nvPr/>
        </p:nvSpPr>
        <p:spPr>
          <a:xfrm>
            <a:off x="6712560" y="2403360"/>
            <a:ext cx="2475720" cy="33588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ff0000"/>
                </a:solidFill>
                <a:latin typeface="Arial"/>
                <a:ea typeface="Arial"/>
              </a:rPr>
              <a:t>BLT-BLT autoencoder output</a:t>
            </a:r>
            <a:endParaRPr b="0" lang="en-US" sz="14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210240" y="0"/>
            <a:ext cx="8519760" cy="938520"/>
          </a:xfrm>
          <a:prstGeom prst="rect">
            <a:avLst/>
          </a:prstGeom>
          <a:noFill/>
          <a:ln>
            <a:noFill/>
          </a:ln>
        </p:spPr>
        <p:style>
          <a:lnRef idx="0"/>
          <a:fillRef idx="0"/>
          <a:effectRef idx="0"/>
          <a:fontRef idx="minor"/>
        </p:style>
        <p:txBody>
          <a:bodyPr lIns="90000" rIns="90000" tIns="91440" bIns="91440"/>
          <a:p>
            <a:pPr algn="ctr">
              <a:lnSpc>
                <a:spcPct val="100000"/>
              </a:lnSpc>
            </a:pPr>
            <a:r>
              <a:rPr b="1" lang="en-US" sz="2800" spc="-1" strike="noStrike">
                <a:solidFill>
                  <a:srgbClr val="0000ff"/>
                </a:solidFill>
                <a:latin typeface="Merriweather"/>
                <a:ea typeface="Merriweather"/>
              </a:rPr>
              <a:t>How well does the model work when occlusion is not present?</a:t>
            </a:r>
            <a:endParaRPr b="0" lang="en-US" sz="2800" spc="-1" strike="noStrike">
              <a:latin typeface="Arial"/>
            </a:endParaRPr>
          </a:p>
        </p:txBody>
      </p:sp>
      <p:sp>
        <p:nvSpPr>
          <p:cNvPr id="169" name="CustomShape 2"/>
          <p:cNvSpPr/>
          <p:nvPr/>
        </p:nvSpPr>
        <p:spPr>
          <a:xfrm>
            <a:off x="311760" y="1089000"/>
            <a:ext cx="8519760" cy="381888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We have seen that both B-B and BLT-BLT autoencoders work when digits occlude each other.</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Now the question is whether the benefit we saw for recurrence with occlusive digits actually had anything to do with the occlusions.</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It is so possible that they just reflected a general sharpening of the generated images. </a:t>
            </a:r>
            <a:endParaRPr b="0" lang="en-US" sz="2400" spc="-1" strike="noStrike">
              <a:latin typeface="Arial"/>
            </a:endParaRPr>
          </a:p>
          <a:p>
            <a:pPr>
              <a:lnSpc>
                <a:spcPct val="115000"/>
              </a:lnSpc>
              <a:spcBef>
                <a:spcPts val="1599"/>
              </a:spcBef>
              <a:spcAft>
                <a:spcPts val="1599"/>
              </a:spcAft>
            </a:pPr>
            <a:endParaRPr b="0" lang="en-US" sz="24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11760" y="863640"/>
            <a:ext cx="8519760" cy="377748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If that is the case, a similar pattern should also translate to non-occlusive digits also</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In order to test this, I have created a new dataset as shown in next slide. </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I have created this data by blending both the digits with a blend factor of 0.5. I have run all the 16 models on this non-occlusive data, to see if a similar pattern to occlusive data is present here also.</a:t>
            </a:r>
            <a:endParaRPr b="0" lang="en-US" sz="2400" spc="-1" strike="noStrike">
              <a:latin typeface="Arial"/>
            </a:endParaRPr>
          </a:p>
          <a:p>
            <a:pPr>
              <a:lnSpc>
                <a:spcPct val="115000"/>
              </a:lnSpc>
              <a:spcBef>
                <a:spcPts val="1599"/>
              </a:spcBef>
              <a:spcAft>
                <a:spcPts val="1599"/>
              </a:spcAft>
            </a:pPr>
            <a:endParaRPr b="0" lang="en-US" sz="24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1" name="Google Shape;237;p35" descr=""/>
          <p:cNvPicPr/>
          <p:nvPr/>
        </p:nvPicPr>
        <p:blipFill>
          <a:blip r:embed="rId1"/>
          <a:stretch/>
        </p:blipFill>
        <p:spPr>
          <a:xfrm>
            <a:off x="1360440" y="723960"/>
            <a:ext cx="6422400" cy="3259080"/>
          </a:xfrm>
          <a:prstGeom prst="rect">
            <a:avLst/>
          </a:prstGeom>
          <a:ln>
            <a:noFill/>
          </a:ln>
        </p:spPr>
      </p:pic>
      <p:sp>
        <p:nvSpPr>
          <p:cNvPr id="172" name="CustomShape 1"/>
          <p:cNvSpPr/>
          <p:nvPr/>
        </p:nvSpPr>
        <p:spPr>
          <a:xfrm>
            <a:off x="1611000" y="4051440"/>
            <a:ext cx="5726880" cy="63432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Input</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Target</a:t>
            </a:r>
            <a:endParaRPr b="0" lang="en-US" sz="24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11760" y="11484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2800" spc="-1" strike="noStrike">
                <a:solidFill>
                  <a:srgbClr val="0000ff"/>
                </a:solidFill>
                <a:latin typeface="Merriweather"/>
                <a:ea typeface="Merriweather"/>
              </a:rPr>
              <a:t>Blended Images</a:t>
            </a:r>
            <a:endParaRPr b="0" lang="en-US" sz="2800" spc="-1" strike="noStrike">
              <a:latin typeface="Arial"/>
            </a:endParaRPr>
          </a:p>
        </p:txBody>
      </p:sp>
      <p:pic>
        <p:nvPicPr>
          <p:cNvPr id="174" name="Google Shape;244;p36" descr=""/>
          <p:cNvPicPr/>
          <p:nvPr/>
        </p:nvPicPr>
        <p:blipFill>
          <a:blip r:embed="rId1"/>
          <a:stretch/>
        </p:blipFill>
        <p:spPr>
          <a:xfrm>
            <a:off x="2454840" y="623880"/>
            <a:ext cx="4266720" cy="2165040"/>
          </a:xfrm>
          <a:prstGeom prst="rect">
            <a:avLst/>
          </a:prstGeom>
          <a:ln>
            <a:noFill/>
          </a:ln>
        </p:spPr>
      </p:pic>
      <p:pic>
        <p:nvPicPr>
          <p:cNvPr id="175" name="Google Shape;245;p36" descr=""/>
          <p:cNvPicPr/>
          <p:nvPr/>
        </p:nvPicPr>
        <p:blipFill>
          <a:blip r:embed="rId2"/>
          <a:stretch/>
        </p:blipFill>
        <p:spPr>
          <a:xfrm>
            <a:off x="101520" y="2872080"/>
            <a:ext cx="2259720" cy="2217240"/>
          </a:xfrm>
          <a:prstGeom prst="rect">
            <a:avLst/>
          </a:prstGeom>
          <a:ln>
            <a:noFill/>
          </a:ln>
        </p:spPr>
      </p:pic>
      <p:pic>
        <p:nvPicPr>
          <p:cNvPr id="176" name="Google Shape;246;p36" descr=""/>
          <p:cNvPicPr/>
          <p:nvPr/>
        </p:nvPicPr>
        <p:blipFill>
          <a:blip r:embed="rId3"/>
          <a:stretch/>
        </p:blipFill>
        <p:spPr>
          <a:xfrm>
            <a:off x="6822720" y="2872080"/>
            <a:ext cx="2259720" cy="2247480"/>
          </a:xfrm>
          <a:prstGeom prst="rect">
            <a:avLst/>
          </a:prstGeom>
          <a:ln>
            <a:noFill/>
          </a:ln>
        </p:spPr>
      </p:pic>
      <p:sp>
        <p:nvSpPr>
          <p:cNvPr id="177" name="CustomShape 2"/>
          <p:cNvSpPr/>
          <p:nvPr/>
        </p:nvSpPr>
        <p:spPr>
          <a:xfrm>
            <a:off x="2900160" y="2789640"/>
            <a:ext cx="3376080" cy="48204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000000"/>
                </a:solidFill>
                <a:latin typeface="Arial"/>
                <a:ea typeface="Arial"/>
              </a:rPr>
              <a:t>        </a:t>
            </a:r>
            <a:r>
              <a:rPr b="0" lang="en-US" sz="1800" spc="-1" strike="noStrike">
                <a:solidFill>
                  <a:srgbClr val="ff0000"/>
                </a:solidFill>
                <a:latin typeface="Arial"/>
                <a:ea typeface="Arial"/>
              </a:rPr>
              <a:t>Input                  Target</a:t>
            </a:r>
            <a:endParaRPr b="0" lang="en-US" sz="1800" spc="-1" strike="noStrike">
              <a:latin typeface="Arial"/>
            </a:endParaRPr>
          </a:p>
        </p:txBody>
      </p:sp>
      <p:sp>
        <p:nvSpPr>
          <p:cNvPr id="178" name="CustomShape 3"/>
          <p:cNvSpPr/>
          <p:nvPr/>
        </p:nvSpPr>
        <p:spPr>
          <a:xfrm>
            <a:off x="241200" y="2403360"/>
            <a:ext cx="2120400" cy="33588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ff0000"/>
                </a:solidFill>
                <a:latin typeface="Arial"/>
                <a:ea typeface="Arial"/>
              </a:rPr>
              <a:t>B-B autoencoder output</a:t>
            </a:r>
            <a:endParaRPr b="0" lang="en-US" sz="1400" spc="-1" strike="noStrike">
              <a:latin typeface="Arial"/>
            </a:endParaRPr>
          </a:p>
        </p:txBody>
      </p:sp>
      <p:sp>
        <p:nvSpPr>
          <p:cNvPr id="179" name="CustomShape 4"/>
          <p:cNvSpPr/>
          <p:nvPr/>
        </p:nvSpPr>
        <p:spPr>
          <a:xfrm>
            <a:off x="6722280" y="2453040"/>
            <a:ext cx="2475720" cy="33588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ff0000"/>
                </a:solidFill>
                <a:latin typeface="Arial"/>
                <a:ea typeface="Arial"/>
              </a:rPr>
              <a:t>BLT-BLT autoencoder output</a:t>
            </a:r>
            <a:endParaRPr b="0" lang="en-US" sz="14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11760" y="102240"/>
            <a:ext cx="8519760" cy="9194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2600" spc="-1" strike="noStrike">
                <a:solidFill>
                  <a:srgbClr val="0000ff"/>
                </a:solidFill>
                <a:latin typeface="Merriweather"/>
                <a:ea typeface="Merriweather"/>
              </a:rPr>
              <a:t>Comparison of models with different levels of recurrent processing : non-occlusive data</a:t>
            </a:r>
            <a:br/>
            <a:endParaRPr b="0" lang="en-US" sz="2600" spc="-1" strike="noStrike">
              <a:latin typeface="Arial"/>
            </a:endParaRPr>
          </a:p>
        </p:txBody>
      </p:sp>
      <p:pic>
        <p:nvPicPr>
          <p:cNvPr id="181" name="Google Shape;255;p37" descr=""/>
          <p:cNvPicPr/>
          <p:nvPr/>
        </p:nvPicPr>
        <p:blipFill>
          <a:blip r:embed="rId1"/>
          <a:srcRect l="13096" t="14808" r="7761" b="9651"/>
          <a:stretch/>
        </p:blipFill>
        <p:spPr>
          <a:xfrm>
            <a:off x="1650960" y="1555560"/>
            <a:ext cx="6013800" cy="3226680"/>
          </a:xfrm>
          <a:prstGeom prst="rect">
            <a:avLst/>
          </a:prstGeom>
          <a:ln>
            <a:noFill/>
          </a:ln>
        </p:spPr>
      </p:pic>
      <p:sp>
        <p:nvSpPr>
          <p:cNvPr id="182" name="CustomShape 2"/>
          <p:cNvSpPr/>
          <p:nvPr/>
        </p:nvSpPr>
        <p:spPr>
          <a:xfrm>
            <a:off x="2959200" y="4654440"/>
            <a:ext cx="3110760" cy="25344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Model</a:t>
            </a:r>
            <a:endParaRPr b="0" lang="en-US" sz="1400" spc="-1" strike="noStrike">
              <a:latin typeface="Arial"/>
            </a:endParaRPr>
          </a:p>
        </p:txBody>
      </p:sp>
      <p:sp>
        <p:nvSpPr>
          <p:cNvPr id="183" name="CustomShape 3"/>
          <p:cNvSpPr/>
          <p:nvPr/>
        </p:nvSpPr>
        <p:spPr>
          <a:xfrm>
            <a:off x="3407400" y="1162080"/>
            <a:ext cx="3479040" cy="39276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000000"/>
                </a:solidFill>
                <a:latin typeface="Arial"/>
                <a:ea typeface="Arial"/>
              </a:rPr>
              <a:t>Train Loss vs Model</a:t>
            </a:r>
            <a:endParaRPr b="0" lang="en-US"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832120" y="298440"/>
            <a:ext cx="3479040" cy="392760"/>
          </a:xfrm>
          <a:prstGeom prst="rect">
            <a:avLst/>
          </a:prstGeom>
          <a:noFill/>
          <a:ln>
            <a:noFill/>
          </a:ln>
        </p:spPr>
        <p:style>
          <a:lnRef idx="0"/>
          <a:fillRef idx="0"/>
          <a:effectRef idx="0"/>
          <a:fontRef idx="minor"/>
        </p:style>
        <p:txBody>
          <a:bodyPr lIns="90000" rIns="90000" tIns="91440" bIns="91440"/>
          <a:p>
            <a:pPr>
              <a:lnSpc>
                <a:spcPct val="100000"/>
              </a:lnSpc>
            </a:pPr>
            <a:r>
              <a:rPr b="0" lang="en-US" sz="1800" spc="-1" strike="noStrike">
                <a:solidFill>
                  <a:srgbClr val="000000"/>
                </a:solidFill>
                <a:latin typeface="Arial"/>
                <a:ea typeface="Arial"/>
              </a:rPr>
              <a:t>Generalization Loss vs Model</a:t>
            </a:r>
            <a:endParaRPr b="0" lang="en-US" sz="1800" spc="-1" strike="noStrike">
              <a:latin typeface="Arial"/>
            </a:endParaRPr>
          </a:p>
        </p:txBody>
      </p:sp>
      <p:pic>
        <p:nvPicPr>
          <p:cNvPr id="185" name="Google Shape;263;p38" descr=""/>
          <p:cNvPicPr/>
          <p:nvPr/>
        </p:nvPicPr>
        <p:blipFill>
          <a:blip r:embed="rId1"/>
          <a:srcRect l="13085" t="12712" r="7877" b="10103"/>
          <a:stretch/>
        </p:blipFill>
        <p:spPr>
          <a:xfrm>
            <a:off x="1657440" y="993600"/>
            <a:ext cx="6193080" cy="3399840"/>
          </a:xfrm>
          <a:prstGeom prst="rect">
            <a:avLst/>
          </a:prstGeom>
          <a:ln>
            <a:noFill/>
          </a:ln>
        </p:spPr>
      </p:pic>
      <p:sp>
        <p:nvSpPr>
          <p:cNvPr id="186" name="CustomShape 2"/>
          <p:cNvSpPr/>
          <p:nvPr/>
        </p:nvSpPr>
        <p:spPr>
          <a:xfrm>
            <a:off x="2959200" y="4654440"/>
            <a:ext cx="3110760" cy="25344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	</a:t>
            </a:r>
            <a:r>
              <a:rPr b="0" lang="en-US" sz="1400" spc="-1" strike="noStrike">
                <a:solidFill>
                  <a:srgbClr val="000000"/>
                </a:solidFill>
                <a:latin typeface="Arial"/>
                <a:ea typeface="Arial"/>
              </a:rPr>
              <a:t>Model</a:t>
            </a:r>
            <a:endParaRPr b="0" lang="en-US" sz="14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311760" y="355680"/>
            <a:ext cx="8519760" cy="460944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It can be observed that the model is showing a similar pattern in this case also.</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So, the following can be concluded:</a:t>
            </a:r>
            <a:endParaRPr b="0" lang="en-US" sz="2400" spc="-1" strike="noStrike">
              <a:latin typeface="Arial"/>
            </a:endParaRPr>
          </a:p>
          <a:p>
            <a:pPr marL="457200" indent="-380160">
              <a:lnSpc>
                <a:spcPct val="115000"/>
              </a:lnSpc>
              <a:spcBef>
                <a:spcPts val="1599"/>
              </a:spcBef>
              <a:buClr>
                <a:srgbClr val="595959"/>
              </a:buClr>
              <a:buFont typeface="Arial"/>
              <a:buChar char="●"/>
            </a:pPr>
            <a:r>
              <a:rPr b="0" lang="en-US" sz="2400" spc="-1" strike="noStrike">
                <a:solidFill>
                  <a:srgbClr val="595959"/>
                </a:solidFill>
                <a:latin typeface="Arial"/>
                <a:ea typeface="Arial"/>
              </a:rPr>
              <a:t>Recurrent connections are significant in the decoder.</a:t>
            </a:r>
            <a:endParaRPr b="0" lang="en-US" sz="2400" spc="-1" strike="noStrike">
              <a:latin typeface="Arial"/>
            </a:endParaRPr>
          </a:p>
          <a:p>
            <a:pPr marL="457200" indent="-380160">
              <a:lnSpc>
                <a:spcPct val="115000"/>
              </a:lnSpc>
              <a:buClr>
                <a:srgbClr val="595959"/>
              </a:buClr>
              <a:buFont typeface="Arial"/>
              <a:buChar char="●"/>
            </a:pPr>
            <a:r>
              <a:rPr b="0" lang="en-US" sz="2400" spc="-1" strike="noStrike">
                <a:solidFill>
                  <a:srgbClr val="595959"/>
                </a:solidFill>
                <a:latin typeface="Arial"/>
                <a:ea typeface="Arial"/>
              </a:rPr>
              <a:t>Lateral connections in the decoder play the major role in improving the accuracy of the model.</a:t>
            </a:r>
            <a:endParaRPr b="0" lang="en-US" sz="2400" spc="-1" strike="noStrike">
              <a:latin typeface="Arial"/>
            </a:endParaRPr>
          </a:p>
          <a:p>
            <a:pPr marL="457200" indent="-380160">
              <a:lnSpc>
                <a:spcPct val="115000"/>
              </a:lnSpc>
              <a:buClr>
                <a:srgbClr val="595959"/>
              </a:buClr>
              <a:buFont typeface="Arial"/>
              <a:buChar char="●"/>
            </a:pPr>
            <a:r>
              <a:rPr b="0" lang="en-US" sz="2400" spc="-1" strike="noStrike">
                <a:solidFill>
                  <a:srgbClr val="595959"/>
                </a:solidFill>
                <a:latin typeface="Arial"/>
                <a:ea typeface="Arial"/>
              </a:rPr>
              <a:t>The model identifies the digits and invert their order.</a:t>
            </a:r>
            <a:endParaRPr b="0" lang="en-US" sz="2400" spc="-1" strike="noStrike">
              <a:latin typeface="Arial"/>
            </a:endParaRPr>
          </a:p>
          <a:p>
            <a:pPr marL="457200" indent="-380160">
              <a:lnSpc>
                <a:spcPct val="115000"/>
              </a:lnSpc>
              <a:buClr>
                <a:srgbClr val="595959"/>
              </a:buClr>
              <a:buFont typeface="Arial"/>
              <a:buChar char="●"/>
            </a:pPr>
            <a:r>
              <a:rPr b="0" lang="en-US" sz="2400" spc="-1" strike="noStrike">
                <a:solidFill>
                  <a:srgbClr val="595959"/>
                </a:solidFill>
                <a:latin typeface="Arial"/>
                <a:ea typeface="Arial"/>
              </a:rPr>
              <a:t>The model can reconstruct the input image even if the occlusions are not present.</a:t>
            </a:r>
            <a:endParaRPr b="0" lang="en-US" sz="24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11760" y="136836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In order to push the model further, I increased the level of occlusion in the image by adding one more digit into the image.</a:t>
            </a:r>
            <a:endParaRPr b="0" lang="en-US" sz="2400" spc="-1" strike="noStrike">
              <a:latin typeface="Arial"/>
            </a:endParaRPr>
          </a:p>
          <a:p>
            <a:pPr>
              <a:lnSpc>
                <a:spcPct val="115000"/>
              </a:lnSpc>
              <a:spcBef>
                <a:spcPts val="1599"/>
              </a:spcBef>
              <a:spcAft>
                <a:spcPts val="1599"/>
              </a:spcAft>
            </a:pPr>
            <a:r>
              <a:rPr b="0" lang="en-US" sz="2400" spc="-1" strike="noStrike">
                <a:solidFill>
                  <a:srgbClr val="595959"/>
                </a:solidFill>
                <a:latin typeface="Arial"/>
                <a:ea typeface="Arial"/>
              </a:rPr>
              <a:t>&gt; This will help us understand whether the model can generalize to higher degrees of occlusions as well.</a:t>
            </a:r>
            <a:endParaRPr b="0" lang="en-US" sz="2400" spc="-1" strike="noStrike">
              <a:latin typeface="Arial"/>
            </a:endParaRPr>
          </a:p>
        </p:txBody>
      </p:sp>
      <p:sp>
        <p:nvSpPr>
          <p:cNvPr id="189" name="CustomShape 2"/>
          <p:cNvSpPr/>
          <p:nvPr/>
        </p:nvSpPr>
        <p:spPr>
          <a:xfrm>
            <a:off x="914400" y="291960"/>
            <a:ext cx="7314480" cy="8528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000" spc="-1" strike="noStrike">
                <a:solidFill>
                  <a:srgbClr val="0000ff"/>
                </a:solidFill>
                <a:latin typeface="Merriweather"/>
                <a:ea typeface="Merriweather"/>
              </a:rPr>
              <a:t>Higher levels of Occlusion</a:t>
            </a:r>
            <a:endParaRPr b="0" lang="en-US" sz="30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Google Shape;280;p41" descr=""/>
          <p:cNvPicPr/>
          <p:nvPr/>
        </p:nvPicPr>
        <p:blipFill>
          <a:blip r:embed="rId1"/>
          <a:stretch/>
        </p:blipFill>
        <p:spPr>
          <a:xfrm>
            <a:off x="152280" y="444600"/>
            <a:ext cx="8838360" cy="3108240"/>
          </a:xfrm>
          <a:prstGeom prst="rect">
            <a:avLst/>
          </a:prstGeom>
          <a:ln>
            <a:noFill/>
          </a:ln>
        </p:spPr>
      </p:pic>
      <p:sp>
        <p:nvSpPr>
          <p:cNvPr id="191" name="CustomShape 1"/>
          <p:cNvSpPr/>
          <p:nvPr/>
        </p:nvSpPr>
        <p:spPr>
          <a:xfrm>
            <a:off x="152280" y="3477240"/>
            <a:ext cx="8838360" cy="63432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Input</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Target</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Output</a:t>
            </a:r>
            <a:endParaRPr b="0" lang="en-US" sz="24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000" spc="-1" strike="noStrike">
                <a:solidFill>
                  <a:srgbClr val="0000ff"/>
                </a:solidFill>
                <a:latin typeface="Merriweather"/>
                <a:ea typeface="Merriweather"/>
              </a:rPr>
              <a:t>Motivation</a:t>
            </a:r>
            <a:endParaRPr b="0" lang="en-US" sz="3000" spc="-1" strike="noStrike">
              <a:latin typeface="Arial"/>
            </a:endParaRPr>
          </a:p>
        </p:txBody>
      </p:sp>
      <p:sp>
        <p:nvSpPr>
          <p:cNvPr id="81"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Human brain has recurrent dynamics which aids in visual perception.  </a:t>
            </a:r>
            <a:endParaRPr b="0" lang="en-US" sz="2400" spc="-1" strike="noStrike">
              <a:latin typeface="Arial"/>
            </a:endParaRPr>
          </a:p>
          <a:p>
            <a:pPr>
              <a:lnSpc>
                <a:spcPct val="115000"/>
              </a:lnSpc>
              <a:spcBef>
                <a:spcPts val="1599"/>
              </a:spcBef>
            </a:pP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“Inference task” is inferring the latent causes that best explain the image and “Graphics task” is generating the image from this latent representation.</a:t>
            </a:r>
            <a:endParaRPr b="0" lang="en-US" sz="2400" spc="-1" strike="noStrike">
              <a:latin typeface="Arial"/>
            </a:endParaRPr>
          </a:p>
          <a:p>
            <a:pPr>
              <a:lnSpc>
                <a:spcPct val="115000"/>
              </a:lnSpc>
              <a:spcBef>
                <a:spcPts val="1599"/>
              </a:spcBef>
            </a:pPr>
            <a:endParaRPr b="0" lang="en-US" sz="2400" spc="-1" strike="noStrike">
              <a:latin typeface="Arial"/>
            </a:endParaRPr>
          </a:p>
          <a:p>
            <a:pPr>
              <a:lnSpc>
                <a:spcPct val="115000"/>
              </a:lnSpc>
              <a:spcBef>
                <a:spcPts val="1599"/>
              </a:spcBef>
            </a:pPr>
            <a:endParaRPr b="0" lang="en-US" sz="2400" spc="-1" strike="noStrike">
              <a:latin typeface="Arial"/>
            </a:endParaRPr>
          </a:p>
          <a:p>
            <a:pPr>
              <a:lnSpc>
                <a:spcPct val="115000"/>
              </a:lnSpc>
              <a:spcBef>
                <a:spcPts val="1599"/>
              </a:spcBef>
              <a:spcAft>
                <a:spcPts val="1599"/>
              </a:spcAft>
            </a:pPr>
            <a:endParaRPr b="0" lang="en-US"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Google Shape;286;p42" descr=""/>
          <p:cNvPicPr/>
          <p:nvPr/>
        </p:nvPicPr>
        <p:blipFill>
          <a:blip r:embed="rId1"/>
          <a:stretch/>
        </p:blipFill>
        <p:spPr>
          <a:xfrm>
            <a:off x="152280" y="330120"/>
            <a:ext cx="8838360" cy="3046680"/>
          </a:xfrm>
          <a:prstGeom prst="rect">
            <a:avLst/>
          </a:prstGeom>
          <a:ln>
            <a:noFill/>
          </a:ln>
        </p:spPr>
      </p:pic>
      <p:sp>
        <p:nvSpPr>
          <p:cNvPr id="193" name="CustomShape 1"/>
          <p:cNvSpPr/>
          <p:nvPr/>
        </p:nvSpPr>
        <p:spPr>
          <a:xfrm>
            <a:off x="152280" y="3477240"/>
            <a:ext cx="8838360" cy="63432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Input</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Target</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Output</a:t>
            </a:r>
            <a:endParaRPr b="0" lang="en-US" sz="24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11760" y="47952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It can be seen that the model is not doing as well as in the two digit occlusion case.</a:t>
            </a:r>
            <a:endParaRPr b="0" lang="en-US" sz="2400" spc="-1" strike="noStrike">
              <a:latin typeface="Arial"/>
            </a:endParaRPr>
          </a:p>
          <a:p>
            <a:pPr>
              <a:lnSpc>
                <a:spcPct val="115000"/>
              </a:lnSpc>
              <a:spcBef>
                <a:spcPts val="1599"/>
              </a:spcBef>
              <a:spcAft>
                <a:spcPts val="1599"/>
              </a:spcAft>
            </a:pPr>
            <a:r>
              <a:rPr b="0" lang="en-US" sz="2400" spc="-1" strike="noStrike">
                <a:solidFill>
                  <a:srgbClr val="595959"/>
                </a:solidFill>
                <a:latin typeface="Arial"/>
                <a:ea typeface="Arial"/>
              </a:rPr>
              <a:t>&gt; This can be because the model capacity is not enough to do the task. The model capacity can be increased by either increasing the number of code layer units or by increasing the number of time steps or both.</a:t>
            </a:r>
            <a:endParaRPr b="0" lang="en-US" sz="2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Google Shape;297;p44" descr=""/>
          <p:cNvPicPr/>
          <p:nvPr/>
        </p:nvPicPr>
        <p:blipFill>
          <a:blip r:embed="rId1"/>
          <a:srcRect l="30245" t="25453" r="27536" b="4719"/>
          <a:stretch/>
        </p:blipFill>
        <p:spPr>
          <a:xfrm>
            <a:off x="3454560" y="0"/>
            <a:ext cx="5511240" cy="5142960"/>
          </a:xfrm>
          <a:prstGeom prst="rect">
            <a:avLst/>
          </a:prstGeom>
          <a:ln>
            <a:noFill/>
          </a:ln>
        </p:spPr>
      </p:pic>
      <p:pic>
        <p:nvPicPr>
          <p:cNvPr id="196" name="Google Shape;298;p44" descr=""/>
          <p:cNvPicPr/>
          <p:nvPr/>
        </p:nvPicPr>
        <p:blipFill>
          <a:blip r:embed="rId2"/>
          <a:srcRect l="0" t="0" r="49990" b="0"/>
          <a:stretch/>
        </p:blipFill>
        <p:spPr>
          <a:xfrm>
            <a:off x="0" y="0"/>
            <a:ext cx="2571120" cy="2571120"/>
          </a:xfrm>
          <a:prstGeom prst="rect">
            <a:avLst/>
          </a:prstGeom>
          <a:ln>
            <a:noFill/>
          </a:ln>
        </p:spPr>
      </p:pic>
      <p:pic>
        <p:nvPicPr>
          <p:cNvPr id="197" name="Google Shape;299;p44" descr=""/>
          <p:cNvPicPr/>
          <p:nvPr/>
        </p:nvPicPr>
        <p:blipFill>
          <a:blip r:embed="rId3"/>
          <a:srcRect l="49990" t="2489" r="0" b="0"/>
          <a:stretch/>
        </p:blipFill>
        <p:spPr>
          <a:xfrm>
            <a:off x="0" y="2571840"/>
            <a:ext cx="2636640" cy="257112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41000" y="43344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2800" spc="-1" strike="noStrike">
                <a:solidFill>
                  <a:srgbClr val="0000ff"/>
                </a:solidFill>
                <a:latin typeface="Merriweather"/>
                <a:ea typeface="Merriweather"/>
              </a:rPr>
              <a:t>Can a shallow network do the task?</a:t>
            </a:r>
            <a:endParaRPr b="0" lang="en-US" sz="2800" spc="-1" strike="noStrike">
              <a:latin typeface="Arial"/>
            </a:endParaRPr>
          </a:p>
        </p:txBody>
      </p:sp>
      <p:sp>
        <p:nvSpPr>
          <p:cNvPr id="19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Since recurrent connections don't seem to be important for occlusions as such in the deeper network, we want to see whether this is because those deeper networks have so much computational capacity that adding recurrence doesn't do much.</a:t>
            </a:r>
            <a:endParaRPr b="0" lang="en-US" sz="2400" spc="-1" strike="noStrike">
              <a:latin typeface="Arial"/>
            </a:endParaRPr>
          </a:p>
          <a:p>
            <a:pPr>
              <a:lnSpc>
                <a:spcPct val="115000"/>
              </a:lnSpc>
              <a:spcBef>
                <a:spcPts val="1599"/>
              </a:spcBef>
              <a:spcAft>
                <a:spcPts val="1599"/>
              </a:spcAft>
            </a:pPr>
            <a:r>
              <a:rPr b="0" lang="en-US" sz="2400" spc="-1" strike="noStrike">
                <a:solidFill>
                  <a:srgbClr val="595959"/>
                </a:solidFill>
                <a:latin typeface="Arial"/>
                <a:ea typeface="Arial"/>
              </a:rPr>
              <a:t>&gt; So, I have started with a shallow network as shown in next slide. </a:t>
            </a:r>
            <a:endParaRPr b="0" lang="en-US" sz="24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Google Shape;310;p46" descr=""/>
          <p:cNvPicPr/>
          <p:nvPr/>
        </p:nvPicPr>
        <p:blipFill>
          <a:blip r:embed="rId1"/>
          <a:stretch/>
        </p:blipFill>
        <p:spPr>
          <a:xfrm>
            <a:off x="1257480" y="317520"/>
            <a:ext cx="7013520" cy="4187160"/>
          </a:xfrm>
          <a:prstGeom prst="rect">
            <a:avLst/>
          </a:prstGeom>
          <a:ln>
            <a:noFill/>
          </a:ln>
        </p:spPr>
      </p:pic>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11760" y="80964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This shallow autoencoder has feedforward (B) and feedback (T) connections in both the encoder and the decoder.</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I have not used any non-linearities in the model.</a:t>
            </a:r>
            <a:endParaRPr b="0" lang="en-US" sz="2400" spc="-1" strike="noStrike">
              <a:latin typeface="Arial"/>
            </a:endParaRPr>
          </a:p>
          <a:p>
            <a:pPr>
              <a:lnSpc>
                <a:spcPct val="115000"/>
              </a:lnSpc>
              <a:spcBef>
                <a:spcPts val="1599"/>
              </a:spcBef>
              <a:spcAft>
                <a:spcPts val="1599"/>
              </a:spcAft>
            </a:pPr>
            <a:r>
              <a:rPr b="0" lang="en-US" sz="2400" spc="-1" strike="noStrike">
                <a:solidFill>
                  <a:srgbClr val="595959"/>
                </a:solidFill>
                <a:latin typeface="Arial"/>
                <a:ea typeface="Arial"/>
              </a:rPr>
              <a:t>&gt; This model is trained and tested on the border2 data where the digits occur at fixed positions and results are as shown.</a:t>
            </a:r>
            <a:endParaRPr b="0" lang="en-US" sz="24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2" name="Google Shape;320;p48" descr=""/>
          <p:cNvPicPr/>
          <p:nvPr/>
        </p:nvPicPr>
        <p:blipFill>
          <a:blip r:embed="rId1"/>
          <a:srcRect l="17108" t="28863" r="28579" b="23091"/>
          <a:stretch/>
        </p:blipFill>
        <p:spPr>
          <a:xfrm>
            <a:off x="0" y="0"/>
            <a:ext cx="4672800" cy="2323440"/>
          </a:xfrm>
          <a:prstGeom prst="rect">
            <a:avLst/>
          </a:prstGeom>
          <a:ln>
            <a:noFill/>
          </a:ln>
        </p:spPr>
      </p:pic>
      <p:pic>
        <p:nvPicPr>
          <p:cNvPr id="203" name="Google Shape;321;p48" descr=""/>
          <p:cNvPicPr/>
          <p:nvPr/>
        </p:nvPicPr>
        <p:blipFill>
          <a:blip r:embed="rId2"/>
          <a:srcRect l="16748" t="20694" r="28883" b="29788"/>
          <a:stretch/>
        </p:blipFill>
        <p:spPr>
          <a:xfrm>
            <a:off x="0" y="2720160"/>
            <a:ext cx="4608720" cy="2359440"/>
          </a:xfrm>
          <a:prstGeom prst="rect">
            <a:avLst/>
          </a:prstGeom>
          <a:ln>
            <a:noFill/>
          </a:ln>
        </p:spPr>
      </p:pic>
      <p:pic>
        <p:nvPicPr>
          <p:cNvPr id="204" name="Google Shape;322;p48" descr=""/>
          <p:cNvPicPr/>
          <p:nvPr/>
        </p:nvPicPr>
        <p:blipFill>
          <a:blip r:embed="rId3"/>
          <a:srcRect l="71020" t="28730" r="1666" b="21900"/>
          <a:stretch/>
        </p:blipFill>
        <p:spPr>
          <a:xfrm>
            <a:off x="6793920" y="0"/>
            <a:ext cx="2286000" cy="2323440"/>
          </a:xfrm>
          <a:prstGeom prst="rect">
            <a:avLst/>
          </a:prstGeom>
          <a:ln>
            <a:noFill/>
          </a:ln>
        </p:spPr>
      </p:pic>
      <p:pic>
        <p:nvPicPr>
          <p:cNvPr id="205" name="Google Shape;323;p48" descr=""/>
          <p:cNvPicPr/>
          <p:nvPr/>
        </p:nvPicPr>
        <p:blipFill>
          <a:blip r:embed="rId4"/>
          <a:srcRect l="71457" t="20285" r="2103" b="31093"/>
          <a:stretch/>
        </p:blipFill>
        <p:spPr>
          <a:xfrm>
            <a:off x="6793920" y="2715480"/>
            <a:ext cx="2286000" cy="2363760"/>
          </a:xfrm>
          <a:prstGeom prst="rect">
            <a:avLst/>
          </a:prstGeom>
          <a:ln>
            <a:noFill/>
          </a:ln>
        </p:spPr>
      </p:pic>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11760" y="606240"/>
            <a:ext cx="8519760" cy="423180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We can see that the model is surprisingly performing well which is pretty counter intuitive.</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One possible reason could be that the data set is too simple.</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In order to see if the shallow model is identifying the digits and inverting them, I ran the model on the border2 data and tested on data with the grey bar as before. </a:t>
            </a:r>
            <a:endParaRPr b="0" lang="en-US" sz="2400" spc="-1" strike="noStrike">
              <a:latin typeface="Arial"/>
            </a:endParaRPr>
          </a:p>
          <a:p>
            <a:pPr>
              <a:lnSpc>
                <a:spcPct val="115000"/>
              </a:lnSpc>
              <a:spcBef>
                <a:spcPts val="1599"/>
              </a:spcBef>
              <a:spcAft>
                <a:spcPts val="1599"/>
              </a:spcAft>
            </a:pPr>
            <a:r>
              <a:rPr b="0" lang="en-US" sz="2400" spc="-1" strike="noStrike">
                <a:solidFill>
                  <a:srgbClr val="595959"/>
                </a:solidFill>
                <a:latin typeface="Arial"/>
                <a:ea typeface="Arial"/>
              </a:rPr>
              <a:t>&gt; I have shown the results in the next slide.</a:t>
            </a:r>
            <a:endParaRPr b="0" lang="en-US" sz="24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Google Shape;333;p50" descr=""/>
          <p:cNvPicPr/>
          <p:nvPr/>
        </p:nvPicPr>
        <p:blipFill>
          <a:blip r:embed="rId1"/>
          <a:srcRect l="16817" t="37785" r="28571" b="14695"/>
          <a:stretch/>
        </p:blipFill>
        <p:spPr>
          <a:xfrm>
            <a:off x="101520" y="76320"/>
            <a:ext cx="4698360" cy="2297880"/>
          </a:xfrm>
          <a:prstGeom prst="rect">
            <a:avLst/>
          </a:prstGeom>
          <a:ln>
            <a:noFill/>
          </a:ln>
        </p:spPr>
      </p:pic>
      <p:pic>
        <p:nvPicPr>
          <p:cNvPr id="208" name="Google Shape;334;p50" descr=""/>
          <p:cNvPicPr/>
          <p:nvPr/>
        </p:nvPicPr>
        <p:blipFill>
          <a:blip r:embed="rId2"/>
          <a:srcRect l="71402" t="37785" r="2313" b="14695"/>
          <a:stretch/>
        </p:blipFill>
        <p:spPr>
          <a:xfrm>
            <a:off x="6649200" y="76320"/>
            <a:ext cx="2367000" cy="2406960"/>
          </a:xfrm>
          <a:prstGeom prst="rect">
            <a:avLst/>
          </a:prstGeom>
          <a:ln>
            <a:noFill/>
          </a:ln>
        </p:spPr>
      </p:pic>
      <p:pic>
        <p:nvPicPr>
          <p:cNvPr id="209" name="Google Shape;335;p50" descr=""/>
          <p:cNvPicPr/>
          <p:nvPr/>
        </p:nvPicPr>
        <p:blipFill>
          <a:blip r:embed="rId3"/>
          <a:srcRect l="17096" t="36585" r="29417" b="13401"/>
          <a:stretch/>
        </p:blipFill>
        <p:spPr>
          <a:xfrm>
            <a:off x="101520" y="2571840"/>
            <a:ext cx="4698360" cy="2469600"/>
          </a:xfrm>
          <a:prstGeom prst="rect">
            <a:avLst/>
          </a:prstGeom>
          <a:ln>
            <a:noFill/>
          </a:ln>
        </p:spPr>
      </p:pic>
      <p:pic>
        <p:nvPicPr>
          <p:cNvPr id="210" name="Google Shape;336;p50" descr=""/>
          <p:cNvPicPr/>
          <p:nvPr/>
        </p:nvPicPr>
        <p:blipFill>
          <a:blip r:embed="rId4"/>
          <a:srcRect l="71570" t="36585" r="1464" b="13401"/>
          <a:stretch/>
        </p:blipFill>
        <p:spPr>
          <a:xfrm>
            <a:off x="6649200" y="2571840"/>
            <a:ext cx="2367000" cy="2469600"/>
          </a:xfrm>
          <a:prstGeom prst="rect">
            <a:avLst/>
          </a:prstGeom>
          <a:ln>
            <a:noFill/>
          </a:ln>
        </p:spPr>
      </p:pic>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000" spc="-1" strike="noStrike">
                <a:solidFill>
                  <a:srgbClr val="0000ff"/>
                </a:solidFill>
                <a:latin typeface="Merriweather"/>
                <a:ea typeface="Merriweather"/>
              </a:rPr>
              <a:t>Summary</a:t>
            </a:r>
            <a:endParaRPr b="0" lang="en-US" sz="3000" spc="-1" strike="noStrike">
              <a:latin typeface="Arial"/>
            </a:endParaRPr>
          </a:p>
        </p:txBody>
      </p:sp>
      <p:sp>
        <p:nvSpPr>
          <p:cNvPr id="212" name="CustomShape 2"/>
          <p:cNvSpPr/>
          <p:nvPr/>
        </p:nvSpPr>
        <p:spPr>
          <a:xfrm>
            <a:off x="311760" y="1152360"/>
            <a:ext cx="8519760" cy="358416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The BLT-BLT autoencoder is able to give the best performance out of all autoencoder models.</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It has been shown that the model is able to identify the digits and invert their order. It has also been seen that lateral connections in the decoder plays the most significant role.</a:t>
            </a:r>
            <a:endParaRPr b="0" lang="en-US" sz="2400" spc="-1" strike="noStrike">
              <a:latin typeface="Arial"/>
            </a:endParaRPr>
          </a:p>
          <a:p>
            <a:pPr>
              <a:lnSpc>
                <a:spcPct val="115000"/>
              </a:lnSpc>
              <a:spcBef>
                <a:spcPts val="1599"/>
              </a:spcBef>
              <a:spcAft>
                <a:spcPts val="1599"/>
              </a:spcAft>
            </a:pPr>
            <a:r>
              <a:rPr b="0" lang="en-US" sz="2400" spc="-1" strike="noStrike">
                <a:solidFill>
                  <a:srgbClr val="595959"/>
                </a:solidFill>
                <a:latin typeface="Arial"/>
                <a:ea typeface="Arial"/>
              </a:rPr>
              <a:t>&gt; But the shallow networks with just two fully connected layers raise a new question which has to be looked into.</a:t>
            </a:r>
            <a:endParaRPr b="0" lang="en-US" sz="24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11760" y="708120"/>
            <a:ext cx="8519760" cy="3415680"/>
          </a:xfrm>
          <a:prstGeom prst="rect">
            <a:avLst/>
          </a:prstGeom>
          <a:noFill/>
          <a:ln>
            <a:noFill/>
          </a:ln>
        </p:spPr>
        <p:style>
          <a:lnRef idx="0"/>
          <a:fillRef idx="0"/>
          <a:effectRef idx="0"/>
          <a:fontRef idx="minor"/>
        </p:style>
        <p:txBody>
          <a:bodyPr lIns="90000" rIns="90000" tIns="91440" bIns="91440"/>
          <a:p>
            <a:pPr>
              <a:lnSpc>
                <a:spcPct val="115000"/>
              </a:lnSpc>
            </a:pPr>
            <a:endParaRPr b="0" lang="en-US" sz="1800" spc="-1" strike="noStrike">
              <a:latin typeface="Arial"/>
            </a:endParaRPr>
          </a:p>
          <a:p>
            <a:pPr>
              <a:lnSpc>
                <a:spcPct val="115000"/>
              </a:lnSpc>
              <a:spcBef>
                <a:spcPts val="1599"/>
              </a:spcBef>
            </a:pPr>
            <a:r>
              <a:rPr b="0" lang="en-US" sz="2400" spc="-1" strike="noStrike">
                <a:solidFill>
                  <a:srgbClr val="595959"/>
                </a:solidFill>
                <a:latin typeface="Arial"/>
                <a:ea typeface="Arial"/>
              </a:rPr>
              <a:t>&gt; Graphics may be used at each stage to check whether its inferences are consistent with the input that is, whether the higher level representation accurately explains the lower level representations.</a:t>
            </a:r>
            <a:endParaRPr b="0" lang="en-US" sz="2400" spc="-1" strike="noStrike">
              <a:latin typeface="Arial"/>
            </a:endParaRPr>
          </a:p>
          <a:p>
            <a:pPr>
              <a:lnSpc>
                <a:spcPct val="115000"/>
              </a:lnSpc>
              <a:spcBef>
                <a:spcPts val="1599"/>
              </a:spcBef>
              <a:spcAft>
                <a:spcPts val="1599"/>
              </a:spcAft>
            </a:pPr>
            <a:endParaRPr b="0" lang="en-US"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000" spc="-1" strike="noStrike">
                <a:solidFill>
                  <a:srgbClr val="0000ff"/>
                </a:solidFill>
                <a:latin typeface="Merriweather"/>
                <a:ea typeface="Merriweather"/>
              </a:rPr>
              <a:t>Future Work</a:t>
            </a:r>
            <a:endParaRPr b="0" lang="en-US" sz="3000" spc="-1" strike="noStrike">
              <a:latin typeface="Arial"/>
            </a:endParaRPr>
          </a:p>
        </p:txBody>
      </p:sp>
      <p:sp>
        <p:nvSpPr>
          <p:cNvPr id="214" name="CustomShape 2"/>
          <p:cNvSpPr/>
          <p:nvPr/>
        </p:nvSpPr>
        <p:spPr>
          <a:xfrm>
            <a:off x="311760" y="1152360"/>
            <a:ext cx="8519760" cy="359028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In order to understand the counter intuitive results we just saw, we need to look into the code layer generated by the deeper and the shallow networks.</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One way to do that shall be to manipulate the code layer &amp; see how the image changes. For an input image, the code layer size is 24. We can change one or two values in this 24 valued vector and reconstruct the image from the manipulated code layer.</a:t>
            </a:r>
            <a:endParaRPr b="0" lang="en-US" sz="2400" spc="-1" strike="noStrike">
              <a:latin typeface="Arial"/>
            </a:endParaRPr>
          </a:p>
          <a:p>
            <a:pPr>
              <a:lnSpc>
                <a:spcPct val="115000"/>
              </a:lnSpc>
              <a:spcBef>
                <a:spcPts val="1599"/>
              </a:spcBef>
              <a:spcAft>
                <a:spcPts val="1599"/>
              </a:spcAft>
            </a:pPr>
            <a:r>
              <a:rPr b="0" lang="en-US" sz="2400" spc="-1" strike="noStrike">
                <a:solidFill>
                  <a:srgbClr val="595959"/>
                </a:solidFill>
                <a:latin typeface="Arial"/>
                <a:ea typeface="Arial"/>
              </a:rPr>
              <a:t> </a:t>
            </a:r>
            <a:endParaRPr b="0" lang="en-US" sz="24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311760" y="542880"/>
            <a:ext cx="8519760" cy="341568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Another way shall be to manipulate the image and see how the representation changes.</a:t>
            </a:r>
            <a:endParaRPr b="0" lang="en-US" sz="2400" spc="-1" strike="noStrike">
              <a:latin typeface="Arial"/>
            </a:endParaRPr>
          </a:p>
          <a:p>
            <a:pPr>
              <a:lnSpc>
                <a:spcPct val="115000"/>
              </a:lnSpc>
              <a:spcBef>
                <a:spcPts val="1599"/>
              </a:spcBef>
              <a:spcAft>
                <a:spcPts val="1599"/>
              </a:spcAft>
            </a:pPr>
            <a:r>
              <a:rPr b="0" lang="en-US" sz="2400" spc="-1" strike="noStrike">
                <a:solidFill>
                  <a:srgbClr val="595959"/>
                </a:solidFill>
                <a:latin typeface="Arial"/>
                <a:ea typeface="Arial"/>
              </a:rPr>
              <a:t>&gt; We should compare the code layer from both the deep and shallow networks to understand more about the results that we have got till now.</a:t>
            </a:r>
            <a:endParaRPr b="0" lang="en-US" sz="24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6" name="Google Shape;358;p54" descr=""/>
          <p:cNvPicPr/>
          <p:nvPr/>
        </p:nvPicPr>
        <p:blipFill>
          <a:blip r:embed="rId1"/>
          <a:srcRect l="35706" t="44606" r="31670" b="17323"/>
          <a:stretch/>
        </p:blipFill>
        <p:spPr>
          <a:xfrm>
            <a:off x="1368360" y="469800"/>
            <a:ext cx="6406200" cy="4203000"/>
          </a:xfrm>
          <a:prstGeom prst="rect">
            <a:avLst/>
          </a:prstGeom>
          <a:ln>
            <a:noFill/>
          </a:ln>
        </p:spPr>
      </p:pic>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000" spc="-1" strike="noStrike">
                <a:solidFill>
                  <a:srgbClr val="0000ff"/>
                </a:solidFill>
                <a:latin typeface="Merriweather"/>
                <a:ea typeface="Merriweather"/>
              </a:rPr>
              <a:t>Task</a:t>
            </a:r>
            <a:endParaRPr b="0" lang="en-US" sz="3000" spc="-1" strike="noStrike">
              <a:latin typeface="Arial"/>
            </a:endParaRPr>
          </a:p>
        </p:txBody>
      </p:sp>
      <p:sp>
        <p:nvSpPr>
          <p:cNvPr id="84" name="CustomShape 2"/>
          <p:cNvSpPr/>
          <p:nvPr/>
        </p:nvSpPr>
        <p:spPr>
          <a:xfrm>
            <a:off x="311760" y="1089000"/>
            <a:ext cx="8519760" cy="3857040"/>
          </a:xfrm>
          <a:prstGeom prst="rect">
            <a:avLst/>
          </a:prstGeom>
          <a:noFill/>
          <a:ln>
            <a:noFill/>
          </a:ln>
        </p:spPr>
        <p:style>
          <a:lnRef idx="0"/>
          <a:fillRef idx="0"/>
          <a:effectRef idx="0"/>
          <a:fontRef idx="minor"/>
        </p:style>
        <p:txBody>
          <a:bodyPr lIns="90000" rIns="90000" tIns="91440" bIns="91440"/>
          <a:p>
            <a:pPr>
              <a:lnSpc>
                <a:spcPct val="115000"/>
              </a:lnSpc>
            </a:pPr>
            <a:r>
              <a:rPr b="0" lang="en-US" sz="2400" spc="-1" strike="noStrike">
                <a:solidFill>
                  <a:srgbClr val="595959"/>
                </a:solidFill>
                <a:latin typeface="Arial"/>
                <a:ea typeface="Arial"/>
              </a:rPr>
              <a:t>&gt; The objects used throughout the thesis are digits. Each image has two digits occluding each other.</a:t>
            </a:r>
            <a:endParaRPr b="0" lang="en-US" sz="2400" spc="-1" strike="noStrike">
              <a:latin typeface="Arial"/>
            </a:endParaRPr>
          </a:p>
          <a:p>
            <a:pPr>
              <a:lnSpc>
                <a:spcPct val="115000"/>
              </a:lnSpc>
              <a:spcBef>
                <a:spcPts val="1599"/>
              </a:spcBef>
            </a:pPr>
            <a:r>
              <a:rPr b="0" lang="en-US" sz="2400" spc="-1" strike="noStrike">
                <a:solidFill>
                  <a:srgbClr val="595959"/>
                </a:solidFill>
                <a:latin typeface="Arial"/>
                <a:ea typeface="Arial"/>
              </a:rPr>
              <a:t>&gt; The task is to reconstruct this input image with the depth order of the digits reversed.</a:t>
            </a:r>
            <a:endParaRPr b="0" lang="en-US" sz="2400" spc="-1" strike="noStrike">
              <a:latin typeface="Arial"/>
            </a:endParaRPr>
          </a:p>
          <a:p>
            <a:pPr>
              <a:lnSpc>
                <a:spcPct val="115000"/>
              </a:lnSpc>
              <a:spcBef>
                <a:spcPts val="1599"/>
              </a:spcBef>
              <a:spcAft>
                <a:spcPts val="1599"/>
              </a:spcAft>
            </a:pPr>
            <a:r>
              <a:rPr b="0" lang="en-US" sz="2400" spc="-1" strike="noStrike">
                <a:solidFill>
                  <a:srgbClr val="595959"/>
                </a:solidFill>
                <a:latin typeface="Arial"/>
                <a:ea typeface="Arial"/>
              </a:rPr>
              <a:t>&gt; Occlusions introduce drastic loss of information and hence this task helps us understand, how recurrence might help networks to do inference on images with occlusions and to infer depth from them.</a:t>
            </a:r>
            <a:endParaRPr b="0" lang="en-US" sz="2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000" spc="-1" strike="noStrike">
                <a:solidFill>
                  <a:srgbClr val="0000ff"/>
                </a:solidFill>
                <a:latin typeface="Merriweather"/>
                <a:ea typeface="Merriweather"/>
              </a:rPr>
              <a:t>Data</a:t>
            </a:r>
            <a:endParaRPr b="0" lang="en-US" sz="3000" spc="-1" strike="noStrike">
              <a:latin typeface="Arial"/>
            </a:endParaRPr>
          </a:p>
        </p:txBody>
      </p:sp>
      <p:pic>
        <p:nvPicPr>
          <p:cNvPr id="86" name="Google Shape;84;p18" descr=""/>
          <p:cNvPicPr/>
          <p:nvPr/>
        </p:nvPicPr>
        <p:blipFill>
          <a:blip r:embed="rId1"/>
          <a:stretch/>
        </p:blipFill>
        <p:spPr>
          <a:xfrm>
            <a:off x="1306440" y="1017720"/>
            <a:ext cx="6530400" cy="3566160"/>
          </a:xfrm>
          <a:prstGeom prst="rect">
            <a:avLst/>
          </a:prstGeom>
          <a:ln>
            <a:noFill/>
          </a:ln>
        </p:spPr>
      </p:pic>
      <p:sp>
        <p:nvSpPr>
          <p:cNvPr id="87" name="CustomShape 2"/>
          <p:cNvSpPr/>
          <p:nvPr/>
        </p:nvSpPr>
        <p:spPr>
          <a:xfrm>
            <a:off x="1306440" y="4051440"/>
            <a:ext cx="5726880" cy="63432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a:solidFill>
                  <a:srgbClr val="00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Input</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	</a:t>
            </a:r>
            <a:r>
              <a:rPr b="0" lang="en-US" sz="2400" spc="-1" strike="noStrike">
                <a:solidFill>
                  <a:srgbClr val="ff0000"/>
                </a:solidFill>
                <a:latin typeface="Arial"/>
                <a:ea typeface="Arial"/>
              </a:rPr>
              <a:t>Target</a:t>
            </a:r>
            <a:endParaRPr b="0" lang="en-US"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000" spc="-1" strike="noStrike">
                <a:solidFill>
                  <a:srgbClr val="0000ff"/>
                </a:solidFill>
                <a:latin typeface="Merriweather"/>
                <a:ea typeface="Merriweather"/>
              </a:rPr>
              <a:t>Research Question</a:t>
            </a:r>
            <a:endParaRPr b="0" lang="en-US" sz="3000" spc="-1" strike="noStrike">
              <a:latin typeface="Arial"/>
            </a:endParaRPr>
          </a:p>
        </p:txBody>
      </p:sp>
      <p:sp>
        <p:nvSpPr>
          <p:cNvPr id="8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15000"/>
              </a:lnSpc>
            </a:pPr>
            <a:endParaRPr b="0" lang="en-US" sz="1800" spc="-1" strike="noStrike">
              <a:latin typeface="Arial"/>
            </a:endParaRPr>
          </a:p>
          <a:p>
            <a:pPr>
              <a:lnSpc>
                <a:spcPct val="115000"/>
              </a:lnSpc>
              <a:spcBef>
                <a:spcPts val="1599"/>
              </a:spcBef>
              <a:spcAft>
                <a:spcPts val="1599"/>
              </a:spcAft>
            </a:pPr>
            <a:r>
              <a:rPr b="1" lang="en-US" sz="2800" spc="-1" strike="noStrike" u="sng">
                <a:solidFill>
                  <a:srgbClr val="0097a7"/>
                </a:solidFill>
                <a:uFillTx/>
                <a:latin typeface="Arial"/>
                <a:ea typeface="Arial"/>
              </a:rPr>
              <a:t>Question</a:t>
            </a:r>
            <a:r>
              <a:rPr b="0" lang="en-US" sz="2800" spc="-1" strike="noStrike">
                <a:solidFill>
                  <a:srgbClr val="595959"/>
                </a:solidFill>
                <a:latin typeface="Arial"/>
                <a:ea typeface="Arial"/>
              </a:rPr>
              <a:t> : How does recurrent processing help an </a:t>
            </a:r>
            <a:r>
              <a:rPr b="1" lang="en-US" sz="2800" spc="-1" strike="noStrike">
                <a:solidFill>
                  <a:srgbClr val="595959"/>
                </a:solidFill>
                <a:latin typeface="Arial"/>
                <a:ea typeface="Arial"/>
              </a:rPr>
              <a:t>autoencoder</a:t>
            </a:r>
            <a:r>
              <a:rPr b="0" lang="en-US" sz="2800" spc="-1" strike="noStrike">
                <a:solidFill>
                  <a:srgbClr val="595959"/>
                </a:solidFill>
                <a:latin typeface="Arial"/>
                <a:ea typeface="Arial"/>
              </a:rPr>
              <a:t> in image reconstruction, when the objects are under occlusion in the image?</a:t>
            </a:r>
            <a:endParaRPr b="0" lang="en-US"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11760" y="533520"/>
            <a:ext cx="8519760" cy="712080"/>
          </a:xfrm>
          <a:prstGeom prst="rect">
            <a:avLst/>
          </a:prstGeom>
          <a:noFill/>
          <a:ln>
            <a:noFill/>
          </a:ln>
        </p:spPr>
        <p:style>
          <a:lnRef idx="0"/>
          <a:fillRef idx="0"/>
          <a:effectRef idx="0"/>
          <a:fontRef idx="minor"/>
        </p:style>
        <p:txBody>
          <a:bodyPr lIns="90000" rIns="90000" tIns="91440" bIns="91440"/>
          <a:p>
            <a:pPr algn="ctr">
              <a:lnSpc>
                <a:spcPct val="100000"/>
              </a:lnSpc>
            </a:pPr>
            <a:r>
              <a:rPr b="1" lang="en-US" sz="3000" spc="-1" strike="noStrike">
                <a:solidFill>
                  <a:srgbClr val="0000ff"/>
                </a:solidFill>
                <a:latin typeface="Merriweather"/>
                <a:ea typeface="Merriweather"/>
              </a:rPr>
              <a:t>Architecture Overview</a:t>
            </a:r>
            <a:endParaRPr b="0" lang="en-US" sz="3000" spc="-1" strike="noStrike">
              <a:latin typeface="Arial"/>
            </a:endParaRPr>
          </a:p>
        </p:txBody>
      </p:sp>
      <p:sp>
        <p:nvSpPr>
          <p:cNvPr id="91" name="CustomShape 2"/>
          <p:cNvSpPr/>
          <p:nvPr/>
        </p:nvSpPr>
        <p:spPr>
          <a:xfrm>
            <a:off x="825480" y="1246320"/>
            <a:ext cx="7314480" cy="36554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595959"/>
                </a:solidFill>
                <a:latin typeface="Arial"/>
                <a:ea typeface="Arial"/>
              </a:rPr>
              <a:t>&gt; The autoencoder has three convolutional layers and three fully connected layers in encoder as well as decoder.</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595959"/>
                </a:solidFill>
                <a:latin typeface="Arial"/>
                <a:ea typeface="Arial"/>
              </a:rPr>
              <a:t>&gt; Feedforward connections (B), Feedback connections (T) and lateral connections (L) may or may not be present varying the level of recurrence in the network.</a:t>
            </a:r>
            <a:endParaRPr b="0" lang="en-US" sz="2800" spc="-1" strike="noStrike">
              <a:latin typeface="Arial"/>
            </a:endParaRPr>
          </a:p>
          <a:p>
            <a:pPr>
              <a:lnSpc>
                <a:spcPct val="100000"/>
              </a:lnSpc>
            </a:pPr>
            <a:endParaRPr b="0" lang="en-US" sz="2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71360" y="546120"/>
            <a:ext cx="342360" cy="3542760"/>
          </a:xfrm>
          <a:prstGeom prst="rect">
            <a:avLst/>
          </a:prstGeom>
          <a:solidFill>
            <a:schemeClr val="lt2"/>
          </a:solidFill>
          <a:ln w="9360">
            <a:solidFill>
              <a:schemeClr val="dk2"/>
            </a:solidFill>
            <a:round/>
          </a:ln>
        </p:spPr>
        <p:style>
          <a:lnRef idx="0"/>
          <a:fillRef idx="0"/>
          <a:effectRef idx="0"/>
          <a:fontRef idx="minor"/>
        </p:style>
      </p:sp>
      <p:sp>
        <p:nvSpPr>
          <p:cNvPr id="93" name="CustomShape 2"/>
          <p:cNvSpPr/>
          <p:nvPr/>
        </p:nvSpPr>
        <p:spPr>
          <a:xfrm>
            <a:off x="870120" y="800280"/>
            <a:ext cx="342360" cy="2869560"/>
          </a:xfrm>
          <a:prstGeom prst="rect">
            <a:avLst/>
          </a:prstGeom>
          <a:solidFill>
            <a:schemeClr val="lt2"/>
          </a:solidFill>
          <a:ln w="9360">
            <a:solidFill>
              <a:schemeClr val="dk2"/>
            </a:solidFill>
            <a:round/>
          </a:ln>
        </p:spPr>
        <p:style>
          <a:lnRef idx="0"/>
          <a:fillRef idx="0"/>
          <a:effectRef idx="0"/>
          <a:fontRef idx="minor"/>
        </p:style>
      </p:sp>
      <p:sp>
        <p:nvSpPr>
          <p:cNvPr id="94" name="CustomShape 3"/>
          <p:cNvSpPr/>
          <p:nvPr/>
        </p:nvSpPr>
        <p:spPr>
          <a:xfrm>
            <a:off x="1568520" y="800280"/>
            <a:ext cx="342360" cy="2869560"/>
          </a:xfrm>
          <a:prstGeom prst="rect">
            <a:avLst/>
          </a:prstGeom>
          <a:solidFill>
            <a:schemeClr val="lt2"/>
          </a:solidFill>
          <a:ln w="9360">
            <a:solidFill>
              <a:schemeClr val="dk2"/>
            </a:solidFill>
            <a:round/>
          </a:ln>
        </p:spPr>
        <p:style>
          <a:lnRef idx="0"/>
          <a:fillRef idx="0"/>
          <a:effectRef idx="0"/>
          <a:fontRef idx="minor"/>
        </p:style>
      </p:sp>
      <p:sp>
        <p:nvSpPr>
          <p:cNvPr id="95" name="CustomShape 4"/>
          <p:cNvSpPr/>
          <p:nvPr/>
        </p:nvSpPr>
        <p:spPr>
          <a:xfrm>
            <a:off x="2266920" y="800280"/>
            <a:ext cx="342360" cy="2869560"/>
          </a:xfrm>
          <a:prstGeom prst="ellipse">
            <a:avLst/>
          </a:prstGeom>
          <a:solidFill>
            <a:schemeClr val="lt2"/>
          </a:solidFill>
          <a:ln w="9360">
            <a:solidFill>
              <a:schemeClr val="dk2"/>
            </a:solidFill>
            <a:round/>
          </a:ln>
        </p:spPr>
        <p:style>
          <a:lnRef idx="0"/>
          <a:fillRef idx="0"/>
          <a:effectRef idx="0"/>
          <a:fontRef idx="minor"/>
        </p:style>
      </p:sp>
      <p:sp>
        <p:nvSpPr>
          <p:cNvPr id="96" name="CustomShape 5"/>
          <p:cNvSpPr/>
          <p:nvPr/>
        </p:nvSpPr>
        <p:spPr>
          <a:xfrm>
            <a:off x="2965320" y="1073160"/>
            <a:ext cx="342360" cy="2323440"/>
          </a:xfrm>
          <a:prstGeom prst="ellipse">
            <a:avLst/>
          </a:prstGeom>
          <a:solidFill>
            <a:schemeClr val="lt2"/>
          </a:solidFill>
          <a:ln w="9360">
            <a:solidFill>
              <a:schemeClr val="dk2"/>
            </a:solidFill>
            <a:round/>
          </a:ln>
        </p:spPr>
        <p:style>
          <a:lnRef idx="0"/>
          <a:fillRef idx="0"/>
          <a:effectRef idx="0"/>
          <a:fontRef idx="minor"/>
        </p:style>
      </p:sp>
      <p:sp>
        <p:nvSpPr>
          <p:cNvPr id="97" name="CustomShape 6"/>
          <p:cNvSpPr/>
          <p:nvPr/>
        </p:nvSpPr>
        <p:spPr>
          <a:xfrm>
            <a:off x="3664080" y="1282680"/>
            <a:ext cx="342360" cy="1904400"/>
          </a:xfrm>
          <a:prstGeom prst="ellipse">
            <a:avLst/>
          </a:prstGeom>
          <a:solidFill>
            <a:schemeClr val="lt2"/>
          </a:solidFill>
          <a:ln w="9360">
            <a:solidFill>
              <a:schemeClr val="dk2"/>
            </a:solidFill>
            <a:round/>
          </a:ln>
        </p:spPr>
        <p:style>
          <a:lnRef idx="0"/>
          <a:fillRef idx="0"/>
          <a:effectRef idx="0"/>
          <a:fontRef idx="minor"/>
        </p:style>
      </p:sp>
      <p:sp>
        <p:nvSpPr>
          <p:cNvPr id="98" name="CustomShape 7"/>
          <p:cNvSpPr/>
          <p:nvPr/>
        </p:nvSpPr>
        <p:spPr>
          <a:xfrm rot="10800000">
            <a:off x="9315360" y="7448400"/>
            <a:ext cx="342360" cy="3542760"/>
          </a:xfrm>
          <a:prstGeom prst="rect">
            <a:avLst/>
          </a:prstGeom>
          <a:solidFill>
            <a:schemeClr val="lt2"/>
          </a:solidFill>
          <a:ln w="9360">
            <a:solidFill>
              <a:schemeClr val="dk2"/>
            </a:solidFill>
            <a:round/>
          </a:ln>
        </p:spPr>
        <p:style>
          <a:lnRef idx="0"/>
          <a:fillRef idx="0"/>
          <a:effectRef idx="0"/>
          <a:fontRef idx="minor"/>
        </p:style>
      </p:sp>
      <p:sp>
        <p:nvSpPr>
          <p:cNvPr id="99" name="CustomShape 8"/>
          <p:cNvSpPr/>
          <p:nvPr/>
        </p:nvSpPr>
        <p:spPr>
          <a:xfrm rot="10800000">
            <a:off x="8616600" y="6521040"/>
            <a:ext cx="342360" cy="2869560"/>
          </a:xfrm>
          <a:prstGeom prst="rect">
            <a:avLst/>
          </a:prstGeom>
          <a:solidFill>
            <a:schemeClr val="lt2"/>
          </a:solidFill>
          <a:ln w="9360">
            <a:solidFill>
              <a:schemeClr val="dk2"/>
            </a:solidFill>
            <a:round/>
          </a:ln>
        </p:spPr>
        <p:style>
          <a:lnRef idx="0"/>
          <a:fillRef idx="0"/>
          <a:effectRef idx="0"/>
          <a:fontRef idx="minor"/>
        </p:style>
      </p:sp>
      <p:sp>
        <p:nvSpPr>
          <p:cNvPr id="100" name="CustomShape 9"/>
          <p:cNvSpPr/>
          <p:nvPr/>
        </p:nvSpPr>
        <p:spPr>
          <a:xfrm rot="10800000">
            <a:off x="7918200" y="6521040"/>
            <a:ext cx="342360" cy="2869560"/>
          </a:xfrm>
          <a:prstGeom prst="rect">
            <a:avLst/>
          </a:prstGeom>
          <a:solidFill>
            <a:schemeClr val="lt2"/>
          </a:solidFill>
          <a:ln w="9360">
            <a:solidFill>
              <a:schemeClr val="dk2"/>
            </a:solidFill>
            <a:round/>
          </a:ln>
        </p:spPr>
        <p:style>
          <a:lnRef idx="0"/>
          <a:fillRef idx="0"/>
          <a:effectRef idx="0"/>
          <a:fontRef idx="minor"/>
        </p:style>
      </p:sp>
      <p:sp>
        <p:nvSpPr>
          <p:cNvPr id="101" name="CustomShape 10"/>
          <p:cNvSpPr/>
          <p:nvPr/>
        </p:nvSpPr>
        <p:spPr>
          <a:xfrm rot="10800000">
            <a:off x="7219800" y="6521040"/>
            <a:ext cx="342360" cy="2869560"/>
          </a:xfrm>
          <a:prstGeom prst="ellipse">
            <a:avLst/>
          </a:prstGeom>
          <a:solidFill>
            <a:schemeClr val="lt2"/>
          </a:solidFill>
          <a:ln w="9360">
            <a:solidFill>
              <a:schemeClr val="dk2"/>
            </a:solidFill>
            <a:round/>
          </a:ln>
        </p:spPr>
        <p:style>
          <a:lnRef idx="0"/>
          <a:fillRef idx="0"/>
          <a:effectRef idx="0"/>
          <a:fontRef idx="minor"/>
        </p:style>
      </p:sp>
      <p:sp>
        <p:nvSpPr>
          <p:cNvPr id="102" name="CustomShape 11"/>
          <p:cNvSpPr/>
          <p:nvPr/>
        </p:nvSpPr>
        <p:spPr>
          <a:xfrm rot="10800000">
            <a:off x="6521400" y="5702040"/>
            <a:ext cx="342360" cy="2323440"/>
          </a:xfrm>
          <a:prstGeom prst="ellipse">
            <a:avLst/>
          </a:prstGeom>
          <a:solidFill>
            <a:schemeClr val="lt2"/>
          </a:solidFill>
          <a:ln w="9360">
            <a:solidFill>
              <a:schemeClr val="dk2"/>
            </a:solidFill>
            <a:round/>
          </a:ln>
        </p:spPr>
        <p:style>
          <a:lnRef idx="0"/>
          <a:fillRef idx="0"/>
          <a:effectRef idx="0"/>
          <a:fontRef idx="minor"/>
        </p:style>
      </p:sp>
      <p:sp>
        <p:nvSpPr>
          <p:cNvPr id="103" name="CustomShape 12"/>
          <p:cNvSpPr/>
          <p:nvPr/>
        </p:nvSpPr>
        <p:spPr>
          <a:xfrm rot="10800000">
            <a:off x="5835600" y="5092560"/>
            <a:ext cx="342360" cy="1904400"/>
          </a:xfrm>
          <a:prstGeom prst="ellipse">
            <a:avLst/>
          </a:prstGeom>
          <a:solidFill>
            <a:schemeClr val="lt2"/>
          </a:solidFill>
          <a:ln w="9360">
            <a:solidFill>
              <a:schemeClr val="dk2"/>
            </a:solidFill>
            <a:round/>
          </a:ln>
        </p:spPr>
        <p:style>
          <a:lnRef idx="0"/>
          <a:fillRef idx="0"/>
          <a:effectRef idx="0"/>
          <a:fontRef idx="minor"/>
        </p:style>
      </p:sp>
      <p:sp>
        <p:nvSpPr>
          <p:cNvPr id="104" name="CustomShape 13"/>
          <p:cNvSpPr/>
          <p:nvPr/>
        </p:nvSpPr>
        <p:spPr>
          <a:xfrm>
            <a:off x="4337280" y="1625400"/>
            <a:ext cx="469080" cy="1218600"/>
          </a:xfrm>
          <a:prstGeom prst="rect">
            <a:avLst/>
          </a:prstGeom>
          <a:solidFill>
            <a:schemeClr val="lt2"/>
          </a:solidFill>
          <a:ln w="9360">
            <a:solidFill>
              <a:schemeClr val="dk2"/>
            </a:solidFill>
            <a:round/>
          </a:ln>
        </p:spPr>
        <p:style>
          <a:lnRef idx="0"/>
          <a:fillRef idx="0"/>
          <a:effectRef idx="0"/>
          <a:fontRef idx="minor"/>
        </p:style>
      </p:sp>
      <p:sp>
        <p:nvSpPr>
          <p:cNvPr id="105" name="CustomShape 14"/>
          <p:cNvSpPr/>
          <p:nvPr/>
        </p:nvSpPr>
        <p:spPr>
          <a:xfrm>
            <a:off x="520560" y="1536840"/>
            <a:ext cx="35496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06" name="CustomShape 15"/>
          <p:cNvSpPr/>
          <p:nvPr/>
        </p:nvSpPr>
        <p:spPr>
          <a:xfrm>
            <a:off x="1206360" y="1549440"/>
            <a:ext cx="35496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07" name="CustomShape 16"/>
          <p:cNvSpPr/>
          <p:nvPr/>
        </p:nvSpPr>
        <p:spPr>
          <a:xfrm>
            <a:off x="1917720" y="1562040"/>
            <a:ext cx="36756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08" name="CustomShape 17"/>
          <p:cNvSpPr/>
          <p:nvPr/>
        </p:nvSpPr>
        <p:spPr>
          <a:xfrm>
            <a:off x="2610000" y="2235240"/>
            <a:ext cx="35496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09" name="CustomShape 18"/>
          <p:cNvSpPr/>
          <p:nvPr/>
        </p:nvSpPr>
        <p:spPr>
          <a:xfrm>
            <a:off x="3308400" y="2235240"/>
            <a:ext cx="35496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0" name="CustomShape 19"/>
          <p:cNvSpPr/>
          <p:nvPr/>
        </p:nvSpPr>
        <p:spPr>
          <a:xfrm>
            <a:off x="4006800" y="2235240"/>
            <a:ext cx="32976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1" name="CustomShape 20"/>
          <p:cNvSpPr/>
          <p:nvPr/>
        </p:nvSpPr>
        <p:spPr>
          <a:xfrm>
            <a:off x="4807080" y="2235240"/>
            <a:ext cx="34236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2" name="CustomShape 21"/>
          <p:cNvSpPr/>
          <p:nvPr/>
        </p:nvSpPr>
        <p:spPr>
          <a:xfrm flipH="1" rot="10800000">
            <a:off x="6177600" y="2253960"/>
            <a:ext cx="342360" cy="18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3" name="CustomShape 22"/>
          <p:cNvSpPr/>
          <p:nvPr/>
        </p:nvSpPr>
        <p:spPr>
          <a:xfrm>
            <a:off x="6178680" y="2216160"/>
            <a:ext cx="35496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4" name="CustomShape 23"/>
          <p:cNvSpPr/>
          <p:nvPr/>
        </p:nvSpPr>
        <p:spPr>
          <a:xfrm flipH="1" rot="10800000">
            <a:off x="7606080" y="1599840"/>
            <a:ext cx="380160" cy="1188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5" name="CustomShape 24"/>
          <p:cNvSpPr/>
          <p:nvPr/>
        </p:nvSpPr>
        <p:spPr>
          <a:xfrm>
            <a:off x="7594560" y="1587600"/>
            <a:ext cx="32976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6" name="CustomShape 25"/>
          <p:cNvSpPr/>
          <p:nvPr/>
        </p:nvSpPr>
        <p:spPr>
          <a:xfrm>
            <a:off x="8305920" y="1574640"/>
            <a:ext cx="31680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7" name="CustomShape 26"/>
          <p:cNvSpPr/>
          <p:nvPr/>
        </p:nvSpPr>
        <p:spPr>
          <a:xfrm rot="10800000">
            <a:off x="1218960" y="2819880"/>
            <a:ext cx="34236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8" name="CustomShape 27"/>
          <p:cNvSpPr/>
          <p:nvPr/>
        </p:nvSpPr>
        <p:spPr>
          <a:xfrm rot="10800000">
            <a:off x="1917360" y="2845080"/>
            <a:ext cx="35496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9" name="CustomShape 28"/>
          <p:cNvSpPr/>
          <p:nvPr/>
        </p:nvSpPr>
        <p:spPr>
          <a:xfrm rot="10800000">
            <a:off x="8305560" y="2845080"/>
            <a:ext cx="35496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20" name="CustomShape 29"/>
          <p:cNvSpPr/>
          <p:nvPr/>
        </p:nvSpPr>
        <p:spPr>
          <a:xfrm flipH="1">
            <a:off x="8279640" y="2844720"/>
            <a:ext cx="354960" cy="1188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21" name="CustomShape 30"/>
          <p:cNvSpPr/>
          <p:nvPr/>
        </p:nvSpPr>
        <p:spPr>
          <a:xfrm>
            <a:off x="243000" y="216000"/>
            <a:ext cx="469080" cy="608760"/>
          </a:xfrm>
          <a:custGeom>
            <a:avLst/>
            <a:gdLst/>
            <a:ahLst/>
            <a:rect l="l" t="t" r="r" b="b"/>
            <a:pathLst>
              <a:path w="21482" h="22013">
                <a:moveTo>
                  <a:pt x="955" y="10837"/>
                </a:moveTo>
                <a:cubicBezTo>
                  <a:pt x="870" y="9398"/>
                  <a:pt x="-738" y="3979"/>
                  <a:pt x="447" y="2201"/>
                </a:cubicBezTo>
                <a:cubicBezTo>
                  <a:pt x="1632" y="423"/>
                  <a:pt x="4765" y="-170"/>
                  <a:pt x="8067" y="169"/>
                </a:cubicBezTo>
                <a:cubicBezTo>
                  <a:pt x="11369" y="508"/>
                  <a:pt x="18142" y="2116"/>
                  <a:pt x="20259" y="4233"/>
                </a:cubicBezTo>
                <a:cubicBezTo>
                  <a:pt x="22376" y="6350"/>
                  <a:pt x="21106" y="10498"/>
                  <a:pt x="20767" y="12869"/>
                </a:cubicBezTo>
                <a:cubicBezTo>
                  <a:pt x="20428" y="15240"/>
                  <a:pt x="19751" y="16933"/>
                  <a:pt x="18227" y="18457"/>
                </a:cubicBezTo>
                <a:cubicBezTo>
                  <a:pt x="16703" y="19981"/>
                  <a:pt x="12724" y="21420"/>
                  <a:pt x="11623" y="22013"/>
                </a:cubicBezTo>
              </a:path>
            </a:pathLst>
          </a:custGeom>
          <a:noFill/>
          <a:ln w="9360">
            <a:solidFill>
              <a:schemeClr val="dk2"/>
            </a:solidFill>
            <a:round/>
          </a:ln>
        </p:spPr>
        <p:style>
          <a:lnRef idx="0"/>
          <a:fillRef idx="0"/>
          <a:effectRef idx="0"/>
          <a:fontRef idx="minor"/>
        </p:style>
      </p:sp>
      <p:sp>
        <p:nvSpPr>
          <p:cNvPr id="122" name="CustomShape 31"/>
          <p:cNvSpPr/>
          <p:nvPr/>
        </p:nvSpPr>
        <p:spPr>
          <a:xfrm>
            <a:off x="985680" y="366840"/>
            <a:ext cx="502920" cy="648360"/>
          </a:xfrm>
          <a:custGeom>
            <a:avLst/>
            <a:gdLst/>
            <a:ahLst/>
            <a:rect l="l" t="t" r="r" b="b"/>
            <a:pathLst>
              <a:path w="20143" h="25966">
                <a:moveTo>
                  <a:pt x="191" y="17838"/>
                </a:moveTo>
                <a:cubicBezTo>
                  <a:pt x="445" y="15213"/>
                  <a:pt x="-1079" y="4799"/>
                  <a:pt x="1715" y="2090"/>
                </a:cubicBezTo>
                <a:cubicBezTo>
                  <a:pt x="4509" y="-619"/>
                  <a:pt x="13992" y="-535"/>
                  <a:pt x="16955" y="1582"/>
                </a:cubicBezTo>
                <a:cubicBezTo>
                  <a:pt x="19918" y="3699"/>
                  <a:pt x="20850" y="10726"/>
                  <a:pt x="19495" y="14790"/>
                </a:cubicBezTo>
                <a:cubicBezTo>
                  <a:pt x="18140" y="18854"/>
                  <a:pt x="10605" y="24103"/>
                  <a:pt x="8827" y="25966"/>
                </a:cubicBezTo>
              </a:path>
            </a:pathLst>
          </a:custGeom>
          <a:noFill/>
          <a:ln w="9360">
            <a:solidFill>
              <a:schemeClr val="dk2"/>
            </a:solidFill>
            <a:round/>
          </a:ln>
        </p:spPr>
        <p:style>
          <a:lnRef idx="0"/>
          <a:fillRef idx="0"/>
          <a:effectRef idx="0"/>
          <a:fontRef idx="minor"/>
        </p:style>
      </p:sp>
      <p:sp>
        <p:nvSpPr>
          <p:cNvPr id="123" name="CustomShape 32"/>
          <p:cNvSpPr/>
          <p:nvPr/>
        </p:nvSpPr>
        <p:spPr>
          <a:xfrm>
            <a:off x="1739880" y="351360"/>
            <a:ext cx="458640" cy="663840"/>
          </a:xfrm>
          <a:custGeom>
            <a:avLst/>
            <a:gdLst/>
            <a:ahLst/>
            <a:rect l="l" t="t" r="r" b="b"/>
            <a:pathLst>
              <a:path w="18373" h="26585">
                <a:moveTo>
                  <a:pt x="508" y="18457"/>
                </a:moveTo>
                <a:cubicBezTo>
                  <a:pt x="508" y="16256"/>
                  <a:pt x="-508" y="8297"/>
                  <a:pt x="508" y="5249"/>
                </a:cubicBezTo>
                <a:cubicBezTo>
                  <a:pt x="1524" y="2201"/>
                  <a:pt x="4149" y="508"/>
                  <a:pt x="6604" y="169"/>
                </a:cubicBezTo>
                <a:cubicBezTo>
                  <a:pt x="9059" y="-170"/>
                  <a:pt x="13293" y="1100"/>
                  <a:pt x="15240" y="3217"/>
                </a:cubicBezTo>
                <a:cubicBezTo>
                  <a:pt x="17187" y="5334"/>
                  <a:pt x="18457" y="9736"/>
                  <a:pt x="18288" y="12869"/>
                </a:cubicBezTo>
                <a:cubicBezTo>
                  <a:pt x="18119" y="16002"/>
                  <a:pt x="16087" y="19727"/>
                  <a:pt x="14224" y="22013"/>
                </a:cubicBezTo>
                <a:cubicBezTo>
                  <a:pt x="12361" y="24299"/>
                  <a:pt x="8297" y="25823"/>
                  <a:pt x="7112" y="26585"/>
                </a:cubicBezTo>
              </a:path>
            </a:pathLst>
          </a:custGeom>
          <a:noFill/>
          <a:ln w="9360">
            <a:solidFill>
              <a:schemeClr val="dk2"/>
            </a:solidFill>
            <a:round/>
          </a:ln>
        </p:spPr>
        <p:style>
          <a:lnRef idx="0"/>
          <a:fillRef idx="0"/>
          <a:effectRef idx="0"/>
          <a:fontRef idx="minor"/>
        </p:style>
      </p:sp>
      <p:sp>
        <p:nvSpPr>
          <p:cNvPr id="124" name="CustomShape 33"/>
          <p:cNvSpPr/>
          <p:nvPr/>
        </p:nvSpPr>
        <p:spPr>
          <a:xfrm>
            <a:off x="7329240" y="391680"/>
            <a:ext cx="478080" cy="598320"/>
          </a:xfrm>
          <a:custGeom>
            <a:avLst/>
            <a:gdLst/>
            <a:ahLst/>
            <a:rect l="l" t="t" r="r" b="b"/>
            <a:pathLst>
              <a:path w="19145" h="23961">
                <a:moveTo>
                  <a:pt x="1471" y="15833"/>
                </a:moveTo>
                <a:cubicBezTo>
                  <a:pt x="1302" y="13716"/>
                  <a:pt x="-900" y="5758"/>
                  <a:pt x="455" y="3133"/>
                </a:cubicBezTo>
                <a:cubicBezTo>
                  <a:pt x="1810" y="508"/>
                  <a:pt x="6551" y="-84"/>
                  <a:pt x="9599" y="85"/>
                </a:cubicBezTo>
                <a:cubicBezTo>
                  <a:pt x="12647" y="254"/>
                  <a:pt x="17558" y="1524"/>
                  <a:pt x="18743" y="4149"/>
                </a:cubicBezTo>
                <a:cubicBezTo>
                  <a:pt x="19928" y="6774"/>
                  <a:pt x="18066" y="12531"/>
                  <a:pt x="16711" y="15833"/>
                </a:cubicBezTo>
                <a:cubicBezTo>
                  <a:pt x="15356" y="19135"/>
                  <a:pt x="11631" y="22606"/>
                  <a:pt x="10615" y="23961"/>
                </a:cubicBezTo>
              </a:path>
            </a:pathLst>
          </a:custGeom>
          <a:noFill/>
          <a:ln w="9360">
            <a:solidFill>
              <a:schemeClr val="dk2"/>
            </a:solidFill>
            <a:round/>
          </a:ln>
        </p:spPr>
        <p:style>
          <a:lnRef idx="0"/>
          <a:fillRef idx="0"/>
          <a:effectRef idx="0"/>
          <a:fontRef idx="minor"/>
        </p:style>
      </p:sp>
      <p:sp>
        <p:nvSpPr>
          <p:cNvPr id="125" name="CustomShape 34"/>
          <p:cNvSpPr/>
          <p:nvPr/>
        </p:nvSpPr>
        <p:spPr>
          <a:xfrm>
            <a:off x="8084880" y="349200"/>
            <a:ext cx="430560" cy="691560"/>
          </a:xfrm>
          <a:custGeom>
            <a:avLst/>
            <a:gdLst/>
            <a:ahLst/>
            <a:rect l="l" t="t" r="r" b="b"/>
            <a:pathLst>
              <a:path w="17246" h="27691">
                <a:moveTo>
                  <a:pt x="714" y="18039"/>
                </a:moveTo>
                <a:cubicBezTo>
                  <a:pt x="714" y="15330"/>
                  <a:pt x="-810" y="4577"/>
                  <a:pt x="714" y="1783"/>
                </a:cubicBezTo>
                <a:cubicBezTo>
                  <a:pt x="2238" y="-1011"/>
                  <a:pt x="7318" y="90"/>
                  <a:pt x="9858" y="1275"/>
                </a:cubicBezTo>
                <a:cubicBezTo>
                  <a:pt x="12398" y="2460"/>
                  <a:pt x="14853" y="5847"/>
                  <a:pt x="15954" y="8895"/>
                </a:cubicBezTo>
                <a:cubicBezTo>
                  <a:pt x="17055" y="11943"/>
                  <a:pt x="17732" y="16430"/>
                  <a:pt x="16462" y="19563"/>
                </a:cubicBezTo>
                <a:cubicBezTo>
                  <a:pt x="15192" y="22696"/>
                  <a:pt x="9689" y="26336"/>
                  <a:pt x="8334" y="27691"/>
                </a:cubicBezTo>
              </a:path>
            </a:pathLst>
          </a:custGeom>
          <a:noFill/>
          <a:ln w="9360">
            <a:solidFill>
              <a:schemeClr val="dk2"/>
            </a:solidFill>
            <a:round/>
          </a:ln>
        </p:spPr>
        <p:style>
          <a:lnRef idx="0"/>
          <a:fillRef idx="0"/>
          <a:effectRef idx="0"/>
          <a:fontRef idx="minor"/>
        </p:style>
      </p:sp>
      <p:sp>
        <p:nvSpPr>
          <p:cNvPr id="126" name="CustomShape 35"/>
          <p:cNvSpPr/>
          <p:nvPr/>
        </p:nvSpPr>
        <p:spPr>
          <a:xfrm>
            <a:off x="8750160" y="69480"/>
            <a:ext cx="367560" cy="603000"/>
          </a:xfrm>
          <a:custGeom>
            <a:avLst/>
            <a:gdLst/>
            <a:ahLst/>
            <a:rect l="l" t="t" r="r" b="b"/>
            <a:pathLst>
              <a:path w="17293" h="24151">
                <a:moveTo>
                  <a:pt x="1016" y="11451"/>
                </a:moveTo>
                <a:cubicBezTo>
                  <a:pt x="931" y="9758"/>
                  <a:pt x="-508" y="3069"/>
                  <a:pt x="508" y="1291"/>
                </a:cubicBezTo>
                <a:cubicBezTo>
                  <a:pt x="1524" y="-487"/>
                  <a:pt x="4487" y="-148"/>
                  <a:pt x="7112" y="783"/>
                </a:cubicBezTo>
                <a:cubicBezTo>
                  <a:pt x="9737" y="1714"/>
                  <a:pt x="14732" y="4254"/>
                  <a:pt x="16256" y="6879"/>
                </a:cubicBezTo>
                <a:cubicBezTo>
                  <a:pt x="17780" y="9504"/>
                  <a:pt x="17357" y="13652"/>
                  <a:pt x="16256" y="16531"/>
                </a:cubicBezTo>
                <a:cubicBezTo>
                  <a:pt x="15155" y="19410"/>
                  <a:pt x="10753" y="22881"/>
                  <a:pt x="9652" y="24151"/>
                </a:cubicBezTo>
              </a:path>
            </a:pathLst>
          </a:custGeom>
          <a:noFill/>
          <a:ln w="9360">
            <a:solidFill>
              <a:schemeClr val="dk2"/>
            </a:solidFill>
            <a:round/>
          </a:ln>
        </p:spPr>
        <p:style>
          <a:lnRef idx="0"/>
          <a:fillRef idx="0"/>
          <a:effectRef idx="0"/>
          <a:fontRef idx="minor"/>
        </p:style>
      </p:sp>
      <p:sp>
        <p:nvSpPr>
          <p:cNvPr id="127" name="CustomShape 36"/>
          <p:cNvSpPr/>
          <p:nvPr/>
        </p:nvSpPr>
        <p:spPr>
          <a:xfrm>
            <a:off x="-47520" y="4102200"/>
            <a:ext cx="780120" cy="21528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000000"/>
                </a:solidFill>
                <a:latin typeface="Arial"/>
                <a:ea typeface="Arial"/>
              </a:rPr>
              <a:t>32x16x16</a:t>
            </a:r>
            <a:endParaRPr b="0" lang="en-US" sz="1000" spc="-1" strike="noStrike">
              <a:latin typeface="Arial"/>
            </a:endParaRPr>
          </a:p>
        </p:txBody>
      </p:sp>
      <p:sp>
        <p:nvSpPr>
          <p:cNvPr id="128" name="CustomShape 37"/>
          <p:cNvSpPr/>
          <p:nvPr/>
        </p:nvSpPr>
        <p:spPr>
          <a:xfrm>
            <a:off x="698400" y="3670200"/>
            <a:ext cx="685080" cy="21528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000000"/>
                </a:solidFill>
                <a:latin typeface="Arial"/>
                <a:ea typeface="Arial"/>
              </a:rPr>
              <a:t>32x8x8</a:t>
            </a:r>
            <a:endParaRPr b="0" lang="en-US" sz="1000" spc="-1" strike="noStrike">
              <a:latin typeface="Arial"/>
            </a:endParaRPr>
          </a:p>
        </p:txBody>
      </p:sp>
      <p:sp>
        <p:nvSpPr>
          <p:cNvPr id="129" name="CustomShape 38"/>
          <p:cNvSpPr/>
          <p:nvPr/>
        </p:nvSpPr>
        <p:spPr>
          <a:xfrm>
            <a:off x="1397160" y="3695760"/>
            <a:ext cx="685080" cy="16416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000000"/>
                </a:solidFill>
                <a:latin typeface="Arial"/>
                <a:ea typeface="Arial"/>
              </a:rPr>
              <a:t>32x4x4</a:t>
            </a:r>
            <a:endParaRPr b="0" lang="en-US" sz="1000" spc="-1" strike="noStrike">
              <a:latin typeface="Arial"/>
            </a:endParaRPr>
          </a:p>
        </p:txBody>
      </p:sp>
      <p:sp>
        <p:nvSpPr>
          <p:cNvPr id="130" name="CustomShape 39"/>
          <p:cNvSpPr/>
          <p:nvPr/>
        </p:nvSpPr>
        <p:spPr>
          <a:xfrm>
            <a:off x="2095560" y="3670200"/>
            <a:ext cx="685080" cy="21528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000000"/>
                </a:solidFill>
                <a:latin typeface="Arial"/>
                <a:ea typeface="Arial"/>
              </a:rPr>
              <a:t>512x256</a:t>
            </a:r>
            <a:endParaRPr b="0" lang="en-US" sz="1000" spc="-1" strike="noStrike">
              <a:latin typeface="Arial"/>
            </a:endParaRPr>
          </a:p>
        </p:txBody>
      </p:sp>
      <p:sp>
        <p:nvSpPr>
          <p:cNvPr id="131" name="CustomShape 40"/>
          <p:cNvSpPr/>
          <p:nvPr/>
        </p:nvSpPr>
        <p:spPr>
          <a:xfrm>
            <a:off x="2793960" y="3425760"/>
            <a:ext cx="685080" cy="21528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000000"/>
                </a:solidFill>
                <a:latin typeface="Arial"/>
                <a:ea typeface="Arial"/>
              </a:rPr>
              <a:t>256x256</a:t>
            </a:r>
            <a:endParaRPr b="0" lang="en-US" sz="1000" spc="-1" strike="noStrike">
              <a:latin typeface="Arial"/>
            </a:endParaRPr>
          </a:p>
        </p:txBody>
      </p:sp>
      <p:sp>
        <p:nvSpPr>
          <p:cNvPr id="132" name="CustomShape 41"/>
          <p:cNvSpPr/>
          <p:nvPr/>
        </p:nvSpPr>
        <p:spPr>
          <a:xfrm>
            <a:off x="3530520" y="3263760"/>
            <a:ext cx="685080" cy="21528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000000"/>
                </a:solidFill>
                <a:latin typeface="Arial"/>
                <a:ea typeface="Arial"/>
              </a:rPr>
              <a:t>256x24</a:t>
            </a:r>
            <a:endParaRPr b="0" lang="en-US" sz="1000" spc="-1" strike="noStrike">
              <a:latin typeface="Arial"/>
            </a:endParaRPr>
          </a:p>
        </p:txBody>
      </p:sp>
      <p:sp>
        <p:nvSpPr>
          <p:cNvPr id="133" name="CustomShape 42"/>
          <p:cNvSpPr/>
          <p:nvPr/>
        </p:nvSpPr>
        <p:spPr>
          <a:xfrm>
            <a:off x="4235400" y="2971800"/>
            <a:ext cx="685080" cy="21528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000000"/>
                </a:solidFill>
                <a:latin typeface="Arial"/>
                <a:ea typeface="Arial"/>
              </a:rPr>
              <a:t>24 units</a:t>
            </a:r>
            <a:endParaRPr b="0" lang="en-US" sz="1000" spc="-1" strike="noStrike">
              <a:latin typeface="Arial"/>
            </a:endParaRPr>
          </a:p>
        </p:txBody>
      </p:sp>
      <p:sp>
        <p:nvSpPr>
          <p:cNvPr id="134" name="CustomShape 43"/>
          <p:cNvSpPr/>
          <p:nvPr/>
        </p:nvSpPr>
        <p:spPr>
          <a:xfrm>
            <a:off x="5032440" y="3263760"/>
            <a:ext cx="685080" cy="16416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000000"/>
                </a:solidFill>
                <a:latin typeface="Arial"/>
                <a:ea typeface="Arial"/>
              </a:rPr>
              <a:t>24x256</a:t>
            </a:r>
            <a:endParaRPr b="0" lang="en-US" sz="1000" spc="-1" strike="noStrike">
              <a:latin typeface="Arial"/>
            </a:endParaRPr>
          </a:p>
        </p:txBody>
      </p:sp>
      <p:sp>
        <p:nvSpPr>
          <p:cNvPr id="135" name="CustomShape 44"/>
          <p:cNvSpPr/>
          <p:nvPr/>
        </p:nvSpPr>
        <p:spPr>
          <a:xfrm>
            <a:off x="5664240" y="3479760"/>
            <a:ext cx="780120" cy="21528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000000"/>
                </a:solidFill>
                <a:latin typeface="Arial"/>
                <a:ea typeface="Arial"/>
              </a:rPr>
              <a:t>256x256</a:t>
            </a:r>
            <a:endParaRPr b="0" lang="en-US" sz="1000" spc="-1" strike="noStrike">
              <a:latin typeface="Arial"/>
            </a:endParaRPr>
          </a:p>
        </p:txBody>
      </p:sp>
      <p:sp>
        <p:nvSpPr>
          <p:cNvPr id="136" name="CustomShape 45"/>
          <p:cNvSpPr/>
          <p:nvPr/>
        </p:nvSpPr>
        <p:spPr>
          <a:xfrm>
            <a:off x="6315120" y="3695760"/>
            <a:ext cx="780120" cy="21528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000000"/>
                </a:solidFill>
                <a:latin typeface="Arial"/>
                <a:ea typeface="Arial"/>
              </a:rPr>
              <a:t>256x512</a:t>
            </a:r>
            <a:endParaRPr b="0" lang="en-US" sz="1000" spc="-1" strike="noStrike">
              <a:latin typeface="Arial"/>
            </a:endParaRPr>
          </a:p>
        </p:txBody>
      </p:sp>
      <p:sp>
        <p:nvSpPr>
          <p:cNvPr id="137" name="CustomShape 46"/>
          <p:cNvSpPr/>
          <p:nvPr/>
        </p:nvSpPr>
        <p:spPr>
          <a:xfrm>
            <a:off x="7095960" y="3746880"/>
            <a:ext cx="780120" cy="16416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000000"/>
                </a:solidFill>
                <a:latin typeface="Arial"/>
                <a:ea typeface="Arial"/>
              </a:rPr>
              <a:t>32x4x4</a:t>
            </a:r>
            <a:endParaRPr b="0" lang="en-US" sz="1000" spc="-1" strike="noStrike">
              <a:latin typeface="Arial"/>
            </a:endParaRPr>
          </a:p>
        </p:txBody>
      </p:sp>
      <p:sp>
        <p:nvSpPr>
          <p:cNvPr id="138" name="CustomShape 47"/>
          <p:cNvSpPr/>
          <p:nvPr/>
        </p:nvSpPr>
        <p:spPr>
          <a:xfrm>
            <a:off x="7759800" y="3746880"/>
            <a:ext cx="685080" cy="16416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000000"/>
                </a:solidFill>
                <a:latin typeface="Arial"/>
                <a:ea typeface="Arial"/>
              </a:rPr>
              <a:t>32x8x8</a:t>
            </a:r>
            <a:endParaRPr b="0" lang="en-US" sz="1000" spc="-1" strike="noStrike">
              <a:latin typeface="Arial"/>
            </a:endParaRPr>
          </a:p>
        </p:txBody>
      </p:sp>
      <p:sp>
        <p:nvSpPr>
          <p:cNvPr id="139" name="CustomShape 48"/>
          <p:cNvSpPr/>
          <p:nvPr/>
        </p:nvSpPr>
        <p:spPr>
          <a:xfrm>
            <a:off x="8410680" y="4000680"/>
            <a:ext cx="780120" cy="164160"/>
          </a:xfrm>
          <a:prstGeom prst="rect">
            <a:avLst/>
          </a:prstGeom>
          <a:noFill/>
          <a:ln>
            <a:noFill/>
          </a:ln>
        </p:spPr>
        <p:style>
          <a:lnRef idx="0"/>
          <a:fillRef idx="0"/>
          <a:effectRef idx="0"/>
          <a:fontRef idx="minor"/>
        </p:style>
        <p:txBody>
          <a:bodyPr lIns="90000" rIns="90000" tIns="91440" bIns="91440"/>
          <a:p>
            <a:pPr>
              <a:lnSpc>
                <a:spcPct val="100000"/>
              </a:lnSpc>
            </a:pPr>
            <a:r>
              <a:rPr b="0" lang="en-US" sz="1000" spc="-1" strike="noStrike">
                <a:solidFill>
                  <a:srgbClr val="000000"/>
                </a:solidFill>
                <a:latin typeface="Arial"/>
                <a:ea typeface="Arial"/>
              </a:rPr>
              <a:t>32x16x16</a:t>
            </a:r>
            <a:endParaRPr b="0" lang="en-US" sz="1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2519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2019-12-27T15:50:23Z</dcterms:modified>
  <cp:revision>3</cp:revision>
  <dc:subject/>
  <dc:title/>
</cp:coreProperties>
</file>