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4DA6-B085-475B-B3DE-F73B6F63DC6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710-83CF-4792-AEDE-B0A3793CA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4DA6-B085-475B-B3DE-F73B6F63DC6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710-83CF-4792-AEDE-B0A3793CA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01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4DA6-B085-475B-B3DE-F73B6F63DC6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710-83CF-4792-AEDE-B0A3793CA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168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4DA6-B085-475B-B3DE-F73B6F63DC6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710-83CF-4792-AEDE-B0A3793CAB2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420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4DA6-B085-475B-B3DE-F73B6F63DC6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710-83CF-4792-AEDE-B0A3793CA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420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4DA6-B085-475B-B3DE-F73B6F63DC6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710-83CF-4792-AEDE-B0A3793CA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598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4DA6-B085-475B-B3DE-F73B6F63DC6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710-83CF-4792-AEDE-B0A3793CA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233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4DA6-B085-475B-B3DE-F73B6F63DC6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710-83CF-4792-AEDE-B0A3793CA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3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4DA6-B085-475B-B3DE-F73B6F63DC6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710-83CF-4792-AEDE-B0A3793CA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6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4DA6-B085-475B-B3DE-F73B6F63DC6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710-83CF-4792-AEDE-B0A3793CA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1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4DA6-B085-475B-B3DE-F73B6F63DC6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710-83CF-4792-AEDE-B0A3793CA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41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4DA6-B085-475B-B3DE-F73B6F63DC6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710-83CF-4792-AEDE-B0A3793CA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0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4DA6-B085-475B-B3DE-F73B6F63DC6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710-83CF-4792-AEDE-B0A3793CA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08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4DA6-B085-475B-B3DE-F73B6F63DC6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710-83CF-4792-AEDE-B0A3793CA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17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4DA6-B085-475B-B3DE-F73B6F63DC6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710-83CF-4792-AEDE-B0A3793CA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53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4DA6-B085-475B-B3DE-F73B6F63DC6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710-83CF-4792-AEDE-B0A3793CA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2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4DA6-B085-475B-B3DE-F73B6F63DC6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6710-83CF-4792-AEDE-B0A3793CA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0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A04DA6-B085-475B-B3DE-F73B6F63DC6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06710-83CF-4792-AEDE-B0A3793CA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769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9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allocate memory for a multidimensional array, you need only specify the memory for the first (leftmost) dimension. You can allocate the remaining dimensions separately.</a:t>
            </a:r>
            <a:endParaRPr lang="en-IN" dirty="0"/>
          </a:p>
          <a:p>
            <a:r>
              <a:rPr lang="en-US" dirty="0" err="1"/>
              <a:t>Eg</a:t>
            </a:r>
            <a:r>
              <a:rPr lang="en-US" dirty="0" smtClean="0"/>
              <a:t>: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twoD</a:t>
            </a:r>
            <a:r>
              <a:rPr lang="en-US" dirty="0"/>
              <a:t>[][] = new </a:t>
            </a:r>
            <a:r>
              <a:rPr lang="en-US" dirty="0" err="1"/>
              <a:t>int</a:t>
            </a:r>
            <a:r>
              <a:rPr lang="en-US" dirty="0"/>
              <a:t>[4][];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twoD</a:t>
            </a:r>
            <a:r>
              <a:rPr lang="en-US" dirty="0"/>
              <a:t>[0] = new </a:t>
            </a:r>
            <a:r>
              <a:rPr lang="en-US" dirty="0" err="1"/>
              <a:t>int</a:t>
            </a:r>
            <a:r>
              <a:rPr lang="en-US" dirty="0"/>
              <a:t>[5];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twoD</a:t>
            </a:r>
            <a:r>
              <a:rPr lang="en-US" dirty="0"/>
              <a:t>[1] = new </a:t>
            </a:r>
            <a:r>
              <a:rPr lang="en-US" dirty="0" err="1"/>
              <a:t>int</a:t>
            </a:r>
            <a:r>
              <a:rPr lang="en-US" dirty="0"/>
              <a:t>[5];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twoD</a:t>
            </a:r>
            <a:r>
              <a:rPr lang="en-US" dirty="0"/>
              <a:t>[2] = new </a:t>
            </a:r>
            <a:r>
              <a:rPr lang="en-US" dirty="0" err="1"/>
              <a:t>int</a:t>
            </a:r>
            <a:r>
              <a:rPr lang="en-US" dirty="0"/>
              <a:t>[5];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twoD</a:t>
            </a:r>
            <a:r>
              <a:rPr lang="en-US" dirty="0"/>
              <a:t>[3] = new </a:t>
            </a:r>
            <a:r>
              <a:rPr lang="en-US" dirty="0" err="1"/>
              <a:t>int</a:t>
            </a:r>
            <a:r>
              <a:rPr lang="en-US" dirty="0"/>
              <a:t>[5];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6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682" y="2237975"/>
            <a:ext cx="9404723" cy="1400530"/>
          </a:xfrm>
        </p:spPr>
        <p:txBody>
          <a:bodyPr/>
          <a:lstStyle/>
          <a:p>
            <a:r>
              <a:rPr lang="en-US" sz="3200" dirty="0"/>
              <a:t>Multidimensional arrays are actually arrays of arrays, the length of each array is under your control.</a:t>
            </a:r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993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1885" y="0"/>
            <a:ext cx="8946541" cy="6452454"/>
          </a:xfrm>
        </p:spPr>
        <p:txBody>
          <a:bodyPr>
            <a:noAutofit/>
          </a:bodyPr>
          <a:lstStyle/>
          <a:p>
            <a:pPr marL="457200" indent="0">
              <a:lnSpc>
                <a:spcPct val="115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&lt;4;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0">
              <a:lnSpc>
                <a:spcPct val="115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for(j=0; j&lt;i+1;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indent="0">
              <a:lnSpc>
                <a:spcPct val="115000"/>
              </a:lnSpc>
              <a:buNone/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twoD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][j] = k;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indent="0">
              <a:lnSpc>
                <a:spcPct val="115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k++;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indent="0">
              <a:lnSpc>
                <a:spcPct val="115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115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&lt;4;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0">
              <a:lnSpc>
                <a:spcPct val="115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for(j=0; j&lt;i+1;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indent="0">
              <a:lnSpc>
                <a:spcPct val="115000"/>
              </a:lnSpc>
              <a:buNone/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twoD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][j] + " ");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indent="0">
              <a:lnSpc>
                <a:spcPct val="115000"/>
              </a:lnSpc>
              <a:buNone/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0">
              <a:lnSpc>
                <a:spcPct val="115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/>
              <a:t>This program generates the following output:</a:t>
            </a:r>
            <a:endParaRPr lang="en-IN" sz="1800" dirty="0"/>
          </a:p>
          <a:p>
            <a:pPr marL="0" indent="0">
              <a:buNone/>
            </a:pPr>
            <a:r>
              <a:rPr lang="en-US" sz="1050" dirty="0"/>
              <a:t>0</a:t>
            </a:r>
            <a:endParaRPr lang="en-IN" sz="1050" dirty="0"/>
          </a:p>
          <a:p>
            <a:pPr marL="0" indent="0">
              <a:buNone/>
            </a:pPr>
            <a:r>
              <a:rPr lang="en-US" sz="1050" dirty="0"/>
              <a:t>1 2</a:t>
            </a:r>
            <a:endParaRPr lang="en-IN" sz="1050" dirty="0"/>
          </a:p>
          <a:p>
            <a:pPr marL="0" indent="0">
              <a:buNone/>
            </a:pPr>
            <a:r>
              <a:rPr lang="en-US" sz="1050" dirty="0"/>
              <a:t>3 4 5</a:t>
            </a:r>
            <a:endParaRPr lang="en-IN" sz="1050" dirty="0"/>
          </a:p>
          <a:p>
            <a:pPr marL="0" indent="0">
              <a:buNone/>
            </a:pPr>
            <a:r>
              <a:rPr lang="en-US" sz="1050" dirty="0"/>
              <a:t>6 7 8 9</a:t>
            </a:r>
            <a:endParaRPr lang="en-IN" sz="1050" dirty="0"/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434574"/>
            <a:ext cx="8946541" cy="6452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15000"/>
              </a:lnSpc>
              <a:buFont typeface="Wingdings 3" charset="2"/>
              <a:buNone/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Manually allocate differing size second dimensions.</a:t>
            </a:r>
            <a:endParaRPr lang="en-IN" sz="1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Font typeface="Wingdings 3" charset="2"/>
              <a:buNone/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Font typeface="Wingdings 3" charset="2"/>
              <a:buNone/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TwoDAgain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N" sz="1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Font typeface="Wingdings 3" charset="2"/>
              <a:buNone/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  <a:endParaRPr lang="en-IN" sz="1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115000"/>
              </a:lnSpc>
              <a:buFont typeface="Wingdings 3" charset="2"/>
              <a:buNone/>
            </a:pP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twoD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 = new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[4][];</a:t>
            </a:r>
            <a:endParaRPr lang="en-IN" sz="1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115000"/>
              </a:lnSpc>
              <a:buFont typeface="Wingdings 3" charset="2"/>
              <a:buNone/>
            </a:pP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twoD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= new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[1];</a:t>
            </a:r>
            <a:endParaRPr lang="en-IN" sz="1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115000"/>
              </a:lnSpc>
              <a:buFont typeface="Wingdings 3" charset="2"/>
              <a:buNone/>
            </a:pP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twoD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= new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  <a:endParaRPr lang="en-IN" sz="1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115000"/>
              </a:lnSpc>
              <a:buFont typeface="Wingdings 3" charset="2"/>
              <a:buNone/>
            </a:pP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twoD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= new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  <a:endParaRPr lang="en-IN" sz="1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115000"/>
              </a:lnSpc>
              <a:buFont typeface="Wingdings 3" charset="2"/>
              <a:buNone/>
            </a:pP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twoD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= new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[4];</a:t>
            </a:r>
            <a:endParaRPr lang="en-IN" sz="1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115000"/>
              </a:lnSpc>
              <a:buFont typeface="Wingdings 3" charset="2"/>
              <a:buNone/>
            </a:pP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j, k = 0;</a:t>
            </a:r>
            <a:endParaRPr lang="en-IN" sz="1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6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68" y="278546"/>
            <a:ext cx="10138003" cy="780997"/>
          </a:xfrm>
        </p:spPr>
        <p:txBody>
          <a:bodyPr/>
          <a:lstStyle/>
          <a:p>
            <a:r>
              <a:rPr lang="en-US" dirty="0"/>
              <a:t>Alternative Array Declaration Syntax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62744"/>
            <a:ext cx="8946541" cy="53267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a second form that may be used to declare an array:</a:t>
            </a:r>
            <a:endParaRPr lang="en-IN" dirty="0"/>
          </a:p>
          <a:p>
            <a:r>
              <a:rPr lang="en-US" i="1" dirty="0">
                <a:solidFill>
                  <a:srgbClr val="FFFF00"/>
                </a:solidFill>
              </a:rPr>
              <a:t>type</a:t>
            </a:r>
            <a:r>
              <a:rPr lang="en-US" dirty="0">
                <a:solidFill>
                  <a:srgbClr val="FFFF00"/>
                </a:solidFill>
              </a:rPr>
              <a:t>[ ] </a:t>
            </a:r>
            <a:r>
              <a:rPr lang="en-US" i="1" dirty="0" err="1">
                <a:solidFill>
                  <a:srgbClr val="FFFF00"/>
                </a:solidFill>
              </a:rPr>
              <a:t>var</a:t>
            </a:r>
            <a:r>
              <a:rPr lang="en-US" i="1" dirty="0">
                <a:solidFill>
                  <a:srgbClr val="FFFF00"/>
                </a:solidFill>
              </a:rPr>
              <a:t>-name;</a:t>
            </a:r>
            <a:endParaRPr lang="en-IN" dirty="0">
              <a:solidFill>
                <a:srgbClr val="FFFF00"/>
              </a:solidFill>
            </a:endParaRPr>
          </a:p>
          <a:p>
            <a:r>
              <a:rPr lang="en-US" i="1" dirty="0"/>
              <a:t> </a:t>
            </a:r>
            <a:endParaRPr lang="en-IN" dirty="0"/>
          </a:p>
          <a:p>
            <a:r>
              <a:rPr lang="en-US" dirty="0"/>
              <a:t>Here, the square brackets follow the type specifier, and not the name of the array variable. </a:t>
            </a:r>
            <a:endParaRPr lang="en-IN" dirty="0"/>
          </a:p>
          <a:p>
            <a:r>
              <a:rPr lang="en-US" dirty="0"/>
              <a:t>For example, the following two declarations are equivalent:</a:t>
            </a:r>
            <a:endParaRPr lang="en-IN" dirty="0"/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al[] = new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[3];</a:t>
            </a:r>
            <a:endParaRPr lang="en-I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[] a2 = new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[3];</a:t>
            </a:r>
            <a:endParaRPr lang="en-IN" dirty="0">
              <a:solidFill>
                <a:srgbClr val="FFFF00"/>
              </a:solidFill>
            </a:endParaRPr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The following declarations are also equivalent:</a:t>
            </a: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char twod1[][] = new char[3][4];</a:t>
            </a:r>
            <a:endParaRPr lang="en-I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char[][] twod2 = new char[3][4];</a:t>
            </a:r>
            <a:endParaRPr lang="en-IN" dirty="0">
              <a:solidFill>
                <a:srgbClr val="FFFF00"/>
              </a:solidFill>
            </a:endParaRPr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This alternative declaration form is included as a convenience, and is also </a:t>
            </a:r>
            <a:r>
              <a:rPr lang="en-US" dirty="0">
                <a:solidFill>
                  <a:srgbClr val="FFFF00"/>
                </a:solidFill>
              </a:rPr>
              <a:t>useful </a:t>
            </a:r>
            <a:r>
              <a:rPr lang="en-US" dirty="0" smtClean="0">
                <a:solidFill>
                  <a:srgbClr val="FFFF00"/>
                </a:solidFill>
              </a:rPr>
              <a:t>when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specifying </a:t>
            </a:r>
            <a:r>
              <a:rPr lang="en-US" dirty="0">
                <a:solidFill>
                  <a:srgbClr val="FFFF00"/>
                </a:solidFill>
              </a:rPr>
              <a:t>an array as a return type for a method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Implementation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77258"/>
            <a:ext cx="8946541" cy="4971142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smtClean="0"/>
              <a:t>A</a:t>
            </a:r>
            <a:r>
              <a:rPr lang="en-US" dirty="0" smtClean="0"/>
              <a:t>rrays</a:t>
            </a:r>
            <a:r>
              <a:rPr lang="en-US" dirty="0"/>
              <a:t>: they are implemented as objects.</a:t>
            </a:r>
            <a:endParaRPr lang="en-IN" dirty="0"/>
          </a:p>
          <a:p>
            <a:pPr lvl="0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size of an array—that is, the number of elements that an array can hold—is found in its </a:t>
            </a:r>
            <a:r>
              <a:rPr lang="en-US" b="1" dirty="0"/>
              <a:t>length </a:t>
            </a:r>
            <a:r>
              <a:rPr lang="en-US" dirty="0"/>
              <a:t>instance variable.</a:t>
            </a:r>
            <a:endParaRPr lang="en-IN" dirty="0"/>
          </a:p>
          <a:p>
            <a:pPr lvl="0"/>
            <a:r>
              <a:rPr lang="en-US" dirty="0"/>
              <a:t>All arrays have this variable, and it will always hold the size of the array.</a:t>
            </a:r>
            <a:endParaRPr lang="en-IN" dirty="0"/>
          </a:p>
          <a:p>
            <a:pPr lvl="0"/>
            <a:r>
              <a:rPr lang="en-US" dirty="0"/>
              <a:t>The value of </a:t>
            </a:r>
            <a:r>
              <a:rPr lang="en-US" b="1" dirty="0"/>
              <a:t>length </a:t>
            </a:r>
            <a:r>
              <a:rPr lang="en-US" dirty="0"/>
              <a:t>has nothing to do with the number of elements that are actually in use. It only reflects the number of elements that the array is designed to hold.</a:t>
            </a:r>
            <a:endParaRPr lang="en-IN" dirty="0"/>
          </a:p>
          <a:p>
            <a:r>
              <a:rPr lang="en-US" dirty="0"/>
              <a:t> </a:t>
            </a:r>
            <a:r>
              <a:rPr lang="en-US" b="1" dirty="0" smtClean="0">
                <a:solidFill>
                  <a:srgbClr val="FF0000"/>
                </a:solidFill>
              </a:rPr>
              <a:t>a1.length</a:t>
            </a:r>
            <a:endParaRPr lang="en-IN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3200"/>
            <a:ext cx="8946541" cy="6045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// This program demonstrates the length array member.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class Length 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a1[] = new </a:t>
            </a:r>
            <a:r>
              <a:rPr lang="en-US" dirty="0" err="1"/>
              <a:t>int</a:t>
            </a:r>
            <a:r>
              <a:rPr lang="en-US" dirty="0"/>
              <a:t>[10];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a2[] = {3, 5, 7, 1, 8, 99, 44, -10};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a3[] = {4, 3, 2, 1};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("length of a1 is " + a1.length);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("length of a2 is " + a2.length);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("length of a3 is " + a3.length);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This program displays the following output: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length of a1 is 10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length of a2 is 8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length of a3 is 4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8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896" y="1993901"/>
            <a:ext cx="8825659" cy="3416300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bg1"/>
                </a:solidFill>
                <a:effectLst/>
              </a:rPr>
              <a:t>An </a:t>
            </a:r>
            <a:r>
              <a:rPr lang="en-US" i="1" dirty="0">
                <a:solidFill>
                  <a:srgbClr val="C00000"/>
                </a:solidFill>
                <a:effectLst/>
              </a:rPr>
              <a:t>array</a:t>
            </a:r>
            <a:r>
              <a:rPr lang="en-US" i="1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</a:rPr>
              <a:t>is a group of like-typed variables that are referred to by a common name. </a:t>
            </a:r>
            <a:endParaRPr lang="en-IN" dirty="0">
              <a:solidFill>
                <a:schemeClr val="bg1"/>
              </a:solidFill>
              <a:effectLst/>
            </a:endParaRPr>
          </a:p>
          <a:p>
            <a:pPr lvl="0"/>
            <a:r>
              <a:rPr lang="en-US" dirty="0">
                <a:solidFill>
                  <a:schemeClr val="bg1"/>
                </a:solidFill>
                <a:effectLst/>
              </a:rPr>
              <a:t>Arrays of </a:t>
            </a:r>
            <a:r>
              <a:rPr lang="en-US" dirty="0">
                <a:solidFill>
                  <a:srgbClr val="C00000"/>
                </a:solidFill>
                <a:effectLst/>
              </a:rPr>
              <a:t>any type </a:t>
            </a:r>
            <a:r>
              <a:rPr lang="en-US" dirty="0">
                <a:solidFill>
                  <a:schemeClr val="bg1"/>
                </a:solidFill>
                <a:effectLst/>
              </a:rPr>
              <a:t>can be created and may have </a:t>
            </a:r>
            <a:r>
              <a:rPr lang="en-US" dirty="0">
                <a:solidFill>
                  <a:srgbClr val="C00000"/>
                </a:solidFill>
                <a:effectLst/>
              </a:rPr>
              <a:t>one or more dimensions.</a:t>
            </a:r>
            <a:endParaRPr lang="en-IN" dirty="0">
              <a:solidFill>
                <a:srgbClr val="C00000"/>
              </a:solidFill>
              <a:effectLst/>
            </a:endParaRPr>
          </a:p>
          <a:p>
            <a:pPr lvl="0"/>
            <a:r>
              <a:rPr lang="en-US" dirty="0">
                <a:solidFill>
                  <a:schemeClr val="bg1"/>
                </a:solidFill>
                <a:effectLst/>
              </a:rPr>
              <a:t>A specific element in an array is accessed by its </a:t>
            </a:r>
            <a:r>
              <a:rPr lang="en-US" dirty="0">
                <a:solidFill>
                  <a:srgbClr val="C00000"/>
                </a:solidFill>
                <a:effectLst/>
              </a:rPr>
              <a:t>index</a:t>
            </a:r>
            <a:r>
              <a:rPr lang="en-US" dirty="0">
                <a:solidFill>
                  <a:schemeClr val="bg1"/>
                </a:solidFill>
                <a:effectLst/>
              </a:rPr>
              <a:t>. </a:t>
            </a:r>
            <a:endParaRPr lang="en-IN" dirty="0">
              <a:solidFill>
                <a:schemeClr val="bg1"/>
              </a:solidFill>
              <a:effectLst/>
            </a:endParaRPr>
          </a:p>
          <a:p>
            <a:pPr lvl="0"/>
            <a:r>
              <a:rPr lang="en-US" dirty="0">
                <a:solidFill>
                  <a:schemeClr val="bg1"/>
                </a:solidFill>
                <a:effectLst/>
              </a:rPr>
              <a:t>Arrays offer a convenient means of </a:t>
            </a:r>
            <a:r>
              <a:rPr lang="en-US" dirty="0">
                <a:solidFill>
                  <a:srgbClr val="C00000"/>
                </a:solidFill>
                <a:effectLst/>
              </a:rPr>
              <a:t>grouping related information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  <a:endParaRPr lang="en-IN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69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</a:t>
            </a:r>
            <a:r>
              <a:rPr lang="en-US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A </a:t>
            </a:r>
            <a:r>
              <a:rPr lang="en-US" i="1" dirty="0">
                <a:solidFill>
                  <a:schemeClr val="bg1"/>
                </a:solidFill>
                <a:effectLst/>
              </a:rPr>
              <a:t>one-dimensional array </a:t>
            </a:r>
            <a:r>
              <a:rPr lang="en-US" dirty="0">
                <a:solidFill>
                  <a:schemeClr val="bg1"/>
                </a:solidFill>
                <a:effectLst/>
              </a:rPr>
              <a:t>is, essentially, a list of like-typed variables.</a:t>
            </a:r>
            <a:endParaRPr lang="en-IN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Obtaining an array is a </a:t>
            </a:r>
            <a:r>
              <a:rPr lang="en-US" dirty="0">
                <a:solidFill>
                  <a:srgbClr val="C00000"/>
                </a:solidFill>
                <a:effectLst/>
              </a:rPr>
              <a:t>two-step process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  <a:endParaRPr lang="en-IN" dirty="0">
              <a:solidFill>
                <a:schemeClr val="bg1"/>
              </a:solidFill>
              <a:effectLst/>
            </a:endParaRPr>
          </a:p>
          <a:p>
            <a:pPr lvl="0"/>
            <a:r>
              <a:rPr lang="en-US" dirty="0">
                <a:solidFill>
                  <a:schemeClr val="bg1"/>
                </a:solidFill>
                <a:effectLst/>
              </a:rPr>
              <a:t>You must </a:t>
            </a:r>
            <a:r>
              <a:rPr lang="en-US" dirty="0">
                <a:solidFill>
                  <a:srgbClr val="C00000"/>
                </a:solidFill>
                <a:effectLst/>
              </a:rPr>
              <a:t>declare a variable </a:t>
            </a:r>
            <a:r>
              <a:rPr lang="en-US" dirty="0">
                <a:solidFill>
                  <a:schemeClr val="bg1"/>
                </a:solidFill>
                <a:effectLst/>
              </a:rPr>
              <a:t>of the desired array type. </a:t>
            </a:r>
            <a:endParaRPr lang="en-IN" dirty="0">
              <a:solidFill>
                <a:schemeClr val="bg1"/>
              </a:solidFill>
              <a:effectLst/>
            </a:endParaRPr>
          </a:p>
          <a:p>
            <a:pPr lvl="0"/>
            <a:r>
              <a:rPr lang="en-US" dirty="0">
                <a:solidFill>
                  <a:schemeClr val="bg1"/>
                </a:solidFill>
                <a:effectLst/>
              </a:rPr>
              <a:t> You must </a:t>
            </a:r>
            <a:r>
              <a:rPr lang="en-US" dirty="0">
                <a:solidFill>
                  <a:srgbClr val="C00000"/>
                </a:solidFill>
                <a:effectLst/>
              </a:rPr>
              <a:t>allocate the memory </a:t>
            </a:r>
            <a:r>
              <a:rPr lang="en-US" dirty="0">
                <a:solidFill>
                  <a:schemeClr val="bg1"/>
                </a:solidFill>
                <a:effectLst/>
              </a:rPr>
              <a:t>that will hold the array, using </a:t>
            </a:r>
            <a:r>
              <a:rPr lang="en-US" b="1" dirty="0">
                <a:solidFill>
                  <a:srgbClr val="FFFF00"/>
                </a:solidFill>
                <a:effectLst/>
              </a:rPr>
              <a:t>new</a:t>
            </a:r>
            <a:r>
              <a:rPr lang="en-US" dirty="0">
                <a:solidFill>
                  <a:schemeClr val="bg1"/>
                </a:solidFill>
                <a:effectLst/>
              </a:rPr>
              <a:t>, and </a:t>
            </a:r>
            <a:r>
              <a:rPr lang="en-US" dirty="0">
                <a:solidFill>
                  <a:srgbClr val="C00000"/>
                </a:solidFill>
                <a:effectLst/>
              </a:rPr>
              <a:t>assign</a:t>
            </a:r>
            <a:r>
              <a:rPr lang="en-US" dirty="0">
                <a:solidFill>
                  <a:schemeClr val="bg1"/>
                </a:solidFill>
                <a:effectLst/>
              </a:rPr>
              <a:t> it to the array variable.</a:t>
            </a:r>
            <a:endParaRPr lang="en-IN" dirty="0">
              <a:solidFill>
                <a:schemeClr val="bg1"/>
              </a:solidFill>
              <a:effectLst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1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declaration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The general form of a one dimensional array declaration is</a:t>
            </a:r>
            <a:endParaRPr lang="en-IN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effectLst/>
            </a:endParaRPr>
          </a:p>
          <a:p>
            <a:r>
              <a:rPr lang="en-US" i="1" dirty="0">
                <a:solidFill>
                  <a:srgbClr val="C00000"/>
                </a:solidFill>
                <a:effectLst/>
              </a:rPr>
              <a:t>type</a:t>
            </a:r>
            <a:r>
              <a:rPr lang="en-US" i="1" dirty="0">
                <a:solidFill>
                  <a:schemeClr val="bg1"/>
                </a:solidFill>
                <a:effectLst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</a:rPr>
              <a:t>var</a:t>
            </a:r>
            <a:r>
              <a:rPr lang="en-US" i="1" dirty="0">
                <a:solidFill>
                  <a:schemeClr val="bg1"/>
                </a:solidFill>
                <a:effectLst/>
              </a:rPr>
              <a:t>-name</a:t>
            </a:r>
            <a:r>
              <a:rPr lang="en-US" dirty="0">
                <a:solidFill>
                  <a:schemeClr val="bg1"/>
                </a:solidFill>
                <a:effectLst/>
              </a:rPr>
              <a:t>[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];</a:t>
            </a:r>
          </a:p>
          <a:p>
            <a:endParaRPr lang="en-IN" dirty="0">
              <a:solidFill>
                <a:schemeClr val="bg1"/>
              </a:solidFill>
              <a:effectLst/>
            </a:endParaRPr>
          </a:p>
          <a:p>
            <a:r>
              <a:rPr lang="en-US" dirty="0" err="1">
                <a:solidFill>
                  <a:schemeClr val="bg1"/>
                </a:solidFill>
                <a:effectLst/>
              </a:rPr>
              <a:t>Eg</a:t>
            </a:r>
            <a:r>
              <a:rPr lang="en-US" dirty="0">
                <a:solidFill>
                  <a:schemeClr val="bg1"/>
                </a:solidFill>
                <a:effectLst/>
              </a:rPr>
              <a:t>: </a:t>
            </a:r>
            <a:r>
              <a:rPr lang="en-US" dirty="0" err="1">
                <a:solidFill>
                  <a:schemeClr val="bg1"/>
                </a:solidFill>
                <a:effectLst/>
              </a:rPr>
              <a:t>int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month_days</a:t>
            </a:r>
            <a:r>
              <a:rPr lang="en-US" dirty="0">
                <a:solidFill>
                  <a:schemeClr val="bg1"/>
                </a:solidFill>
                <a:effectLst/>
              </a:rPr>
              <a:t>[];</a:t>
            </a:r>
            <a:endParaRPr lang="en-IN" dirty="0">
              <a:solidFill>
                <a:schemeClr val="bg1"/>
              </a:solidFill>
              <a:effectLst/>
            </a:endParaRPr>
          </a:p>
          <a:p>
            <a:pPr lvl="0"/>
            <a:endParaRPr lang="en-US" i="1" dirty="0" smtClean="0">
              <a:solidFill>
                <a:schemeClr val="bg1"/>
              </a:solidFill>
              <a:effectLst/>
            </a:endParaRPr>
          </a:p>
          <a:p>
            <a:pPr lvl="0"/>
            <a:r>
              <a:rPr lang="en-US" i="1" dirty="0" smtClean="0">
                <a:solidFill>
                  <a:srgbClr val="C00000"/>
                </a:solidFill>
                <a:effectLst/>
              </a:rPr>
              <a:t>type</a:t>
            </a:r>
            <a:r>
              <a:rPr lang="en-US" i="1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</a:rPr>
              <a:t>declares the base type of the array. </a:t>
            </a:r>
            <a:endParaRPr lang="en-IN" dirty="0">
              <a:solidFill>
                <a:schemeClr val="bg1"/>
              </a:solidFill>
              <a:effectLst/>
            </a:endParaRPr>
          </a:p>
          <a:p>
            <a:pPr lvl="0"/>
            <a:r>
              <a:rPr lang="en-US" dirty="0">
                <a:solidFill>
                  <a:schemeClr val="bg1"/>
                </a:solidFill>
                <a:effectLst/>
              </a:rPr>
              <a:t>The base type determines </a:t>
            </a:r>
            <a:r>
              <a:rPr lang="en-US" dirty="0">
                <a:solidFill>
                  <a:srgbClr val="C00000"/>
                </a:solidFill>
                <a:effectLst/>
              </a:rPr>
              <a:t>the data type of each element </a:t>
            </a:r>
            <a:r>
              <a:rPr lang="en-US" dirty="0">
                <a:solidFill>
                  <a:schemeClr val="bg1"/>
                </a:solidFill>
                <a:effectLst/>
              </a:rPr>
              <a:t>that comprises the array. Thus, the base type for the array determines what type of data the array will hold.</a:t>
            </a:r>
            <a:endParaRPr lang="en-IN" dirty="0">
              <a:solidFill>
                <a:schemeClr val="bg1"/>
              </a:solidFill>
              <a:effectLst/>
            </a:endParaRPr>
          </a:p>
          <a:p>
            <a:pPr lvl="0"/>
            <a:r>
              <a:rPr lang="en-US" b="1" dirty="0">
                <a:solidFill>
                  <a:srgbClr val="FF0000"/>
                </a:solidFill>
                <a:effectLst/>
              </a:rPr>
              <a:t>new</a:t>
            </a:r>
            <a:r>
              <a:rPr lang="en-US" b="1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</a:rPr>
              <a:t>is a special operator that </a:t>
            </a:r>
            <a:r>
              <a:rPr lang="en-US" dirty="0">
                <a:solidFill>
                  <a:srgbClr val="FF0000"/>
                </a:solidFill>
                <a:effectLst/>
              </a:rPr>
              <a:t>allocates memory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  <a:endParaRPr lang="en-IN" dirty="0">
              <a:solidFill>
                <a:schemeClr val="bg1"/>
              </a:solidFill>
              <a:effectLst/>
            </a:endParaRPr>
          </a:p>
          <a:p>
            <a:pPr lvl="0"/>
            <a:r>
              <a:rPr lang="en-US" dirty="0">
                <a:solidFill>
                  <a:schemeClr val="bg1"/>
                </a:solidFill>
                <a:effectLst/>
              </a:rPr>
              <a:t>In Java all arrays are </a:t>
            </a:r>
            <a:r>
              <a:rPr lang="en-US" dirty="0">
                <a:solidFill>
                  <a:srgbClr val="C00000"/>
                </a:solidFill>
                <a:effectLst/>
              </a:rPr>
              <a:t>dynamically allocated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  <a:endParaRPr lang="en-IN" dirty="0">
              <a:solidFill>
                <a:schemeClr val="bg1"/>
              </a:solidFill>
              <a:effectLst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The general form of </a:t>
            </a:r>
            <a:r>
              <a:rPr lang="en-US" b="1" dirty="0">
                <a:solidFill>
                  <a:srgbClr val="FFFF00"/>
                </a:solidFill>
                <a:effectLst/>
              </a:rPr>
              <a:t>new</a:t>
            </a:r>
            <a:r>
              <a:rPr lang="en-US" b="1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</a:rPr>
              <a:t>as it applies to one-dimensional arrays appears as follows:</a:t>
            </a:r>
            <a:endParaRPr lang="en-IN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 </a:t>
            </a:r>
            <a:endParaRPr lang="en-IN" dirty="0">
              <a:solidFill>
                <a:schemeClr val="bg1"/>
              </a:solidFill>
              <a:effectLst/>
            </a:endParaRPr>
          </a:p>
          <a:p>
            <a:r>
              <a:rPr lang="en-US" i="1" dirty="0">
                <a:solidFill>
                  <a:srgbClr val="C00000"/>
                </a:solidFill>
                <a:effectLst/>
              </a:rPr>
              <a:t>array-</a:t>
            </a:r>
            <a:r>
              <a:rPr lang="en-US" i="1" dirty="0" err="1">
                <a:solidFill>
                  <a:srgbClr val="C00000"/>
                </a:solidFill>
                <a:effectLst/>
              </a:rPr>
              <a:t>var</a:t>
            </a:r>
            <a:r>
              <a:rPr lang="en-US" i="1" dirty="0">
                <a:solidFill>
                  <a:srgbClr val="C00000"/>
                </a:solidFill>
                <a:effectLst/>
              </a:rPr>
              <a:t> </a:t>
            </a:r>
            <a:r>
              <a:rPr lang="en-US" dirty="0">
                <a:solidFill>
                  <a:srgbClr val="C00000"/>
                </a:solidFill>
                <a:effectLst/>
              </a:rPr>
              <a:t>= </a:t>
            </a:r>
            <a:r>
              <a:rPr lang="en-US" dirty="0">
                <a:solidFill>
                  <a:srgbClr val="FFFF00"/>
                </a:solidFill>
                <a:effectLst/>
              </a:rPr>
              <a:t>new</a:t>
            </a:r>
            <a:r>
              <a:rPr lang="en-US" dirty="0">
                <a:solidFill>
                  <a:srgbClr val="C00000"/>
                </a:solidFill>
                <a:effectLst/>
              </a:rPr>
              <a:t> </a:t>
            </a:r>
            <a:r>
              <a:rPr lang="en-US" i="1" dirty="0">
                <a:solidFill>
                  <a:srgbClr val="C00000"/>
                </a:solidFill>
                <a:effectLst/>
              </a:rPr>
              <a:t>type</a:t>
            </a:r>
            <a:r>
              <a:rPr lang="en-US" dirty="0">
                <a:solidFill>
                  <a:srgbClr val="C00000"/>
                </a:solidFill>
                <a:effectLst/>
              </a:rPr>
              <a:t>[</a:t>
            </a:r>
            <a:r>
              <a:rPr lang="en-US" i="1" dirty="0">
                <a:solidFill>
                  <a:srgbClr val="C00000"/>
                </a:solidFill>
                <a:effectLst/>
              </a:rPr>
              <a:t>size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];</a:t>
            </a:r>
          </a:p>
          <a:p>
            <a:endParaRPr lang="en-IN" dirty="0">
              <a:solidFill>
                <a:srgbClr val="C00000"/>
              </a:solidFill>
              <a:effectLst/>
            </a:endParaRPr>
          </a:p>
          <a:p>
            <a:r>
              <a:rPr lang="en-US" dirty="0" err="1">
                <a:solidFill>
                  <a:schemeClr val="bg1"/>
                </a:solidFill>
                <a:effectLst/>
              </a:rPr>
              <a:t>Eg</a:t>
            </a:r>
            <a:r>
              <a:rPr lang="en-US" dirty="0">
                <a:solidFill>
                  <a:schemeClr val="bg1"/>
                </a:solidFill>
                <a:effectLst/>
              </a:rPr>
              <a:t>: </a:t>
            </a:r>
            <a:r>
              <a:rPr lang="en-US" dirty="0" err="1">
                <a:solidFill>
                  <a:schemeClr val="bg1"/>
                </a:solidFill>
                <a:effectLst/>
              </a:rPr>
              <a:t>month_days</a:t>
            </a:r>
            <a:r>
              <a:rPr lang="en-US" dirty="0">
                <a:solidFill>
                  <a:schemeClr val="bg1"/>
                </a:solidFill>
                <a:effectLst/>
              </a:rPr>
              <a:t> = new </a:t>
            </a:r>
            <a:r>
              <a:rPr lang="en-US" dirty="0" err="1">
                <a:solidFill>
                  <a:schemeClr val="bg1"/>
                </a:solidFill>
                <a:effectLst/>
              </a:rPr>
              <a:t>int</a:t>
            </a:r>
            <a:r>
              <a:rPr lang="en-US" dirty="0">
                <a:solidFill>
                  <a:schemeClr val="bg1"/>
                </a:solidFill>
                <a:effectLst/>
              </a:rPr>
              <a:t>[12];</a:t>
            </a:r>
            <a:endParaRPr lang="en-IN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 </a:t>
            </a:r>
            <a:endParaRPr lang="en-IN" dirty="0">
              <a:solidFill>
                <a:schemeClr val="bg1"/>
              </a:solidFill>
              <a:effectLst/>
            </a:endParaRPr>
          </a:p>
          <a:p>
            <a:pPr lvl="0"/>
            <a:r>
              <a:rPr lang="en-US" dirty="0">
                <a:solidFill>
                  <a:schemeClr val="bg1"/>
                </a:solidFill>
                <a:effectLst/>
              </a:rPr>
              <a:t>Once you have allocated an array, you can </a:t>
            </a:r>
            <a:r>
              <a:rPr lang="en-US" dirty="0">
                <a:solidFill>
                  <a:srgbClr val="FFFF00"/>
                </a:solidFill>
                <a:effectLst/>
              </a:rPr>
              <a:t>access a specific element in the array by specifying its index</a:t>
            </a:r>
            <a:r>
              <a:rPr lang="en-US" dirty="0">
                <a:solidFill>
                  <a:schemeClr val="bg1"/>
                </a:solidFill>
                <a:effectLst/>
              </a:rPr>
              <a:t> within square brackets. </a:t>
            </a:r>
            <a:endParaRPr lang="en-IN" dirty="0">
              <a:solidFill>
                <a:schemeClr val="bg1"/>
              </a:solidFill>
              <a:effectLst/>
            </a:endParaRPr>
          </a:p>
          <a:p>
            <a:pPr lvl="0"/>
            <a:r>
              <a:rPr lang="en-US" dirty="0">
                <a:solidFill>
                  <a:schemeClr val="bg1"/>
                </a:solidFill>
                <a:effectLst/>
              </a:rPr>
              <a:t>All array indexes start at </a:t>
            </a:r>
            <a:r>
              <a:rPr lang="en-US" dirty="0">
                <a:solidFill>
                  <a:srgbClr val="FFFF00"/>
                </a:solidFill>
                <a:effectLst/>
              </a:rPr>
              <a:t>zero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  <a:endParaRPr lang="en-IN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 </a:t>
            </a:r>
            <a:endParaRPr lang="en-IN" dirty="0">
              <a:solidFill>
                <a:schemeClr val="bg1"/>
              </a:solidFill>
              <a:effectLst/>
            </a:endParaRPr>
          </a:p>
          <a:p>
            <a:r>
              <a:rPr lang="en-US" dirty="0" err="1">
                <a:solidFill>
                  <a:schemeClr val="bg1"/>
                </a:solidFill>
                <a:effectLst/>
              </a:rPr>
              <a:t>Eg</a:t>
            </a:r>
            <a:r>
              <a:rPr lang="en-US" dirty="0">
                <a:solidFill>
                  <a:schemeClr val="bg1"/>
                </a:solidFill>
                <a:effectLst/>
              </a:rPr>
              <a:t>: </a:t>
            </a:r>
            <a:r>
              <a:rPr lang="en-US" dirty="0" err="1">
                <a:solidFill>
                  <a:schemeClr val="bg1"/>
                </a:solidFill>
                <a:effectLst/>
              </a:rPr>
              <a:t>month_days</a:t>
            </a:r>
            <a:r>
              <a:rPr lang="en-US" dirty="0">
                <a:solidFill>
                  <a:schemeClr val="bg1"/>
                </a:solidFill>
                <a:effectLst/>
              </a:rPr>
              <a:t>[1] =28;</a:t>
            </a:r>
            <a:endParaRPr lang="en-IN" dirty="0">
              <a:solidFill>
                <a:schemeClr val="bg1"/>
              </a:solidFill>
              <a:effectLst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171" y="1081312"/>
            <a:ext cx="6780023" cy="64298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effectLst/>
              </a:rPr>
              <a:t>month_days</a:t>
            </a:r>
            <a:r>
              <a:rPr lang="en-US" sz="1800" dirty="0" smtClean="0">
                <a:effectLst/>
              </a:rPr>
              <a:t>[5</a:t>
            </a:r>
            <a:r>
              <a:rPr lang="en-US" sz="1800" dirty="0">
                <a:effectLst/>
              </a:rPr>
              <a:t>] = 30;</a:t>
            </a:r>
            <a:endParaRPr lang="en-IN" sz="1800" dirty="0">
              <a:effectLst/>
            </a:endParaRPr>
          </a:p>
          <a:p>
            <a:pPr marL="0" indent="0">
              <a:buNone/>
            </a:pPr>
            <a:r>
              <a:rPr lang="en-US" sz="1800" dirty="0" err="1">
                <a:effectLst/>
              </a:rPr>
              <a:t>month_days</a:t>
            </a:r>
            <a:r>
              <a:rPr lang="en-US" sz="1800" dirty="0">
                <a:effectLst/>
              </a:rPr>
              <a:t>[6] = 31;</a:t>
            </a:r>
            <a:endParaRPr lang="en-IN" sz="1800" dirty="0">
              <a:effectLst/>
            </a:endParaRPr>
          </a:p>
          <a:p>
            <a:pPr marL="0" indent="0">
              <a:buNone/>
            </a:pPr>
            <a:r>
              <a:rPr lang="en-US" sz="1800" dirty="0" err="1">
                <a:effectLst/>
              </a:rPr>
              <a:t>month_days</a:t>
            </a:r>
            <a:r>
              <a:rPr lang="en-US" sz="1800" dirty="0">
                <a:effectLst/>
              </a:rPr>
              <a:t>[7] = 31;</a:t>
            </a:r>
            <a:endParaRPr lang="en-IN" sz="1800" dirty="0">
              <a:effectLst/>
            </a:endParaRPr>
          </a:p>
          <a:p>
            <a:pPr marL="0" indent="0">
              <a:buNone/>
            </a:pPr>
            <a:r>
              <a:rPr lang="en-US" sz="1800" dirty="0" err="1">
                <a:effectLst/>
              </a:rPr>
              <a:t>month_days</a:t>
            </a:r>
            <a:r>
              <a:rPr lang="en-US" sz="1800" dirty="0">
                <a:effectLst/>
              </a:rPr>
              <a:t>[8] = 30;</a:t>
            </a:r>
            <a:endParaRPr lang="en-IN" sz="1800" dirty="0">
              <a:effectLst/>
            </a:endParaRPr>
          </a:p>
          <a:p>
            <a:pPr marL="0" indent="0">
              <a:buNone/>
            </a:pPr>
            <a:r>
              <a:rPr lang="en-US" sz="1800" dirty="0" err="1">
                <a:effectLst/>
              </a:rPr>
              <a:t>month_days</a:t>
            </a:r>
            <a:r>
              <a:rPr lang="en-US" sz="1800" dirty="0">
                <a:effectLst/>
              </a:rPr>
              <a:t>[9] = 31;</a:t>
            </a:r>
            <a:endParaRPr lang="en-IN" sz="1800" dirty="0">
              <a:effectLst/>
            </a:endParaRPr>
          </a:p>
          <a:p>
            <a:pPr marL="0" indent="0">
              <a:buNone/>
            </a:pPr>
            <a:r>
              <a:rPr lang="en-US" sz="1800" dirty="0" err="1">
                <a:effectLst/>
              </a:rPr>
              <a:t>month_days</a:t>
            </a:r>
            <a:r>
              <a:rPr lang="en-US" sz="1800" dirty="0">
                <a:effectLst/>
              </a:rPr>
              <a:t>[10] = 30;</a:t>
            </a:r>
            <a:endParaRPr lang="en-IN" sz="1800" dirty="0">
              <a:effectLst/>
            </a:endParaRPr>
          </a:p>
          <a:p>
            <a:pPr marL="0" indent="0">
              <a:buNone/>
            </a:pPr>
            <a:r>
              <a:rPr lang="en-US" sz="1800" dirty="0" err="1">
                <a:effectLst/>
              </a:rPr>
              <a:t>month_days</a:t>
            </a:r>
            <a:r>
              <a:rPr lang="en-US" sz="1800" dirty="0">
                <a:effectLst/>
              </a:rPr>
              <a:t>[11] = 31;</a:t>
            </a:r>
            <a:endParaRPr lang="en-IN" sz="1800" dirty="0">
              <a:effectLst/>
            </a:endParaRPr>
          </a:p>
          <a:p>
            <a:pPr marL="0" indent="0">
              <a:buNone/>
            </a:pPr>
            <a:r>
              <a:rPr lang="en-US" sz="1800" dirty="0" err="1">
                <a:effectLst/>
              </a:rPr>
              <a:t>System.out.println</a:t>
            </a:r>
            <a:r>
              <a:rPr lang="en-US" sz="1800" dirty="0">
                <a:effectLst/>
              </a:rPr>
              <a:t>("April has " + </a:t>
            </a:r>
            <a:r>
              <a:rPr lang="en-US" sz="1800" dirty="0" err="1">
                <a:effectLst/>
              </a:rPr>
              <a:t>month_days</a:t>
            </a:r>
            <a:r>
              <a:rPr lang="en-US" sz="1800" dirty="0">
                <a:effectLst/>
              </a:rPr>
              <a:t>[3] + " days.");</a:t>
            </a:r>
            <a:endParaRPr lang="en-IN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}</a:t>
            </a:r>
            <a:endParaRPr lang="en-IN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}</a:t>
            </a: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355599"/>
            <a:ext cx="5822079" cy="6429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800" dirty="0" smtClean="0"/>
              <a:t>A program that creates an array of the number of days in each month.</a:t>
            </a:r>
            <a:endParaRPr lang="en-IN" sz="1800" dirty="0" smtClean="0"/>
          </a:p>
          <a:p>
            <a:pPr marL="0" indent="0">
              <a:buFont typeface="Wingdings 3" charset="2"/>
              <a:buNone/>
            </a:pPr>
            <a:r>
              <a:rPr lang="en-US" sz="1800" dirty="0" smtClean="0"/>
              <a:t> </a:t>
            </a:r>
            <a:endParaRPr lang="en-IN" sz="1800" dirty="0" smtClean="0"/>
          </a:p>
          <a:p>
            <a:pPr marL="0" indent="0">
              <a:buFont typeface="Wingdings 3" charset="2"/>
              <a:buNone/>
            </a:pPr>
            <a:r>
              <a:rPr lang="en-US" sz="1800" dirty="0" smtClean="0"/>
              <a:t>// Demonstrate a one-dimensional array.</a:t>
            </a:r>
            <a:endParaRPr lang="en-IN" sz="1800" dirty="0" smtClean="0"/>
          </a:p>
          <a:p>
            <a:pPr marL="0" indent="0">
              <a:buFont typeface="Wingdings 3" charset="2"/>
              <a:buNone/>
            </a:pPr>
            <a:r>
              <a:rPr lang="en-US" sz="1800" dirty="0" smtClean="0"/>
              <a:t>class Array {</a:t>
            </a:r>
            <a:endParaRPr lang="en-IN" sz="1800" dirty="0" smtClean="0"/>
          </a:p>
          <a:p>
            <a:pPr marL="0" indent="0">
              <a:buFont typeface="Wingdings 3" charset="2"/>
              <a:buNone/>
            </a:pPr>
            <a:endParaRPr lang="en-US" sz="1800" dirty="0" smtClean="0"/>
          </a:p>
          <a:p>
            <a:pPr marL="0" indent="0">
              <a:buFont typeface="Wingdings 3" charset="2"/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  <a:endParaRPr lang="en-IN" sz="1800" dirty="0" smtClean="0"/>
          </a:p>
          <a:p>
            <a:pPr marL="0" indent="0">
              <a:buFont typeface="Wingdings 3" charset="2"/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month_days</a:t>
            </a:r>
            <a:r>
              <a:rPr lang="en-US" sz="1800" dirty="0" smtClean="0"/>
              <a:t>[];</a:t>
            </a:r>
            <a:endParaRPr lang="en-IN" sz="1800" dirty="0" smtClean="0"/>
          </a:p>
          <a:p>
            <a:pPr marL="0" indent="0">
              <a:buFont typeface="Wingdings 3" charset="2"/>
              <a:buNone/>
            </a:pPr>
            <a:r>
              <a:rPr lang="en-US" sz="1800" dirty="0" err="1" smtClean="0"/>
              <a:t>month_days</a:t>
            </a:r>
            <a:r>
              <a:rPr lang="en-US" sz="1800" dirty="0" smtClean="0"/>
              <a:t> = new </a:t>
            </a:r>
            <a:r>
              <a:rPr lang="en-US" sz="1800" dirty="0" err="1" smtClean="0"/>
              <a:t>int</a:t>
            </a:r>
            <a:r>
              <a:rPr lang="en-US" sz="1800" dirty="0" smtClean="0"/>
              <a:t>[12];</a:t>
            </a:r>
            <a:endParaRPr lang="en-IN" sz="1800" dirty="0" smtClean="0"/>
          </a:p>
          <a:p>
            <a:pPr marL="0" indent="0">
              <a:buFont typeface="Wingdings 3" charset="2"/>
              <a:buNone/>
            </a:pPr>
            <a:r>
              <a:rPr lang="en-US" sz="1800" dirty="0" err="1" smtClean="0"/>
              <a:t>month_days</a:t>
            </a:r>
            <a:r>
              <a:rPr lang="en-US" sz="1800" dirty="0" smtClean="0"/>
              <a:t>[0] = 31;</a:t>
            </a:r>
            <a:endParaRPr lang="en-IN" sz="1800" dirty="0" smtClean="0"/>
          </a:p>
          <a:p>
            <a:pPr marL="0" indent="0">
              <a:buFont typeface="Wingdings 3" charset="2"/>
              <a:buNone/>
            </a:pPr>
            <a:r>
              <a:rPr lang="en-US" sz="1800" dirty="0" err="1" smtClean="0"/>
              <a:t>month_days</a:t>
            </a:r>
            <a:r>
              <a:rPr lang="en-US" sz="1800" dirty="0" smtClean="0"/>
              <a:t>[1] = 28;</a:t>
            </a:r>
            <a:endParaRPr lang="en-IN" sz="1800" dirty="0" smtClean="0"/>
          </a:p>
          <a:p>
            <a:pPr marL="0" indent="0">
              <a:buFont typeface="Wingdings 3" charset="2"/>
              <a:buNone/>
            </a:pPr>
            <a:r>
              <a:rPr lang="en-US" sz="1800" dirty="0" err="1" smtClean="0"/>
              <a:t>month_days</a:t>
            </a:r>
            <a:r>
              <a:rPr lang="en-US" sz="1800" dirty="0" smtClean="0"/>
              <a:t>[2] = 31;</a:t>
            </a:r>
            <a:endParaRPr lang="en-IN" sz="1800" dirty="0" smtClean="0"/>
          </a:p>
          <a:p>
            <a:pPr marL="0" indent="0">
              <a:buFont typeface="Wingdings 3" charset="2"/>
              <a:buNone/>
            </a:pPr>
            <a:r>
              <a:rPr lang="en-US" sz="1800" dirty="0" err="1" smtClean="0"/>
              <a:t>month_days</a:t>
            </a:r>
            <a:r>
              <a:rPr lang="en-US" sz="1800" dirty="0" smtClean="0"/>
              <a:t>[3] = 30;</a:t>
            </a:r>
            <a:endParaRPr lang="en-IN" sz="1800" dirty="0" smtClean="0"/>
          </a:p>
          <a:p>
            <a:pPr marL="0" indent="0">
              <a:buFont typeface="Wingdings 3" charset="2"/>
              <a:buNone/>
            </a:pPr>
            <a:r>
              <a:rPr lang="en-US" sz="1800" dirty="0" err="1" smtClean="0"/>
              <a:t>month_days</a:t>
            </a:r>
            <a:r>
              <a:rPr lang="en-US" sz="1800" dirty="0" smtClean="0"/>
              <a:t>[4] = 31;</a:t>
            </a: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106298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232230"/>
            <a:ext cx="9846653" cy="60161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possible to combine the declaration of the array variable with the allocation of the array itself, as shown here: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EG: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month_days</a:t>
            </a:r>
            <a:r>
              <a:rPr lang="en-US" dirty="0">
                <a:solidFill>
                  <a:srgbClr val="FFFF00"/>
                </a:solidFill>
              </a:rPr>
              <a:t>[] = new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[12];</a:t>
            </a:r>
            <a:endParaRPr lang="en-IN" dirty="0">
              <a:solidFill>
                <a:srgbClr val="FFFF00"/>
              </a:solidFill>
            </a:endParaRPr>
          </a:p>
          <a:p>
            <a:r>
              <a:rPr lang="en-US" dirty="0"/>
              <a:t> </a:t>
            </a:r>
            <a:endParaRPr lang="en-IN" dirty="0"/>
          </a:p>
          <a:p>
            <a:pPr lvl="0"/>
            <a:r>
              <a:rPr lang="en-US" dirty="0">
                <a:solidFill>
                  <a:srgbClr val="FFFF00"/>
                </a:solidFill>
              </a:rPr>
              <a:t>Arrays can be initialized when they are declared</a:t>
            </a:r>
            <a:r>
              <a:rPr lang="en-US" dirty="0"/>
              <a:t>. The process is much the same </a:t>
            </a:r>
            <a:r>
              <a:rPr lang="en-US" dirty="0" smtClean="0"/>
              <a:t>as</a:t>
            </a:r>
            <a:r>
              <a:rPr lang="en-IN" dirty="0"/>
              <a:t> </a:t>
            </a:r>
            <a:r>
              <a:rPr lang="en-US" dirty="0" smtClean="0"/>
              <a:t>that </a:t>
            </a:r>
            <a:r>
              <a:rPr lang="en-US" dirty="0"/>
              <a:t>used to initialize the simple types. </a:t>
            </a:r>
            <a:endParaRPr lang="en-IN" dirty="0"/>
          </a:p>
          <a:p>
            <a:pPr lvl="0"/>
            <a:r>
              <a:rPr lang="en-US" dirty="0"/>
              <a:t>An </a:t>
            </a:r>
            <a:r>
              <a:rPr lang="en-US" b="1" i="1" dirty="0">
                <a:solidFill>
                  <a:srgbClr val="C00000"/>
                </a:solidFill>
              </a:rPr>
              <a:t>array initializer </a:t>
            </a:r>
            <a:r>
              <a:rPr lang="en-US" dirty="0"/>
              <a:t>is </a:t>
            </a:r>
            <a:r>
              <a:rPr lang="en-US" dirty="0">
                <a:solidFill>
                  <a:srgbClr val="FFFF00"/>
                </a:solidFill>
              </a:rPr>
              <a:t>a list of comma-separated expressions </a:t>
            </a:r>
            <a:r>
              <a:rPr lang="en-US" dirty="0"/>
              <a:t>surrounded by curly braces. </a:t>
            </a:r>
            <a:endParaRPr lang="en-IN" dirty="0"/>
          </a:p>
          <a:p>
            <a:pPr lvl="0"/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commas separate the values </a:t>
            </a:r>
            <a:r>
              <a:rPr lang="en-US" dirty="0"/>
              <a:t>of the array elements. The </a:t>
            </a:r>
            <a:r>
              <a:rPr lang="en-US" dirty="0">
                <a:solidFill>
                  <a:srgbClr val="FFFF00"/>
                </a:solidFill>
              </a:rPr>
              <a:t>array will automatically be created large enough </a:t>
            </a:r>
            <a:r>
              <a:rPr lang="en-US" dirty="0"/>
              <a:t>to hold the number of elements you specify in the array initializer. There is </a:t>
            </a:r>
            <a:r>
              <a:rPr lang="en-US" dirty="0">
                <a:solidFill>
                  <a:srgbClr val="C00000"/>
                </a:solidFill>
              </a:rPr>
              <a:t>no need to use </a:t>
            </a:r>
            <a:r>
              <a:rPr lang="en-US" b="1" dirty="0">
                <a:solidFill>
                  <a:srgbClr val="C00000"/>
                </a:solidFill>
              </a:rPr>
              <a:t>new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 err="1"/>
              <a:t>Eg</a:t>
            </a:r>
            <a:r>
              <a:rPr lang="en-US" dirty="0"/>
              <a:t>: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month_days</a:t>
            </a:r>
            <a:r>
              <a:rPr lang="en-US" dirty="0"/>
              <a:t>[] = { 31, 28, 31, 30, 31, 30, 31, 31, 30, 31,30, 31 };</a:t>
            </a:r>
            <a:endParaRPr lang="en-IN" dirty="0"/>
          </a:p>
          <a:p>
            <a:r>
              <a:rPr lang="en-US" dirty="0"/>
              <a:t>	double </a:t>
            </a:r>
            <a:r>
              <a:rPr lang="en-US" dirty="0" err="1"/>
              <a:t>nums</a:t>
            </a:r>
            <a:r>
              <a:rPr lang="en-US" dirty="0"/>
              <a:t>[] = {10.1, 11.2, 12.3, 13.4, 14.5};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0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In Java, </a:t>
            </a:r>
            <a:r>
              <a:rPr lang="en-US" i="1" dirty="0" smtClean="0"/>
              <a:t>multidimensional arrays </a:t>
            </a:r>
            <a:r>
              <a:rPr lang="en-US" dirty="0" smtClean="0"/>
              <a:t>are actually arrays of arrays. </a:t>
            </a:r>
            <a:endParaRPr lang="en-IN" dirty="0"/>
          </a:p>
          <a:p>
            <a:pPr lvl="0"/>
            <a:r>
              <a:rPr lang="en-US" dirty="0" smtClean="0"/>
              <a:t>To </a:t>
            </a:r>
            <a:r>
              <a:rPr lang="en-US" dirty="0"/>
              <a:t>declare a multidimensional array variable</a:t>
            </a:r>
            <a:r>
              <a:rPr lang="en-US" dirty="0" smtClean="0">
                <a:solidFill>
                  <a:srgbClr val="FFFF00"/>
                </a:solidFill>
              </a:rPr>
              <a:t>, specify </a:t>
            </a:r>
            <a:r>
              <a:rPr lang="en-US" dirty="0">
                <a:solidFill>
                  <a:srgbClr val="FFFF00"/>
                </a:solidFill>
              </a:rPr>
              <a:t>each additional index using another set of square brackets. </a:t>
            </a:r>
            <a:endParaRPr lang="en-IN" dirty="0">
              <a:solidFill>
                <a:srgbClr val="FFFF00"/>
              </a:solidFill>
            </a:endParaRPr>
          </a:p>
          <a:p>
            <a:pPr lvl="0"/>
            <a:r>
              <a:rPr lang="en-US" dirty="0"/>
              <a:t>For example, the following declares a two-dimensional array variable called </a:t>
            </a:r>
            <a:r>
              <a:rPr lang="en-US" b="1" dirty="0" err="1"/>
              <a:t>twoD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twoD</a:t>
            </a:r>
            <a:r>
              <a:rPr lang="en-US" dirty="0">
                <a:solidFill>
                  <a:srgbClr val="FFFF00"/>
                </a:solidFill>
              </a:rPr>
              <a:t>[][] = new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[4][5];</a:t>
            </a:r>
            <a:endParaRPr lang="en-IN" dirty="0">
              <a:solidFill>
                <a:srgbClr val="FFFF00"/>
              </a:solidFill>
            </a:endParaRPr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This allocates a 4 by 5 array and assigns it to </a:t>
            </a:r>
            <a:r>
              <a:rPr lang="en-US" b="1" dirty="0" err="1"/>
              <a:t>twoD</a:t>
            </a:r>
            <a:r>
              <a:rPr lang="en-US" dirty="0"/>
              <a:t>. Internally this matrix is </a:t>
            </a:r>
            <a:r>
              <a:rPr lang="en-US" dirty="0" smtClean="0"/>
              <a:t>implemented</a:t>
            </a:r>
            <a:r>
              <a:rPr lang="en-IN" dirty="0"/>
              <a:t> </a:t>
            </a:r>
            <a:r>
              <a:rPr lang="en-US" dirty="0" smtClean="0"/>
              <a:t>as </a:t>
            </a:r>
            <a:r>
              <a:rPr lang="en-US" dirty="0"/>
              <a:t>an </a:t>
            </a:r>
            <a:r>
              <a:rPr lang="en-US" i="1" dirty="0"/>
              <a:t>array </a:t>
            </a:r>
            <a:r>
              <a:rPr lang="en-US" dirty="0"/>
              <a:t>of </a:t>
            </a:r>
            <a:r>
              <a:rPr lang="en-US" i="1" dirty="0"/>
              <a:t>arrays </a:t>
            </a:r>
            <a:r>
              <a:rPr lang="en-US" dirty="0"/>
              <a:t>of </a:t>
            </a:r>
            <a:r>
              <a:rPr lang="en-US" b="1" dirty="0"/>
              <a:t>int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9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90286"/>
            <a:ext cx="8946541" cy="6567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// Demonstrate a two-dimensional array.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TwoDArray</a:t>
            </a:r>
            <a:r>
              <a:rPr lang="en-US" dirty="0"/>
              <a:t> {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twoD</a:t>
            </a:r>
            <a:r>
              <a:rPr lang="en-US" dirty="0"/>
              <a:t>[][]= new </a:t>
            </a:r>
            <a:r>
              <a:rPr lang="en-US" dirty="0" err="1"/>
              <a:t>int</a:t>
            </a:r>
            <a:r>
              <a:rPr lang="en-US" dirty="0"/>
              <a:t>[4][5];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, j, k = 0;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&lt;4;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		for(j=0</a:t>
            </a:r>
            <a:r>
              <a:rPr lang="en-US" dirty="0"/>
              <a:t>; j&lt;5; </a:t>
            </a:r>
            <a:r>
              <a:rPr lang="en-US" dirty="0" err="1"/>
              <a:t>j++</a:t>
            </a:r>
            <a:r>
              <a:rPr lang="en-US" dirty="0"/>
              <a:t>) {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twoD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][j] = k;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			k</a:t>
            </a:r>
            <a:r>
              <a:rPr lang="en-US" dirty="0"/>
              <a:t>++;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		}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&lt;4; </a:t>
            </a:r>
            <a:r>
              <a:rPr lang="en-US" dirty="0" err="1"/>
              <a:t>i</a:t>
            </a:r>
            <a:r>
              <a:rPr lang="en-US" dirty="0"/>
              <a:t>++) {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		for(j=0</a:t>
            </a:r>
            <a:r>
              <a:rPr lang="en-US" dirty="0"/>
              <a:t>; j&lt;5; </a:t>
            </a:r>
            <a:r>
              <a:rPr lang="en-US" dirty="0" err="1"/>
              <a:t>j++</a:t>
            </a:r>
            <a:r>
              <a:rPr lang="en-US" dirty="0"/>
              <a:t>)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twoD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][j] + " ");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37940" y="1951318"/>
            <a:ext cx="390411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mtClean="0"/>
              <a:t>This program generates the following output:</a:t>
            </a:r>
            <a:endParaRPr lang="en-IN" smtClean="0"/>
          </a:p>
          <a:p>
            <a:pPr marL="0" indent="0">
              <a:buFont typeface="Wingdings 3" charset="2"/>
              <a:buNone/>
            </a:pPr>
            <a:r>
              <a:rPr lang="en-US" smtClean="0"/>
              <a:t>0 1 2 3 4</a:t>
            </a:r>
            <a:endParaRPr lang="en-IN" smtClean="0"/>
          </a:p>
          <a:p>
            <a:pPr marL="0" indent="0">
              <a:buFont typeface="Wingdings 3" charset="2"/>
              <a:buNone/>
            </a:pPr>
            <a:r>
              <a:rPr lang="en-US" smtClean="0"/>
              <a:t>5 6 7 8 9</a:t>
            </a:r>
            <a:endParaRPr lang="en-IN" smtClean="0"/>
          </a:p>
          <a:p>
            <a:pPr marL="0" indent="0">
              <a:buFont typeface="Wingdings 3" charset="2"/>
              <a:buNone/>
            </a:pPr>
            <a:r>
              <a:rPr lang="en-US" smtClean="0"/>
              <a:t>10 11 12 13 14</a:t>
            </a:r>
            <a:endParaRPr lang="en-IN" smtClean="0"/>
          </a:p>
          <a:p>
            <a:pPr marL="0" indent="0">
              <a:buFont typeface="Wingdings 3" charset="2"/>
              <a:buNone/>
            </a:pPr>
            <a:r>
              <a:rPr lang="en-US" smtClean="0"/>
              <a:t>15 16 17 18 19</a:t>
            </a:r>
            <a:endParaRPr lang="en-IN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9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667</Words>
  <Application>Microsoft Office PowerPoint</Application>
  <PresentationFormat>Widescreen</PresentationFormat>
  <Paragraphs>171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Ion</vt:lpstr>
      <vt:lpstr>Arrays</vt:lpstr>
      <vt:lpstr>Arrays</vt:lpstr>
      <vt:lpstr>One-Dimensional Arrays</vt:lpstr>
      <vt:lpstr>Array declaration</vt:lpstr>
      <vt:lpstr>PowerPoint Presentation</vt:lpstr>
      <vt:lpstr>PowerPoint Presentation</vt:lpstr>
      <vt:lpstr>PowerPoint Presentation</vt:lpstr>
      <vt:lpstr>Multidimensional Arrays </vt:lpstr>
      <vt:lpstr>PowerPoint Presentation</vt:lpstr>
      <vt:lpstr>PowerPoint Presentation</vt:lpstr>
      <vt:lpstr>Multidimensional arrays are actually arrays of arrays, the length of each array is under your control. </vt:lpstr>
      <vt:lpstr>PowerPoint Presentation</vt:lpstr>
      <vt:lpstr>Alternative Array Declaration Syntax </vt:lpstr>
      <vt:lpstr>Array Implementation 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Admin</dc:creator>
  <cp:lastModifiedBy>Admin</cp:lastModifiedBy>
  <cp:revision>16</cp:revision>
  <dcterms:created xsi:type="dcterms:W3CDTF">2020-08-02T17:09:41Z</dcterms:created>
  <dcterms:modified xsi:type="dcterms:W3CDTF">2020-08-19T07:14:02Z</dcterms:modified>
</cp:coreProperties>
</file>