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F1B"/>
    <a:srgbClr val="358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7088"/>
            <a:ext cx="9144000" cy="2387600"/>
          </a:xfrm>
        </p:spPr>
        <p:txBody>
          <a:bodyPr>
            <a:normAutofit fontScale="90000"/>
          </a:bodyPr>
          <a:p>
            <a:r>
              <a:rPr lang="en-US" altLang="en-GB" sz="8000" b="1" i="1">
                <a:solidFill>
                  <a:schemeClr val="accent6">
                    <a:lumMod val="50000"/>
                  </a:schemeClr>
                </a:solidFill>
              </a:rPr>
              <a:t>EV SALES ANALYSIS USING </a:t>
            </a:r>
            <a:br>
              <a:rPr lang="en-US" altLang="en-GB" sz="8000" b="1" i="1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en-GB" sz="8000" b="1" i="1">
                <a:solidFill>
                  <a:schemeClr val="accent6">
                    <a:lumMod val="50000"/>
                  </a:schemeClr>
                </a:solidFill>
              </a:rPr>
              <a:t>POWER BI</a:t>
            </a:r>
            <a:endParaRPr lang="en-US" altLang="en-GB" sz="8000" b="1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 </a:t>
            </a:r>
            <a:r>
              <a:rPr lang="en-US" altLang="en-GB" sz="4800" b="1">
                <a:solidFill>
                  <a:srgbClr val="293F1B"/>
                </a:solidFill>
              </a:rPr>
              <a:t>Objective</a:t>
            </a:r>
            <a:endParaRPr lang="en-US" altLang="en-GB" sz="4800" b="1">
              <a:solidFill>
                <a:srgbClr val="293F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To analyze the growth, penetration, and trends of Electric Vehicle (EV) adoption across Indian states using authentic data from the Parivahan portal. The aim is to support decision-makers, manufacturers, and analysts with real-time visual insights.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This Power BI dashboard presents a comprehensive analysis of EV sales trends across Indian states, incorporating dimensions such as time, geography, vehicle categories, charging infrastructure, and EV manufacturers.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The datasets used include: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    1.	EV Sales by State – tracking monthly state-wise EV sales and total vehicle sales by category.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    2.	Date Dimension – enabling time-series analysis by fiscal year and quarter.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    3.	Charging Units – highlighting the number of operational public charging stations per state.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    4.	EV Sales by Makers – offering brand-level insights into sales volume and market share   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>
                <a:solidFill>
                  <a:schemeClr val="accent6">
                    <a:lumMod val="50000"/>
                  </a:schemeClr>
                </a:solidFill>
              </a:rPr>
              <a:t>                among manufacturers.</a:t>
            </a:r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20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293F1B"/>
                </a:solidFill>
              </a:rPr>
              <a:t>📊</a:t>
            </a:r>
            <a:r>
              <a:rPr lang="en-US" altLang="en-GB">
                <a:solidFill>
                  <a:srgbClr val="293F1B"/>
                </a:solidFill>
              </a:rPr>
              <a:t> Data Insights &amp; Analysis</a:t>
            </a:r>
            <a:endParaRPr lang="en-US" altLang="en-GB">
              <a:solidFill>
                <a:srgbClr val="293F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2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400">
                <a:solidFill>
                  <a:srgbClr val="293F1B"/>
                </a:solidFill>
              </a:rPr>
              <a:t>🗺</a:t>
            </a:r>
            <a:r>
              <a:rPr lang="en-US" altLang="zh-CN" sz="2400">
                <a:solidFill>
                  <a:srgbClr val="293F1B"/>
                </a:solidFill>
              </a:rPr>
              <a:t>  </a:t>
            </a:r>
            <a:r>
              <a:rPr lang="en-US" altLang="en-GB" sz="2400">
                <a:solidFill>
                  <a:srgbClr val="293F1B"/>
                </a:solidFill>
              </a:rPr>
              <a:t>State-wise Analysis</a:t>
            </a:r>
            <a:endParaRPr lang="en-US" altLang="en-GB" sz="2400">
              <a:solidFill>
                <a:srgbClr val="293F1B"/>
              </a:solidFill>
            </a:endParaRPr>
          </a:p>
          <a:p>
            <a:pPr marL="0" indent="0">
              <a:buNone/>
            </a:pPr>
            <a:r>
              <a:rPr lang="en-US" altLang="en-GB" sz="2000" b="1">
                <a:solidFill>
                  <a:schemeClr val="accent6">
                    <a:lumMod val="50000"/>
                  </a:schemeClr>
                </a:solidFill>
              </a:rPr>
              <a:t>Top Performing States (by EV Penetration %):</a:t>
            </a:r>
            <a:endParaRPr lang="en-US" altLang="en-GB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Goa (9.84%)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Karnataka (7.84%)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Delhi (6.76%)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Kerala (6.64%)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Maharashtra (6.49%)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CAGR Trends:</a:t>
            </a:r>
            <a:endParaRPr lang="en-US" altLang="en-GB" sz="18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States like Andhra Pradesh, Delhi, and Kerala show strong EV CAGR, indicating high adoption growth.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EV Penetration Rate (EV PR%) helps highlight EV adoption compared to total vehicle sales, which is crucial for assessing maturity.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Insight: High EV penetration does not always align with the highest total sales—indicating focused EV policies or incentives in those states.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1800"/>
          </a:p>
          <a:p>
            <a:endParaRPr lang="en-US" alt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30" y="645160"/>
            <a:ext cx="10515600" cy="573341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olidFill>
                  <a:srgbClr val="293F1B"/>
                </a:solidFill>
              </a:rPr>
              <a:t>🏭</a:t>
            </a:r>
            <a:r>
              <a:rPr lang="en-US" altLang="en-GB">
                <a:solidFill>
                  <a:srgbClr val="293F1B"/>
                </a:solidFill>
              </a:rPr>
              <a:t> Makers-wise Analysis</a:t>
            </a:r>
            <a:endParaRPr lang="en-US" altLang="en-GB">
              <a:solidFill>
                <a:srgbClr val="293F1B"/>
              </a:solidFill>
            </a:endParaRPr>
          </a:p>
          <a:p>
            <a:pPr marL="0" indent="0">
              <a:buNone/>
            </a:pP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 b="1">
                <a:solidFill>
                  <a:schemeClr val="accent6">
                    <a:lumMod val="50000"/>
                  </a:schemeClr>
                </a:solidFill>
              </a:rPr>
              <a:t>Top 5 EV Manufacturers by total sales:</a:t>
            </a:r>
            <a:endParaRPr lang="en-US" altLang="en-GB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OLA Electric – 0.49M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TVS – 0.27M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Ather, Hero Electric, Ampere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 b="1">
                <a:solidFill>
                  <a:schemeClr val="accent6">
                    <a:lumMod val="50000"/>
                  </a:schemeClr>
                </a:solidFill>
              </a:rPr>
              <a:t>CAGR Performance:</a:t>
            </a:r>
            <a:endParaRPr lang="en-US" altLang="en-GB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OLA Electric (373%)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TVS (330.8%)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Tata Motors (94.71%)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Volvo Auto India leads with an astounding 971.21% (likely from a small base).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2000" b="1">
                <a:solidFill>
                  <a:schemeClr val="accent6">
                    <a:lumMod val="50000"/>
                  </a:schemeClr>
                </a:solidFill>
              </a:rPr>
              <a:t>Quarterly &amp; Monthly Trends:</a:t>
            </a:r>
            <a:endParaRPr lang="en-US" altLang="en-GB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OLA and TVS show consistent growth across quarters.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Visualization helps monitor peaks during festival seasons or policy changes.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Insight</a:t>
            </a: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: OLA and TVS are emerging as dominant EV players in the 2-wheeler segment.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180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en-GB" sz="18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9455"/>
            <a:ext cx="10515600" cy="54578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>
                <a:solidFill>
                  <a:srgbClr val="293F1B"/>
                </a:solidFill>
              </a:rPr>
              <a:t>🌐</a:t>
            </a:r>
            <a:r>
              <a:rPr lang="en-US" altLang="en-GB" b="1">
                <a:solidFill>
                  <a:srgbClr val="293F1B"/>
                </a:solidFill>
              </a:rPr>
              <a:t> Overall EV Market Analysis</a:t>
            </a:r>
            <a:endParaRPr lang="en-US" altLang="en-GB" b="1">
              <a:solidFill>
                <a:srgbClr val="293F1B"/>
              </a:solidFill>
            </a:endParaRPr>
          </a:p>
          <a:p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Total EV Sales: </a:t>
            </a: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2M+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Projected Sales by 2030:</a:t>
            </a: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 54.35M (based on CAGR of ~93.91%)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Charging Infrastructure:</a:t>
            </a:r>
            <a:endParaRPr lang="en-US" altLang="en-GB" sz="1800" b="1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  <a:sym typeface="+mn-ea"/>
              </a:rPr>
              <a:t>    Delhi, Gujarat, Karnataka lead in the number of Public Charging Stations (PCS).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  <a:sym typeface="+mn-ea"/>
              </a:rPr>
              <a:t>    Several states with lower EV PR% also have fewer charging stations, highlighting a need for    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  <a:sym typeface="+mn-ea"/>
              </a:rPr>
              <a:t>              infrastructure investment.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Vehicle Type Split: 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 2-Wheelers dominate (e.g., Kerala – 88% 2-wheelers; Karnataka – 93%).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4-wheelers adoption is lower, likely due to higher costs and fewer models.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Insight</a:t>
            </a: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: 2-wheelers are driving EV adoption in India due to affordability and urban commuting needs.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GB" sz="18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🖥</a:t>
            </a:r>
            <a:r>
              <a:rPr lang="en-US" altLang="zh-CN"/>
              <a:t>  </a:t>
            </a:r>
            <a:r>
              <a:rPr lang="en-US" altLang="en-GB"/>
              <a:t>Dashboard &amp; Design Analysis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800">
                <a:solidFill>
                  <a:schemeClr val="accent6">
                    <a:lumMod val="50000"/>
                  </a:schemeClr>
                </a:solidFill>
              </a:rPr>
              <a:t>✅</a:t>
            </a:r>
            <a:r>
              <a:rPr lang="en-US" altLang="en-GB" sz="1800" b="1">
                <a:solidFill>
                  <a:schemeClr val="accent6">
                    <a:lumMod val="50000"/>
                  </a:schemeClr>
                </a:solidFill>
              </a:rPr>
              <a:t> Strengths: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Interactive Navigation: Use of page navigation icons makes switching between analysis types smooth and intuitive.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Multiple Slicers: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Year, Month, Quarter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Makers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Vehicle Category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en-US" sz="180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 These slicers enhance user control and support dynamic reporting.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KPI Cards: Clean summary of metrics like total sales, EV PR%, projected sales, and CAGR offer at-a-glance insights.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Time-Series Charts: Effective use of monthly and quarterly trends gives users a sense of how the market evolved over time.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en-GB" sz="1800">
                <a:solidFill>
                  <a:schemeClr val="accent6">
                    <a:lumMod val="50000"/>
                  </a:schemeClr>
                </a:solidFill>
              </a:rPr>
              <a:t>Comparison Panels: Comparing states side-by-side for 2W vs 4W is a smart move that supports decision-making.</a:t>
            </a:r>
            <a:endParaRPr lang="en-US" altLang="en-GB" sz="18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🔹</a:t>
            </a:r>
            <a:r>
              <a:rPr lang="en-US" altLang="en-GB">
                <a:sym typeface="+mn-ea"/>
              </a:rPr>
              <a:t> Conclusion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The dashboard reveals several key insights: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• </a:t>
            </a:r>
            <a:r>
              <a:rPr lang="en-US" altLang="en-GB" b="1">
                <a:solidFill>
                  <a:schemeClr val="accent6">
                    <a:lumMod val="50000"/>
                  </a:schemeClr>
                </a:solidFill>
              </a:rPr>
              <a:t> Top-performing states</a:t>
            </a: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 such as Maharashtra, Karnataka, and Delhi lead in EV adoption, supported by robust charging infrastructure and government incentives.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•  </a:t>
            </a:r>
            <a:r>
              <a:rPr lang="en-US" altLang="en-GB" b="1">
                <a:solidFill>
                  <a:schemeClr val="accent6">
                    <a:lumMod val="50000"/>
                  </a:schemeClr>
                </a:solidFill>
              </a:rPr>
              <a:t>Charging infrastructure </a:t>
            </a: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plays a crucial role, with a positive correlation between the number of charging stations and EV sales volume.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•  </a:t>
            </a:r>
            <a:r>
              <a:rPr lang="en-US" altLang="en-GB" b="1">
                <a:solidFill>
                  <a:schemeClr val="accent6">
                    <a:lumMod val="50000"/>
                  </a:schemeClr>
                </a:solidFill>
              </a:rPr>
              <a:t>Year-on-year growth</a:t>
            </a: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 in EV sales indicates growing public acceptance and market potential for electric vehicles in India.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•  </a:t>
            </a:r>
            <a:r>
              <a:rPr lang="en-US" altLang="en-GB" b="1">
                <a:solidFill>
                  <a:schemeClr val="accent6">
                    <a:lumMod val="50000"/>
                  </a:schemeClr>
                </a:solidFill>
              </a:rPr>
              <a:t>Manufacturer-wise analysis</a:t>
            </a: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 shows that a few brands dominate the EV market, with clear leaders emerging in both two-wheeler and four-wheeler segments. However, there’s also increasing competition from newer players entering the space.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•  </a:t>
            </a:r>
            <a:r>
              <a:rPr lang="en-US" altLang="en-GB" b="1">
                <a:solidFill>
                  <a:schemeClr val="accent6">
                    <a:lumMod val="50000"/>
                  </a:schemeClr>
                </a:solidFill>
              </a:rPr>
              <a:t>Market share trends </a:t>
            </a: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suggest that innovation, affordability, and government collaborations are key drivers for brand success.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GB">
                <a:solidFill>
                  <a:schemeClr val="accent6">
                    <a:lumMod val="50000"/>
                  </a:schemeClr>
                </a:solidFill>
              </a:rPr>
              <a:t>This project provides an insightful and data-rich foundation for policy formulation, marketing strategy, infrastructure planning, and investment decisions in India’s EV sector.</a:t>
            </a:r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en-GB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4255</Words>
  <Application>WPS Presentation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SALES ANALYSIS USING  POWER BI</dc:title>
  <dc:creator>HP</dc:creator>
  <cp:lastModifiedBy>HP</cp:lastModifiedBy>
  <cp:revision>1</cp:revision>
  <dcterms:created xsi:type="dcterms:W3CDTF">2025-08-08T09:46:59Z</dcterms:created>
  <dcterms:modified xsi:type="dcterms:W3CDTF">2025-08-08T09:46:59Z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D28338EF5AD04290B57FCA3DC10F8EC7_11</vt:lpwstr>
  </property>
  <property fmtid="{D5CDD505-2E9C-101B-9397-08002B2CF9AE}" pid="3" name="KSOProductBuildVer">
    <vt:lpwstr>2057-12.2.0.21936</vt:lpwstr>
  </property>
</Properties>
</file>