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6144f159296d5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6144f159296d5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fa1c27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fa1c27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fa1c27d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fa1c27d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30c71442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30c71442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2daa98d6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2daa98d6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2daa98d6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2daa98d6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2fa1c27d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2fa1c27d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2daa98d6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2daa98d6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340ced0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340ced0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2daa98d6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daa98d6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2daa98d6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2daa98d6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30775323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0775323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2daa98d6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2daa98d6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319080a4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319080a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3077532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3077532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tacks.stanford.edu/file/druid:yj296hj2790/Zheng_Malarial_Red_Blood_Cell_Counter.pdf" TargetMode="External"/><Relationship Id="rId4" Type="http://schemas.openxmlformats.org/officeDocument/2006/relationships/hyperlink" Target="https://www.cdc.gov/dpdx/babesiosis/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06347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MATLAB Project</a:t>
            </a:r>
            <a:endParaRPr/>
          </a:p>
        </p:txBody>
      </p:sp>
      <p:sp>
        <p:nvSpPr>
          <p:cNvPr id="86" name="Google Shape;86;p13"/>
          <p:cNvSpPr txBox="1"/>
          <p:nvPr>
            <p:ph idx="1" type="subTitle"/>
          </p:nvPr>
        </p:nvSpPr>
        <p:spPr>
          <a:xfrm>
            <a:off x="598100" y="2464300"/>
            <a:ext cx="8222100" cy="22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Title   : Detecting parasitic infections with MATLAB</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Name		    : Shreya Prabhu, Nisha S, Bhargavi G, Aiswarya 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SRN		    : PES1201800128, PES1201801777, PES1201800211,</a:t>
            </a:r>
            <a:endParaRPr/>
          </a:p>
          <a:p>
            <a:pPr indent="0" lvl="0" marL="0" rtl="0" algn="l">
              <a:spcBef>
                <a:spcPts val="0"/>
              </a:spcBef>
              <a:spcAft>
                <a:spcPts val="0"/>
              </a:spcAft>
              <a:buNone/>
            </a:pPr>
            <a:r>
              <a:rPr lang="en-GB"/>
              <a:t>                           PES1201800309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311700" y="310950"/>
            <a:ext cx="8520600" cy="42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Calculating the number of infected cells</a:t>
            </a:r>
            <a:endParaRPr b="1"/>
          </a:p>
          <a:p>
            <a:pPr indent="-342900" lvl="0" marL="457200" rtl="0" algn="l">
              <a:spcBef>
                <a:spcPts val="1600"/>
              </a:spcBef>
              <a:spcAft>
                <a:spcPts val="0"/>
              </a:spcAft>
              <a:buSzPts val="1800"/>
              <a:buChar char="●"/>
            </a:pPr>
            <a:r>
              <a:rPr lang="en-GB"/>
              <a:t> Imhistmatch() addresses heterogenity in data by adjusting the histogram of the image to match that of reference.</a:t>
            </a:r>
            <a:endParaRPr/>
          </a:p>
          <a:p>
            <a:pPr indent="-342900" lvl="0" marL="457200" rtl="0" algn="l">
              <a:spcBef>
                <a:spcPts val="1600"/>
              </a:spcBef>
              <a:spcAft>
                <a:spcPts val="0"/>
              </a:spcAft>
              <a:buSzPts val="1800"/>
              <a:buChar char="●"/>
            </a:pPr>
            <a:r>
              <a:rPr lang="en-GB"/>
              <a:t>Location of the centers of the circles(RBC’s) and the radii are used to create a custom mask of each one of the regions.We mask the regions that are part of the circle by finding out the hypotenuse of the triangle formed by the distance of the x coordinate of the point from the center of the circle and distance of y coordinate from center.If this distance is lesser than the radius of the circle, it lies in proximity to the infection. </a:t>
            </a:r>
            <a:endParaRPr/>
          </a:p>
          <a:p>
            <a:pPr indent="-342900" lvl="0" marL="457200" rtl="0" algn="l">
              <a:spcBef>
                <a:spcPts val="0"/>
              </a:spcBef>
              <a:spcAft>
                <a:spcPts val="0"/>
              </a:spcAft>
              <a:buSzPts val="1800"/>
              <a:buChar char="●"/>
            </a:pPr>
            <a:r>
              <a:rPr lang="en-GB"/>
              <a:t>We can identify infected cells </a:t>
            </a:r>
            <a:r>
              <a:rPr lang="en-GB"/>
              <a:t>each of the masks, values can be found where infection is less than or equal to the infection threshold.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145" name="Google Shape;145;p23"/>
          <p:cNvSpPr txBox="1"/>
          <p:nvPr>
            <p:ph idx="1" type="body"/>
          </p:nvPr>
        </p:nvSpPr>
        <p:spPr>
          <a:xfrm>
            <a:off x="311700" y="1168375"/>
            <a:ext cx="39999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Loading all the images</a:t>
            </a:r>
            <a:endParaRPr sz="1800"/>
          </a:p>
          <a:p>
            <a:pPr indent="0" lvl="0" marL="0" rtl="0" algn="l">
              <a:spcBef>
                <a:spcPts val="1600"/>
              </a:spcBef>
              <a:spcAft>
                <a:spcPts val="1600"/>
              </a:spcAft>
              <a:buNone/>
            </a:pPr>
            <a:r>
              <a:t/>
            </a:r>
            <a:endParaRPr/>
          </a:p>
        </p:txBody>
      </p:sp>
      <p:sp>
        <p:nvSpPr>
          <p:cNvPr id="146" name="Google Shape;146;p23"/>
          <p:cNvSpPr txBox="1"/>
          <p:nvPr>
            <p:ph idx="2" type="body"/>
          </p:nvPr>
        </p:nvSpPr>
        <p:spPr>
          <a:xfrm>
            <a:off x="4832400" y="1168400"/>
            <a:ext cx="39999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Selecting a “Target Image”</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47" name="Google Shape;147;p23"/>
          <p:cNvPicPr preferRelativeResize="0"/>
          <p:nvPr/>
        </p:nvPicPr>
        <p:blipFill>
          <a:blip r:embed="rId3">
            <a:alphaModFix/>
          </a:blip>
          <a:stretch>
            <a:fillRect/>
          </a:stretch>
        </p:blipFill>
        <p:spPr>
          <a:xfrm>
            <a:off x="311700" y="1665250"/>
            <a:ext cx="3945450" cy="2903725"/>
          </a:xfrm>
          <a:prstGeom prst="rect">
            <a:avLst/>
          </a:prstGeom>
          <a:noFill/>
          <a:ln>
            <a:noFill/>
          </a:ln>
        </p:spPr>
      </p:pic>
      <p:pic>
        <p:nvPicPr>
          <p:cNvPr id="148" name="Google Shape;148;p23"/>
          <p:cNvPicPr preferRelativeResize="0"/>
          <p:nvPr/>
        </p:nvPicPr>
        <p:blipFill>
          <a:blip r:embed="rId4">
            <a:alphaModFix/>
          </a:blip>
          <a:stretch>
            <a:fillRect/>
          </a:stretch>
        </p:blipFill>
        <p:spPr>
          <a:xfrm>
            <a:off x="4932800" y="1665250"/>
            <a:ext cx="3675500" cy="283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1700" y="240450"/>
            <a:ext cx="39999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  Segmentation Mask</a:t>
            </a:r>
            <a:endParaRPr sz="1800"/>
          </a:p>
          <a:p>
            <a:pPr indent="0" lvl="0" marL="0" rtl="0" algn="l">
              <a:spcBef>
                <a:spcPts val="1600"/>
              </a:spcBef>
              <a:spcAft>
                <a:spcPts val="1600"/>
              </a:spcAft>
              <a:buNone/>
            </a:pPr>
            <a:r>
              <a:t/>
            </a:r>
            <a:endParaRPr sz="1800"/>
          </a:p>
        </p:txBody>
      </p:sp>
      <p:sp>
        <p:nvSpPr>
          <p:cNvPr id="154" name="Google Shape;154;p24"/>
          <p:cNvSpPr txBox="1"/>
          <p:nvPr>
            <p:ph idx="2" type="body"/>
          </p:nvPr>
        </p:nvSpPr>
        <p:spPr>
          <a:xfrm>
            <a:off x="4817100" y="179100"/>
            <a:ext cx="3999900" cy="40377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GB" sz="1800"/>
              <a:t>Watershed Segmentation</a:t>
            </a:r>
            <a:endParaRPr sz="1800"/>
          </a:p>
        </p:txBody>
      </p:sp>
      <p:pic>
        <p:nvPicPr>
          <p:cNvPr id="155" name="Google Shape;155;p24"/>
          <p:cNvPicPr preferRelativeResize="0"/>
          <p:nvPr/>
        </p:nvPicPr>
        <p:blipFill>
          <a:blip r:embed="rId3">
            <a:alphaModFix/>
          </a:blip>
          <a:stretch>
            <a:fillRect/>
          </a:stretch>
        </p:blipFill>
        <p:spPr>
          <a:xfrm>
            <a:off x="213525" y="857275"/>
            <a:ext cx="3728075" cy="3780400"/>
          </a:xfrm>
          <a:prstGeom prst="rect">
            <a:avLst/>
          </a:prstGeom>
          <a:noFill/>
          <a:ln>
            <a:noFill/>
          </a:ln>
        </p:spPr>
      </p:pic>
      <p:pic>
        <p:nvPicPr>
          <p:cNvPr id="156" name="Google Shape;156;p24"/>
          <p:cNvPicPr preferRelativeResize="0"/>
          <p:nvPr/>
        </p:nvPicPr>
        <p:blipFill>
          <a:blip r:embed="rId4">
            <a:alphaModFix/>
          </a:blip>
          <a:stretch>
            <a:fillRect/>
          </a:stretch>
        </p:blipFill>
        <p:spPr>
          <a:xfrm>
            <a:off x="4817100" y="857275"/>
            <a:ext cx="3809663" cy="378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on Target Image</a:t>
            </a:r>
            <a:endParaRPr/>
          </a:p>
        </p:txBody>
      </p:sp>
      <p:sp>
        <p:nvSpPr>
          <p:cNvPr id="162" name="Google Shape;162;p2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3" name="Google Shape;163;p2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5"/>
          <p:cNvPicPr preferRelativeResize="0"/>
          <p:nvPr/>
        </p:nvPicPr>
        <p:blipFill>
          <a:blip r:embed="rId3">
            <a:alphaModFix/>
          </a:blip>
          <a:stretch>
            <a:fillRect/>
          </a:stretch>
        </p:blipFill>
        <p:spPr>
          <a:xfrm>
            <a:off x="2455000" y="1229975"/>
            <a:ext cx="3879600" cy="362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GB"/>
              <a:t>To create an automated algorithm to detect percentage of infected cells.</a:t>
            </a:r>
            <a:endParaRPr/>
          </a:p>
          <a:p>
            <a:pPr indent="0" lvl="0" marL="0" rtl="0" algn="l">
              <a:spcBef>
                <a:spcPts val="1600"/>
              </a:spcBef>
              <a:spcAft>
                <a:spcPts val="1600"/>
              </a:spcAft>
              <a:buNone/>
            </a:pPr>
            <a:r>
              <a:rPr lang="en-GB"/>
              <a:t>This could be of great use to ease the burden on medical staff who would otherwise manually observe and calculate infections of blood smears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a:t>
            </a:r>
            <a:endParaRPr/>
          </a:p>
        </p:txBody>
      </p:sp>
      <p:sp>
        <p:nvSpPr>
          <p:cNvPr id="176" name="Google Shape;17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Blood Smear Malarial Parasite Detection paper by Austin Zheng</a:t>
            </a:r>
            <a:endParaRPr/>
          </a:p>
          <a:p>
            <a:pPr indent="0" lvl="0" marL="0" rtl="0" algn="l">
              <a:spcBef>
                <a:spcPts val="1600"/>
              </a:spcBef>
              <a:spcAft>
                <a:spcPts val="0"/>
              </a:spcAft>
              <a:buNone/>
            </a:pPr>
            <a:r>
              <a:rPr lang="en-GB" u="sng">
                <a:solidFill>
                  <a:schemeClr val="hlink"/>
                </a:solidFill>
                <a:latin typeface="Arial"/>
                <a:ea typeface="Arial"/>
                <a:cs typeface="Arial"/>
                <a:sym typeface="Arial"/>
                <a:hlinkClick r:id="rId3"/>
              </a:rPr>
              <a:t>https://stacks.stanford.edu/file/druid:yj296hj2790/Zheng_Malarial_Red_Blood_Cell_Counter.pdf</a:t>
            </a:r>
            <a:endParaRPr/>
          </a:p>
          <a:p>
            <a:pPr indent="0" lvl="0" marL="0" rtl="0" algn="l">
              <a:spcBef>
                <a:spcPts val="1600"/>
              </a:spcBef>
              <a:spcAft>
                <a:spcPts val="0"/>
              </a:spcAft>
              <a:buNone/>
            </a:pPr>
            <a:r>
              <a:rPr lang="en-GB"/>
              <a:t>Image Reference:</a:t>
            </a:r>
            <a:endParaRPr/>
          </a:p>
          <a:p>
            <a:pPr indent="0" lvl="0" marL="0" rtl="0" algn="l">
              <a:spcBef>
                <a:spcPts val="1600"/>
              </a:spcBef>
              <a:spcAft>
                <a:spcPts val="0"/>
              </a:spcAft>
              <a:buNone/>
            </a:pPr>
            <a:r>
              <a:rPr lang="en-GB" u="sng">
                <a:solidFill>
                  <a:schemeClr val="hlink"/>
                </a:solidFill>
                <a:latin typeface="Arial"/>
                <a:ea typeface="Arial"/>
                <a:cs typeface="Arial"/>
                <a:sym typeface="Arial"/>
                <a:hlinkClick r:id="rId4"/>
              </a:rPr>
              <a:t>https://www.cdc.gov/dpdx/babesiosis/index.html</a:t>
            </a:r>
            <a:endParaRPr/>
          </a:p>
          <a:p>
            <a:pPr indent="0" lvl="0" marL="0" rtl="0" algn="l">
              <a:spcBef>
                <a:spcPts val="1600"/>
              </a:spcBef>
              <a:spcAft>
                <a:spcPts val="0"/>
              </a:spcAft>
              <a:buNone/>
            </a:pPr>
            <a:r>
              <a:rPr lang="en-GB"/>
              <a:t>Text Book:</a:t>
            </a:r>
            <a:endParaRPr/>
          </a:p>
          <a:p>
            <a:pPr indent="0" lvl="0" marL="0" rtl="0" algn="l">
              <a:spcBef>
                <a:spcPts val="1600"/>
              </a:spcBef>
              <a:spcAft>
                <a:spcPts val="0"/>
              </a:spcAft>
              <a:buNone/>
            </a:pPr>
            <a:r>
              <a:rPr lang="en-GB"/>
              <a:t>Digital Image Processing Using MATLAB</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rgbClr val="000000"/>
                </a:solidFill>
                <a:highlight>
                  <a:srgbClr val="FFFFFF"/>
                </a:highlight>
              </a:rPr>
              <a:t>Detection and Quantification of Babesiosis infection in Red Blood Cells</a:t>
            </a:r>
            <a:endParaRPr u="sng">
              <a:solidFill>
                <a:srgbClr val="000000"/>
              </a:solidFill>
              <a:highlight>
                <a:srgbClr val="FFFFFF"/>
              </a:highlight>
            </a:endParaRPr>
          </a:p>
          <a:p>
            <a:pPr indent="0" lvl="0" marL="0" rtl="0" algn="l">
              <a:spcBef>
                <a:spcPts val="1600"/>
              </a:spcBef>
              <a:spcAft>
                <a:spcPts val="0"/>
              </a:spcAft>
              <a:buNone/>
            </a:pPr>
            <a:r>
              <a:rPr lang="en-GB"/>
              <a:t>Babesiosis is a malaria-like, tick-borne parasitic disease caused by infection with the eukaryotic parasite Babesia.</a:t>
            </a:r>
            <a:endParaRPr/>
          </a:p>
          <a:p>
            <a:pPr indent="0" lvl="0" marL="0" rtl="0" algn="l">
              <a:spcBef>
                <a:spcPts val="1600"/>
              </a:spcBef>
              <a:spcAft>
                <a:spcPts val="0"/>
              </a:spcAft>
              <a:buNone/>
            </a:pPr>
            <a:r>
              <a:rPr lang="en-GB"/>
              <a:t>We can easily observe the parasite in a blood cells.</a:t>
            </a:r>
            <a:endParaRPr/>
          </a:p>
          <a:p>
            <a:pPr indent="0" lvl="0" marL="0" rtl="0" algn="l">
              <a:spcBef>
                <a:spcPts val="1600"/>
              </a:spcBef>
              <a:spcAft>
                <a:spcPts val="1600"/>
              </a:spcAft>
              <a:buNone/>
            </a:pPr>
            <a:r>
              <a:rPr lang="en-GB"/>
              <a:t>In this project we develop functions to detect the presence of the Babesia parasite in blood smears, and to quantify the portion of cells that are infected.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program gives an estimate of</a:t>
            </a:r>
            <a:endParaRPr/>
          </a:p>
          <a:p>
            <a:pPr indent="0" lvl="0" marL="0" rtl="0" algn="l">
              <a:spcBef>
                <a:spcPts val="1600"/>
              </a:spcBef>
              <a:spcAft>
                <a:spcPts val="0"/>
              </a:spcAft>
              <a:buNone/>
            </a:pPr>
            <a:r>
              <a:rPr lang="en-GB"/>
              <a:t> number of infected cells in the sample</a:t>
            </a:r>
            <a:endParaRPr/>
          </a:p>
          <a:p>
            <a:pPr indent="0" lvl="0" marL="0" rtl="0" algn="l">
              <a:spcBef>
                <a:spcPts val="1600"/>
              </a:spcBef>
              <a:spcAft>
                <a:spcPts val="1600"/>
              </a:spcAft>
              <a:buNone/>
            </a:pPr>
            <a:r>
              <a:rPr lang="en-GB"/>
              <a:t>image</a:t>
            </a:r>
            <a:endParaRPr/>
          </a:p>
        </p:txBody>
      </p:sp>
      <p:pic>
        <p:nvPicPr>
          <p:cNvPr id="99" name="Google Shape;99;p15"/>
          <p:cNvPicPr preferRelativeResize="0"/>
          <p:nvPr/>
        </p:nvPicPr>
        <p:blipFill rotWithShape="1">
          <a:blip r:embed="rId3">
            <a:alphaModFix/>
          </a:blip>
          <a:srcRect b="3299" l="-5370" r="5369" t="-3300"/>
          <a:stretch/>
        </p:blipFill>
        <p:spPr>
          <a:xfrm>
            <a:off x="4571988" y="1303550"/>
            <a:ext cx="2847975" cy="278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Motivation</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The motivation for doing this project was primarily an interest in undertaking a challenging project in an interesting area of research.</a:t>
            </a:r>
            <a:endParaRPr/>
          </a:p>
          <a:p>
            <a:pPr indent="0" lvl="0" marL="457200" rtl="0" algn="l">
              <a:spcBef>
                <a:spcPts val="1600"/>
              </a:spcBef>
              <a:spcAft>
                <a:spcPts val="1600"/>
              </a:spcAft>
              <a:buNone/>
            </a:pPr>
            <a:r>
              <a:rPr lang="en-GB"/>
              <a:t>The opportunity to learn about new topics not covered in lectures was appealing.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Image </a:t>
            </a:r>
            <a:r>
              <a:rPr lang="en-GB"/>
              <a:t>Processing will be carried out using MATLAB. Input consists of heterogeneous microscopic blood-smeared images.</a:t>
            </a:r>
            <a:endParaRPr/>
          </a:p>
          <a:p>
            <a:pPr indent="0" lvl="0" marL="0" rtl="0" algn="l">
              <a:spcBef>
                <a:spcPts val="1600"/>
              </a:spcBef>
              <a:spcAft>
                <a:spcPts val="0"/>
              </a:spcAft>
              <a:buNone/>
            </a:pPr>
            <a:r>
              <a:rPr b="1" lang="en-GB"/>
              <a:t>Segmentation:</a:t>
            </a:r>
            <a:endParaRPr b="1"/>
          </a:p>
          <a:p>
            <a:pPr indent="0" lvl="0" marL="0" rtl="0" algn="l">
              <a:spcBef>
                <a:spcPts val="1600"/>
              </a:spcBef>
              <a:spcAft>
                <a:spcPts val="0"/>
              </a:spcAft>
              <a:buNone/>
            </a:pPr>
            <a:r>
              <a:rPr lang="en-GB"/>
              <a:t>We have two approaches :</a:t>
            </a:r>
            <a:endParaRPr/>
          </a:p>
          <a:p>
            <a:pPr indent="0" lvl="0" marL="0" rtl="0" algn="l">
              <a:spcBef>
                <a:spcPts val="1600"/>
              </a:spcBef>
              <a:spcAft>
                <a:spcPts val="0"/>
              </a:spcAft>
              <a:buNone/>
            </a:pPr>
            <a:r>
              <a:rPr b="1" lang="en-GB"/>
              <a:t>1] Creating Binary Mask</a:t>
            </a:r>
            <a:endParaRPr b="1"/>
          </a:p>
          <a:p>
            <a:pPr indent="0" lvl="0" marL="0" rtl="0" algn="l">
              <a:spcBef>
                <a:spcPts val="1600"/>
              </a:spcBef>
              <a:spcAft>
                <a:spcPts val="0"/>
              </a:spcAft>
              <a:buNone/>
            </a:pPr>
            <a:r>
              <a:rPr lang="en-GB"/>
              <a:t>Segmentation creates a binary mask that’s true wherever the region of interest (cells) is true and false otherwise(background).</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Steps involved:</a:t>
            </a:r>
            <a:endParaRPr/>
          </a:p>
          <a:p>
            <a:pPr indent="-342900" lvl="0" marL="457200" rtl="0" algn="l">
              <a:spcBef>
                <a:spcPts val="1600"/>
              </a:spcBef>
              <a:spcAft>
                <a:spcPts val="0"/>
              </a:spcAft>
              <a:buSzPts val="1800"/>
              <a:buChar char="●"/>
            </a:pPr>
            <a:r>
              <a:rPr lang="en-GB"/>
              <a:t>Converting image to grayscale</a:t>
            </a:r>
            <a:endParaRPr/>
          </a:p>
          <a:p>
            <a:pPr indent="-342900" lvl="0" marL="457200" rtl="0" algn="l">
              <a:spcBef>
                <a:spcPts val="0"/>
              </a:spcBef>
              <a:spcAft>
                <a:spcPts val="0"/>
              </a:spcAft>
              <a:buSzPts val="1800"/>
              <a:buChar char="●"/>
            </a:pPr>
            <a:r>
              <a:rPr lang="en-GB"/>
              <a:t>Create Cell Mask with segmenter app</a:t>
            </a:r>
            <a:endParaRPr/>
          </a:p>
          <a:p>
            <a:pPr indent="-342900" lvl="0" marL="457200" rtl="0" algn="l">
              <a:spcBef>
                <a:spcPts val="0"/>
              </a:spcBef>
              <a:spcAft>
                <a:spcPts val="0"/>
              </a:spcAft>
              <a:buSzPts val="1800"/>
              <a:buChar char="●"/>
            </a:pPr>
            <a:r>
              <a:rPr lang="en-GB"/>
              <a:t>Create edge mask, which is filtered</a:t>
            </a:r>
            <a:endParaRPr/>
          </a:p>
          <a:p>
            <a:pPr indent="-342900" lvl="0" marL="457200" rtl="0" algn="l">
              <a:spcBef>
                <a:spcPts val="0"/>
              </a:spcBef>
              <a:spcAft>
                <a:spcPts val="0"/>
              </a:spcAft>
              <a:buSzPts val="1800"/>
              <a:buChar char="●"/>
            </a:pPr>
            <a:r>
              <a:rPr lang="en-GB"/>
              <a:t>Finally combining the two where the non regions of interest are negated.</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311700" y="100075"/>
            <a:ext cx="8520600" cy="46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2 ] </a:t>
            </a:r>
            <a:r>
              <a:rPr b="1" lang="en-GB"/>
              <a:t>Watershed Segmentation:	</a:t>
            </a:r>
            <a:r>
              <a:rPr lang="en-GB"/>
              <a:t>To solve the problem of  contiguous regions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Image is treated as a topography. We assume the intensity values as heights above a particular pixel value rather than the brightness.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E</a:t>
            </a:r>
            <a:r>
              <a:rPr lang="en-GB"/>
              <a:t>dges of the cell have greater intensity. imhim species a threshold value and supresses all the minima whose height is less than this threshold value</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idx="1" type="body"/>
          </p:nvPr>
        </p:nvSpPr>
        <p:spPr>
          <a:xfrm>
            <a:off x="311700" y="501850"/>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p>
          <a:p>
            <a:pPr indent="-342900" lvl="0" marL="457200" rtl="0" algn="l">
              <a:spcBef>
                <a:spcPts val="1600"/>
              </a:spcBef>
              <a:spcAft>
                <a:spcPts val="0"/>
              </a:spcAft>
              <a:buSzPts val="1800"/>
              <a:buChar char="●"/>
            </a:pPr>
            <a:r>
              <a:rPr lang="en-GB"/>
              <a:t> Matrix of the imhmin suppressed image is  used to manipulate the matrix of the masked image(image obtained after segmentation) to get watershed lines on the masked image.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Now we impose the watershed lines on our segmented image we specify wherever watershed is true , the cell mask of that area is zero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rgbClr val="000000"/>
                </a:solidFill>
              </a:rPr>
              <a:t>Circle detection </a:t>
            </a:r>
            <a:endParaRPr>
              <a:solidFill>
                <a:srgbClr val="000000"/>
              </a:solidFill>
            </a:endParaRPr>
          </a:p>
        </p:txBody>
      </p:sp>
      <p:sp>
        <p:nvSpPr>
          <p:cNvPr id="134" name="Google Shape;134;p21"/>
          <p:cNvSpPr txBox="1"/>
          <p:nvPr>
            <p:ph idx="1" type="body"/>
          </p:nvPr>
        </p:nvSpPr>
        <p:spPr>
          <a:xfrm>
            <a:off x="434525" y="9022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 imfindcircles() is used to find circles.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viscircles draws circles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 detectCircles function- applied to all the images to encircle each cell.</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