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Lst>
  <p:sldSz cx="12192000" cy="68580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iuYKyOCb7/KAIDD0CsM1Fx4rr6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9BC559-8EF3-45AC-A1C3-29DADF636685}">
  <a:tblStyle styleId="{389BC559-8EF3-45AC-A1C3-29DADF63668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0"/>
            <a:ext cx="3038648" cy="46513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135" y="0"/>
            <a:ext cx="3038648" cy="46513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8829675"/>
            <a:ext cx="3038648" cy="4651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notes"/>
          <p:cNvSpPr txBox="1">
            <a:spLocks noGrp="1"/>
          </p:cNvSpPr>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5" name="Google Shape;75;p1: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e23b290dea_0_6: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2" name="Google Shape;142;ge23b290dea_0_6: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e23b290dea_0_18: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9" name="Google Shape;149;ge23b290dea_0_18: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23b290dea_0_24: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6" name="Google Shape;156;ge23b290dea_0_24: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e23b290dea_0_34: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0" name="Google Shape;170;ge23b290dea_0_34: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e23b290dea_0_49: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7" name="Google Shape;177;ge23b290dea_0_49: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e1240c87ec_0_23: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4" name="Google Shape;184;ge1240c87ec_0_23: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e25c9a39c4_0_4: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1" name="Google Shape;191;ge25c9a39c4_0_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e25c9a39c4_0_13: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9" name="Google Shape;199;ge25c9a39c4_0_1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7:notes"/>
          <p:cNvSpPr txBox="1">
            <a:spLocks noGrp="1"/>
          </p:cNvSpPr>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7" name="Google Shape;207;p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23b290dea_2_0: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4" name="Google Shape;214;ge23b290dea_2_0: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2: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2" name="Google Shape;82;p2: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8:notes"/>
          <p:cNvSpPr txBox="1">
            <a:spLocks noGrp="1"/>
          </p:cNvSpPr>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1" name="Google Shape;221;p8: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 name="Google Shape;90;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1240c87ec_0_16: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ge1240c87ec_0_16: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ge1240c87ec_0_16: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4: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6" name="Google Shape;106;p4: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e1240c87ec_0_2: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ge1240c87ec_0_2: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e1240c87ec_0_2: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e23b290dea_0_0: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1" name="Google Shape;121;ge23b290dea_0_0: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23b290dea_0_57: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8" name="Google Shape;128;ge23b290dea_0_57: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e23b290dea_0_63: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5" name="Google Shape;135;ge23b290dea_0_63: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
        <p:nvSpPr>
          <p:cNvPr id="17" name="Google Shape;1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3" name="Google Shape;2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1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9" name="Google Shape;69;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9"/>
          <p:cNvPicPr preferRelativeResize="0"/>
          <p:nvPr/>
        </p:nvPicPr>
        <p:blipFill rotWithShape="1">
          <a:blip r:embed="rId11">
            <a:alphaModFix/>
          </a:blip>
          <a:srcRect/>
          <a:stretch/>
        </p:blipFill>
        <p:spPr>
          <a:xfrm>
            <a:off x="11140888" y="304800"/>
            <a:ext cx="670112" cy="990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aws.amazon.com/getting-started/hands-on/deploy-python-application/" TargetMode="External"/><Relationship Id="rId7" Type="http://schemas.openxmlformats.org/officeDocument/2006/relationships/hyperlink" Target="https://docs.aws.amazon.com/AWSEC2/latest/APIReference/Welcome.html"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aws.amazon.com/elasticbeanstalk/details/" TargetMode="External"/><Relationship Id="rId5" Type="http://schemas.openxmlformats.org/officeDocument/2006/relationships/hyperlink" Target="https://docs.aws.amazon.com/" TargetMode="External"/><Relationship Id="rId4" Type="http://schemas.openxmlformats.org/officeDocument/2006/relationships/hyperlink" Target="https://developer.mozilla.org/en-US/docs/Learn/Server-side/Django/Introduc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
          <p:cNvSpPr/>
          <p:nvPr/>
        </p:nvSpPr>
        <p:spPr>
          <a:xfrm>
            <a:off x="2133600" y="914400"/>
            <a:ext cx="7924800" cy="14465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a:solidFill>
                  <a:schemeClr val="dk1"/>
                </a:solidFill>
                <a:latin typeface="Trebuchet MS"/>
                <a:ea typeface="Trebuchet MS"/>
                <a:cs typeface="Trebuchet MS"/>
                <a:sym typeface="Trebuchet MS"/>
              </a:rPr>
              <a:t>UE18CS390B – Capstone Project Phase – 2</a:t>
            </a:r>
            <a:endParaRPr/>
          </a:p>
          <a:p>
            <a:pPr marL="0" marR="0" lvl="0" indent="0" algn="ctr" rtl="0">
              <a:spcBef>
                <a:spcPts val="0"/>
              </a:spcBef>
              <a:spcAft>
                <a:spcPts val="0"/>
              </a:spcAft>
              <a:buNone/>
            </a:pPr>
            <a:endParaRPr sz="2800" b="0" i="0" u="none" strike="noStrike" cap="none">
              <a:solidFill>
                <a:schemeClr val="dk1"/>
              </a:solidFill>
              <a:latin typeface="Trebuchet MS"/>
              <a:ea typeface="Trebuchet MS"/>
              <a:cs typeface="Trebuchet MS"/>
              <a:sym typeface="Trebuchet MS"/>
            </a:endParaRPr>
          </a:p>
          <a:p>
            <a:pPr marL="0" marR="0" lvl="0" indent="0" algn="ctr" rtl="0">
              <a:spcBef>
                <a:spcPts val="0"/>
              </a:spcBef>
              <a:spcAft>
                <a:spcPts val="0"/>
              </a:spcAft>
              <a:buNone/>
            </a:pPr>
            <a:r>
              <a:rPr lang="en-US" sz="3200" b="1" i="0" u="none" strike="noStrike" cap="none">
                <a:solidFill>
                  <a:srgbClr val="FF0000"/>
                </a:solidFill>
                <a:latin typeface="Trebuchet MS"/>
                <a:ea typeface="Trebuchet MS"/>
                <a:cs typeface="Trebuchet MS"/>
                <a:sym typeface="Trebuchet MS"/>
              </a:rPr>
              <a:t>Project Progress Review #1</a:t>
            </a:r>
            <a:endParaRPr/>
          </a:p>
        </p:txBody>
      </p:sp>
      <p:sp>
        <p:nvSpPr>
          <p:cNvPr id="78" name="Google Shape;78;p1"/>
          <p:cNvSpPr txBox="1"/>
          <p:nvPr/>
        </p:nvSpPr>
        <p:spPr>
          <a:xfrm>
            <a:off x="1463800" y="2969875"/>
            <a:ext cx="9197700" cy="3076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400" dirty="0">
                <a:solidFill>
                  <a:srgbClr val="0000FF"/>
                </a:solidFill>
                <a:latin typeface="Trebuchet MS"/>
                <a:ea typeface="Trebuchet MS"/>
                <a:cs typeface="Trebuchet MS"/>
                <a:sym typeface="Trebuchet MS"/>
              </a:rPr>
              <a:t>Project Title   : Dairy Tracking using IoT and Cloud Management</a:t>
            </a:r>
            <a:endParaRPr sz="2400" dirty="0">
              <a:solidFill>
                <a:srgbClr val="0000FF"/>
              </a:solidFill>
              <a:latin typeface="Trebuchet MS"/>
              <a:ea typeface="Trebuchet MS"/>
              <a:cs typeface="Trebuchet MS"/>
              <a:sym typeface="Trebuchet MS"/>
            </a:endParaRPr>
          </a:p>
          <a:p>
            <a:pPr marL="0" lvl="0" indent="0" algn="l" rtl="0">
              <a:lnSpc>
                <a:spcPct val="115000"/>
              </a:lnSpc>
              <a:spcBef>
                <a:spcPts val="0"/>
              </a:spcBef>
              <a:spcAft>
                <a:spcPts val="0"/>
              </a:spcAft>
              <a:buClr>
                <a:schemeClr val="dk1"/>
              </a:buClr>
              <a:buSzPts val="1100"/>
              <a:buFont typeface="Arial"/>
              <a:buNone/>
            </a:pPr>
            <a:r>
              <a:rPr lang="en-US" sz="2400" dirty="0">
                <a:solidFill>
                  <a:srgbClr val="0000FF"/>
                </a:solidFill>
                <a:latin typeface="Trebuchet MS"/>
                <a:ea typeface="Trebuchet MS"/>
                <a:cs typeface="Trebuchet MS"/>
                <a:sym typeface="Trebuchet MS"/>
              </a:rPr>
              <a:t>Project ID   	  : PW22SRS02</a:t>
            </a:r>
            <a:endParaRPr sz="2400" dirty="0">
              <a:solidFill>
                <a:srgbClr val="0000FF"/>
              </a:solidFill>
              <a:latin typeface="Trebuchet MS"/>
              <a:ea typeface="Trebuchet MS"/>
              <a:cs typeface="Trebuchet MS"/>
              <a:sym typeface="Trebuchet MS"/>
            </a:endParaRPr>
          </a:p>
          <a:p>
            <a:pPr marL="0" lvl="0" indent="0" algn="l" rtl="0">
              <a:lnSpc>
                <a:spcPct val="115000"/>
              </a:lnSpc>
              <a:spcBef>
                <a:spcPts val="0"/>
              </a:spcBef>
              <a:spcAft>
                <a:spcPts val="0"/>
              </a:spcAft>
              <a:buClr>
                <a:schemeClr val="dk1"/>
              </a:buClr>
              <a:buSzPts val="1100"/>
              <a:buFont typeface="Arial"/>
              <a:buNone/>
            </a:pPr>
            <a:r>
              <a:rPr lang="en-US" sz="2400" dirty="0">
                <a:solidFill>
                  <a:srgbClr val="0000FF"/>
                </a:solidFill>
                <a:latin typeface="Trebuchet MS"/>
                <a:ea typeface="Trebuchet MS"/>
                <a:cs typeface="Trebuchet MS"/>
                <a:sym typeface="Trebuchet MS"/>
              </a:rPr>
              <a:t>Project Guide : Prof. </a:t>
            </a:r>
            <a:r>
              <a:rPr lang="en-US" sz="2400" dirty="0" err="1">
                <a:solidFill>
                  <a:srgbClr val="0000FF"/>
                </a:solidFill>
                <a:latin typeface="Trebuchet MS"/>
                <a:ea typeface="Trebuchet MS"/>
                <a:cs typeface="Trebuchet MS"/>
                <a:sym typeface="Trebuchet MS"/>
              </a:rPr>
              <a:t>Samatha</a:t>
            </a:r>
            <a:r>
              <a:rPr lang="en-US" sz="2400" dirty="0">
                <a:solidFill>
                  <a:srgbClr val="0000FF"/>
                </a:solidFill>
                <a:latin typeface="Trebuchet MS"/>
                <a:ea typeface="Trebuchet MS"/>
                <a:cs typeface="Trebuchet MS"/>
                <a:sym typeface="Trebuchet MS"/>
              </a:rPr>
              <a:t> R Swamy           	</a:t>
            </a:r>
            <a:endParaRPr sz="2400" dirty="0">
              <a:solidFill>
                <a:srgbClr val="0000FF"/>
              </a:solidFill>
              <a:latin typeface="Trebuchet MS"/>
              <a:ea typeface="Trebuchet MS"/>
              <a:cs typeface="Trebuchet MS"/>
              <a:sym typeface="Trebuchet MS"/>
            </a:endParaRPr>
          </a:p>
          <a:p>
            <a:pPr marL="0" lvl="0" indent="0" algn="l" rtl="0">
              <a:lnSpc>
                <a:spcPct val="115000"/>
              </a:lnSpc>
              <a:spcBef>
                <a:spcPts val="0"/>
              </a:spcBef>
              <a:spcAft>
                <a:spcPts val="0"/>
              </a:spcAft>
              <a:buClr>
                <a:schemeClr val="dk1"/>
              </a:buClr>
              <a:buSzPts val="1100"/>
              <a:buFont typeface="Arial"/>
              <a:buNone/>
            </a:pPr>
            <a:r>
              <a:rPr lang="en-US" sz="2400" dirty="0">
                <a:solidFill>
                  <a:srgbClr val="0000FF"/>
                </a:solidFill>
                <a:latin typeface="Trebuchet MS"/>
                <a:ea typeface="Trebuchet MS"/>
                <a:cs typeface="Trebuchet MS"/>
                <a:sym typeface="Trebuchet MS"/>
              </a:rPr>
              <a:t>Project Team  : </a:t>
            </a:r>
            <a:r>
              <a:rPr lang="en-US" sz="2400" dirty="0" err="1">
                <a:solidFill>
                  <a:srgbClr val="0000FF"/>
                </a:solidFill>
                <a:latin typeface="Trebuchet MS"/>
                <a:ea typeface="Trebuchet MS"/>
                <a:cs typeface="Trebuchet MS"/>
                <a:sym typeface="Trebuchet MS"/>
              </a:rPr>
              <a:t>Chinthan</a:t>
            </a:r>
            <a:r>
              <a:rPr lang="en-US" sz="2400" dirty="0">
                <a:solidFill>
                  <a:srgbClr val="0000FF"/>
                </a:solidFill>
                <a:latin typeface="Trebuchet MS"/>
                <a:ea typeface="Trebuchet MS"/>
                <a:cs typeface="Trebuchet MS"/>
                <a:sym typeface="Trebuchet MS"/>
              </a:rPr>
              <a:t> Krishna K - PES1201800121</a:t>
            </a:r>
            <a:endParaRPr sz="2400" dirty="0">
              <a:solidFill>
                <a:srgbClr val="0000FF"/>
              </a:solidFill>
              <a:latin typeface="Trebuchet MS"/>
              <a:ea typeface="Trebuchet MS"/>
              <a:cs typeface="Trebuchet MS"/>
              <a:sym typeface="Trebuchet MS"/>
            </a:endParaRPr>
          </a:p>
          <a:p>
            <a:pPr marL="0" lvl="0" indent="0" algn="l" rtl="0">
              <a:lnSpc>
                <a:spcPct val="115000"/>
              </a:lnSpc>
              <a:spcBef>
                <a:spcPts val="0"/>
              </a:spcBef>
              <a:spcAft>
                <a:spcPts val="0"/>
              </a:spcAft>
              <a:buClr>
                <a:schemeClr val="dk1"/>
              </a:buClr>
              <a:buSzPts val="1100"/>
              <a:buFont typeface="Arial"/>
              <a:buNone/>
            </a:pPr>
            <a:r>
              <a:rPr lang="en-US" sz="2400" dirty="0">
                <a:solidFill>
                  <a:srgbClr val="0000FF"/>
                </a:solidFill>
                <a:latin typeface="Trebuchet MS"/>
                <a:ea typeface="Trebuchet MS"/>
                <a:cs typeface="Trebuchet MS"/>
                <a:sym typeface="Trebuchet MS"/>
              </a:rPr>
              <a:t>  	   	    Rallapalli Aiswarya - PES1201800309</a:t>
            </a:r>
            <a:endParaRPr sz="2400" dirty="0">
              <a:solidFill>
                <a:srgbClr val="0000FF"/>
              </a:solidFill>
              <a:latin typeface="Trebuchet MS"/>
              <a:ea typeface="Trebuchet MS"/>
              <a:cs typeface="Trebuchet MS"/>
              <a:sym typeface="Trebuchet MS"/>
            </a:endParaRPr>
          </a:p>
          <a:p>
            <a:pPr marL="0" lvl="0" indent="0" algn="l" rtl="0">
              <a:lnSpc>
                <a:spcPct val="115000"/>
              </a:lnSpc>
              <a:spcBef>
                <a:spcPts val="0"/>
              </a:spcBef>
              <a:spcAft>
                <a:spcPts val="0"/>
              </a:spcAft>
              <a:buClr>
                <a:schemeClr val="dk1"/>
              </a:buClr>
              <a:buSzPts val="1100"/>
              <a:buFont typeface="Arial"/>
              <a:buNone/>
            </a:pPr>
            <a:r>
              <a:rPr lang="en-US" sz="2400" dirty="0">
                <a:solidFill>
                  <a:srgbClr val="0000FF"/>
                </a:solidFill>
                <a:latin typeface="Trebuchet MS"/>
                <a:ea typeface="Trebuchet MS"/>
                <a:cs typeface="Trebuchet MS"/>
                <a:sym typeface="Trebuchet MS"/>
              </a:rPr>
              <a:t>                        Sangeeta - PES1201802065</a:t>
            </a:r>
            <a:endParaRPr sz="2400" dirty="0">
              <a:solidFill>
                <a:srgbClr val="0000FF"/>
              </a:solidFill>
              <a:latin typeface="Trebuchet MS"/>
              <a:ea typeface="Trebuchet MS"/>
              <a:cs typeface="Trebuchet MS"/>
              <a:sym typeface="Trebuchet MS"/>
            </a:endParaRPr>
          </a:p>
          <a:p>
            <a:pPr marL="0" lvl="0" indent="0" algn="l" rtl="0">
              <a:lnSpc>
                <a:spcPct val="115000"/>
              </a:lnSpc>
              <a:spcBef>
                <a:spcPts val="0"/>
              </a:spcBef>
              <a:spcAft>
                <a:spcPts val="0"/>
              </a:spcAft>
              <a:buClr>
                <a:schemeClr val="dk1"/>
              </a:buClr>
              <a:buSzPts val="1100"/>
              <a:buFont typeface="Arial"/>
              <a:buNone/>
            </a:pPr>
            <a:r>
              <a:rPr lang="en-US" sz="2400" dirty="0">
                <a:solidFill>
                  <a:srgbClr val="0000FF"/>
                </a:solidFill>
                <a:latin typeface="Trebuchet MS"/>
                <a:ea typeface="Trebuchet MS"/>
                <a:cs typeface="Trebuchet MS"/>
                <a:sym typeface="Trebuchet MS"/>
              </a:rPr>
              <a:t>  		    Sukanya B </a:t>
            </a:r>
            <a:r>
              <a:rPr lang="en-US" sz="2400" dirty="0" err="1">
                <a:solidFill>
                  <a:srgbClr val="0000FF"/>
                </a:solidFill>
                <a:latin typeface="Trebuchet MS"/>
                <a:ea typeface="Trebuchet MS"/>
                <a:cs typeface="Trebuchet MS"/>
                <a:sym typeface="Trebuchet MS"/>
              </a:rPr>
              <a:t>Rayawagol</a:t>
            </a:r>
            <a:r>
              <a:rPr lang="en-US" sz="2400" dirty="0">
                <a:solidFill>
                  <a:srgbClr val="0000FF"/>
                </a:solidFill>
                <a:latin typeface="Trebuchet MS"/>
                <a:ea typeface="Trebuchet MS"/>
                <a:cs typeface="Trebuchet MS"/>
                <a:sym typeface="Trebuchet MS"/>
              </a:rPr>
              <a:t> - PES1201802083</a:t>
            </a:r>
            <a:endParaRPr sz="2400" dirty="0">
              <a:solidFill>
                <a:srgbClr val="0000FF"/>
              </a:solidFill>
              <a:latin typeface="Trebuchet MS"/>
              <a:ea typeface="Trebuchet MS"/>
              <a:cs typeface="Trebuchet MS"/>
              <a:sym typeface="Trebuchet MS"/>
            </a:endParaRPr>
          </a:p>
          <a:p>
            <a:pPr marL="0" marR="0" lvl="0" indent="0" algn="l" rtl="0">
              <a:spcBef>
                <a:spcPts val="0"/>
              </a:spcBef>
              <a:spcAft>
                <a:spcPts val="0"/>
              </a:spcAft>
              <a:buNone/>
            </a:pPr>
            <a:endParaRPr sz="2400" dirty="0">
              <a:solidFill>
                <a:srgbClr val="0033CC"/>
              </a:solidFill>
              <a:latin typeface="Trebuchet MS"/>
              <a:ea typeface="Trebuchet MS"/>
              <a:cs typeface="Trebuchet MS"/>
              <a:sym typeface="Trebuchet MS"/>
            </a:endParaRPr>
          </a:p>
          <a:p>
            <a:pPr marL="0" marR="0" lvl="0" indent="0" algn="l" rtl="0">
              <a:spcBef>
                <a:spcPts val="0"/>
              </a:spcBef>
              <a:spcAft>
                <a:spcPts val="0"/>
              </a:spcAft>
              <a:buNone/>
            </a:pPr>
            <a:endParaRPr sz="2400" b="0" i="0" u="none" strike="noStrike" cap="none" dirty="0">
              <a:solidFill>
                <a:srgbClr val="0033CC"/>
              </a:solidFill>
              <a:latin typeface="Trebuchet MS"/>
              <a:ea typeface="Trebuchet MS"/>
              <a:cs typeface="Trebuchet MS"/>
              <a:sym typeface="Trebuchet MS"/>
            </a:endParaRPr>
          </a:p>
          <a:p>
            <a:pPr marL="0" marR="0" lvl="0" indent="0" algn="l" rtl="0">
              <a:spcBef>
                <a:spcPts val="0"/>
              </a:spcBef>
              <a:spcAft>
                <a:spcPts val="0"/>
              </a:spcAft>
              <a:buNone/>
            </a:pPr>
            <a:endParaRPr sz="2400" b="0" i="0" u="none" strike="noStrike" cap="none" dirty="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e23b290dea_0_6"/>
          <p:cNvSpPr/>
          <p:nvPr/>
        </p:nvSpPr>
        <p:spPr>
          <a:xfrm>
            <a:off x="3048000" y="144780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ge23b290dea_0_6"/>
          <p:cNvSpPr txBox="1"/>
          <p:nvPr/>
        </p:nvSpPr>
        <p:spPr>
          <a:xfrm>
            <a:off x="2895600" y="990600"/>
            <a:ext cx="7772400" cy="461700"/>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146" name="Google Shape;146;ge23b290dea_0_6"/>
          <p:cNvSpPr txBox="1"/>
          <p:nvPr/>
        </p:nvSpPr>
        <p:spPr>
          <a:xfrm>
            <a:off x="1104325" y="1624175"/>
            <a:ext cx="10632000" cy="5002500"/>
          </a:xfrm>
          <a:prstGeom prst="rect">
            <a:avLst/>
          </a:prstGeom>
          <a:noFill/>
          <a:ln>
            <a:noFill/>
          </a:ln>
        </p:spPr>
        <p:txBody>
          <a:bodyPr spcFirstLastPara="1" wrap="square" lIns="91425" tIns="45700" rIns="91425" bIns="45700" anchor="t" anchorCtr="0">
            <a:spAutoFit/>
          </a:bodyPr>
          <a:lstStyle/>
          <a:p>
            <a:pPr marL="914400" lvl="0" indent="-368300" algn="just" rtl="0">
              <a:lnSpc>
                <a:spcPct val="150000"/>
              </a:lnSpc>
              <a:spcBef>
                <a:spcPts val="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Working of the Cloud.</a:t>
            </a:r>
            <a:endParaRPr sz="2200">
              <a:solidFill>
                <a:srgbClr val="0033CC"/>
              </a:solidFill>
              <a:latin typeface="Trebuchet MS"/>
              <a:ea typeface="Trebuchet MS"/>
              <a:cs typeface="Trebuchet MS"/>
              <a:sym typeface="Trebuchet MS"/>
            </a:endParaRPr>
          </a:p>
          <a:p>
            <a:pPr marL="1371600" lvl="1" indent="-368300" algn="just" rtl="0">
              <a:lnSpc>
                <a:spcPct val="150000"/>
              </a:lnSpc>
              <a:spcBef>
                <a:spcPts val="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Using Amazon Elastic Beanstalk(EB) as the base for building this framework. It has support for many applications platforms including Python, PHP, Docker, Node.js etc</a:t>
            </a:r>
            <a:endParaRPr sz="2200">
              <a:solidFill>
                <a:srgbClr val="0033CC"/>
              </a:solidFill>
              <a:latin typeface="Trebuchet MS"/>
              <a:ea typeface="Trebuchet MS"/>
              <a:cs typeface="Trebuchet MS"/>
              <a:sym typeface="Trebuchet MS"/>
            </a:endParaRPr>
          </a:p>
          <a:p>
            <a:pPr marL="1371600" lvl="1" indent="-368300" algn="just" rtl="0">
              <a:lnSpc>
                <a:spcPct val="150000"/>
              </a:lnSpc>
              <a:spcBef>
                <a:spcPts val="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Has 40+ metric for the monitoring of activities.</a:t>
            </a:r>
            <a:endParaRPr sz="2200">
              <a:solidFill>
                <a:srgbClr val="0033CC"/>
              </a:solidFill>
              <a:latin typeface="Trebuchet MS"/>
              <a:ea typeface="Trebuchet MS"/>
              <a:cs typeface="Trebuchet MS"/>
              <a:sym typeface="Trebuchet MS"/>
            </a:endParaRPr>
          </a:p>
          <a:p>
            <a:pPr marL="1371600" lvl="1" indent="-368300" algn="just" rtl="0">
              <a:lnSpc>
                <a:spcPct val="150000"/>
              </a:lnSpc>
              <a:spcBef>
                <a:spcPts val="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It has Load Balancing and Auto Scaling, which will be needed in a real implementation.</a:t>
            </a:r>
            <a:endParaRPr sz="2200">
              <a:solidFill>
                <a:srgbClr val="0033CC"/>
              </a:solidFill>
              <a:latin typeface="Trebuchet MS"/>
              <a:ea typeface="Trebuchet MS"/>
              <a:cs typeface="Trebuchet MS"/>
              <a:sym typeface="Trebuchet MS"/>
            </a:endParaRPr>
          </a:p>
          <a:p>
            <a:pPr marL="1371600" lvl="1" indent="-368300" algn="just" rtl="0">
              <a:lnSpc>
                <a:spcPct val="150000"/>
              </a:lnSpc>
              <a:spcBef>
                <a:spcPts val="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It meets regulatory criteria for ISO and others so is legally allowed to process regulated financial data.</a:t>
            </a:r>
            <a:endParaRPr sz="2200">
              <a:solidFill>
                <a:srgbClr val="0033CC"/>
              </a:solidFill>
              <a:latin typeface="Trebuchet MS"/>
              <a:ea typeface="Trebuchet MS"/>
              <a:cs typeface="Trebuchet MS"/>
              <a:sym typeface="Trebuchet MS"/>
            </a:endParaRPr>
          </a:p>
          <a:p>
            <a:pPr marL="914400" lvl="0" indent="-368300" algn="just" rtl="0">
              <a:lnSpc>
                <a:spcPct val="150000"/>
              </a:lnSpc>
              <a:spcBef>
                <a:spcPts val="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Integration of entire project.</a:t>
            </a:r>
            <a:endParaRPr sz="2200">
              <a:solidFill>
                <a:srgbClr val="0033CC"/>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e23b290dea_0_18"/>
          <p:cNvSpPr/>
          <p:nvPr/>
        </p:nvSpPr>
        <p:spPr>
          <a:xfrm>
            <a:off x="3048000" y="144780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ge23b290dea_0_18"/>
          <p:cNvSpPr txBox="1"/>
          <p:nvPr/>
        </p:nvSpPr>
        <p:spPr>
          <a:xfrm>
            <a:off x="2895600" y="990600"/>
            <a:ext cx="7772400" cy="461700"/>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153" name="Google Shape;153;ge23b290dea_0_18"/>
          <p:cNvSpPr txBox="1"/>
          <p:nvPr/>
        </p:nvSpPr>
        <p:spPr>
          <a:xfrm>
            <a:off x="1905000" y="1600200"/>
            <a:ext cx="9067800" cy="4710000"/>
          </a:xfrm>
          <a:prstGeom prst="rect">
            <a:avLst/>
          </a:prstGeom>
          <a:noFill/>
          <a:ln>
            <a:noFill/>
          </a:ln>
        </p:spPr>
        <p:txBody>
          <a:bodyPr spcFirstLastPara="1" wrap="square" lIns="91425" tIns="45700" rIns="91425" bIns="45700" anchor="t" anchorCtr="0">
            <a:spAutoFit/>
          </a:bodyPr>
          <a:lstStyle/>
          <a:p>
            <a:pPr marL="0" lvl="0" indent="0" algn="just" rtl="0">
              <a:lnSpc>
                <a:spcPct val="150000"/>
              </a:lnSpc>
              <a:spcBef>
                <a:spcPts val="0"/>
              </a:spcBef>
              <a:spcAft>
                <a:spcPts val="0"/>
              </a:spcAft>
              <a:buNone/>
            </a:pPr>
            <a:r>
              <a:rPr lang="en-US" sz="2400" b="1">
                <a:solidFill>
                  <a:srgbClr val="0033CC"/>
                </a:solidFill>
                <a:latin typeface="Trebuchet MS"/>
                <a:ea typeface="Trebuchet MS"/>
                <a:cs typeface="Trebuchet MS"/>
                <a:sym typeface="Trebuchet MS"/>
              </a:rPr>
              <a:t>2. Data Processing</a:t>
            </a:r>
            <a:endParaRPr sz="2400" b="1">
              <a:solidFill>
                <a:srgbClr val="0033CC"/>
              </a:solidFill>
              <a:latin typeface="Trebuchet MS"/>
              <a:ea typeface="Trebuchet MS"/>
              <a:cs typeface="Trebuchet MS"/>
              <a:sym typeface="Trebuchet MS"/>
            </a:endParaRPr>
          </a:p>
          <a:p>
            <a:pPr marL="0" lvl="0" indent="0" algn="just" rtl="0">
              <a:spcBef>
                <a:spcPts val="0"/>
              </a:spcBef>
              <a:spcAft>
                <a:spcPts val="0"/>
              </a:spcAft>
              <a:buNone/>
            </a:pPr>
            <a:r>
              <a:rPr lang="en-US" sz="2400">
                <a:solidFill>
                  <a:srgbClr val="0033CC"/>
                </a:solidFill>
                <a:latin typeface="Trebuchet MS"/>
                <a:ea typeface="Trebuchet MS"/>
                <a:cs typeface="Trebuchet MS"/>
                <a:sym typeface="Trebuchet MS"/>
              </a:rPr>
              <a:t>The data that is collected on the cloud daily will have some processing and checks based on some criteria.</a:t>
            </a:r>
            <a:endParaRPr sz="2400">
              <a:solidFill>
                <a:schemeClr val="dk1"/>
              </a:solidFill>
              <a:latin typeface="Trebuchet MS"/>
              <a:ea typeface="Trebuchet MS"/>
              <a:cs typeface="Trebuchet MS"/>
              <a:sym typeface="Trebuchet MS"/>
            </a:endParaRPr>
          </a:p>
          <a:p>
            <a:pPr marL="457200" lvl="0" indent="-381000" algn="just" rtl="0">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Data Collection</a:t>
            </a:r>
            <a:endParaRPr sz="2400">
              <a:solidFill>
                <a:srgbClr val="0033CC"/>
              </a:solidFill>
              <a:latin typeface="Trebuchet MS"/>
              <a:ea typeface="Trebuchet MS"/>
              <a:cs typeface="Trebuchet MS"/>
              <a:sym typeface="Trebuchet MS"/>
            </a:endParaRPr>
          </a:p>
          <a:p>
            <a:pPr marL="914400" lvl="1" indent="-381000" algn="just" rtl="0">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location data from the gps module. milk procurement data from the web portals of local societies.</a:t>
            </a:r>
            <a:endParaRPr sz="2400">
              <a:solidFill>
                <a:srgbClr val="0033CC"/>
              </a:solidFill>
              <a:latin typeface="Trebuchet MS"/>
              <a:ea typeface="Trebuchet MS"/>
              <a:cs typeface="Trebuchet MS"/>
              <a:sym typeface="Trebuchet MS"/>
            </a:endParaRPr>
          </a:p>
          <a:p>
            <a:pPr marL="457200" lvl="0" indent="-381000" algn="just" rtl="0">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Data Preparation</a:t>
            </a:r>
            <a:endParaRPr sz="2400">
              <a:solidFill>
                <a:srgbClr val="0033CC"/>
              </a:solidFill>
              <a:latin typeface="Trebuchet MS"/>
              <a:ea typeface="Trebuchet MS"/>
              <a:cs typeface="Trebuchet MS"/>
              <a:sym typeface="Trebuchet MS"/>
            </a:endParaRPr>
          </a:p>
          <a:p>
            <a:pPr marL="914400" lvl="1" indent="-381000" algn="just" rtl="0">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cleaning and transforming data.</a:t>
            </a:r>
            <a:endParaRPr sz="2400">
              <a:solidFill>
                <a:srgbClr val="0033CC"/>
              </a:solidFill>
              <a:latin typeface="Trebuchet MS"/>
              <a:ea typeface="Trebuchet MS"/>
              <a:cs typeface="Trebuchet MS"/>
              <a:sym typeface="Trebuchet MS"/>
            </a:endParaRPr>
          </a:p>
          <a:p>
            <a:pPr marL="457200" lvl="0" indent="-381000" algn="just" rtl="0">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Data Input</a:t>
            </a:r>
            <a:endParaRPr sz="2400">
              <a:solidFill>
                <a:srgbClr val="0033CC"/>
              </a:solidFill>
              <a:latin typeface="Trebuchet MS"/>
              <a:ea typeface="Trebuchet MS"/>
              <a:cs typeface="Trebuchet MS"/>
              <a:sym typeface="Trebuchet MS"/>
            </a:endParaRPr>
          </a:p>
          <a:p>
            <a:pPr marL="914400" lvl="1" indent="-381000" algn="just" rtl="0">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Some data from HQ like, ratio of milk:flour:sugar for preparing peda how much of flour and sugar were purchased.</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e23b290dea_0_24"/>
          <p:cNvSpPr/>
          <p:nvPr/>
        </p:nvSpPr>
        <p:spPr>
          <a:xfrm>
            <a:off x="3048000" y="144780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9" name="Google Shape;159;ge23b290dea_0_24"/>
          <p:cNvSpPr txBox="1"/>
          <p:nvPr/>
        </p:nvSpPr>
        <p:spPr>
          <a:xfrm>
            <a:off x="2895600" y="990600"/>
            <a:ext cx="7772400" cy="461700"/>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160" name="Google Shape;160;ge23b290dea_0_24"/>
          <p:cNvSpPr txBox="1"/>
          <p:nvPr/>
        </p:nvSpPr>
        <p:spPr>
          <a:xfrm>
            <a:off x="1905000" y="1600200"/>
            <a:ext cx="9067800" cy="4340700"/>
          </a:xfrm>
          <a:prstGeom prst="rect">
            <a:avLst/>
          </a:prstGeom>
          <a:noFill/>
          <a:ln>
            <a:noFill/>
          </a:ln>
        </p:spPr>
        <p:txBody>
          <a:bodyPr spcFirstLastPara="1" wrap="square" lIns="91425" tIns="45700" rIns="91425" bIns="45700" anchor="t" anchorCtr="0">
            <a:spAutoFit/>
          </a:bodyPr>
          <a:lstStyle/>
          <a:p>
            <a:pPr marL="457200" lvl="0" indent="-381000" algn="just" rtl="0">
              <a:lnSpc>
                <a:spcPct val="150000"/>
              </a:lnSpc>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Data Interpretation</a:t>
            </a:r>
            <a:endParaRPr sz="2400">
              <a:solidFill>
                <a:srgbClr val="0033CC"/>
              </a:solidFill>
              <a:latin typeface="Trebuchet MS"/>
              <a:ea typeface="Trebuchet MS"/>
              <a:cs typeface="Trebuchet MS"/>
              <a:sym typeface="Trebuchet MS"/>
            </a:endParaRPr>
          </a:p>
          <a:p>
            <a:pPr marL="914400" lvl="1" indent="-381000" algn="just" rtl="0">
              <a:lnSpc>
                <a:spcPct val="150000"/>
              </a:lnSpc>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If the result of checking can be interpreted as negative then concerned authorities will be immediately alerted with those details.</a:t>
            </a:r>
            <a:endParaRPr sz="2400">
              <a:solidFill>
                <a:srgbClr val="0033CC"/>
              </a:solidFill>
              <a:latin typeface="Trebuchet MS"/>
              <a:ea typeface="Trebuchet MS"/>
              <a:cs typeface="Trebuchet MS"/>
              <a:sym typeface="Trebuchet MS"/>
            </a:endParaRPr>
          </a:p>
          <a:p>
            <a:pPr marL="457200" lvl="0" indent="-381000" algn="just" rtl="0">
              <a:lnSpc>
                <a:spcPct val="150000"/>
              </a:lnSpc>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Storage</a:t>
            </a:r>
            <a:endParaRPr sz="2400">
              <a:solidFill>
                <a:srgbClr val="0033CC"/>
              </a:solidFill>
              <a:latin typeface="Trebuchet MS"/>
              <a:ea typeface="Trebuchet MS"/>
              <a:cs typeface="Trebuchet MS"/>
              <a:sym typeface="Trebuchet MS"/>
            </a:endParaRPr>
          </a:p>
          <a:p>
            <a:pPr marL="914400" lvl="1" indent="-381000" algn="just" rtl="0">
              <a:lnSpc>
                <a:spcPct val="150000"/>
              </a:lnSpc>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All the collected data is stored in an S3 Bucket. EB has simple integration features for S3 buckets and any application that was deployed.</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e23b290dea_0_34"/>
          <p:cNvSpPr/>
          <p:nvPr/>
        </p:nvSpPr>
        <p:spPr>
          <a:xfrm>
            <a:off x="3048000" y="15811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3" name="Google Shape;173;ge23b290dea_0_34"/>
          <p:cNvSpPr txBox="1"/>
          <p:nvPr/>
        </p:nvSpPr>
        <p:spPr>
          <a:xfrm>
            <a:off x="2895600" y="1143002"/>
            <a:ext cx="7772400" cy="461700"/>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174" name="Google Shape;174;ge23b290dea_0_34"/>
          <p:cNvSpPr txBox="1"/>
          <p:nvPr/>
        </p:nvSpPr>
        <p:spPr>
          <a:xfrm>
            <a:off x="1353975" y="1752600"/>
            <a:ext cx="9542700" cy="4894800"/>
          </a:xfrm>
          <a:prstGeom prst="rect">
            <a:avLst/>
          </a:prstGeom>
          <a:noFill/>
          <a:ln>
            <a:noFill/>
          </a:ln>
        </p:spPr>
        <p:txBody>
          <a:bodyPr spcFirstLastPara="1" wrap="square" lIns="91425" tIns="45700" rIns="91425" bIns="45700" anchor="t" anchorCtr="0">
            <a:spAutoFit/>
          </a:bodyPr>
          <a:lstStyle/>
          <a:p>
            <a:pPr marL="0" marR="0" lvl="2" indent="0" algn="just" rtl="0">
              <a:lnSpc>
                <a:spcPct val="150000"/>
              </a:lnSpc>
              <a:spcBef>
                <a:spcPts val="0"/>
              </a:spcBef>
              <a:spcAft>
                <a:spcPts val="0"/>
              </a:spcAft>
              <a:buNone/>
            </a:pPr>
            <a:r>
              <a:rPr lang="en-US" sz="2400" b="1">
                <a:solidFill>
                  <a:srgbClr val="0033CC"/>
                </a:solidFill>
                <a:latin typeface="Trebuchet MS"/>
                <a:ea typeface="Trebuchet MS"/>
                <a:cs typeface="Trebuchet MS"/>
                <a:sym typeface="Trebuchet MS"/>
              </a:rPr>
              <a:t>4. </a:t>
            </a:r>
            <a:r>
              <a:rPr lang="en-US" sz="2400" b="1" i="0" u="none" strike="noStrike" cap="none">
                <a:solidFill>
                  <a:srgbClr val="0033CC"/>
                </a:solidFill>
                <a:latin typeface="Trebuchet MS"/>
                <a:ea typeface="Trebuchet MS"/>
                <a:cs typeface="Trebuchet MS"/>
                <a:sym typeface="Trebuchet MS"/>
              </a:rPr>
              <a:t>List</a:t>
            </a:r>
            <a:r>
              <a:rPr lang="en-US" sz="2400" b="1">
                <a:solidFill>
                  <a:srgbClr val="0033CC"/>
                </a:solidFill>
                <a:latin typeface="Trebuchet MS"/>
                <a:ea typeface="Trebuchet MS"/>
                <a:cs typeface="Trebuchet MS"/>
                <a:sym typeface="Trebuchet MS"/>
              </a:rPr>
              <a:t> of</a:t>
            </a:r>
            <a:r>
              <a:rPr lang="en-US" sz="2400" b="1" i="0" u="none" strike="noStrike" cap="none">
                <a:solidFill>
                  <a:srgbClr val="0033CC"/>
                </a:solidFill>
                <a:latin typeface="Trebuchet MS"/>
                <a:ea typeface="Trebuchet MS"/>
                <a:cs typeface="Trebuchet MS"/>
                <a:sym typeface="Trebuchet MS"/>
              </a:rPr>
              <a:t> SDK/API/Model/Jar</a:t>
            </a:r>
            <a:r>
              <a:rPr lang="en-US" sz="2400" b="1">
                <a:solidFill>
                  <a:srgbClr val="0033CC"/>
                </a:solidFill>
                <a:latin typeface="Trebuchet MS"/>
                <a:ea typeface="Trebuchet MS"/>
                <a:cs typeface="Trebuchet MS"/>
                <a:sym typeface="Trebuchet MS"/>
              </a:rPr>
              <a:t>/</a:t>
            </a:r>
            <a:r>
              <a:rPr lang="en-US" sz="2400" b="1" i="0" u="none" strike="noStrike" cap="none">
                <a:solidFill>
                  <a:srgbClr val="0033CC"/>
                </a:solidFill>
                <a:latin typeface="Trebuchet MS"/>
                <a:ea typeface="Trebuchet MS"/>
                <a:cs typeface="Trebuchet MS"/>
                <a:sym typeface="Trebuchet MS"/>
              </a:rPr>
              <a:t>DLL/Tools/Technologies</a:t>
            </a:r>
            <a:r>
              <a:rPr lang="en-US" sz="2400" b="1">
                <a:solidFill>
                  <a:srgbClr val="0033CC"/>
                </a:solidFill>
                <a:latin typeface="Trebuchet MS"/>
                <a:ea typeface="Trebuchet MS"/>
                <a:cs typeface="Trebuchet MS"/>
                <a:sym typeface="Trebuchet MS"/>
              </a:rPr>
              <a:t> </a:t>
            </a:r>
            <a:r>
              <a:rPr lang="en-US" sz="2400" b="1" i="0" u="none" strike="noStrike" cap="none">
                <a:solidFill>
                  <a:srgbClr val="0033CC"/>
                </a:solidFill>
                <a:latin typeface="Trebuchet MS"/>
                <a:ea typeface="Trebuchet MS"/>
                <a:cs typeface="Trebuchet MS"/>
                <a:sym typeface="Trebuchet MS"/>
              </a:rPr>
              <a:t>used – Open-Source/ Licensed.</a:t>
            </a:r>
            <a:endParaRPr sz="2400" b="1" i="0" u="none" strike="noStrike" cap="none">
              <a:solidFill>
                <a:srgbClr val="0033CC"/>
              </a:solidFill>
              <a:latin typeface="Trebuchet MS"/>
              <a:ea typeface="Trebuchet MS"/>
              <a:cs typeface="Trebuchet MS"/>
              <a:sym typeface="Trebuchet MS"/>
            </a:endParaRPr>
          </a:p>
          <a:p>
            <a:pPr marL="914400" lvl="0" indent="-381000" algn="just" rtl="0">
              <a:spcBef>
                <a:spcPts val="0"/>
              </a:spcBef>
              <a:spcAft>
                <a:spcPts val="0"/>
              </a:spcAft>
              <a:buClr>
                <a:srgbClr val="0033CC"/>
              </a:buClr>
              <a:buSzPts val="2400"/>
              <a:buFont typeface="Trebuchet MS"/>
              <a:buAutoNum type="arabicPeriod"/>
            </a:pPr>
            <a:r>
              <a:rPr lang="en-US" sz="2400">
                <a:solidFill>
                  <a:srgbClr val="0033CC"/>
                </a:solidFill>
                <a:latin typeface="Trebuchet MS"/>
                <a:ea typeface="Trebuchet MS"/>
                <a:cs typeface="Trebuchet MS"/>
                <a:sym typeface="Trebuchet MS"/>
              </a:rPr>
              <a:t>Name: Arduino IDE by Arduino Software inc (Open Source)</a:t>
            </a:r>
            <a:endParaRPr sz="2400">
              <a:solidFill>
                <a:srgbClr val="0033CC"/>
              </a:solidFill>
              <a:latin typeface="Trebuchet MS"/>
              <a:ea typeface="Trebuchet MS"/>
              <a:cs typeface="Trebuchet MS"/>
              <a:sym typeface="Trebuchet MS"/>
            </a:endParaRPr>
          </a:p>
          <a:p>
            <a:pPr marL="457200" lvl="0" indent="457200" algn="just" rtl="0">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Stable Release: 1.8.13 / 16 June 2020</a:t>
            </a:r>
            <a:endParaRPr sz="2400">
              <a:solidFill>
                <a:srgbClr val="0033CC"/>
              </a:solidFill>
              <a:latin typeface="Trebuchet MS"/>
              <a:ea typeface="Trebuchet MS"/>
              <a:cs typeface="Trebuchet MS"/>
              <a:sym typeface="Trebuchet MS"/>
            </a:endParaRPr>
          </a:p>
          <a:p>
            <a:pPr marL="457200" lvl="0" indent="457200" algn="just" rtl="0">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Repository: https://github.com/arduino/Arduino</a:t>
            </a:r>
            <a:endParaRPr sz="2400">
              <a:solidFill>
                <a:srgbClr val="0033CC"/>
              </a:solidFill>
              <a:latin typeface="Trebuchet MS"/>
              <a:ea typeface="Trebuchet MS"/>
              <a:cs typeface="Trebuchet MS"/>
              <a:sym typeface="Trebuchet MS"/>
            </a:endParaRPr>
          </a:p>
          <a:p>
            <a:pPr marL="457200" lvl="0" indent="457200" algn="just" rtl="0">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Operating Systems: Windows, macOS, Linux</a:t>
            </a:r>
            <a:endParaRPr sz="2400">
              <a:solidFill>
                <a:srgbClr val="0033CC"/>
              </a:solidFill>
              <a:latin typeface="Trebuchet MS"/>
              <a:ea typeface="Trebuchet MS"/>
              <a:cs typeface="Trebuchet MS"/>
              <a:sym typeface="Trebuchet MS"/>
            </a:endParaRPr>
          </a:p>
          <a:p>
            <a:pPr marL="457200" lvl="0" indent="457200" algn="just" rtl="0">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Platform: IA-32, x86-64, ARM</a:t>
            </a:r>
            <a:endParaRPr sz="2400">
              <a:solidFill>
                <a:srgbClr val="0033CC"/>
              </a:solidFill>
              <a:latin typeface="Trebuchet MS"/>
              <a:ea typeface="Trebuchet MS"/>
              <a:cs typeface="Trebuchet MS"/>
              <a:sym typeface="Trebuchet MS"/>
            </a:endParaRPr>
          </a:p>
          <a:p>
            <a:pPr marL="914400" lvl="0" indent="-381000" algn="just" rtl="0">
              <a:spcBef>
                <a:spcPts val="0"/>
              </a:spcBef>
              <a:spcAft>
                <a:spcPts val="0"/>
              </a:spcAft>
              <a:buClr>
                <a:srgbClr val="0033CC"/>
              </a:buClr>
              <a:buSzPts val="2400"/>
              <a:buFont typeface="Trebuchet MS"/>
              <a:buAutoNum type="arabicPeriod"/>
            </a:pPr>
            <a:r>
              <a:rPr lang="en-US" sz="2400">
                <a:solidFill>
                  <a:srgbClr val="0033CC"/>
                </a:solidFill>
                <a:latin typeface="Trebuchet MS"/>
                <a:ea typeface="Trebuchet MS"/>
                <a:cs typeface="Trebuchet MS"/>
                <a:sym typeface="Trebuchet MS"/>
              </a:rPr>
              <a:t>Name: Sublime Text by Sublime HQ inc (Licensed)</a:t>
            </a:r>
            <a:endParaRPr sz="2400">
              <a:solidFill>
                <a:srgbClr val="0033CC"/>
              </a:solidFill>
              <a:latin typeface="Trebuchet MS"/>
              <a:ea typeface="Trebuchet MS"/>
              <a:cs typeface="Trebuchet MS"/>
              <a:sym typeface="Trebuchet MS"/>
            </a:endParaRPr>
          </a:p>
          <a:p>
            <a:pPr marL="457200" lvl="0" indent="457200" algn="just" rtl="0">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Stable Release: 3.2.2 Build 3211 / October 1, 2019</a:t>
            </a:r>
            <a:endParaRPr sz="2400">
              <a:solidFill>
                <a:srgbClr val="0033CC"/>
              </a:solidFill>
              <a:latin typeface="Trebuchet MS"/>
              <a:ea typeface="Trebuchet MS"/>
              <a:cs typeface="Trebuchet MS"/>
              <a:sym typeface="Trebuchet MS"/>
            </a:endParaRPr>
          </a:p>
          <a:p>
            <a:pPr marL="914400" lvl="0" indent="0" algn="just" rtl="0">
              <a:spcBef>
                <a:spcPts val="0"/>
              </a:spcBef>
              <a:spcAft>
                <a:spcPts val="0"/>
              </a:spcAft>
              <a:buSzPts val="1100"/>
              <a:buNone/>
            </a:pPr>
            <a:r>
              <a:rPr lang="en-US" sz="2400">
                <a:solidFill>
                  <a:srgbClr val="0033CC"/>
                </a:solidFill>
                <a:latin typeface="Trebuchet MS"/>
                <a:ea typeface="Trebuchet MS"/>
                <a:cs typeface="Trebuchet MS"/>
                <a:sym typeface="Trebuchet MS"/>
              </a:rPr>
              <a:t>Operating Systems: Linux 32/64-bit, macOS 10.6 or later (version 2), 10.7 or later (version 3), Microsoft Windows 32/64-bit</a:t>
            </a:r>
            <a:endParaRPr sz="2400" i="0" u="none" strike="noStrike" cap="none">
              <a:solidFill>
                <a:srgbClr val="FF0000"/>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e23b290dea_0_49"/>
          <p:cNvSpPr/>
          <p:nvPr/>
        </p:nvSpPr>
        <p:spPr>
          <a:xfrm>
            <a:off x="3048000" y="15811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ge23b290dea_0_49"/>
          <p:cNvSpPr txBox="1"/>
          <p:nvPr/>
        </p:nvSpPr>
        <p:spPr>
          <a:xfrm>
            <a:off x="2895600" y="1143002"/>
            <a:ext cx="7772400" cy="461700"/>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181" name="Google Shape;181;ge23b290dea_0_49"/>
          <p:cNvSpPr txBox="1"/>
          <p:nvPr/>
        </p:nvSpPr>
        <p:spPr>
          <a:xfrm>
            <a:off x="1398025" y="1752600"/>
            <a:ext cx="9498600" cy="5066400"/>
          </a:xfrm>
          <a:prstGeom prst="rect">
            <a:avLst/>
          </a:prstGeom>
          <a:noFill/>
          <a:ln>
            <a:noFill/>
          </a:ln>
        </p:spPr>
        <p:txBody>
          <a:bodyPr spcFirstLastPara="1" wrap="square" lIns="91425" tIns="45700" rIns="91425" bIns="45700" anchor="t" anchorCtr="0">
            <a:spAutoFit/>
          </a:bodyPr>
          <a:lstStyle/>
          <a:p>
            <a:pPr marL="0" lvl="0" indent="457200" algn="just" rtl="0">
              <a:spcBef>
                <a:spcPts val="0"/>
              </a:spcBef>
              <a:spcAft>
                <a:spcPts val="0"/>
              </a:spcAft>
              <a:buNone/>
            </a:pPr>
            <a:r>
              <a:rPr lang="en-US" sz="2300">
                <a:solidFill>
                  <a:srgbClr val="0033CC"/>
                </a:solidFill>
                <a:latin typeface="Trebuchet MS"/>
                <a:ea typeface="Trebuchet MS"/>
                <a:cs typeface="Trebuchet MS"/>
                <a:sym typeface="Trebuchet MS"/>
              </a:rPr>
              <a:t>3.	Name: Flutter (Open Source)</a:t>
            </a:r>
            <a:endParaRPr sz="2300">
              <a:solidFill>
                <a:srgbClr val="0033CC"/>
              </a:solidFill>
              <a:latin typeface="Trebuchet MS"/>
              <a:ea typeface="Trebuchet MS"/>
              <a:cs typeface="Trebuchet MS"/>
              <a:sym typeface="Trebuchet MS"/>
            </a:endParaRPr>
          </a:p>
          <a:p>
            <a:pPr marL="457200" lvl="0" indent="457200" algn="just" rtl="0">
              <a:spcBef>
                <a:spcPts val="0"/>
              </a:spcBef>
              <a:spcAft>
                <a:spcPts val="0"/>
              </a:spcAft>
              <a:buNone/>
            </a:pPr>
            <a:r>
              <a:rPr lang="en-US" sz="2300">
                <a:solidFill>
                  <a:srgbClr val="0033CC"/>
                </a:solidFill>
                <a:latin typeface="Trebuchet MS"/>
                <a:ea typeface="Trebuchet MS"/>
                <a:cs typeface="Trebuchet MS"/>
                <a:sym typeface="Trebuchet MS"/>
              </a:rPr>
              <a:t>Stable Release: 2.2.0 / 19 May 2021</a:t>
            </a:r>
            <a:endParaRPr sz="2300">
              <a:solidFill>
                <a:srgbClr val="0033CC"/>
              </a:solidFill>
              <a:latin typeface="Trebuchet MS"/>
              <a:ea typeface="Trebuchet MS"/>
              <a:cs typeface="Trebuchet MS"/>
              <a:sym typeface="Trebuchet MS"/>
            </a:endParaRPr>
          </a:p>
          <a:p>
            <a:pPr marL="457200" lvl="0" indent="457200" algn="just" rtl="0">
              <a:spcBef>
                <a:spcPts val="0"/>
              </a:spcBef>
              <a:spcAft>
                <a:spcPts val="0"/>
              </a:spcAft>
              <a:buNone/>
            </a:pPr>
            <a:r>
              <a:rPr lang="en-US" sz="2300">
                <a:solidFill>
                  <a:srgbClr val="0033CC"/>
                </a:solidFill>
                <a:latin typeface="Trebuchet MS"/>
                <a:ea typeface="Trebuchet MS"/>
                <a:cs typeface="Trebuchet MS"/>
                <a:sym typeface="Trebuchet MS"/>
              </a:rPr>
              <a:t>Repository: https://github.com/flutter/flutter</a:t>
            </a:r>
            <a:endParaRPr sz="2300">
              <a:solidFill>
                <a:srgbClr val="0033CC"/>
              </a:solidFill>
              <a:latin typeface="Trebuchet MS"/>
              <a:ea typeface="Trebuchet MS"/>
              <a:cs typeface="Trebuchet MS"/>
              <a:sym typeface="Trebuchet MS"/>
            </a:endParaRPr>
          </a:p>
          <a:p>
            <a:pPr marL="914400" lvl="0" indent="0" algn="just" rtl="0">
              <a:spcBef>
                <a:spcPts val="0"/>
              </a:spcBef>
              <a:spcAft>
                <a:spcPts val="0"/>
              </a:spcAft>
              <a:buNone/>
            </a:pPr>
            <a:r>
              <a:rPr lang="en-US" sz="2300">
                <a:solidFill>
                  <a:srgbClr val="0033CC"/>
                </a:solidFill>
                <a:latin typeface="Trebuchet MS"/>
                <a:ea typeface="Trebuchet MS"/>
                <a:cs typeface="Trebuchet MS"/>
                <a:sym typeface="Trebuchet MS"/>
              </a:rPr>
              <a:t>Platform: Android, iOS, Google Fuchsia, Web platform, Linux, macOS and Windows</a:t>
            </a:r>
            <a:endParaRPr sz="2300">
              <a:solidFill>
                <a:srgbClr val="0033CC"/>
              </a:solidFill>
              <a:latin typeface="Trebuchet MS"/>
              <a:ea typeface="Trebuchet MS"/>
              <a:cs typeface="Trebuchet MS"/>
              <a:sym typeface="Trebuchet MS"/>
            </a:endParaRPr>
          </a:p>
          <a:p>
            <a:pPr marL="0" lvl="0" indent="457200" algn="just" rtl="0">
              <a:lnSpc>
                <a:spcPct val="115000"/>
              </a:lnSpc>
              <a:spcBef>
                <a:spcPts val="0"/>
              </a:spcBef>
              <a:spcAft>
                <a:spcPts val="0"/>
              </a:spcAft>
              <a:buNone/>
            </a:pPr>
            <a:r>
              <a:rPr lang="en-US" sz="2300">
                <a:solidFill>
                  <a:srgbClr val="0033CC"/>
                </a:solidFill>
                <a:latin typeface="Trebuchet MS"/>
                <a:ea typeface="Trebuchet MS"/>
                <a:cs typeface="Trebuchet MS"/>
                <a:sym typeface="Trebuchet MS"/>
              </a:rPr>
              <a:t>4.	Name: Django (Open Source)</a:t>
            </a:r>
            <a:endParaRPr sz="2300">
              <a:solidFill>
                <a:srgbClr val="0033CC"/>
              </a:solidFill>
              <a:latin typeface="Trebuchet MS"/>
              <a:ea typeface="Trebuchet MS"/>
              <a:cs typeface="Trebuchet MS"/>
              <a:sym typeface="Trebuchet MS"/>
            </a:endParaRPr>
          </a:p>
          <a:p>
            <a:pPr marL="457200" lvl="0" indent="457200" algn="just" rtl="0">
              <a:lnSpc>
                <a:spcPct val="115000"/>
              </a:lnSpc>
              <a:spcBef>
                <a:spcPts val="0"/>
              </a:spcBef>
              <a:spcAft>
                <a:spcPts val="0"/>
              </a:spcAft>
              <a:buNone/>
            </a:pPr>
            <a:r>
              <a:rPr lang="en-US" sz="2300">
                <a:solidFill>
                  <a:srgbClr val="0033CC"/>
                </a:solidFill>
                <a:latin typeface="Trebuchet MS"/>
                <a:ea typeface="Trebuchet MS"/>
                <a:cs typeface="Trebuchet MS"/>
                <a:sym typeface="Trebuchet MS"/>
              </a:rPr>
              <a:t>Stable Release: 3.2.4 / 2 June 2021</a:t>
            </a:r>
            <a:endParaRPr sz="2300">
              <a:solidFill>
                <a:srgbClr val="0033CC"/>
              </a:solidFill>
              <a:latin typeface="Trebuchet MS"/>
              <a:ea typeface="Trebuchet MS"/>
              <a:cs typeface="Trebuchet MS"/>
              <a:sym typeface="Trebuchet MS"/>
            </a:endParaRPr>
          </a:p>
          <a:p>
            <a:pPr marL="457200" lvl="0" indent="457200" algn="just" rtl="0">
              <a:lnSpc>
                <a:spcPct val="115000"/>
              </a:lnSpc>
              <a:spcBef>
                <a:spcPts val="0"/>
              </a:spcBef>
              <a:spcAft>
                <a:spcPts val="0"/>
              </a:spcAft>
              <a:buNone/>
            </a:pPr>
            <a:r>
              <a:rPr lang="en-US" sz="2300">
                <a:solidFill>
                  <a:srgbClr val="0033CC"/>
                </a:solidFill>
                <a:latin typeface="Trebuchet MS"/>
                <a:ea typeface="Trebuchet MS"/>
                <a:cs typeface="Trebuchet MS"/>
                <a:sym typeface="Trebuchet MS"/>
              </a:rPr>
              <a:t>Repository: https://github.com/django/django</a:t>
            </a:r>
            <a:endParaRPr sz="2300">
              <a:solidFill>
                <a:srgbClr val="0033CC"/>
              </a:solidFill>
              <a:latin typeface="Trebuchet MS"/>
              <a:ea typeface="Trebuchet MS"/>
              <a:cs typeface="Trebuchet MS"/>
              <a:sym typeface="Trebuchet MS"/>
            </a:endParaRPr>
          </a:p>
          <a:p>
            <a:pPr marL="457200" lvl="0" indent="457200" algn="just" rtl="0">
              <a:lnSpc>
                <a:spcPct val="115000"/>
              </a:lnSpc>
              <a:spcBef>
                <a:spcPts val="0"/>
              </a:spcBef>
              <a:spcAft>
                <a:spcPts val="0"/>
              </a:spcAft>
              <a:buNone/>
            </a:pPr>
            <a:r>
              <a:rPr lang="en-US" sz="2300">
                <a:solidFill>
                  <a:srgbClr val="0033CC"/>
                </a:solidFill>
                <a:latin typeface="Trebuchet MS"/>
                <a:ea typeface="Trebuchet MS"/>
                <a:cs typeface="Trebuchet MS"/>
                <a:sym typeface="Trebuchet MS"/>
              </a:rPr>
              <a:t>Type: Web Framework</a:t>
            </a:r>
            <a:endParaRPr sz="2300">
              <a:solidFill>
                <a:srgbClr val="0033CC"/>
              </a:solidFill>
              <a:latin typeface="Trebuchet MS"/>
              <a:ea typeface="Trebuchet MS"/>
              <a:cs typeface="Trebuchet MS"/>
              <a:sym typeface="Trebuchet MS"/>
            </a:endParaRPr>
          </a:p>
          <a:p>
            <a:pPr marL="0" lvl="0" indent="457200" algn="just" rtl="0">
              <a:lnSpc>
                <a:spcPct val="115000"/>
              </a:lnSpc>
              <a:spcBef>
                <a:spcPts val="0"/>
              </a:spcBef>
              <a:spcAft>
                <a:spcPts val="0"/>
              </a:spcAft>
              <a:buNone/>
            </a:pPr>
            <a:r>
              <a:rPr lang="en-US" sz="2300">
                <a:solidFill>
                  <a:srgbClr val="0033CC"/>
                </a:solidFill>
                <a:latin typeface="Trebuchet MS"/>
                <a:ea typeface="Trebuchet MS"/>
                <a:cs typeface="Trebuchet MS"/>
                <a:sym typeface="Trebuchet MS"/>
              </a:rPr>
              <a:t>5.	Amazon Elastic Beanstalk (Licensed)</a:t>
            </a:r>
            <a:endParaRPr sz="2300">
              <a:solidFill>
                <a:srgbClr val="0033CC"/>
              </a:solidFill>
              <a:latin typeface="Trebuchet MS"/>
              <a:ea typeface="Trebuchet MS"/>
              <a:cs typeface="Trebuchet MS"/>
              <a:sym typeface="Trebuchet MS"/>
            </a:endParaRPr>
          </a:p>
          <a:p>
            <a:pPr marL="914400" lvl="0" indent="0" algn="just" rtl="0">
              <a:lnSpc>
                <a:spcPct val="115000"/>
              </a:lnSpc>
              <a:spcBef>
                <a:spcPts val="0"/>
              </a:spcBef>
              <a:spcAft>
                <a:spcPts val="0"/>
              </a:spcAft>
              <a:buNone/>
            </a:pPr>
            <a:r>
              <a:rPr lang="en-US" sz="2300">
                <a:solidFill>
                  <a:srgbClr val="0033CC"/>
                </a:solidFill>
                <a:latin typeface="Trebuchet MS"/>
                <a:ea typeface="Trebuchet MS"/>
                <a:cs typeface="Trebuchet MS"/>
                <a:sym typeface="Trebuchet MS"/>
              </a:rPr>
              <a:t>It is for deploying applications which orchestrates various AWS services, including EC2, S3, Simple Notification Service (SNS), CloudWatch, autoscaling, and Elastic Load Balancers.</a:t>
            </a:r>
            <a:endParaRPr sz="2300" i="0" u="none" strike="noStrike" cap="none">
              <a:solidFill>
                <a:srgbClr val="FF0000"/>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e1240c87ec_0_23"/>
          <p:cNvSpPr/>
          <p:nvPr/>
        </p:nvSpPr>
        <p:spPr>
          <a:xfrm>
            <a:off x="3048000" y="15811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ge1240c87ec_0_23"/>
          <p:cNvSpPr txBox="1"/>
          <p:nvPr/>
        </p:nvSpPr>
        <p:spPr>
          <a:xfrm>
            <a:off x="2895600" y="1143002"/>
            <a:ext cx="7772400" cy="461700"/>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188" name="Google Shape;188;ge1240c87ec_0_23"/>
          <p:cNvSpPr txBox="1"/>
          <p:nvPr/>
        </p:nvSpPr>
        <p:spPr>
          <a:xfrm>
            <a:off x="1412725" y="1752600"/>
            <a:ext cx="9483900" cy="3786600"/>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None/>
            </a:pPr>
            <a:r>
              <a:rPr lang="en-US" sz="2400" b="1">
                <a:solidFill>
                  <a:srgbClr val="0033CC"/>
                </a:solidFill>
                <a:latin typeface="Trebuchet MS"/>
                <a:ea typeface="Trebuchet MS"/>
                <a:cs typeface="Trebuchet MS"/>
                <a:sym typeface="Trebuchet MS"/>
              </a:rPr>
              <a:t>5. </a:t>
            </a:r>
            <a:r>
              <a:rPr lang="en-US" sz="2400" b="1" i="0" u="none" strike="noStrike" cap="none">
                <a:solidFill>
                  <a:srgbClr val="0033CC"/>
                </a:solidFill>
                <a:latin typeface="Trebuchet MS"/>
                <a:ea typeface="Trebuchet MS"/>
                <a:cs typeface="Trebuchet MS"/>
                <a:sym typeface="Trebuchet MS"/>
              </a:rPr>
              <a:t>Testing for the module that is completed.</a:t>
            </a:r>
            <a:endParaRPr sz="2400" b="1">
              <a:latin typeface="Trebuchet MS"/>
              <a:ea typeface="Trebuchet MS"/>
              <a:cs typeface="Trebuchet MS"/>
              <a:sym typeface="Trebuchet MS"/>
            </a:endParaRPr>
          </a:p>
          <a:p>
            <a:pPr marL="0" marR="0" lvl="2" indent="457200" algn="just" rtl="0">
              <a:lnSpc>
                <a:spcPct val="150000"/>
              </a:lnSpc>
              <a:spcBef>
                <a:spcPts val="0"/>
              </a:spcBef>
              <a:spcAft>
                <a:spcPts val="0"/>
              </a:spcAft>
              <a:buNone/>
            </a:pPr>
            <a:r>
              <a:rPr lang="en-US" sz="2400">
                <a:solidFill>
                  <a:srgbClr val="0033CC"/>
                </a:solidFill>
                <a:latin typeface="Trebuchet MS"/>
                <a:ea typeface="Trebuchet MS"/>
                <a:cs typeface="Trebuchet MS"/>
                <a:sym typeface="Trebuchet MS"/>
              </a:rPr>
              <a:t>The monitoring with GPS circuit is completed and has been tested. It sends an SMS every 2 mins to the given number with all the location, speed and datetime details.</a:t>
            </a:r>
            <a:endParaRPr sz="2400" i="0" u="none" strike="noStrike" cap="none">
              <a:solidFill>
                <a:srgbClr val="0033CC"/>
              </a:solidFill>
              <a:latin typeface="Trebuchet MS"/>
              <a:ea typeface="Trebuchet MS"/>
              <a:cs typeface="Trebuchet MS"/>
              <a:sym typeface="Trebuchet MS"/>
            </a:endParaRPr>
          </a:p>
          <a:p>
            <a:pPr marL="0" marR="0" lvl="2" indent="0" algn="just" rtl="0">
              <a:lnSpc>
                <a:spcPct val="150000"/>
              </a:lnSpc>
              <a:spcBef>
                <a:spcPts val="0"/>
              </a:spcBef>
              <a:spcAft>
                <a:spcPts val="0"/>
              </a:spcAft>
              <a:buNone/>
            </a:pPr>
            <a:r>
              <a:rPr lang="en-US" sz="2400" b="1">
                <a:solidFill>
                  <a:srgbClr val="0033CC"/>
                </a:solidFill>
                <a:latin typeface="Trebuchet MS"/>
                <a:ea typeface="Trebuchet MS"/>
                <a:cs typeface="Trebuchet MS"/>
                <a:sym typeface="Trebuchet MS"/>
              </a:rPr>
              <a:t>6. </a:t>
            </a:r>
            <a:r>
              <a:rPr lang="en-US" sz="2400" b="1" i="0" u="none" strike="noStrike" cap="none">
                <a:solidFill>
                  <a:srgbClr val="0033CC"/>
                </a:solidFill>
                <a:latin typeface="Trebuchet MS"/>
                <a:ea typeface="Trebuchet MS"/>
                <a:cs typeface="Trebuchet MS"/>
                <a:sym typeface="Trebuchet MS"/>
              </a:rPr>
              <a:t>Demonstration and Result of modules completed.</a:t>
            </a:r>
            <a:endParaRPr sz="2400" b="1" i="0" u="none" strike="noStrike" cap="none">
              <a:solidFill>
                <a:srgbClr val="0033CC"/>
              </a:solidFill>
              <a:latin typeface="Trebuchet MS"/>
              <a:ea typeface="Trebuchet MS"/>
              <a:cs typeface="Trebuchet MS"/>
              <a:sym typeface="Trebuchet MS"/>
            </a:endParaRPr>
          </a:p>
          <a:p>
            <a:pPr marL="0" marR="0" lvl="2" indent="0" algn="just" rtl="0">
              <a:lnSpc>
                <a:spcPct val="150000"/>
              </a:lnSpc>
              <a:spcBef>
                <a:spcPts val="0"/>
              </a:spcBef>
              <a:spcAft>
                <a:spcPts val="0"/>
              </a:spcAft>
              <a:buNone/>
            </a:pPr>
            <a:r>
              <a:rPr lang="en-US" sz="2400">
                <a:solidFill>
                  <a:srgbClr val="0033CC"/>
                </a:solidFill>
                <a:latin typeface="Trebuchet MS"/>
                <a:ea typeface="Trebuchet MS"/>
                <a:cs typeface="Trebuchet MS"/>
                <a:sym typeface="Trebuchet MS"/>
              </a:rPr>
              <a:t>	Video demonstration.</a:t>
            </a:r>
            <a:endParaRPr sz="2400">
              <a:solidFill>
                <a:srgbClr val="0033CC"/>
              </a:solidFill>
              <a:latin typeface="Trebuchet MS"/>
              <a:ea typeface="Trebuchet MS"/>
              <a:cs typeface="Trebuchet MS"/>
              <a:sym typeface="Trebuchet MS"/>
            </a:endParaRPr>
          </a:p>
          <a:p>
            <a:pPr marL="0" marR="0" lvl="2" indent="0" algn="just" rtl="0">
              <a:lnSpc>
                <a:spcPct val="150000"/>
              </a:lnSpc>
              <a:spcBef>
                <a:spcPts val="0"/>
              </a:spcBef>
              <a:spcAft>
                <a:spcPts val="0"/>
              </a:spcAft>
              <a:buNone/>
            </a:pPr>
            <a:r>
              <a:rPr lang="en-US" sz="2400" b="1">
                <a:solidFill>
                  <a:srgbClr val="0033CC"/>
                </a:solidFill>
                <a:latin typeface="Trebuchet MS"/>
                <a:ea typeface="Trebuchet MS"/>
                <a:cs typeface="Trebuchet MS"/>
                <a:sym typeface="Trebuchet MS"/>
              </a:rPr>
              <a:t>7. </a:t>
            </a:r>
            <a:r>
              <a:rPr lang="en-US" sz="2400" b="1" i="0" u="none" strike="noStrike" cap="none">
                <a:solidFill>
                  <a:srgbClr val="0033CC"/>
                </a:solidFill>
                <a:latin typeface="Trebuchet MS"/>
                <a:ea typeface="Trebuchet MS"/>
                <a:cs typeface="Trebuchet MS"/>
                <a:sym typeface="Trebuchet MS"/>
              </a:rPr>
              <a:t>Tabulate the timeline for all the tasks/modules.</a:t>
            </a:r>
            <a:endParaRPr sz="2400" b="1" i="0" u="none" strike="noStrike" cap="none">
              <a:solidFill>
                <a:srgbClr val="FF0000"/>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e25c9a39c4_0_4"/>
          <p:cNvSpPr/>
          <p:nvPr/>
        </p:nvSpPr>
        <p:spPr>
          <a:xfrm>
            <a:off x="3048000" y="15811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ge25c9a39c4_0_4"/>
          <p:cNvSpPr txBox="1"/>
          <p:nvPr/>
        </p:nvSpPr>
        <p:spPr>
          <a:xfrm>
            <a:off x="2895600" y="1143002"/>
            <a:ext cx="7772400" cy="461700"/>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Gantt Chart</a:t>
            </a:r>
            <a:endParaRPr sz="2400">
              <a:solidFill>
                <a:schemeClr val="dk1"/>
              </a:solidFill>
              <a:latin typeface="Arial"/>
              <a:ea typeface="Arial"/>
              <a:cs typeface="Arial"/>
              <a:sym typeface="Arial"/>
            </a:endParaRPr>
          </a:p>
        </p:txBody>
      </p:sp>
      <p:sp>
        <p:nvSpPr>
          <p:cNvPr id="195" name="Google Shape;195;ge25c9a39c4_0_4"/>
          <p:cNvSpPr txBox="1"/>
          <p:nvPr/>
        </p:nvSpPr>
        <p:spPr>
          <a:xfrm>
            <a:off x="1412725" y="1752600"/>
            <a:ext cx="9483900" cy="461700"/>
          </a:xfrm>
          <a:prstGeom prst="rect">
            <a:avLst/>
          </a:prstGeom>
          <a:noFill/>
          <a:ln>
            <a:noFill/>
          </a:ln>
        </p:spPr>
        <p:txBody>
          <a:bodyPr spcFirstLastPara="1" wrap="square" lIns="91425" tIns="45700" rIns="91425" bIns="45700" anchor="t" anchorCtr="0">
            <a:spAutoFit/>
          </a:bodyPr>
          <a:lstStyle/>
          <a:p>
            <a:pPr marL="0" marR="0" lvl="2" indent="0" algn="just" rtl="0">
              <a:lnSpc>
                <a:spcPct val="150000"/>
              </a:lnSpc>
              <a:spcBef>
                <a:spcPts val="0"/>
              </a:spcBef>
              <a:spcAft>
                <a:spcPts val="0"/>
              </a:spcAft>
              <a:buNone/>
            </a:pPr>
            <a:endParaRPr sz="2400" b="1" i="0" u="none" strike="noStrike" cap="none">
              <a:solidFill>
                <a:srgbClr val="FF0000"/>
              </a:solidFill>
              <a:latin typeface="Trebuchet MS"/>
              <a:ea typeface="Trebuchet MS"/>
              <a:cs typeface="Trebuchet MS"/>
              <a:sym typeface="Trebuchet MS"/>
            </a:endParaRPr>
          </a:p>
        </p:txBody>
      </p:sp>
      <p:graphicFrame>
        <p:nvGraphicFramePr>
          <p:cNvPr id="196" name="Google Shape;196;ge25c9a39c4_0_4"/>
          <p:cNvGraphicFramePr/>
          <p:nvPr/>
        </p:nvGraphicFramePr>
        <p:xfrm>
          <a:off x="992825" y="2087515"/>
          <a:ext cx="10799875" cy="3910545"/>
        </p:xfrm>
        <a:graphic>
          <a:graphicData uri="http://schemas.openxmlformats.org/drawingml/2006/table">
            <a:tbl>
              <a:tblPr>
                <a:noFill/>
                <a:tableStyleId>{389BC559-8EF3-45AC-A1C3-29DADF636685}</a:tableStyleId>
              </a:tblPr>
              <a:tblGrid>
                <a:gridCol w="1550175">
                  <a:extLst>
                    <a:ext uri="{9D8B030D-6E8A-4147-A177-3AD203B41FA5}">
                      <a16:colId xmlns:a16="http://schemas.microsoft.com/office/drawing/2014/main" val="20000"/>
                    </a:ext>
                  </a:extLst>
                </a:gridCol>
                <a:gridCol w="1020150">
                  <a:extLst>
                    <a:ext uri="{9D8B030D-6E8A-4147-A177-3AD203B41FA5}">
                      <a16:colId xmlns:a16="http://schemas.microsoft.com/office/drawing/2014/main" val="20001"/>
                    </a:ext>
                  </a:extLst>
                </a:gridCol>
                <a:gridCol w="1146925">
                  <a:extLst>
                    <a:ext uri="{9D8B030D-6E8A-4147-A177-3AD203B41FA5}">
                      <a16:colId xmlns:a16="http://schemas.microsoft.com/office/drawing/2014/main" val="20002"/>
                    </a:ext>
                  </a:extLst>
                </a:gridCol>
                <a:gridCol w="1146925">
                  <a:extLst>
                    <a:ext uri="{9D8B030D-6E8A-4147-A177-3AD203B41FA5}">
                      <a16:colId xmlns:a16="http://schemas.microsoft.com/office/drawing/2014/main" val="20003"/>
                    </a:ext>
                  </a:extLst>
                </a:gridCol>
                <a:gridCol w="1193025">
                  <a:extLst>
                    <a:ext uri="{9D8B030D-6E8A-4147-A177-3AD203B41FA5}">
                      <a16:colId xmlns:a16="http://schemas.microsoft.com/office/drawing/2014/main" val="20004"/>
                    </a:ext>
                  </a:extLst>
                </a:gridCol>
                <a:gridCol w="1181500">
                  <a:extLst>
                    <a:ext uri="{9D8B030D-6E8A-4147-A177-3AD203B41FA5}">
                      <a16:colId xmlns:a16="http://schemas.microsoft.com/office/drawing/2014/main" val="20005"/>
                    </a:ext>
                  </a:extLst>
                </a:gridCol>
                <a:gridCol w="1043200">
                  <a:extLst>
                    <a:ext uri="{9D8B030D-6E8A-4147-A177-3AD203B41FA5}">
                      <a16:colId xmlns:a16="http://schemas.microsoft.com/office/drawing/2014/main" val="20006"/>
                    </a:ext>
                  </a:extLst>
                </a:gridCol>
                <a:gridCol w="1100825">
                  <a:extLst>
                    <a:ext uri="{9D8B030D-6E8A-4147-A177-3AD203B41FA5}">
                      <a16:colId xmlns:a16="http://schemas.microsoft.com/office/drawing/2014/main" val="20007"/>
                    </a:ext>
                  </a:extLst>
                </a:gridCol>
                <a:gridCol w="1417150">
                  <a:extLst>
                    <a:ext uri="{9D8B030D-6E8A-4147-A177-3AD203B41FA5}">
                      <a16:colId xmlns:a16="http://schemas.microsoft.com/office/drawing/2014/main" val="20008"/>
                    </a:ext>
                  </a:extLst>
                </a:gridCol>
              </a:tblGrid>
              <a:tr h="990175">
                <a:tc>
                  <a:txBody>
                    <a:bodyPr/>
                    <a:lstStyle/>
                    <a:p>
                      <a:pPr marL="0" lvl="0" indent="0" algn="l" rtl="0">
                        <a:spcBef>
                          <a:spcPts val="0"/>
                        </a:spcBef>
                        <a:spcAft>
                          <a:spcPts val="0"/>
                        </a:spcAft>
                        <a:buNone/>
                      </a:pPr>
                      <a:endParaRPr b="1"/>
                    </a:p>
                    <a:p>
                      <a:pPr marL="0" lvl="0" indent="0" algn="l" rtl="0">
                        <a:spcBef>
                          <a:spcPts val="0"/>
                        </a:spcBef>
                        <a:spcAft>
                          <a:spcPts val="0"/>
                        </a:spcAft>
                        <a:buNone/>
                      </a:pPr>
                      <a:r>
                        <a:rPr lang="en-US" b="1"/>
                        <a:t>    Task</a:t>
                      </a:r>
                      <a:endParaRPr b="1"/>
                    </a:p>
                  </a:txBody>
                  <a:tcPr marL="91425" marR="91425" marT="91425" marB="91425">
                    <a:solidFill>
                      <a:srgbClr val="33CCCC"/>
                    </a:solidFill>
                  </a:tcPr>
                </a:tc>
                <a:tc>
                  <a:txBody>
                    <a:bodyPr/>
                    <a:lstStyle/>
                    <a:p>
                      <a:pPr marL="0" lvl="0" indent="0" algn="l" rtl="0">
                        <a:spcBef>
                          <a:spcPts val="0"/>
                        </a:spcBef>
                        <a:spcAft>
                          <a:spcPts val="0"/>
                        </a:spcAft>
                        <a:buNone/>
                      </a:pPr>
                      <a:r>
                        <a:rPr lang="en-US" b="1"/>
                        <a:t>     June</a:t>
                      </a:r>
                      <a:endParaRPr b="1"/>
                    </a:p>
                    <a:p>
                      <a:pPr marL="0" lvl="0" indent="0" algn="l" rtl="0">
                        <a:spcBef>
                          <a:spcPts val="0"/>
                        </a:spcBef>
                        <a:spcAft>
                          <a:spcPts val="0"/>
                        </a:spcAft>
                        <a:buNone/>
                      </a:pPr>
                      <a:r>
                        <a:rPr lang="en-US" b="1"/>
                        <a:t>   Week 1</a:t>
                      </a:r>
                      <a:endParaRPr b="1"/>
                    </a:p>
                    <a:p>
                      <a:pPr marL="0" lvl="0" indent="0" algn="l" rtl="0">
                        <a:spcBef>
                          <a:spcPts val="0"/>
                        </a:spcBef>
                        <a:spcAft>
                          <a:spcPts val="0"/>
                        </a:spcAft>
                        <a:buNone/>
                      </a:pPr>
                      <a:r>
                        <a:rPr lang="en-US" b="1"/>
                        <a:t>   (from 07/06/21)</a:t>
                      </a:r>
                      <a:endParaRPr b="1"/>
                    </a:p>
                  </a:txBody>
                  <a:tcPr marL="91425" marR="91425" marT="91425" marB="91425">
                    <a:solidFill>
                      <a:srgbClr val="33CCCC"/>
                    </a:solidFill>
                  </a:tcPr>
                </a:tc>
                <a:tc>
                  <a:txBody>
                    <a:bodyPr/>
                    <a:lstStyle/>
                    <a:p>
                      <a:pPr marL="0" lvl="0" indent="0" algn="l" rtl="0">
                        <a:spcBef>
                          <a:spcPts val="0"/>
                        </a:spcBef>
                        <a:spcAft>
                          <a:spcPts val="0"/>
                        </a:spcAft>
                        <a:buClr>
                          <a:schemeClr val="dk1"/>
                        </a:buClr>
                        <a:buSzPts val="1100"/>
                        <a:buFont typeface="Arial"/>
                        <a:buNone/>
                      </a:pPr>
                      <a:r>
                        <a:rPr lang="en-US" b="1">
                          <a:solidFill>
                            <a:schemeClr val="dk1"/>
                          </a:solidFill>
                        </a:rPr>
                        <a:t>      June</a:t>
                      </a:r>
                      <a:endParaRPr b="1">
                        <a:solidFill>
                          <a:schemeClr val="dk1"/>
                        </a:solidFill>
                      </a:endParaRPr>
                    </a:p>
                    <a:p>
                      <a:pPr marL="0" lvl="0" indent="0" algn="l" rtl="0">
                        <a:spcBef>
                          <a:spcPts val="0"/>
                        </a:spcBef>
                        <a:spcAft>
                          <a:spcPts val="0"/>
                        </a:spcAft>
                        <a:buNone/>
                      </a:pPr>
                      <a:r>
                        <a:rPr lang="en-US" b="1">
                          <a:solidFill>
                            <a:schemeClr val="dk1"/>
                          </a:solidFill>
                        </a:rPr>
                        <a:t>    Week 2</a:t>
                      </a:r>
                      <a:endParaRPr b="1"/>
                    </a:p>
                  </a:txBody>
                  <a:tcPr marL="91425" marR="91425" marT="91425" marB="91425">
                    <a:solidFill>
                      <a:srgbClr val="33CCCC"/>
                    </a:solidFill>
                  </a:tcPr>
                </a:tc>
                <a:tc>
                  <a:txBody>
                    <a:bodyPr/>
                    <a:lstStyle/>
                    <a:p>
                      <a:pPr marL="0" lvl="0" indent="0" algn="l" rtl="0">
                        <a:spcBef>
                          <a:spcPts val="0"/>
                        </a:spcBef>
                        <a:spcAft>
                          <a:spcPts val="0"/>
                        </a:spcAft>
                        <a:buClr>
                          <a:schemeClr val="dk1"/>
                        </a:buClr>
                        <a:buSzPts val="1100"/>
                        <a:buFont typeface="Arial"/>
                        <a:buNone/>
                      </a:pPr>
                      <a:r>
                        <a:rPr lang="en-US" b="1">
                          <a:solidFill>
                            <a:schemeClr val="dk1"/>
                          </a:solidFill>
                        </a:rPr>
                        <a:t>       June</a:t>
                      </a:r>
                      <a:endParaRPr b="1">
                        <a:solidFill>
                          <a:schemeClr val="dk1"/>
                        </a:solidFill>
                      </a:endParaRPr>
                    </a:p>
                    <a:p>
                      <a:pPr marL="0" lvl="0" indent="0" algn="l" rtl="0">
                        <a:spcBef>
                          <a:spcPts val="0"/>
                        </a:spcBef>
                        <a:spcAft>
                          <a:spcPts val="0"/>
                        </a:spcAft>
                        <a:buNone/>
                      </a:pPr>
                      <a:r>
                        <a:rPr lang="en-US" b="1">
                          <a:solidFill>
                            <a:schemeClr val="dk1"/>
                          </a:solidFill>
                        </a:rPr>
                        <a:t>    Week 3</a:t>
                      </a:r>
                      <a:endParaRPr b="1">
                        <a:solidFill>
                          <a:schemeClr val="dk1"/>
                        </a:solidFill>
                      </a:endParaRPr>
                    </a:p>
                    <a:p>
                      <a:pPr marL="0" lvl="0" indent="0" algn="l" rtl="0">
                        <a:spcBef>
                          <a:spcPts val="0"/>
                        </a:spcBef>
                        <a:spcAft>
                          <a:spcPts val="0"/>
                        </a:spcAft>
                        <a:buNone/>
                      </a:pPr>
                      <a:r>
                        <a:rPr lang="en-US" b="1">
                          <a:solidFill>
                            <a:schemeClr val="dk1"/>
                          </a:solidFill>
                        </a:rPr>
                        <a:t>     (ISA</a:t>
                      </a:r>
                      <a:endParaRPr b="1">
                        <a:solidFill>
                          <a:schemeClr val="dk1"/>
                        </a:solidFill>
                      </a:endParaRPr>
                    </a:p>
                    <a:p>
                      <a:pPr marL="0" lvl="0" indent="0" algn="l" rtl="0">
                        <a:spcBef>
                          <a:spcPts val="0"/>
                        </a:spcBef>
                        <a:spcAft>
                          <a:spcPts val="0"/>
                        </a:spcAft>
                        <a:buNone/>
                      </a:pPr>
                      <a:r>
                        <a:rPr lang="en-US" b="1">
                          <a:solidFill>
                            <a:schemeClr val="dk1"/>
                          </a:solidFill>
                        </a:rPr>
                        <a:t>Review 1)</a:t>
                      </a:r>
                      <a:endParaRPr b="1">
                        <a:solidFill>
                          <a:schemeClr val="dk1"/>
                        </a:solidFill>
                      </a:endParaRPr>
                    </a:p>
                  </a:txBody>
                  <a:tcPr marL="91425" marR="91425" marT="91425" marB="91425">
                    <a:solidFill>
                      <a:srgbClr val="33CCCC"/>
                    </a:solidFill>
                  </a:tcPr>
                </a:tc>
                <a:tc>
                  <a:txBody>
                    <a:bodyPr/>
                    <a:lstStyle/>
                    <a:p>
                      <a:pPr marL="0" lvl="0" indent="0" algn="l" rtl="0">
                        <a:spcBef>
                          <a:spcPts val="0"/>
                        </a:spcBef>
                        <a:spcAft>
                          <a:spcPts val="0"/>
                        </a:spcAft>
                        <a:buNone/>
                      </a:pPr>
                      <a:r>
                        <a:rPr lang="en-US" b="1"/>
                        <a:t>      </a:t>
                      </a:r>
                      <a:r>
                        <a:rPr lang="en-US" b="1">
                          <a:solidFill>
                            <a:schemeClr val="dk1"/>
                          </a:solidFill>
                        </a:rPr>
                        <a:t>June-July </a:t>
                      </a:r>
                      <a:endParaRPr b="1">
                        <a:solidFill>
                          <a:schemeClr val="dk1"/>
                        </a:solidFill>
                      </a:endParaRPr>
                    </a:p>
                    <a:p>
                      <a:pPr marL="0" lvl="0" indent="0" algn="l" rtl="0">
                        <a:spcBef>
                          <a:spcPts val="0"/>
                        </a:spcBef>
                        <a:spcAft>
                          <a:spcPts val="0"/>
                        </a:spcAft>
                        <a:buNone/>
                      </a:pPr>
                      <a:r>
                        <a:rPr lang="en-US" b="1">
                          <a:solidFill>
                            <a:schemeClr val="dk1"/>
                          </a:solidFill>
                        </a:rPr>
                        <a:t>    Week </a:t>
                      </a:r>
                      <a:endParaRPr b="1"/>
                    </a:p>
                  </a:txBody>
                  <a:tcPr marL="91425" marR="91425" marT="91425" marB="91425">
                    <a:solidFill>
                      <a:srgbClr val="33CCCC"/>
                    </a:solidFill>
                  </a:tcPr>
                </a:tc>
                <a:tc>
                  <a:txBody>
                    <a:bodyPr/>
                    <a:lstStyle/>
                    <a:p>
                      <a:pPr marL="0" lvl="0" indent="0" algn="l" rtl="0">
                        <a:spcBef>
                          <a:spcPts val="0"/>
                        </a:spcBef>
                        <a:spcAft>
                          <a:spcPts val="0"/>
                        </a:spcAft>
                        <a:buNone/>
                      </a:pPr>
                      <a:r>
                        <a:rPr lang="en-US" b="1"/>
                        <a:t>    </a:t>
                      </a:r>
                      <a:r>
                        <a:rPr lang="en-US" b="1">
                          <a:solidFill>
                            <a:schemeClr val="dk1"/>
                          </a:solidFill>
                        </a:rPr>
                        <a:t>  July</a:t>
                      </a:r>
                      <a:endParaRPr b="1">
                        <a:solidFill>
                          <a:schemeClr val="dk1"/>
                        </a:solidFill>
                      </a:endParaRPr>
                    </a:p>
                    <a:p>
                      <a:pPr marL="0" lvl="0" indent="0" algn="l" rtl="0">
                        <a:spcBef>
                          <a:spcPts val="0"/>
                        </a:spcBef>
                        <a:spcAft>
                          <a:spcPts val="0"/>
                        </a:spcAft>
                        <a:buClr>
                          <a:schemeClr val="dk1"/>
                        </a:buClr>
                        <a:buSzPts val="1100"/>
                        <a:buFont typeface="Arial"/>
                        <a:buNone/>
                      </a:pPr>
                      <a:r>
                        <a:rPr lang="en-US" b="1">
                          <a:solidFill>
                            <a:schemeClr val="dk1"/>
                          </a:solidFill>
                        </a:rPr>
                        <a:t>   Week 1</a:t>
                      </a:r>
                      <a:endParaRPr b="1">
                        <a:solidFill>
                          <a:schemeClr val="dk1"/>
                        </a:solidFill>
                      </a:endParaRPr>
                    </a:p>
                    <a:p>
                      <a:pPr marL="0" lvl="0" indent="0" algn="l" rtl="0">
                        <a:spcBef>
                          <a:spcPts val="0"/>
                        </a:spcBef>
                        <a:spcAft>
                          <a:spcPts val="0"/>
                        </a:spcAft>
                        <a:buNone/>
                      </a:pPr>
                      <a:r>
                        <a:rPr lang="en-US" b="1"/>
                        <a:t>    (ISA</a:t>
                      </a:r>
                      <a:endParaRPr b="1"/>
                    </a:p>
                    <a:p>
                      <a:pPr marL="0" lvl="0" indent="0" algn="l" rtl="0">
                        <a:spcBef>
                          <a:spcPts val="0"/>
                        </a:spcBef>
                        <a:spcAft>
                          <a:spcPts val="0"/>
                        </a:spcAft>
                        <a:buNone/>
                      </a:pPr>
                      <a:r>
                        <a:rPr lang="en-US" b="1"/>
                        <a:t>Review 2)</a:t>
                      </a:r>
                      <a:endParaRPr b="1"/>
                    </a:p>
                  </a:txBody>
                  <a:tcPr marL="91425" marR="91425" marT="91425" marB="91425">
                    <a:solidFill>
                      <a:srgbClr val="33CCCC"/>
                    </a:solidFill>
                  </a:tcPr>
                </a:tc>
                <a:tc>
                  <a:txBody>
                    <a:bodyPr/>
                    <a:lstStyle/>
                    <a:p>
                      <a:pPr marL="0" lvl="0" indent="0" algn="l" rtl="0">
                        <a:spcBef>
                          <a:spcPts val="0"/>
                        </a:spcBef>
                        <a:spcAft>
                          <a:spcPts val="0"/>
                        </a:spcAft>
                        <a:buClr>
                          <a:schemeClr val="dk1"/>
                        </a:buClr>
                        <a:buSzPts val="1100"/>
                        <a:buFont typeface="Arial"/>
                        <a:buNone/>
                      </a:pPr>
                      <a:r>
                        <a:rPr lang="en-US" b="1">
                          <a:solidFill>
                            <a:schemeClr val="dk1"/>
                          </a:solidFill>
                        </a:rPr>
                        <a:t>      July</a:t>
                      </a:r>
                      <a:endParaRPr b="1">
                        <a:solidFill>
                          <a:schemeClr val="dk1"/>
                        </a:solidFill>
                      </a:endParaRPr>
                    </a:p>
                    <a:p>
                      <a:pPr marL="0" lvl="0" indent="0" algn="l" rtl="0">
                        <a:spcBef>
                          <a:spcPts val="0"/>
                        </a:spcBef>
                        <a:spcAft>
                          <a:spcPts val="0"/>
                        </a:spcAft>
                        <a:buClr>
                          <a:schemeClr val="dk1"/>
                        </a:buClr>
                        <a:buSzPts val="1100"/>
                        <a:buFont typeface="Arial"/>
                        <a:buNone/>
                      </a:pPr>
                      <a:r>
                        <a:rPr lang="en-US" b="1">
                          <a:solidFill>
                            <a:schemeClr val="dk1"/>
                          </a:solidFill>
                        </a:rPr>
                        <a:t>    Week 2</a:t>
                      </a:r>
                      <a:endParaRPr b="1"/>
                    </a:p>
                  </a:txBody>
                  <a:tcPr marL="91425" marR="91425" marT="91425" marB="91425">
                    <a:solidFill>
                      <a:srgbClr val="33CCCC"/>
                    </a:solidFill>
                  </a:tcPr>
                </a:tc>
                <a:tc>
                  <a:txBody>
                    <a:bodyPr/>
                    <a:lstStyle/>
                    <a:p>
                      <a:pPr marL="0" lvl="0" indent="0" algn="l" rtl="0">
                        <a:spcBef>
                          <a:spcPts val="0"/>
                        </a:spcBef>
                        <a:spcAft>
                          <a:spcPts val="0"/>
                        </a:spcAft>
                        <a:buClr>
                          <a:schemeClr val="dk1"/>
                        </a:buClr>
                        <a:buSzPts val="1100"/>
                        <a:buFont typeface="Arial"/>
                        <a:buNone/>
                      </a:pPr>
                      <a:r>
                        <a:rPr lang="en-US" b="1">
                          <a:solidFill>
                            <a:schemeClr val="dk1"/>
                          </a:solidFill>
                        </a:rPr>
                        <a:t>      July</a:t>
                      </a:r>
                      <a:endParaRPr b="1">
                        <a:solidFill>
                          <a:schemeClr val="dk1"/>
                        </a:solidFill>
                      </a:endParaRPr>
                    </a:p>
                    <a:p>
                      <a:pPr marL="0" lvl="0" indent="0" algn="l" rtl="0">
                        <a:spcBef>
                          <a:spcPts val="0"/>
                        </a:spcBef>
                        <a:spcAft>
                          <a:spcPts val="0"/>
                        </a:spcAft>
                        <a:buNone/>
                      </a:pPr>
                      <a:r>
                        <a:rPr lang="en-US" b="1">
                          <a:solidFill>
                            <a:schemeClr val="dk1"/>
                          </a:solidFill>
                        </a:rPr>
                        <a:t>    Week 3</a:t>
                      </a:r>
                      <a:endParaRPr b="1">
                        <a:solidFill>
                          <a:schemeClr val="dk1"/>
                        </a:solidFill>
                      </a:endParaRPr>
                    </a:p>
                    <a:p>
                      <a:pPr marL="0" lvl="0" indent="0" algn="l" rtl="0">
                        <a:spcBef>
                          <a:spcPts val="0"/>
                        </a:spcBef>
                        <a:spcAft>
                          <a:spcPts val="0"/>
                        </a:spcAft>
                        <a:buClr>
                          <a:schemeClr val="dk1"/>
                        </a:buClr>
                        <a:buSzPts val="1100"/>
                        <a:buFont typeface="Arial"/>
                        <a:buNone/>
                      </a:pPr>
                      <a:r>
                        <a:rPr lang="en-US" b="1">
                          <a:solidFill>
                            <a:schemeClr val="dk1"/>
                          </a:solidFill>
                        </a:rPr>
                        <a:t>  (ISA Review 3)</a:t>
                      </a:r>
                      <a:endParaRPr b="1">
                        <a:solidFill>
                          <a:schemeClr val="dk1"/>
                        </a:solidFill>
                      </a:endParaRPr>
                    </a:p>
                  </a:txBody>
                  <a:tcPr marL="91425" marR="91425" marT="91425" marB="91425">
                    <a:solidFill>
                      <a:srgbClr val="33CCCC"/>
                    </a:solidFill>
                  </a:tcPr>
                </a:tc>
                <a:tc>
                  <a:txBody>
                    <a:bodyPr/>
                    <a:lstStyle/>
                    <a:p>
                      <a:pPr marL="0" lvl="0" indent="0" algn="l" rtl="0">
                        <a:spcBef>
                          <a:spcPts val="0"/>
                        </a:spcBef>
                        <a:spcAft>
                          <a:spcPts val="0"/>
                        </a:spcAft>
                        <a:buClr>
                          <a:schemeClr val="dk1"/>
                        </a:buClr>
                        <a:buSzPts val="1100"/>
                        <a:buFont typeface="Arial"/>
                        <a:buNone/>
                      </a:pPr>
                      <a:r>
                        <a:rPr lang="en-US" b="1">
                          <a:solidFill>
                            <a:schemeClr val="dk1"/>
                          </a:solidFill>
                        </a:rPr>
                        <a:t>     July</a:t>
                      </a:r>
                      <a:endParaRPr b="1">
                        <a:solidFill>
                          <a:schemeClr val="dk1"/>
                        </a:solidFill>
                      </a:endParaRPr>
                    </a:p>
                    <a:p>
                      <a:pPr marL="0" lvl="0" indent="0" algn="l" rtl="0">
                        <a:spcBef>
                          <a:spcPts val="0"/>
                        </a:spcBef>
                        <a:spcAft>
                          <a:spcPts val="0"/>
                        </a:spcAft>
                        <a:buNone/>
                      </a:pPr>
                      <a:r>
                        <a:rPr lang="en-US" b="1">
                          <a:solidFill>
                            <a:schemeClr val="dk1"/>
                          </a:solidFill>
                        </a:rPr>
                        <a:t>   Week 4</a:t>
                      </a:r>
                      <a:endParaRPr b="1">
                        <a:solidFill>
                          <a:schemeClr val="dk1"/>
                        </a:solidFill>
                      </a:endParaRPr>
                    </a:p>
                    <a:p>
                      <a:pPr marL="0" lvl="0" indent="0" algn="l" rtl="0">
                        <a:spcBef>
                          <a:spcPts val="0"/>
                        </a:spcBef>
                        <a:spcAft>
                          <a:spcPts val="0"/>
                        </a:spcAft>
                        <a:buClr>
                          <a:schemeClr val="dk1"/>
                        </a:buClr>
                        <a:buSzPts val="1100"/>
                        <a:buFont typeface="Arial"/>
                        <a:buNone/>
                      </a:pPr>
                      <a:r>
                        <a:rPr lang="en-US" b="1">
                          <a:solidFill>
                            <a:schemeClr val="dk1"/>
                          </a:solidFill>
                        </a:rPr>
                        <a:t>(ESA  Review)</a:t>
                      </a:r>
                      <a:endParaRPr b="1">
                        <a:solidFill>
                          <a:schemeClr val="dk1"/>
                        </a:solidFill>
                      </a:endParaRPr>
                    </a:p>
                  </a:txBody>
                  <a:tcPr marL="91425" marR="91425" marT="91425" marB="91425">
                    <a:solidFill>
                      <a:srgbClr val="33CCCC"/>
                    </a:solidFill>
                  </a:tcPr>
                </a:tc>
                <a:extLst>
                  <a:ext uri="{0D108BD9-81ED-4DB2-BD59-A6C34878D82A}">
                    <a16:rowId xmlns:a16="http://schemas.microsoft.com/office/drawing/2014/main" val="10000"/>
                  </a:ext>
                </a:extLst>
              </a:tr>
              <a:tr h="640125">
                <a:tc>
                  <a:txBody>
                    <a:bodyPr/>
                    <a:lstStyle/>
                    <a:p>
                      <a:pPr marL="0" lvl="0" indent="0" algn="l" rtl="0">
                        <a:spcBef>
                          <a:spcPts val="0"/>
                        </a:spcBef>
                        <a:spcAft>
                          <a:spcPts val="0"/>
                        </a:spcAft>
                        <a:buNone/>
                      </a:pPr>
                      <a:r>
                        <a:rPr lang="en-US" b="1"/>
                        <a:t>Working on webportal</a:t>
                      </a:r>
                      <a:endParaRPr b="1"/>
                    </a:p>
                  </a:txBody>
                  <a:tcPr marL="91425" marR="91425" marT="91425" marB="91425">
                    <a:solidFill>
                      <a:schemeClr val="accent5"/>
                    </a:solidFill>
                  </a:tcPr>
                </a:tc>
                <a:tc>
                  <a:txBody>
                    <a:bodyPr/>
                    <a:lstStyle/>
                    <a:p>
                      <a:pPr marL="0" lvl="0" indent="0" algn="l" rtl="0">
                        <a:spcBef>
                          <a:spcPts val="0"/>
                        </a:spcBef>
                        <a:spcAft>
                          <a:spcPts val="0"/>
                        </a:spcAft>
                        <a:buNone/>
                      </a:pPr>
                      <a:endParaRPr/>
                    </a:p>
                  </a:txBody>
                  <a:tcPr marL="91425" marR="91425" marT="91425" marB="91425">
                    <a:solidFill>
                      <a:schemeClr val="accent6"/>
                    </a:solidFill>
                  </a:tcPr>
                </a:tc>
                <a:tc>
                  <a:txBody>
                    <a:bodyPr/>
                    <a:lstStyle/>
                    <a:p>
                      <a:pPr marL="0" lvl="0" indent="0" algn="l" rtl="0">
                        <a:spcBef>
                          <a:spcPts val="0"/>
                        </a:spcBef>
                        <a:spcAft>
                          <a:spcPts val="0"/>
                        </a:spcAft>
                        <a:buNone/>
                      </a:pPr>
                      <a:endParaRPr/>
                    </a:p>
                  </a:txBody>
                  <a:tcPr marL="91425" marR="91425" marT="91425" marB="91425">
                    <a:solidFill>
                      <a:schemeClr val="accent6"/>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extLst>
                  <a:ext uri="{0D108BD9-81ED-4DB2-BD59-A6C34878D82A}">
                    <a16:rowId xmlns:a16="http://schemas.microsoft.com/office/drawing/2014/main" val="10001"/>
                  </a:ext>
                </a:extLst>
              </a:tr>
              <a:tr h="705600">
                <a:tc>
                  <a:txBody>
                    <a:bodyPr/>
                    <a:lstStyle/>
                    <a:p>
                      <a:pPr marL="0" lvl="0" indent="0" algn="l" rtl="0">
                        <a:spcBef>
                          <a:spcPts val="0"/>
                        </a:spcBef>
                        <a:spcAft>
                          <a:spcPts val="0"/>
                        </a:spcAft>
                        <a:buNone/>
                      </a:pPr>
                      <a:r>
                        <a:rPr lang="en-US" b="1"/>
                        <a:t>Construction of GPS circuit </a:t>
                      </a:r>
                      <a:endParaRPr b="1"/>
                    </a:p>
                  </a:txBody>
                  <a:tcPr marL="91425" marR="91425" marT="91425" marB="91425">
                    <a:solidFill>
                      <a:schemeClr val="accent5"/>
                    </a:solidFill>
                  </a:tcPr>
                </a:tc>
                <a:tc>
                  <a:txBody>
                    <a:bodyPr/>
                    <a:lstStyle/>
                    <a:p>
                      <a:pPr marL="0" lvl="0" indent="0" algn="l" rtl="0">
                        <a:spcBef>
                          <a:spcPts val="0"/>
                        </a:spcBef>
                        <a:spcAft>
                          <a:spcPts val="0"/>
                        </a:spcAft>
                        <a:buNone/>
                      </a:pPr>
                      <a:endParaRPr/>
                    </a:p>
                  </a:txBody>
                  <a:tcPr marL="91425" marR="91425" marT="91425" marB="91425">
                    <a:solidFill>
                      <a:schemeClr val="accent6"/>
                    </a:solidFill>
                  </a:tcPr>
                </a:tc>
                <a:tc>
                  <a:txBody>
                    <a:bodyPr/>
                    <a:lstStyle/>
                    <a:p>
                      <a:pPr marL="0" lvl="0" indent="0" algn="l" rtl="0">
                        <a:spcBef>
                          <a:spcPts val="0"/>
                        </a:spcBef>
                        <a:spcAft>
                          <a:spcPts val="0"/>
                        </a:spcAft>
                        <a:buNone/>
                      </a:pPr>
                      <a:endParaRPr/>
                    </a:p>
                  </a:txBody>
                  <a:tcPr marL="91425" marR="91425" marT="91425" marB="91425">
                    <a:solidFill>
                      <a:schemeClr val="accent6"/>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extLst>
                  <a:ext uri="{0D108BD9-81ED-4DB2-BD59-A6C34878D82A}">
                    <a16:rowId xmlns:a16="http://schemas.microsoft.com/office/drawing/2014/main" val="10002"/>
                  </a:ext>
                </a:extLst>
              </a:tr>
              <a:tr h="705600">
                <a:tc>
                  <a:txBody>
                    <a:bodyPr/>
                    <a:lstStyle/>
                    <a:p>
                      <a:pPr marL="0" lvl="0" indent="0" algn="l" rtl="0">
                        <a:spcBef>
                          <a:spcPts val="0"/>
                        </a:spcBef>
                        <a:spcAft>
                          <a:spcPts val="0"/>
                        </a:spcAft>
                        <a:buNone/>
                      </a:pPr>
                      <a:r>
                        <a:rPr lang="en-US" b="1"/>
                        <a:t>Demonstration of the gps circuit</a:t>
                      </a:r>
                      <a:endParaRPr b="1"/>
                    </a:p>
                  </a:txBody>
                  <a:tcPr marL="91425" marR="91425" marT="91425" marB="91425">
                    <a:solidFill>
                      <a:schemeClr val="accent5"/>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accent6"/>
                    </a:solidFill>
                  </a:tcPr>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extLst>
                  <a:ext uri="{0D108BD9-81ED-4DB2-BD59-A6C34878D82A}">
                    <a16:rowId xmlns:a16="http://schemas.microsoft.com/office/drawing/2014/main" val="10003"/>
                  </a:ext>
                </a:extLst>
              </a:tr>
              <a:tr h="705600">
                <a:tc>
                  <a:txBody>
                    <a:bodyPr/>
                    <a:lstStyle/>
                    <a:p>
                      <a:pPr marL="0" lvl="0" indent="0" algn="l" rtl="0">
                        <a:spcBef>
                          <a:spcPts val="0"/>
                        </a:spcBef>
                        <a:spcAft>
                          <a:spcPts val="0"/>
                        </a:spcAft>
                        <a:buNone/>
                      </a:pPr>
                      <a:r>
                        <a:rPr lang="en-US" b="1"/>
                        <a:t>Creation of app using flutter</a:t>
                      </a:r>
                      <a:endParaRPr b="1"/>
                    </a:p>
                  </a:txBody>
                  <a:tcPr marL="91425" marR="91425" marT="91425" marB="91425">
                    <a:solidFill>
                      <a:schemeClr val="accent5"/>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solidFill>
                      <a:schemeClr val="accent6"/>
                    </a:solidFill>
                  </a:tcPr>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e25c9a39c4_0_13"/>
          <p:cNvSpPr/>
          <p:nvPr/>
        </p:nvSpPr>
        <p:spPr>
          <a:xfrm>
            <a:off x="3048000" y="15811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2" name="Google Shape;202;ge25c9a39c4_0_13"/>
          <p:cNvSpPr txBox="1"/>
          <p:nvPr/>
        </p:nvSpPr>
        <p:spPr>
          <a:xfrm>
            <a:off x="2895600" y="1143002"/>
            <a:ext cx="7772400" cy="461700"/>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Gantt Chart</a:t>
            </a:r>
            <a:endParaRPr sz="2400">
              <a:solidFill>
                <a:schemeClr val="dk1"/>
              </a:solidFill>
              <a:latin typeface="Arial"/>
              <a:ea typeface="Arial"/>
              <a:cs typeface="Arial"/>
              <a:sym typeface="Arial"/>
            </a:endParaRPr>
          </a:p>
        </p:txBody>
      </p:sp>
      <p:sp>
        <p:nvSpPr>
          <p:cNvPr id="203" name="Google Shape;203;ge25c9a39c4_0_13"/>
          <p:cNvSpPr txBox="1"/>
          <p:nvPr/>
        </p:nvSpPr>
        <p:spPr>
          <a:xfrm>
            <a:off x="1412725" y="1752600"/>
            <a:ext cx="9483900" cy="461700"/>
          </a:xfrm>
          <a:prstGeom prst="rect">
            <a:avLst/>
          </a:prstGeom>
          <a:noFill/>
          <a:ln>
            <a:noFill/>
          </a:ln>
        </p:spPr>
        <p:txBody>
          <a:bodyPr spcFirstLastPara="1" wrap="square" lIns="91425" tIns="45700" rIns="91425" bIns="45700" anchor="t" anchorCtr="0">
            <a:spAutoFit/>
          </a:bodyPr>
          <a:lstStyle/>
          <a:p>
            <a:pPr marL="0" marR="0" lvl="2" indent="0" algn="just" rtl="0">
              <a:lnSpc>
                <a:spcPct val="150000"/>
              </a:lnSpc>
              <a:spcBef>
                <a:spcPts val="0"/>
              </a:spcBef>
              <a:spcAft>
                <a:spcPts val="0"/>
              </a:spcAft>
              <a:buNone/>
            </a:pPr>
            <a:endParaRPr sz="2400" b="1" i="0" u="none" strike="noStrike" cap="none">
              <a:solidFill>
                <a:srgbClr val="FF0000"/>
              </a:solidFill>
              <a:latin typeface="Trebuchet MS"/>
              <a:ea typeface="Trebuchet MS"/>
              <a:cs typeface="Trebuchet MS"/>
              <a:sym typeface="Trebuchet MS"/>
            </a:endParaRPr>
          </a:p>
        </p:txBody>
      </p:sp>
      <p:graphicFrame>
        <p:nvGraphicFramePr>
          <p:cNvPr id="204" name="Google Shape;204;ge25c9a39c4_0_13"/>
          <p:cNvGraphicFramePr/>
          <p:nvPr/>
        </p:nvGraphicFramePr>
        <p:xfrm>
          <a:off x="676925" y="1834365"/>
          <a:ext cx="11220600" cy="4664230"/>
        </p:xfrm>
        <a:graphic>
          <a:graphicData uri="http://schemas.openxmlformats.org/drawingml/2006/table">
            <a:tbl>
              <a:tblPr>
                <a:noFill/>
                <a:tableStyleId>{389BC559-8EF3-45AC-A1C3-29DADF636685}</a:tableStyleId>
              </a:tblPr>
              <a:tblGrid>
                <a:gridCol w="1742350">
                  <a:extLst>
                    <a:ext uri="{9D8B030D-6E8A-4147-A177-3AD203B41FA5}">
                      <a16:colId xmlns:a16="http://schemas.microsoft.com/office/drawing/2014/main" val="20000"/>
                    </a:ext>
                  </a:extLst>
                </a:gridCol>
                <a:gridCol w="1108425">
                  <a:extLst>
                    <a:ext uri="{9D8B030D-6E8A-4147-A177-3AD203B41FA5}">
                      <a16:colId xmlns:a16="http://schemas.microsoft.com/office/drawing/2014/main" val="20001"/>
                    </a:ext>
                  </a:extLst>
                </a:gridCol>
                <a:gridCol w="1050800">
                  <a:extLst>
                    <a:ext uri="{9D8B030D-6E8A-4147-A177-3AD203B41FA5}">
                      <a16:colId xmlns:a16="http://schemas.microsoft.com/office/drawing/2014/main" val="20002"/>
                    </a:ext>
                  </a:extLst>
                </a:gridCol>
                <a:gridCol w="1212150">
                  <a:extLst>
                    <a:ext uri="{9D8B030D-6E8A-4147-A177-3AD203B41FA5}">
                      <a16:colId xmlns:a16="http://schemas.microsoft.com/office/drawing/2014/main" val="20003"/>
                    </a:ext>
                  </a:extLst>
                </a:gridCol>
                <a:gridCol w="1177575">
                  <a:extLst>
                    <a:ext uri="{9D8B030D-6E8A-4147-A177-3AD203B41FA5}">
                      <a16:colId xmlns:a16="http://schemas.microsoft.com/office/drawing/2014/main" val="20004"/>
                    </a:ext>
                  </a:extLst>
                </a:gridCol>
                <a:gridCol w="1200650">
                  <a:extLst>
                    <a:ext uri="{9D8B030D-6E8A-4147-A177-3AD203B41FA5}">
                      <a16:colId xmlns:a16="http://schemas.microsoft.com/office/drawing/2014/main" val="20005"/>
                    </a:ext>
                  </a:extLst>
                </a:gridCol>
                <a:gridCol w="1189075">
                  <a:extLst>
                    <a:ext uri="{9D8B030D-6E8A-4147-A177-3AD203B41FA5}">
                      <a16:colId xmlns:a16="http://schemas.microsoft.com/office/drawing/2014/main" val="20006"/>
                    </a:ext>
                  </a:extLst>
                </a:gridCol>
                <a:gridCol w="1310050">
                  <a:extLst>
                    <a:ext uri="{9D8B030D-6E8A-4147-A177-3AD203B41FA5}">
                      <a16:colId xmlns:a16="http://schemas.microsoft.com/office/drawing/2014/main" val="20007"/>
                    </a:ext>
                  </a:extLst>
                </a:gridCol>
                <a:gridCol w="1229525">
                  <a:extLst>
                    <a:ext uri="{9D8B030D-6E8A-4147-A177-3AD203B41FA5}">
                      <a16:colId xmlns:a16="http://schemas.microsoft.com/office/drawing/2014/main" val="20008"/>
                    </a:ext>
                  </a:extLst>
                </a:gridCol>
              </a:tblGrid>
              <a:tr h="0">
                <a:tc>
                  <a:txBody>
                    <a:bodyPr/>
                    <a:lstStyle/>
                    <a:p>
                      <a:pPr marL="0" lvl="0" indent="0" algn="l" rtl="0">
                        <a:spcBef>
                          <a:spcPts val="0"/>
                        </a:spcBef>
                        <a:spcAft>
                          <a:spcPts val="0"/>
                        </a:spcAft>
                        <a:buNone/>
                      </a:pPr>
                      <a:endParaRPr b="1"/>
                    </a:p>
                    <a:p>
                      <a:pPr marL="0" lvl="0" indent="0" algn="l" rtl="0">
                        <a:spcBef>
                          <a:spcPts val="0"/>
                        </a:spcBef>
                        <a:spcAft>
                          <a:spcPts val="0"/>
                        </a:spcAft>
                        <a:buNone/>
                      </a:pPr>
                      <a:r>
                        <a:rPr lang="en-US" b="1"/>
                        <a:t>       Task</a:t>
                      </a:r>
                      <a:endParaRPr b="1"/>
                    </a:p>
                  </a:txBody>
                  <a:tcPr marL="91425" marR="91425" marT="91425" marB="91425">
                    <a:lnB w="9525" cap="flat" cmpd="sng">
                      <a:solidFill>
                        <a:srgbClr val="9E9E9E"/>
                      </a:solidFill>
                      <a:prstDash val="solid"/>
                      <a:round/>
                      <a:headEnd type="none" w="sm" len="sm"/>
                      <a:tailEnd type="none" w="sm" len="sm"/>
                    </a:lnB>
                    <a:solidFill>
                      <a:srgbClr val="33CCCC"/>
                    </a:solidFill>
                  </a:tcPr>
                </a:tc>
                <a:tc>
                  <a:txBody>
                    <a:bodyPr/>
                    <a:lstStyle/>
                    <a:p>
                      <a:pPr marL="0" lvl="0" indent="0" algn="l" rtl="0">
                        <a:spcBef>
                          <a:spcPts val="0"/>
                        </a:spcBef>
                        <a:spcAft>
                          <a:spcPts val="0"/>
                        </a:spcAft>
                        <a:buNone/>
                      </a:pPr>
                      <a:r>
                        <a:rPr lang="en-US" b="1"/>
                        <a:t>     June</a:t>
                      </a:r>
                      <a:endParaRPr b="1"/>
                    </a:p>
                    <a:p>
                      <a:pPr marL="0" lvl="0" indent="0" algn="l" rtl="0">
                        <a:spcBef>
                          <a:spcPts val="0"/>
                        </a:spcBef>
                        <a:spcAft>
                          <a:spcPts val="0"/>
                        </a:spcAft>
                        <a:buNone/>
                      </a:pPr>
                      <a:r>
                        <a:rPr lang="en-US" b="1"/>
                        <a:t>   Week 1</a:t>
                      </a:r>
                      <a:endParaRPr b="1"/>
                    </a:p>
                    <a:p>
                      <a:pPr marL="0" lvl="0" indent="0" algn="l" rtl="0">
                        <a:spcBef>
                          <a:spcPts val="0"/>
                        </a:spcBef>
                        <a:spcAft>
                          <a:spcPts val="0"/>
                        </a:spcAft>
                        <a:buNone/>
                      </a:pPr>
                      <a:r>
                        <a:rPr lang="en-US" b="1"/>
                        <a:t>   (from 07/06/21)</a:t>
                      </a:r>
                      <a:endParaRPr b="1"/>
                    </a:p>
                  </a:txBody>
                  <a:tcPr marL="91425" marR="91425" marT="91425" marB="91425">
                    <a:lnB w="9525" cap="flat" cmpd="sng">
                      <a:solidFill>
                        <a:srgbClr val="9E9E9E"/>
                      </a:solidFill>
                      <a:prstDash val="solid"/>
                      <a:round/>
                      <a:headEnd type="none" w="sm" len="sm"/>
                      <a:tailEnd type="none" w="sm" len="sm"/>
                    </a:lnB>
                    <a:solidFill>
                      <a:srgbClr val="33CCCC"/>
                    </a:solidFill>
                  </a:tcPr>
                </a:tc>
                <a:tc>
                  <a:txBody>
                    <a:bodyPr/>
                    <a:lstStyle/>
                    <a:p>
                      <a:pPr marL="0" lvl="0" indent="0" algn="l" rtl="0">
                        <a:spcBef>
                          <a:spcPts val="0"/>
                        </a:spcBef>
                        <a:spcAft>
                          <a:spcPts val="0"/>
                        </a:spcAft>
                        <a:buNone/>
                      </a:pPr>
                      <a:r>
                        <a:rPr lang="en-US" b="1">
                          <a:solidFill>
                            <a:schemeClr val="dk1"/>
                          </a:solidFill>
                        </a:rPr>
                        <a:t>      June</a:t>
                      </a:r>
                      <a:endParaRPr b="1">
                        <a:solidFill>
                          <a:schemeClr val="dk1"/>
                        </a:solidFill>
                      </a:endParaRPr>
                    </a:p>
                    <a:p>
                      <a:pPr marL="0" lvl="0" indent="0" algn="l" rtl="0">
                        <a:spcBef>
                          <a:spcPts val="0"/>
                        </a:spcBef>
                        <a:spcAft>
                          <a:spcPts val="0"/>
                        </a:spcAft>
                        <a:buNone/>
                      </a:pPr>
                      <a:r>
                        <a:rPr lang="en-US" b="1">
                          <a:solidFill>
                            <a:schemeClr val="dk1"/>
                          </a:solidFill>
                        </a:rPr>
                        <a:t>    Week 2</a:t>
                      </a:r>
                      <a:endParaRPr b="1"/>
                    </a:p>
                  </a:txBody>
                  <a:tcPr marL="91425" marR="91425" marT="91425" marB="91425">
                    <a:lnB w="9525" cap="flat" cmpd="sng">
                      <a:solidFill>
                        <a:srgbClr val="9E9E9E"/>
                      </a:solidFill>
                      <a:prstDash val="solid"/>
                      <a:round/>
                      <a:headEnd type="none" w="sm" len="sm"/>
                      <a:tailEnd type="none" w="sm" len="sm"/>
                    </a:lnB>
                    <a:solidFill>
                      <a:srgbClr val="33CCCC"/>
                    </a:solidFill>
                  </a:tcPr>
                </a:tc>
                <a:tc>
                  <a:txBody>
                    <a:bodyPr/>
                    <a:lstStyle/>
                    <a:p>
                      <a:pPr marL="0" lvl="0" indent="0" algn="l" rtl="0">
                        <a:spcBef>
                          <a:spcPts val="0"/>
                        </a:spcBef>
                        <a:spcAft>
                          <a:spcPts val="0"/>
                        </a:spcAft>
                        <a:buNone/>
                      </a:pPr>
                      <a:r>
                        <a:rPr lang="en-US" b="1">
                          <a:solidFill>
                            <a:schemeClr val="dk1"/>
                          </a:solidFill>
                        </a:rPr>
                        <a:t>       June</a:t>
                      </a:r>
                      <a:endParaRPr b="1">
                        <a:solidFill>
                          <a:schemeClr val="dk1"/>
                        </a:solidFill>
                      </a:endParaRPr>
                    </a:p>
                    <a:p>
                      <a:pPr marL="0" lvl="0" indent="0" algn="l" rtl="0">
                        <a:spcBef>
                          <a:spcPts val="0"/>
                        </a:spcBef>
                        <a:spcAft>
                          <a:spcPts val="0"/>
                        </a:spcAft>
                        <a:buNone/>
                      </a:pPr>
                      <a:r>
                        <a:rPr lang="en-US" b="1">
                          <a:solidFill>
                            <a:schemeClr val="dk1"/>
                          </a:solidFill>
                        </a:rPr>
                        <a:t>    Week 3</a:t>
                      </a:r>
                      <a:endParaRPr b="1">
                        <a:solidFill>
                          <a:schemeClr val="dk1"/>
                        </a:solidFill>
                      </a:endParaRPr>
                    </a:p>
                    <a:p>
                      <a:pPr marL="0" lvl="0" indent="0" algn="l" rtl="0">
                        <a:spcBef>
                          <a:spcPts val="0"/>
                        </a:spcBef>
                        <a:spcAft>
                          <a:spcPts val="0"/>
                        </a:spcAft>
                        <a:buNone/>
                      </a:pPr>
                      <a:r>
                        <a:rPr lang="en-US" b="1">
                          <a:solidFill>
                            <a:schemeClr val="dk1"/>
                          </a:solidFill>
                        </a:rPr>
                        <a:t>     (ISA</a:t>
                      </a:r>
                      <a:endParaRPr b="1">
                        <a:solidFill>
                          <a:schemeClr val="dk1"/>
                        </a:solidFill>
                      </a:endParaRPr>
                    </a:p>
                    <a:p>
                      <a:pPr marL="0" lvl="0" indent="0" algn="l" rtl="0">
                        <a:spcBef>
                          <a:spcPts val="0"/>
                        </a:spcBef>
                        <a:spcAft>
                          <a:spcPts val="0"/>
                        </a:spcAft>
                        <a:buNone/>
                      </a:pPr>
                      <a:r>
                        <a:rPr lang="en-US" b="1">
                          <a:solidFill>
                            <a:schemeClr val="dk1"/>
                          </a:solidFill>
                        </a:rPr>
                        <a:t>Review 1)</a:t>
                      </a:r>
                      <a:endParaRPr b="1">
                        <a:solidFill>
                          <a:schemeClr val="dk1"/>
                        </a:solidFill>
                      </a:endParaRPr>
                    </a:p>
                  </a:txBody>
                  <a:tcPr marL="91425" marR="91425" marT="91425" marB="91425">
                    <a:lnB w="9525" cap="flat" cmpd="sng">
                      <a:solidFill>
                        <a:srgbClr val="9E9E9E"/>
                      </a:solidFill>
                      <a:prstDash val="solid"/>
                      <a:round/>
                      <a:headEnd type="none" w="sm" len="sm"/>
                      <a:tailEnd type="none" w="sm" len="sm"/>
                    </a:lnB>
                    <a:solidFill>
                      <a:srgbClr val="33CCCC"/>
                    </a:solidFill>
                  </a:tcPr>
                </a:tc>
                <a:tc>
                  <a:txBody>
                    <a:bodyPr/>
                    <a:lstStyle/>
                    <a:p>
                      <a:pPr marL="0" lvl="0" indent="0" algn="l" rtl="0">
                        <a:spcBef>
                          <a:spcPts val="0"/>
                        </a:spcBef>
                        <a:spcAft>
                          <a:spcPts val="0"/>
                        </a:spcAft>
                        <a:buNone/>
                      </a:pPr>
                      <a:r>
                        <a:rPr lang="en-US" b="1"/>
                        <a:t>      </a:t>
                      </a:r>
                      <a:r>
                        <a:rPr lang="en-US" b="1">
                          <a:solidFill>
                            <a:schemeClr val="dk1"/>
                          </a:solidFill>
                        </a:rPr>
                        <a:t>June-July </a:t>
                      </a:r>
                      <a:endParaRPr b="1">
                        <a:solidFill>
                          <a:schemeClr val="dk1"/>
                        </a:solidFill>
                      </a:endParaRPr>
                    </a:p>
                    <a:p>
                      <a:pPr marL="0" lvl="0" indent="0" algn="l" rtl="0">
                        <a:spcBef>
                          <a:spcPts val="0"/>
                        </a:spcBef>
                        <a:spcAft>
                          <a:spcPts val="0"/>
                        </a:spcAft>
                        <a:buNone/>
                      </a:pPr>
                      <a:r>
                        <a:rPr lang="en-US" b="1">
                          <a:solidFill>
                            <a:schemeClr val="dk1"/>
                          </a:solidFill>
                        </a:rPr>
                        <a:t>    Week </a:t>
                      </a:r>
                      <a:endParaRPr b="1"/>
                    </a:p>
                  </a:txBody>
                  <a:tcPr marL="91425" marR="91425" marT="91425" marB="91425">
                    <a:lnB w="9525" cap="flat" cmpd="sng">
                      <a:solidFill>
                        <a:srgbClr val="9E9E9E"/>
                      </a:solidFill>
                      <a:prstDash val="solid"/>
                      <a:round/>
                      <a:headEnd type="none" w="sm" len="sm"/>
                      <a:tailEnd type="none" w="sm" len="sm"/>
                    </a:lnB>
                    <a:solidFill>
                      <a:srgbClr val="33CCCC"/>
                    </a:solidFill>
                  </a:tcPr>
                </a:tc>
                <a:tc>
                  <a:txBody>
                    <a:bodyPr/>
                    <a:lstStyle/>
                    <a:p>
                      <a:pPr marL="0" lvl="0" indent="0" algn="l" rtl="0">
                        <a:spcBef>
                          <a:spcPts val="0"/>
                        </a:spcBef>
                        <a:spcAft>
                          <a:spcPts val="0"/>
                        </a:spcAft>
                        <a:buNone/>
                      </a:pPr>
                      <a:r>
                        <a:rPr lang="en-US" b="1"/>
                        <a:t>    </a:t>
                      </a:r>
                      <a:r>
                        <a:rPr lang="en-US" b="1">
                          <a:solidFill>
                            <a:schemeClr val="dk1"/>
                          </a:solidFill>
                        </a:rPr>
                        <a:t>  July</a:t>
                      </a:r>
                      <a:endParaRPr b="1">
                        <a:solidFill>
                          <a:schemeClr val="dk1"/>
                        </a:solidFill>
                      </a:endParaRPr>
                    </a:p>
                    <a:p>
                      <a:pPr marL="0" lvl="0" indent="0" algn="l" rtl="0">
                        <a:spcBef>
                          <a:spcPts val="0"/>
                        </a:spcBef>
                        <a:spcAft>
                          <a:spcPts val="0"/>
                        </a:spcAft>
                        <a:buNone/>
                      </a:pPr>
                      <a:r>
                        <a:rPr lang="en-US" b="1">
                          <a:solidFill>
                            <a:schemeClr val="dk1"/>
                          </a:solidFill>
                        </a:rPr>
                        <a:t>   Week 1</a:t>
                      </a:r>
                      <a:endParaRPr b="1">
                        <a:solidFill>
                          <a:schemeClr val="dk1"/>
                        </a:solidFill>
                      </a:endParaRPr>
                    </a:p>
                    <a:p>
                      <a:pPr marL="0" lvl="0" indent="0" algn="l" rtl="0">
                        <a:spcBef>
                          <a:spcPts val="0"/>
                        </a:spcBef>
                        <a:spcAft>
                          <a:spcPts val="0"/>
                        </a:spcAft>
                        <a:buNone/>
                      </a:pPr>
                      <a:r>
                        <a:rPr lang="en-US" b="1"/>
                        <a:t>    (ISA</a:t>
                      </a:r>
                      <a:endParaRPr b="1"/>
                    </a:p>
                    <a:p>
                      <a:pPr marL="0" lvl="0" indent="0" algn="l" rtl="0">
                        <a:spcBef>
                          <a:spcPts val="0"/>
                        </a:spcBef>
                        <a:spcAft>
                          <a:spcPts val="0"/>
                        </a:spcAft>
                        <a:buNone/>
                      </a:pPr>
                      <a:r>
                        <a:rPr lang="en-US" b="1"/>
                        <a:t>Review 2)</a:t>
                      </a:r>
                      <a:endParaRPr b="1"/>
                    </a:p>
                  </a:txBody>
                  <a:tcPr marL="91425" marR="91425" marT="91425" marB="91425">
                    <a:lnB w="9525" cap="flat" cmpd="sng">
                      <a:solidFill>
                        <a:srgbClr val="9E9E9E"/>
                      </a:solidFill>
                      <a:prstDash val="solid"/>
                      <a:round/>
                      <a:headEnd type="none" w="sm" len="sm"/>
                      <a:tailEnd type="none" w="sm" len="sm"/>
                    </a:lnB>
                    <a:solidFill>
                      <a:srgbClr val="33CCCC"/>
                    </a:solidFill>
                  </a:tcPr>
                </a:tc>
                <a:tc>
                  <a:txBody>
                    <a:bodyPr/>
                    <a:lstStyle/>
                    <a:p>
                      <a:pPr marL="0" lvl="0" indent="0" algn="l" rtl="0">
                        <a:spcBef>
                          <a:spcPts val="0"/>
                        </a:spcBef>
                        <a:spcAft>
                          <a:spcPts val="0"/>
                        </a:spcAft>
                        <a:buNone/>
                      </a:pPr>
                      <a:r>
                        <a:rPr lang="en-US" b="1">
                          <a:solidFill>
                            <a:schemeClr val="dk1"/>
                          </a:solidFill>
                        </a:rPr>
                        <a:t>      July</a:t>
                      </a:r>
                      <a:endParaRPr b="1">
                        <a:solidFill>
                          <a:schemeClr val="dk1"/>
                        </a:solidFill>
                      </a:endParaRPr>
                    </a:p>
                    <a:p>
                      <a:pPr marL="0" lvl="0" indent="0" algn="l" rtl="0">
                        <a:spcBef>
                          <a:spcPts val="0"/>
                        </a:spcBef>
                        <a:spcAft>
                          <a:spcPts val="0"/>
                        </a:spcAft>
                        <a:buNone/>
                      </a:pPr>
                      <a:r>
                        <a:rPr lang="en-US" b="1">
                          <a:solidFill>
                            <a:schemeClr val="dk1"/>
                          </a:solidFill>
                        </a:rPr>
                        <a:t>    Week 2</a:t>
                      </a:r>
                      <a:endParaRPr b="1"/>
                    </a:p>
                  </a:txBody>
                  <a:tcPr marL="91425" marR="91425" marT="91425" marB="91425">
                    <a:lnB w="9525" cap="flat" cmpd="sng">
                      <a:solidFill>
                        <a:srgbClr val="9E9E9E"/>
                      </a:solidFill>
                      <a:prstDash val="solid"/>
                      <a:round/>
                      <a:headEnd type="none" w="sm" len="sm"/>
                      <a:tailEnd type="none" w="sm" len="sm"/>
                    </a:lnB>
                    <a:solidFill>
                      <a:srgbClr val="33CCCC"/>
                    </a:solidFill>
                  </a:tcPr>
                </a:tc>
                <a:tc>
                  <a:txBody>
                    <a:bodyPr/>
                    <a:lstStyle/>
                    <a:p>
                      <a:pPr marL="0" lvl="0" indent="0" algn="l" rtl="0">
                        <a:spcBef>
                          <a:spcPts val="0"/>
                        </a:spcBef>
                        <a:spcAft>
                          <a:spcPts val="0"/>
                        </a:spcAft>
                        <a:buNone/>
                      </a:pPr>
                      <a:r>
                        <a:rPr lang="en-US" b="1">
                          <a:solidFill>
                            <a:schemeClr val="dk1"/>
                          </a:solidFill>
                        </a:rPr>
                        <a:t>      July</a:t>
                      </a:r>
                      <a:endParaRPr b="1">
                        <a:solidFill>
                          <a:schemeClr val="dk1"/>
                        </a:solidFill>
                      </a:endParaRPr>
                    </a:p>
                    <a:p>
                      <a:pPr marL="0" lvl="0" indent="0" algn="l" rtl="0">
                        <a:spcBef>
                          <a:spcPts val="0"/>
                        </a:spcBef>
                        <a:spcAft>
                          <a:spcPts val="0"/>
                        </a:spcAft>
                        <a:buNone/>
                      </a:pPr>
                      <a:r>
                        <a:rPr lang="en-US" b="1">
                          <a:solidFill>
                            <a:schemeClr val="dk1"/>
                          </a:solidFill>
                        </a:rPr>
                        <a:t>    Week 3</a:t>
                      </a:r>
                      <a:endParaRPr b="1">
                        <a:solidFill>
                          <a:schemeClr val="dk1"/>
                        </a:solidFill>
                      </a:endParaRPr>
                    </a:p>
                    <a:p>
                      <a:pPr marL="0" lvl="0" indent="0" algn="l" rtl="0">
                        <a:spcBef>
                          <a:spcPts val="0"/>
                        </a:spcBef>
                        <a:spcAft>
                          <a:spcPts val="0"/>
                        </a:spcAft>
                        <a:buNone/>
                      </a:pPr>
                      <a:r>
                        <a:rPr lang="en-US" b="1">
                          <a:solidFill>
                            <a:schemeClr val="dk1"/>
                          </a:solidFill>
                        </a:rPr>
                        <a:t>(ISA Review3)</a:t>
                      </a:r>
                      <a:endParaRPr b="1">
                        <a:solidFill>
                          <a:schemeClr val="dk1"/>
                        </a:solidFill>
                      </a:endParaRPr>
                    </a:p>
                  </a:txBody>
                  <a:tcPr marL="91425" marR="91425" marT="91425" marB="91425">
                    <a:lnB w="9525" cap="flat" cmpd="sng">
                      <a:solidFill>
                        <a:srgbClr val="9E9E9E"/>
                      </a:solidFill>
                      <a:prstDash val="solid"/>
                      <a:round/>
                      <a:headEnd type="none" w="sm" len="sm"/>
                      <a:tailEnd type="none" w="sm" len="sm"/>
                    </a:lnB>
                    <a:solidFill>
                      <a:srgbClr val="33CCCC"/>
                    </a:solidFill>
                  </a:tcPr>
                </a:tc>
                <a:tc>
                  <a:txBody>
                    <a:bodyPr/>
                    <a:lstStyle/>
                    <a:p>
                      <a:pPr marL="0" lvl="0" indent="0" algn="l" rtl="0">
                        <a:spcBef>
                          <a:spcPts val="0"/>
                        </a:spcBef>
                        <a:spcAft>
                          <a:spcPts val="0"/>
                        </a:spcAft>
                        <a:buNone/>
                      </a:pPr>
                      <a:r>
                        <a:rPr lang="en-US" b="1">
                          <a:solidFill>
                            <a:schemeClr val="dk1"/>
                          </a:solidFill>
                        </a:rPr>
                        <a:t>     July</a:t>
                      </a:r>
                      <a:endParaRPr b="1">
                        <a:solidFill>
                          <a:schemeClr val="dk1"/>
                        </a:solidFill>
                      </a:endParaRPr>
                    </a:p>
                    <a:p>
                      <a:pPr marL="0" lvl="0" indent="0" algn="l" rtl="0">
                        <a:spcBef>
                          <a:spcPts val="0"/>
                        </a:spcBef>
                        <a:spcAft>
                          <a:spcPts val="0"/>
                        </a:spcAft>
                        <a:buNone/>
                      </a:pPr>
                      <a:r>
                        <a:rPr lang="en-US" b="1">
                          <a:solidFill>
                            <a:schemeClr val="dk1"/>
                          </a:solidFill>
                        </a:rPr>
                        <a:t>   Week 4</a:t>
                      </a:r>
                      <a:endParaRPr b="1">
                        <a:solidFill>
                          <a:schemeClr val="dk1"/>
                        </a:solidFill>
                      </a:endParaRPr>
                    </a:p>
                    <a:p>
                      <a:pPr marL="0" lvl="0" indent="0" algn="l" rtl="0">
                        <a:spcBef>
                          <a:spcPts val="0"/>
                        </a:spcBef>
                        <a:spcAft>
                          <a:spcPts val="0"/>
                        </a:spcAft>
                        <a:buNone/>
                      </a:pPr>
                      <a:r>
                        <a:rPr lang="en-US" b="1">
                          <a:solidFill>
                            <a:schemeClr val="dk1"/>
                          </a:solidFill>
                        </a:rPr>
                        <a:t>  (ESA      Review)</a:t>
                      </a:r>
                      <a:endParaRPr b="1">
                        <a:solidFill>
                          <a:schemeClr val="dk1"/>
                        </a:solidFill>
                      </a:endParaRPr>
                    </a:p>
                  </a:txBody>
                  <a:tcPr marL="91425" marR="91425" marT="91425" marB="91425">
                    <a:lnB w="9525" cap="flat" cmpd="sng">
                      <a:solidFill>
                        <a:srgbClr val="9E9E9E"/>
                      </a:solidFill>
                      <a:prstDash val="solid"/>
                      <a:round/>
                      <a:headEnd type="none" w="sm" len="sm"/>
                      <a:tailEnd type="none" w="sm" len="sm"/>
                    </a:lnB>
                    <a:solidFill>
                      <a:srgbClr val="33CCCC"/>
                    </a:solidFill>
                  </a:tcPr>
                </a:tc>
                <a:extLst>
                  <a:ext uri="{0D108BD9-81ED-4DB2-BD59-A6C34878D82A}">
                    <a16:rowId xmlns:a16="http://schemas.microsoft.com/office/drawing/2014/main" val="10000"/>
                  </a:ext>
                </a:extLst>
              </a:tr>
              <a:tr h="863400">
                <a:tc>
                  <a:txBody>
                    <a:bodyPr/>
                    <a:lstStyle/>
                    <a:p>
                      <a:pPr marL="0" lvl="0" indent="0" algn="l" rtl="0">
                        <a:spcBef>
                          <a:spcPts val="0"/>
                        </a:spcBef>
                        <a:spcAft>
                          <a:spcPts val="0"/>
                        </a:spcAft>
                        <a:buNone/>
                      </a:pPr>
                      <a:r>
                        <a:rPr lang="en-US" b="1"/>
                        <a:t>Demonstration of app and webportal</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863400">
                <a:tc>
                  <a:txBody>
                    <a:bodyPr/>
                    <a:lstStyle/>
                    <a:p>
                      <a:pPr marL="0" lvl="0" indent="0" algn="l" rtl="0">
                        <a:spcBef>
                          <a:spcPts val="0"/>
                        </a:spcBef>
                        <a:spcAft>
                          <a:spcPts val="0"/>
                        </a:spcAft>
                        <a:buNone/>
                      </a:pPr>
                      <a:r>
                        <a:rPr lang="en-US" b="1"/>
                        <a:t>Integration of webportal with cloud</a:t>
                      </a:r>
                      <a:endParaRPr b="1"/>
                    </a:p>
                  </a:txBody>
                  <a:tcPr marL="91425" marR="91425" marT="91425" marB="91425">
                    <a:lnT w="9525" cap="flat" cmpd="sng">
                      <a:solidFill>
                        <a:srgbClr val="9E9E9E"/>
                      </a:solidFill>
                      <a:prstDash val="solid"/>
                      <a:round/>
                      <a:headEnd type="none" w="sm" len="sm"/>
                      <a:tailEnd type="none" w="sm" len="sm"/>
                    </a:lnT>
                    <a:solidFill>
                      <a:schemeClr val="accent5"/>
                    </a:solidFill>
                  </a:tcPr>
                </a:tc>
                <a:tc>
                  <a:txBody>
                    <a:bodyPr/>
                    <a:lstStyle/>
                    <a:p>
                      <a:pPr marL="0" lvl="0" indent="0" algn="l" rtl="0">
                        <a:spcBef>
                          <a:spcPts val="0"/>
                        </a:spcBef>
                        <a:spcAft>
                          <a:spcPts val="0"/>
                        </a:spcAft>
                        <a:buNone/>
                      </a:pP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a:p>
                  </a:txBody>
                  <a:tcPr marL="91425" marR="91425" marT="91425" marB="91425">
                    <a:lnT w="9525" cap="flat" cmpd="sng">
                      <a:solidFill>
                        <a:srgbClr val="9E9E9E"/>
                      </a:solidFill>
                      <a:prstDash val="solid"/>
                      <a:round/>
                      <a:headEnd type="none" w="sm" len="sm"/>
                      <a:tailEnd type="none" w="sm" len="sm"/>
                    </a:lnT>
                    <a:solidFill>
                      <a:schemeClr val="accent6"/>
                    </a:solidFill>
                  </a:tcPr>
                </a:tc>
                <a:tc>
                  <a:txBody>
                    <a:bodyPr/>
                    <a:lstStyle/>
                    <a:p>
                      <a:pPr marL="0" lvl="0" indent="0" algn="l" rtl="0">
                        <a:spcBef>
                          <a:spcPts val="0"/>
                        </a:spcBef>
                        <a:spcAft>
                          <a:spcPts val="0"/>
                        </a:spcAft>
                        <a:buNone/>
                      </a:pP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r h="869300">
                <a:tc>
                  <a:txBody>
                    <a:bodyPr/>
                    <a:lstStyle/>
                    <a:p>
                      <a:pPr marL="0" lvl="0" indent="0" algn="l" rtl="0">
                        <a:spcBef>
                          <a:spcPts val="0"/>
                        </a:spcBef>
                        <a:spcAft>
                          <a:spcPts val="0"/>
                        </a:spcAft>
                        <a:buNone/>
                      </a:pPr>
                      <a:r>
                        <a:rPr lang="en-US" b="1"/>
                        <a:t>Complete demonstration of the project(Testing)</a:t>
                      </a:r>
                      <a:endParaRPr b="1"/>
                    </a:p>
                  </a:txBody>
                  <a:tcPr marL="91425" marR="91425" marT="91425" marB="91425">
                    <a:solidFill>
                      <a:schemeClr val="accent5"/>
                    </a:solidFill>
                  </a:tcPr>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accent6"/>
                    </a:solidFill>
                  </a:tcPr>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864850">
                <a:tc>
                  <a:txBody>
                    <a:bodyPr/>
                    <a:lstStyle/>
                    <a:p>
                      <a:pPr marL="0" lvl="0" indent="0" algn="l" rtl="0">
                        <a:spcBef>
                          <a:spcPts val="0"/>
                        </a:spcBef>
                        <a:spcAft>
                          <a:spcPts val="0"/>
                        </a:spcAft>
                        <a:buNone/>
                      </a:pPr>
                      <a:r>
                        <a:rPr lang="en-US" b="1"/>
                        <a:t>Final Demonstration and Presentation</a:t>
                      </a:r>
                      <a:endParaRPr b="1"/>
                    </a:p>
                  </a:txBody>
                  <a:tcPr marL="91425" marR="91425" marT="91425" marB="91425">
                    <a:solidFill>
                      <a:schemeClr val="accent5"/>
                    </a:solidFill>
                  </a:tcPr>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accent6"/>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7"/>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0" name="Google Shape;210;p7"/>
          <p:cNvSpPr txBox="1"/>
          <p:nvPr/>
        </p:nvSpPr>
        <p:spPr>
          <a:xfrm>
            <a:off x="2895600" y="1143002"/>
            <a:ext cx="7772400" cy="461665"/>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References</a:t>
            </a:r>
            <a:endParaRPr sz="2400">
              <a:solidFill>
                <a:schemeClr val="dk1"/>
              </a:solidFill>
              <a:latin typeface="Arial"/>
              <a:ea typeface="Arial"/>
              <a:cs typeface="Arial"/>
              <a:sym typeface="Arial"/>
            </a:endParaRPr>
          </a:p>
        </p:txBody>
      </p:sp>
      <p:sp>
        <p:nvSpPr>
          <p:cNvPr id="211" name="Google Shape;211;p7"/>
          <p:cNvSpPr txBox="1"/>
          <p:nvPr/>
        </p:nvSpPr>
        <p:spPr>
          <a:xfrm>
            <a:off x="2133601" y="1905001"/>
            <a:ext cx="8839200" cy="44790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480"/>
              </a:spcBef>
              <a:spcAft>
                <a:spcPts val="0"/>
              </a:spcAft>
              <a:buNone/>
            </a:pPr>
            <a:r>
              <a:rPr lang="en-US" sz="2100">
                <a:solidFill>
                  <a:srgbClr val="0033CC"/>
                </a:solidFill>
                <a:latin typeface="Trebuchet MS"/>
                <a:ea typeface="Trebuchet MS"/>
                <a:cs typeface="Trebuchet MS"/>
                <a:sym typeface="Trebuchet MS"/>
              </a:rPr>
              <a:t>[1] J Vliet, F Paganelli, S Van Wel, and D Dowd, “Elastic Beanstalk”,  Sebastopol, California: O’Reilly Media,Inc, 2011</a:t>
            </a:r>
            <a:endParaRPr sz="2100">
              <a:solidFill>
                <a:srgbClr val="0033CC"/>
              </a:solidFill>
              <a:latin typeface="Trebuchet MS"/>
              <a:ea typeface="Trebuchet MS"/>
              <a:cs typeface="Trebuchet MS"/>
              <a:sym typeface="Trebuchet MS"/>
            </a:endParaRPr>
          </a:p>
          <a:p>
            <a:pPr marL="0" marR="0" lvl="0" indent="0" algn="just" rtl="0">
              <a:lnSpc>
                <a:spcPct val="150000"/>
              </a:lnSpc>
              <a:spcBef>
                <a:spcPts val="480"/>
              </a:spcBef>
              <a:spcAft>
                <a:spcPts val="0"/>
              </a:spcAft>
              <a:buNone/>
            </a:pPr>
            <a:r>
              <a:rPr lang="en-US" sz="2100">
                <a:solidFill>
                  <a:srgbClr val="0033CC"/>
                </a:solidFill>
                <a:latin typeface="Trebuchet MS"/>
                <a:ea typeface="Trebuchet MS"/>
                <a:cs typeface="Trebuchet MS"/>
                <a:sym typeface="Trebuchet MS"/>
              </a:rPr>
              <a:t>[2] Jinesh Varia, Sajee Mathew, “Overview of Amazon Web Services”, Seattle, Washington D.C: Amazon Whitepapers, 2014</a:t>
            </a:r>
            <a:endParaRPr sz="2100">
              <a:solidFill>
                <a:srgbClr val="0033CC"/>
              </a:solidFill>
              <a:latin typeface="Trebuchet MS"/>
              <a:ea typeface="Trebuchet MS"/>
              <a:cs typeface="Trebuchet MS"/>
              <a:sym typeface="Trebuchet MS"/>
            </a:endParaRPr>
          </a:p>
          <a:p>
            <a:pPr marL="0" marR="0" lvl="0" indent="0" algn="just" rtl="0">
              <a:lnSpc>
                <a:spcPct val="150000"/>
              </a:lnSpc>
              <a:spcBef>
                <a:spcPts val="480"/>
              </a:spcBef>
              <a:spcAft>
                <a:spcPts val="0"/>
              </a:spcAft>
              <a:buNone/>
            </a:pPr>
            <a:r>
              <a:rPr lang="en-US" sz="2100">
                <a:solidFill>
                  <a:srgbClr val="0033CC"/>
                </a:solidFill>
                <a:latin typeface="Trebuchet MS"/>
                <a:ea typeface="Trebuchet MS"/>
                <a:cs typeface="Trebuchet MS"/>
                <a:sym typeface="Trebuchet MS"/>
              </a:rPr>
              <a:t>[3] D Bellenger, J Bertram, A Budina, A Koschel, B Pfander,C Serowy, “Scaling in Cloud Environments”, Germany: University of Applied Sciences and Arts Hannover, 2011</a:t>
            </a:r>
            <a:endParaRPr sz="2100">
              <a:solidFill>
                <a:srgbClr val="0033CC"/>
              </a:solidFill>
              <a:latin typeface="Trebuchet MS"/>
              <a:ea typeface="Trebuchet MS"/>
              <a:cs typeface="Trebuchet MS"/>
              <a:sym typeface="Trebuchet MS"/>
            </a:endParaRPr>
          </a:p>
          <a:p>
            <a:pPr marL="0" marR="0" lvl="0" indent="0" algn="just" rtl="0">
              <a:lnSpc>
                <a:spcPct val="150000"/>
              </a:lnSpc>
              <a:spcBef>
                <a:spcPts val="480"/>
              </a:spcBef>
              <a:spcAft>
                <a:spcPts val="0"/>
              </a:spcAft>
              <a:buNone/>
            </a:pPr>
            <a:r>
              <a:rPr lang="en-US" sz="2100">
                <a:solidFill>
                  <a:srgbClr val="0033CC"/>
                </a:solidFill>
                <a:latin typeface="Trebuchet MS"/>
                <a:ea typeface="Trebuchet MS"/>
                <a:cs typeface="Trebuchet MS"/>
                <a:sym typeface="Trebuchet MS"/>
              </a:rPr>
              <a:t>[4] K Swedha, T Dubey, “Analysis of Web Authentication Methods Using Amazon Web Services”,ICCCNT 2018</a:t>
            </a:r>
            <a:endParaRPr sz="2100">
              <a:solidFill>
                <a:srgbClr val="0033CC"/>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e23b290dea_2_0"/>
          <p:cNvSpPr/>
          <p:nvPr/>
        </p:nvSpPr>
        <p:spPr>
          <a:xfrm>
            <a:off x="3048000" y="15811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7" name="Google Shape;217;ge23b290dea_2_0"/>
          <p:cNvSpPr txBox="1"/>
          <p:nvPr/>
        </p:nvSpPr>
        <p:spPr>
          <a:xfrm>
            <a:off x="2895600" y="1143002"/>
            <a:ext cx="7772400" cy="461700"/>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References</a:t>
            </a:r>
            <a:endParaRPr sz="2400">
              <a:solidFill>
                <a:schemeClr val="dk1"/>
              </a:solidFill>
              <a:latin typeface="Arial"/>
              <a:ea typeface="Arial"/>
              <a:cs typeface="Arial"/>
              <a:sym typeface="Arial"/>
            </a:endParaRPr>
          </a:p>
        </p:txBody>
      </p:sp>
      <p:sp>
        <p:nvSpPr>
          <p:cNvPr id="218" name="Google Shape;218;ge23b290dea_2_0"/>
          <p:cNvSpPr txBox="1"/>
          <p:nvPr/>
        </p:nvSpPr>
        <p:spPr>
          <a:xfrm>
            <a:off x="1706425" y="1875625"/>
            <a:ext cx="9501300" cy="4056000"/>
          </a:xfrm>
          <a:prstGeom prst="rect">
            <a:avLst/>
          </a:prstGeom>
          <a:noFill/>
          <a:ln>
            <a:noFill/>
          </a:ln>
        </p:spPr>
        <p:txBody>
          <a:bodyPr spcFirstLastPara="1" wrap="square" lIns="91425" tIns="45700" rIns="91425" bIns="45700" anchor="t" anchorCtr="0">
            <a:spAutoFit/>
          </a:bodyPr>
          <a:lstStyle/>
          <a:p>
            <a:pPr marL="342900" marR="0" lvl="0" indent="0" algn="just" rtl="0">
              <a:lnSpc>
                <a:spcPct val="150000"/>
              </a:lnSpc>
              <a:spcBef>
                <a:spcPts val="480"/>
              </a:spcBef>
              <a:spcAft>
                <a:spcPts val="0"/>
              </a:spcAft>
              <a:buNone/>
            </a:pPr>
            <a:r>
              <a:rPr lang="en-US" sz="2100">
                <a:solidFill>
                  <a:srgbClr val="0033CC"/>
                </a:solidFill>
                <a:latin typeface="Trebuchet MS"/>
                <a:ea typeface="Trebuchet MS"/>
                <a:cs typeface="Trebuchet MS"/>
                <a:sym typeface="Trebuchet MS"/>
              </a:rPr>
              <a:t>[5]</a:t>
            </a:r>
            <a:r>
              <a:rPr lang="en-US" sz="2100" u="sng">
                <a:solidFill>
                  <a:srgbClr val="0033CC"/>
                </a:solidFill>
                <a:latin typeface="Trebuchet MS"/>
                <a:ea typeface="Trebuchet MS"/>
                <a:cs typeface="Trebuchet MS"/>
                <a:sym typeface="Trebuchet MS"/>
                <a:hlinkClick r:id="rId3">
                  <a:extLst>
                    <a:ext uri="{A12FA001-AC4F-418D-AE19-62706E023703}">
                      <ahyp:hlinkClr xmlns:ahyp="http://schemas.microsoft.com/office/drawing/2018/hyperlinkcolor" val="tx"/>
                    </a:ext>
                  </a:extLst>
                </a:hlinkClick>
              </a:rPr>
              <a:t>https://aws.amazon.com/getting-started/hands-on/deploy-python-application/</a:t>
            </a:r>
            <a:endParaRPr sz="2100">
              <a:solidFill>
                <a:srgbClr val="0033CC"/>
              </a:solidFill>
              <a:latin typeface="Trebuchet MS"/>
              <a:ea typeface="Trebuchet MS"/>
              <a:cs typeface="Trebuchet MS"/>
              <a:sym typeface="Trebuchet MS"/>
            </a:endParaRPr>
          </a:p>
          <a:p>
            <a:pPr marL="342900" marR="0" lvl="0" indent="12700" algn="just" rtl="0">
              <a:lnSpc>
                <a:spcPct val="150000"/>
              </a:lnSpc>
              <a:spcBef>
                <a:spcPts val="480"/>
              </a:spcBef>
              <a:spcAft>
                <a:spcPts val="0"/>
              </a:spcAft>
              <a:buNone/>
            </a:pPr>
            <a:r>
              <a:rPr lang="en-US" sz="2100">
                <a:solidFill>
                  <a:srgbClr val="0033CC"/>
                </a:solidFill>
                <a:latin typeface="Trebuchet MS"/>
                <a:ea typeface="Trebuchet MS"/>
                <a:cs typeface="Trebuchet MS"/>
                <a:sym typeface="Trebuchet MS"/>
              </a:rPr>
              <a:t>[6]</a:t>
            </a:r>
            <a:r>
              <a:rPr lang="en-US" sz="2100" u="sng">
                <a:solidFill>
                  <a:srgbClr val="0033CC"/>
                </a:solidFill>
                <a:latin typeface="Trebuchet MS"/>
                <a:ea typeface="Trebuchet MS"/>
                <a:cs typeface="Trebuchet MS"/>
                <a:sym typeface="Trebuchet MS"/>
                <a:hlinkClick r:id="rId4">
                  <a:extLst>
                    <a:ext uri="{A12FA001-AC4F-418D-AE19-62706E023703}">
                      <ahyp:hlinkClr xmlns:ahyp="http://schemas.microsoft.com/office/drawing/2018/hyperlinkcolor" val="tx"/>
                    </a:ext>
                  </a:extLst>
                </a:hlinkClick>
              </a:rPr>
              <a:t>https://developer.mozilla.org/en-US/docs/Learn/Server-side/Django/Introduction</a:t>
            </a:r>
            <a:endParaRPr sz="2100">
              <a:solidFill>
                <a:srgbClr val="0033CC"/>
              </a:solidFill>
              <a:latin typeface="Trebuchet MS"/>
              <a:ea typeface="Trebuchet MS"/>
              <a:cs typeface="Trebuchet MS"/>
              <a:sym typeface="Trebuchet MS"/>
            </a:endParaRPr>
          </a:p>
          <a:p>
            <a:pPr marL="342900" marR="0" lvl="0" indent="12700" algn="just" rtl="0">
              <a:lnSpc>
                <a:spcPct val="150000"/>
              </a:lnSpc>
              <a:spcBef>
                <a:spcPts val="480"/>
              </a:spcBef>
              <a:spcAft>
                <a:spcPts val="0"/>
              </a:spcAft>
              <a:buNone/>
            </a:pPr>
            <a:r>
              <a:rPr lang="en-US" sz="2100">
                <a:solidFill>
                  <a:srgbClr val="0033CC"/>
                </a:solidFill>
                <a:latin typeface="Trebuchet MS"/>
                <a:ea typeface="Trebuchet MS"/>
                <a:cs typeface="Trebuchet MS"/>
                <a:sym typeface="Trebuchet MS"/>
              </a:rPr>
              <a:t>[7]</a:t>
            </a:r>
            <a:r>
              <a:rPr lang="en-US" sz="2100" u="sng">
                <a:solidFill>
                  <a:srgbClr val="0033CC"/>
                </a:solidFill>
                <a:latin typeface="Trebuchet MS"/>
                <a:ea typeface="Trebuchet MS"/>
                <a:cs typeface="Trebuchet MS"/>
                <a:sym typeface="Trebuchet MS"/>
                <a:hlinkClick r:id="rId5">
                  <a:extLst>
                    <a:ext uri="{A12FA001-AC4F-418D-AE19-62706E023703}">
                      <ahyp:hlinkClr xmlns:ahyp="http://schemas.microsoft.com/office/drawing/2018/hyperlinkcolor" val="tx"/>
                    </a:ext>
                  </a:extLst>
                </a:hlinkClick>
              </a:rPr>
              <a:t>https://docs.aws.amazon.com/</a:t>
            </a:r>
            <a:endParaRPr sz="2100">
              <a:solidFill>
                <a:srgbClr val="0033CC"/>
              </a:solidFill>
              <a:latin typeface="Trebuchet MS"/>
              <a:ea typeface="Trebuchet MS"/>
              <a:cs typeface="Trebuchet MS"/>
              <a:sym typeface="Trebuchet MS"/>
            </a:endParaRPr>
          </a:p>
          <a:p>
            <a:pPr marL="342900" marR="0" lvl="0" indent="12700" algn="just" rtl="0">
              <a:lnSpc>
                <a:spcPct val="150000"/>
              </a:lnSpc>
              <a:spcBef>
                <a:spcPts val="480"/>
              </a:spcBef>
              <a:spcAft>
                <a:spcPts val="0"/>
              </a:spcAft>
              <a:buNone/>
            </a:pPr>
            <a:r>
              <a:rPr lang="en-US" sz="2100">
                <a:solidFill>
                  <a:srgbClr val="0033CC"/>
                </a:solidFill>
                <a:latin typeface="Trebuchet MS"/>
                <a:ea typeface="Trebuchet MS"/>
                <a:cs typeface="Trebuchet MS"/>
                <a:sym typeface="Trebuchet MS"/>
              </a:rPr>
              <a:t>[8]</a:t>
            </a:r>
            <a:r>
              <a:rPr lang="en-US" sz="2100" u="sng">
                <a:solidFill>
                  <a:srgbClr val="0033CC"/>
                </a:solidFill>
                <a:latin typeface="Trebuchet MS"/>
                <a:ea typeface="Trebuchet MS"/>
                <a:cs typeface="Trebuchet MS"/>
                <a:sym typeface="Trebuchet MS"/>
                <a:hlinkClick r:id="rId6">
                  <a:extLst>
                    <a:ext uri="{A12FA001-AC4F-418D-AE19-62706E023703}">
                      <ahyp:hlinkClr xmlns:ahyp="http://schemas.microsoft.com/office/drawing/2018/hyperlinkcolor" val="tx"/>
                    </a:ext>
                  </a:extLst>
                </a:hlinkClick>
              </a:rPr>
              <a:t>https://aws.amazon.com/elasticbeanstalk/details/</a:t>
            </a:r>
            <a:endParaRPr sz="2100">
              <a:solidFill>
                <a:srgbClr val="0033CC"/>
              </a:solidFill>
              <a:latin typeface="Trebuchet MS"/>
              <a:ea typeface="Trebuchet MS"/>
              <a:cs typeface="Trebuchet MS"/>
              <a:sym typeface="Trebuchet MS"/>
            </a:endParaRPr>
          </a:p>
          <a:p>
            <a:pPr marL="342900" marR="0" lvl="0" indent="12700" algn="just" rtl="0">
              <a:lnSpc>
                <a:spcPct val="150000"/>
              </a:lnSpc>
              <a:spcBef>
                <a:spcPts val="480"/>
              </a:spcBef>
              <a:spcAft>
                <a:spcPts val="0"/>
              </a:spcAft>
              <a:buNone/>
            </a:pPr>
            <a:r>
              <a:rPr lang="en-US" sz="2100">
                <a:solidFill>
                  <a:srgbClr val="0033CC"/>
                </a:solidFill>
                <a:latin typeface="Trebuchet MS"/>
                <a:ea typeface="Trebuchet MS"/>
                <a:cs typeface="Trebuchet MS"/>
                <a:sym typeface="Trebuchet MS"/>
              </a:rPr>
              <a:t>[9]</a:t>
            </a:r>
            <a:r>
              <a:rPr lang="en-US" sz="2100" u="sng">
                <a:solidFill>
                  <a:srgbClr val="0033CC"/>
                </a:solidFill>
                <a:latin typeface="Trebuchet MS"/>
                <a:ea typeface="Trebuchet MS"/>
                <a:cs typeface="Trebuchet MS"/>
                <a:sym typeface="Trebuchet MS"/>
                <a:hlinkClick r:id="rId7">
                  <a:extLst>
                    <a:ext uri="{A12FA001-AC4F-418D-AE19-62706E023703}">
                      <ahyp:hlinkClr xmlns:ahyp="http://schemas.microsoft.com/office/drawing/2018/hyperlinkcolor" val="tx"/>
                    </a:ext>
                  </a:extLst>
                </a:hlinkClick>
              </a:rPr>
              <a:t>https://docs.aws.amazon.com/AWSEC2/latest/APIReference/Welcome.html</a:t>
            </a:r>
            <a:endParaRPr sz="2100">
              <a:solidFill>
                <a:srgbClr val="0033CC"/>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2"/>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 name="Google Shape;85;p2"/>
          <p:cNvSpPr txBox="1"/>
          <p:nvPr/>
        </p:nvSpPr>
        <p:spPr>
          <a:xfrm>
            <a:off x="1600200" y="1828800"/>
            <a:ext cx="8534400" cy="4572000"/>
          </a:xfrm>
          <a:prstGeom prst="rect">
            <a:avLst/>
          </a:prstGeom>
          <a:noFill/>
          <a:ln>
            <a:noFill/>
          </a:ln>
        </p:spPr>
        <p:txBody>
          <a:bodyPr spcFirstLastPara="1" wrap="square" lIns="91425" tIns="45700" rIns="91425" bIns="45700" anchor="t" anchorCtr="0">
            <a:noAutofit/>
          </a:bodyPr>
          <a:lstStyle/>
          <a:p>
            <a:pPr marL="685791" marR="0" lvl="0" indent="-215900" algn="just" rtl="0">
              <a:spcBef>
                <a:spcPts val="0"/>
              </a:spcBef>
              <a:spcAft>
                <a:spcPts val="0"/>
              </a:spcAft>
              <a:buClr>
                <a:schemeClr val="dk1"/>
              </a:buClr>
              <a:buSzPts val="2000"/>
              <a:buFont typeface="Arial"/>
              <a:buNone/>
            </a:pPr>
            <a:endParaRPr sz="2000">
              <a:solidFill>
                <a:srgbClr val="0000FF"/>
              </a:solidFill>
              <a:latin typeface="Trebuchet MS"/>
              <a:ea typeface="Trebuchet MS"/>
              <a:cs typeface="Trebuchet MS"/>
              <a:sym typeface="Trebuchet MS"/>
            </a:endParaRPr>
          </a:p>
          <a:p>
            <a:pPr marL="685791" marR="0" lvl="0" indent="-342900" algn="just" rtl="0">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Abstract and Scope of the Project</a:t>
            </a:r>
            <a:endParaRPr/>
          </a:p>
          <a:p>
            <a:pPr marL="685791" marR="0" lvl="0" indent="-190500" algn="just" rtl="0">
              <a:spcBef>
                <a:spcPts val="0"/>
              </a:spcBef>
              <a:spcAft>
                <a:spcPts val="0"/>
              </a:spcAft>
              <a:buClr>
                <a:schemeClr val="dk1"/>
              </a:buClr>
              <a:buSzPts val="2400"/>
              <a:buFont typeface="Noto Sans Symbols"/>
              <a:buNone/>
            </a:pPr>
            <a:endParaRPr sz="2400">
              <a:solidFill>
                <a:srgbClr val="0033CC"/>
              </a:solidFill>
              <a:latin typeface="Trebuchet MS"/>
              <a:ea typeface="Trebuchet MS"/>
              <a:cs typeface="Trebuchet MS"/>
              <a:sym typeface="Trebuchet MS"/>
            </a:endParaRPr>
          </a:p>
          <a:p>
            <a:pPr marL="685791" marR="0" lvl="0" indent="-342900" algn="just" rtl="0">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Capstone Project Phase – 1</a:t>
            </a:r>
            <a:endParaRPr/>
          </a:p>
          <a:p>
            <a:pPr marL="1142991" marR="0" lvl="1" indent="-342900" algn="just" rtl="0">
              <a:spcBef>
                <a:spcPts val="0"/>
              </a:spcBef>
              <a:spcAft>
                <a:spcPts val="0"/>
              </a:spcAft>
              <a:buClr>
                <a:srgbClr val="0033CC"/>
              </a:buClr>
              <a:buSzPts val="2400"/>
              <a:buFont typeface="Noto Sans Symbols"/>
              <a:buChar char="▪"/>
            </a:pPr>
            <a:r>
              <a:rPr lang="en-US" sz="2400" b="0" i="0" u="none" strike="noStrike" cap="none">
                <a:solidFill>
                  <a:srgbClr val="0033CC"/>
                </a:solidFill>
                <a:latin typeface="Trebuchet MS"/>
                <a:ea typeface="Trebuchet MS"/>
                <a:cs typeface="Trebuchet MS"/>
                <a:sym typeface="Trebuchet MS"/>
              </a:rPr>
              <a:t>Summary of work</a:t>
            </a:r>
            <a:endParaRPr/>
          </a:p>
          <a:p>
            <a:pPr marL="1142991" marR="0" lvl="1" indent="-342900" algn="just" rtl="0">
              <a:spcBef>
                <a:spcPts val="0"/>
              </a:spcBef>
              <a:spcAft>
                <a:spcPts val="0"/>
              </a:spcAft>
              <a:buClr>
                <a:srgbClr val="0033CC"/>
              </a:buClr>
              <a:buSzPts val="2400"/>
              <a:buFont typeface="Noto Sans Symbols"/>
              <a:buChar char="▪"/>
            </a:pPr>
            <a:r>
              <a:rPr lang="en-US" sz="2400" b="0" i="0" u="none" strike="noStrike" cap="none">
                <a:solidFill>
                  <a:srgbClr val="0033CC"/>
                </a:solidFill>
                <a:latin typeface="Trebuchet MS"/>
                <a:ea typeface="Trebuchet MS"/>
                <a:cs typeface="Trebuchet MS"/>
                <a:sym typeface="Trebuchet MS"/>
              </a:rPr>
              <a:t>Inferences drawn from Literature Survey</a:t>
            </a:r>
            <a:endParaRPr/>
          </a:p>
          <a:p>
            <a:pPr marL="1142991" marR="0" lvl="1" indent="-190500" algn="just" rtl="0">
              <a:spcBef>
                <a:spcPts val="0"/>
              </a:spcBef>
              <a:spcAft>
                <a:spcPts val="0"/>
              </a:spcAft>
              <a:buClr>
                <a:schemeClr val="dk1"/>
              </a:buClr>
              <a:buSzPts val="2400"/>
              <a:buFont typeface="Noto Sans Symbols"/>
              <a:buNone/>
            </a:pPr>
            <a:endParaRPr sz="2400" b="0" i="0" u="none" strike="noStrike" cap="none">
              <a:solidFill>
                <a:srgbClr val="0033CC"/>
              </a:solidFill>
              <a:latin typeface="Trebuchet MS"/>
              <a:ea typeface="Trebuchet MS"/>
              <a:cs typeface="Trebuchet MS"/>
              <a:sym typeface="Trebuchet MS"/>
            </a:endParaRPr>
          </a:p>
          <a:p>
            <a:pPr marL="685791" marR="0" lvl="0" indent="-342900" algn="just" rtl="0">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Expected Deliverables</a:t>
            </a:r>
            <a:endParaRPr/>
          </a:p>
          <a:p>
            <a:pPr marL="685791" marR="0" lvl="0" indent="-190500" algn="just" rtl="0">
              <a:spcBef>
                <a:spcPts val="0"/>
              </a:spcBef>
              <a:spcAft>
                <a:spcPts val="0"/>
              </a:spcAft>
              <a:buClr>
                <a:schemeClr val="dk1"/>
              </a:buClr>
              <a:buSzPts val="2400"/>
              <a:buFont typeface="Noto Sans Symbols"/>
              <a:buNone/>
            </a:pPr>
            <a:endParaRPr sz="2400">
              <a:solidFill>
                <a:srgbClr val="0033CC"/>
              </a:solidFill>
              <a:latin typeface="Trebuchet MS"/>
              <a:ea typeface="Trebuchet MS"/>
              <a:cs typeface="Trebuchet MS"/>
              <a:sym typeface="Trebuchet MS"/>
            </a:endParaRPr>
          </a:p>
          <a:p>
            <a:pPr marL="685791" marR="0" lvl="0" indent="-342900" algn="just" rtl="0">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Gantt chart</a:t>
            </a:r>
            <a:endParaRPr/>
          </a:p>
          <a:p>
            <a:pPr marL="685791" marR="0" lvl="0" indent="-342900" algn="just" rtl="0">
              <a:spcBef>
                <a:spcPts val="0"/>
              </a:spcBef>
              <a:spcAft>
                <a:spcPts val="0"/>
              </a:spcAft>
              <a:buNone/>
            </a:pPr>
            <a:endParaRPr sz="2400">
              <a:solidFill>
                <a:srgbClr val="0033CC"/>
              </a:solidFill>
              <a:latin typeface="Trebuchet MS"/>
              <a:ea typeface="Trebuchet MS"/>
              <a:cs typeface="Trebuchet MS"/>
              <a:sym typeface="Trebuchet MS"/>
            </a:endParaRPr>
          </a:p>
        </p:txBody>
      </p:sp>
      <p:sp>
        <p:nvSpPr>
          <p:cNvPr id="86" name="Google Shape;86;p2"/>
          <p:cNvSpPr txBox="1"/>
          <p:nvPr/>
        </p:nvSpPr>
        <p:spPr>
          <a:xfrm>
            <a:off x="4191000" y="1143002"/>
            <a:ext cx="6477000" cy="461665"/>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Outline</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8"/>
          <p:cNvSpPr/>
          <p:nvPr/>
        </p:nvSpPr>
        <p:spPr>
          <a:xfrm>
            <a:off x="4371485" y="3352800"/>
            <a:ext cx="2506584"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rgbClr val="FF0000"/>
                </a:solidFill>
                <a:latin typeface="Trebuchet MS"/>
                <a:ea typeface="Trebuchet MS"/>
                <a:cs typeface="Trebuchet MS"/>
                <a:sym typeface="Trebuchet MS"/>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3"/>
          <p:cNvSpPr txBox="1"/>
          <p:nvPr/>
        </p:nvSpPr>
        <p:spPr>
          <a:xfrm>
            <a:off x="1677050" y="1878400"/>
            <a:ext cx="8501700" cy="4694700"/>
          </a:xfrm>
          <a:prstGeom prst="rect">
            <a:avLst/>
          </a:prstGeom>
          <a:noFill/>
          <a:ln>
            <a:noFill/>
          </a:ln>
        </p:spPr>
        <p:txBody>
          <a:bodyPr spcFirstLastPara="1" wrap="square" lIns="91425" tIns="45700" rIns="91425" bIns="45700" anchor="t" anchorCtr="0">
            <a:noAutofit/>
          </a:bodyPr>
          <a:lstStyle/>
          <a:p>
            <a:pPr marL="457200" lvl="0" indent="-374650" algn="just" rtl="0">
              <a:lnSpc>
                <a:spcPct val="150000"/>
              </a:lnSpc>
              <a:spcBef>
                <a:spcPts val="400"/>
              </a:spcBef>
              <a:spcAft>
                <a:spcPts val="0"/>
              </a:spcAft>
              <a:buClr>
                <a:srgbClr val="0033CC"/>
              </a:buClr>
              <a:buSzPts val="2300"/>
              <a:buFont typeface="Trebuchet MS"/>
              <a:buChar char="●"/>
            </a:pPr>
            <a:r>
              <a:rPr lang="en-US" sz="2300">
                <a:solidFill>
                  <a:srgbClr val="0033CC"/>
                </a:solidFill>
                <a:latin typeface="Trebuchet MS"/>
                <a:ea typeface="Trebuchet MS"/>
                <a:cs typeface="Trebuchet MS"/>
                <a:sym typeface="Trebuchet MS"/>
              </a:rPr>
              <a:t>The Dairy Industry operates on the scale of about five lakh litres of milk procurement per day per district.</a:t>
            </a:r>
            <a:endParaRPr sz="2300">
              <a:solidFill>
                <a:srgbClr val="0033CC"/>
              </a:solidFill>
              <a:latin typeface="Trebuchet MS"/>
              <a:ea typeface="Trebuchet MS"/>
              <a:cs typeface="Trebuchet MS"/>
              <a:sym typeface="Trebuchet MS"/>
            </a:endParaRPr>
          </a:p>
          <a:p>
            <a:pPr marL="457200" lvl="0" indent="-374650" algn="just" rtl="0">
              <a:lnSpc>
                <a:spcPct val="150000"/>
              </a:lnSpc>
              <a:spcBef>
                <a:spcPts val="0"/>
              </a:spcBef>
              <a:spcAft>
                <a:spcPts val="0"/>
              </a:spcAft>
              <a:buClr>
                <a:srgbClr val="0033CC"/>
              </a:buClr>
              <a:buSzPts val="2300"/>
              <a:buFont typeface="Trebuchet MS"/>
              <a:buChar char="●"/>
            </a:pPr>
            <a:r>
              <a:rPr lang="en-US" sz="2300">
                <a:solidFill>
                  <a:srgbClr val="0033CC"/>
                </a:solidFill>
                <a:latin typeface="Trebuchet MS"/>
                <a:ea typeface="Trebuchet MS"/>
                <a:cs typeface="Trebuchet MS"/>
                <a:sym typeface="Trebuchet MS"/>
              </a:rPr>
              <a:t>Thus the transportation and a few other functions are mainly outsourced in the Dairy Supply Chain.</a:t>
            </a:r>
            <a:endParaRPr sz="2300">
              <a:solidFill>
                <a:srgbClr val="0033CC"/>
              </a:solidFill>
              <a:latin typeface="Trebuchet MS"/>
              <a:ea typeface="Trebuchet MS"/>
              <a:cs typeface="Trebuchet MS"/>
              <a:sym typeface="Trebuchet MS"/>
            </a:endParaRPr>
          </a:p>
          <a:p>
            <a:pPr marL="457200" lvl="0" indent="-374650" algn="just" rtl="0">
              <a:lnSpc>
                <a:spcPct val="150000"/>
              </a:lnSpc>
              <a:spcBef>
                <a:spcPts val="0"/>
              </a:spcBef>
              <a:spcAft>
                <a:spcPts val="0"/>
              </a:spcAft>
              <a:buClr>
                <a:srgbClr val="0033CC"/>
              </a:buClr>
              <a:buSzPts val="2300"/>
              <a:buFont typeface="Trebuchet MS"/>
              <a:buChar char="●"/>
            </a:pPr>
            <a:r>
              <a:rPr lang="en-US" sz="2300">
                <a:solidFill>
                  <a:srgbClr val="0033CC"/>
                </a:solidFill>
                <a:latin typeface="Trebuchet MS"/>
                <a:ea typeface="Trebuchet MS"/>
                <a:cs typeface="Trebuchet MS"/>
                <a:sym typeface="Trebuchet MS"/>
              </a:rPr>
              <a:t>This may lead to some unsavoury situations like adulteration, hoarding, mismanagement and corruption etc.</a:t>
            </a:r>
            <a:endParaRPr sz="2300">
              <a:solidFill>
                <a:srgbClr val="0033CC"/>
              </a:solidFill>
              <a:latin typeface="Trebuchet MS"/>
              <a:ea typeface="Trebuchet MS"/>
              <a:cs typeface="Trebuchet MS"/>
              <a:sym typeface="Trebuchet MS"/>
            </a:endParaRPr>
          </a:p>
          <a:p>
            <a:pPr marL="457200" lvl="0" indent="-374650" algn="just" rtl="0">
              <a:lnSpc>
                <a:spcPct val="150000"/>
              </a:lnSpc>
              <a:spcBef>
                <a:spcPts val="0"/>
              </a:spcBef>
              <a:spcAft>
                <a:spcPts val="0"/>
              </a:spcAft>
              <a:buClr>
                <a:srgbClr val="0033CC"/>
              </a:buClr>
              <a:buSzPts val="2300"/>
              <a:buFont typeface="Trebuchet MS"/>
              <a:buChar char="●"/>
            </a:pPr>
            <a:r>
              <a:rPr lang="en-US" sz="2300">
                <a:solidFill>
                  <a:srgbClr val="0033CC"/>
                </a:solidFill>
                <a:latin typeface="Trebuchet MS"/>
                <a:ea typeface="Trebuchet MS"/>
                <a:cs typeface="Trebuchet MS"/>
                <a:sym typeface="Trebuchet MS"/>
              </a:rPr>
              <a:t>This leads to accumulated losses in crores of rupees per year for the Milk Industry Headquarters.</a:t>
            </a:r>
            <a:endParaRPr sz="2300">
              <a:solidFill>
                <a:srgbClr val="0033CC"/>
              </a:solidFill>
              <a:latin typeface="Trebuchet MS"/>
              <a:ea typeface="Trebuchet MS"/>
              <a:cs typeface="Trebuchet MS"/>
              <a:sym typeface="Trebuchet MS"/>
            </a:endParaRPr>
          </a:p>
        </p:txBody>
      </p:sp>
      <p:sp>
        <p:nvSpPr>
          <p:cNvPr id="94" name="Google Shape;94;p3"/>
          <p:cNvSpPr txBox="1"/>
          <p:nvPr/>
        </p:nvSpPr>
        <p:spPr>
          <a:xfrm>
            <a:off x="4191000" y="1143002"/>
            <a:ext cx="6477000" cy="461665"/>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Abstract and Scope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e1240c87ec_0_16"/>
          <p:cNvSpPr/>
          <p:nvPr/>
        </p:nvSpPr>
        <p:spPr>
          <a:xfrm>
            <a:off x="3048000" y="15811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ge1240c87ec_0_16"/>
          <p:cNvSpPr txBox="1"/>
          <p:nvPr/>
        </p:nvSpPr>
        <p:spPr>
          <a:xfrm>
            <a:off x="2057400" y="1992725"/>
            <a:ext cx="8077200" cy="4407900"/>
          </a:xfrm>
          <a:prstGeom prst="rect">
            <a:avLst/>
          </a:prstGeom>
          <a:noFill/>
          <a:ln>
            <a:noFill/>
          </a:ln>
        </p:spPr>
        <p:txBody>
          <a:bodyPr spcFirstLastPara="1" wrap="square" lIns="91425" tIns="45700" rIns="91425" bIns="45700" anchor="t" anchorCtr="0">
            <a:noAutofit/>
          </a:bodyPr>
          <a:lstStyle/>
          <a:p>
            <a:pPr marL="457200" lvl="0" indent="-374650" algn="just" rtl="0">
              <a:lnSpc>
                <a:spcPct val="150000"/>
              </a:lnSpc>
              <a:spcBef>
                <a:spcPts val="400"/>
              </a:spcBef>
              <a:spcAft>
                <a:spcPts val="0"/>
              </a:spcAft>
              <a:buClr>
                <a:srgbClr val="0033CC"/>
              </a:buClr>
              <a:buSzPts val="2300"/>
              <a:buFont typeface="Trebuchet MS"/>
              <a:buChar char="●"/>
            </a:pPr>
            <a:r>
              <a:rPr lang="en-US" sz="2300">
                <a:solidFill>
                  <a:srgbClr val="0033CC"/>
                </a:solidFill>
                <a:latin typeface="Trebuchet MS"/>
                <a:ea typeface="Trebuchet MS"/>
                <a:cs typeface="Trebuchet MS"/>
                <a:sym typeface="Trebuchet MS"/>
              </a:rPr>
              <a:t>And this will also affect the prices the farmer is given for his milk.</a:t>
            </a:r>
            <a:endParaRPr sz="2300">
              <a:solidFill>
                <a:srgbClr val="0033CC"/>
              </a:solidFill>
              <a:latin typeface="Trebuchet MS"/>
              <a:ea typeface="Trebuchet MS"/>
              <a:cs typeface="Trebuchet MS"/>
              <a:sym typeface="Trebuchet MS"/>
            </a:endParaRPr>
          </a:p>
          <a:p>
            <a:pPr marL="457200" lvl="0" indent="-374650" algn="just" rtl="0">
              <a:lnSpc>
                <a:spcPct val="150000"/>
              </a:lnSpc>
              <a:spcBef>
                <a:spcPts val="0"/>
              </a:spcBef>
              <a:spcAft>
                <a:spcPts val="0"/>
              </a:spcAft>
              <a:buClr>
                <a:srgbClr val="0033CC"/>
              </a:buClr>
              <a:buSzPts val="2300"/>
              <a:buFont typeface="Trebuchet MS"/>
              <a:buChar char="●"/>
            </a:pPr>
            <a:r>
              <a:rPr lang="en-US" sz="2300">
                <a:solidFill>
                  <a:srgbClr val="0033CC"/>
                </a:solidFill>
                <a:latin typeface="Trebuchet MS"/>
                <a:ea typeface="Trebuchet MS"/>
                <a:cs typeface="Trebuchet MS"/>
                <a:sym typeface="Trebuchet MS"/>
              </a:rPr>
              <a:t>So, to overcome this it has to be made into a streamlined and transparent process.</a:t>
            </a:r>
            <a:endParaRPr sz="2300">
              <a:solidFill>
                <a:srgbClr val="0033CC"/>
              </a:solidFill>
              <a:latin typeface="Trebuchet MS"/>
              <a:ea typeface="Trebuchet MS"/>
              <a:cs typeface="Trebuchet MS"/>
              <a:sym typeface="Trebuchet MS"/>
            </a:endParaRPr>
          </a:p>
          <a:p>
            <a:pPr marL="457200" lvl="0" indent="-374650" algn="just" rtl="0">
              <a:lnSpc>
                <a:spcPct val="150000"/>
              </a:lnSpc>
              <a:spcBef>
                <a:spcPts val="0"/>
              </a:spcBef>
              <a:spcAft>
                <a:spcPts val="0"/>
              </a:spcAft>
              <a:buClr>
                <a:srgbClr val="0033CC"/>
              </a:buClr>
              <a:buSzPts val="2300"/>
              <a:buFont typeface="Trebuchet MS"/>
              <a:buChar char="●"/>
            </a:pPr>
            <a:r>
              <a:rPr lang="en-US" sz="2300">
                <a:solidFill>
                  <a:srgbClr val="0033CC"/>
                </a:solidFill>
                <a:latin typeface="Trebuchet MS"/>
                <a:ea typeface="Trebuchet MS"/>
                <a:cs typeface="Trebuchet MS"/>
                <a:sym typeface="Trebuchet MS"/>
              </a:rPr>
              <a:t>We decided to utilise a bit of Cloud Computing and IoT to build a framework for this Management system.</a:t>
            </a:r>
            <a:endParaRPr sz="2300">
              <a:solidFill>
                <a:srgbClr val="0033CC"/>
              </a:solidFill>
              <a:latin typeface="Trebuchet MS"/>
              <a:ea typeface="Trebuchet MS"/>
              <a:cs typeface="Trebuchet MS"/>
              <a:sym typeface="Trebuchet MS"/>
            </a:endParaRPr>
          </a:p>
        </p:txBody>
      </p:sp>
      <p:sp>
        <p:nvSpPr>
          <p:cNvPr id="102" name="Google Shape;102;ge1240c87ec_0_16"/>
          <p:cNvSpPr txBox="1"/>
          <p:nvPr/>
        </p:nvSpPr>
        <p:spPr>
          <a:xfrm>
            <a:off x="4191000" y="1143002"/>
            <a:ext cx="6477000"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Abstract and Scope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 name="Google Shape;109;p4"/>
          <p:cNvSpPr txBox="1"/>
          <p:nvPr/>
        </p:nvSpPr>
        <p:spPr>
          <a:xfrm>
            <a:off x="1339300" y="1581155"/>
            <a:ext cx="9809100" cy="5595932"/>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1200"/>
              </a:spcBef>
              <a:spcAft>
                <a:spcPts val="1200"/>
              </a:spcAft>
              <a:buNone/>
            </a:pPr>
            <a:r>
              <a:rPr lang="en-US" sz="2200" dirty="0">
                <a:solidFill>
                  <a:srgbClr val="0033CC"/>
                </a:solidFill>
                <a:latin typeface="Trebuchet MS"/>
                <a:ea typeface="Trebuchet MS"/>
                <a:cs typeface="Trebuchet MS"/>
                <a:sym typeface="Trebuchet MS"/>
              </a:rPr>
              <a:t>During literature survey, we reviewed three papers written by various authors on IoT, Cloud and the particular technologies in them that are useful in rural areas. We gathered insightful resources from the review and the papers. We then decided upon the construction of a GPS circuit with a GSM module for the communication with the cloud. We bought all the components required for the GPS. We coded the GPS circuit on Arduino IDE. We worked together to create a web portal with basic functionalities as it may change later based on some work planned for phase 2. Our goal for this phase was a proper literature survey and the construction of the GPS circuit, we have completed it.</a:t>
            </a:r>
            <a:endParaRPr sz="2200" dirty="0">
              <a:solidFill>
                <a:srgbClr val="0033CC"/>
              </a:solidFill>
              <a:latin typeface="Trebuchet MS"/>
              <a:ea typeface="Trebuchet MS"/>
              <a:cs typeface="Trebuchet MS"/>
              <a:sym typeface="Trebuchet MS"/>
            </a:endParaRPr>
          </a:p>
        </p:txBody>
      </p:sp>
      <p:sp>
        <p:nvSpPr>
          <p:cNvPr id="110" name="Google Shape;110;p4"/>
          <p:cNvSpPr txBox="1"/>
          <p:nvPr/>
        </p:nvSpPr>
        <p:spPr>
          <a:xfrm>
            <a:off x="2895600" y="990600"/>
            <a:ext cx="7848600" cy="461665"/>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Summary of Work Done in Capstone Project Phase - 1</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e1240c87ec_0_2"/>
          <p:cNvSpPr/>
          <p:nvPr/>
        </p:nvSpPr>
        <p:spPr>
          <a:xfrm>
            <a:off x="3048000" y="15811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ge1240c87ec_0_2"/>
          <p:cNvSpPr txBox="1"/>
          <p:nvPr/>
        </p:nvSpPr>
        <p:spPr>
          <a:xfrm>
            <a:off x="2065775" y="1957075"/>
            <a:ext cx="9067800" cy="43518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n-US" sz="2200" b="1">
                <a:solidFill>
                  <a:srgbClr val="0033CC"/>
                </a:solidFill>
                <a:latin typeface="Trebuchet MS"/>
                <a:ea typeface="Trebuchet MS"/>
                <a:cs typeface="Trebuchet MS"/>
                <a:sym typeface="Trebuchet MS"/>
              </a:rPr>
              <a:t>Suggestions given and improvements made.</a:t>
            </a:r>
            <a:endParaRPr sz="2200" b="1">
              <a:solidFill>
                <a:srgbClr val="0033CC"/>
              </a:solidFill>
              <a:latin typeface="Trebuchet MS"/>
              <a:ea typeface="Trebuchet MS"/>
              <a:cs typeface="Trebuchet MS"/>
              <a:sym typeface="Trebuchet MS"/>
            </a:endParaRPr>
          </a:p>
          <a:p>
            <a:pPr marL="457200" marR="0" lvl="0" indent="0" algn="just" rtl="0">
              <a:lnSpc>
                <a:spcPct val="150000"/>
              </a:lnSpc>
              <a:spcBef>
                <a:spcPts val="0"/>
              </a:spcBef>
              <a:spcAft>
                <a:spcPts val="0"/>
              </a:spcAft>
              <a:buNone/>
            </a:pPr>
            <a:r>
              <a:rPr lang="en-US" sz="2200">
                <a:solidFill>
                  <a:srgbClr val="0033CC"/>
                </a:solidFill>
                <a:latin typeface="Trebuchet MS"/>
                <a:ea typeface="Trebuchet MS"/>
                <a:cs typeface="Trebuchet MS"/>
                <a:sym typeface="Trebuchet MS"/>
              </a:rPr>
              <a:t>Adding the live location of gps circuit(delivery vehicle) to the web portal.</a:t>
            </a:r>
            <a:endParaRPr sz="2200">
              <a:solidFill>
                <a:srgbClr val="0033CC"/>
              </a:solidFill>
              <a:latin typeface="Trebuchet MS"/>
              <a:ea typeface="Trebuchet MS"/>
              <a:cs typeface="Trebuchet MS"/>
              <a:sym typeface="Trebuchet MS"/>
            </a:endParaRPr>
          </a:p>
          <a:p>
            <a:pPr marL="457200" marR="0" lvl="0" indent="0" algn="just" rtl="0">
              <a:lnSpc>
                <a:spcPct val="150000"/>
              </a:lnSpc>
              <a:spcBef>
                <a:spcPts val="0"/>
              </a:spcBef>
              <a:spcAft>
                <a:spcPts val="0"/>
              </a:spcAft>
              <a:buNone/>
            </a:pPr>
            <a:r>
              <a:rPr lang="en-US" sz="2200">
                <a:solidFill>
                  <a:srgbClr val="0033CC"/>
                </a:solidFill>
                <a:latin typeface="Trebuchet MS"/>
                <a:ea typeface="Trebuchet MS"/>
                <a:cs typeface="Trebuchet MS"/>
                <a:sym typeface="Trebuchet MS"/>
              </a:rPr>
              <a:t>-&gt;This will be handled with Google Maps API, as we already get the latitude and longitude values from the sensors and send them to the cloud.</a:t>
            </a:r>
            <a:endParaRPr sz="2200">
              <a:solidFill>
                <a:srgbClr val="0033CC"/>
              </a:solidFill>
              <a:latin typeface="Trebuchet MS"/>
              <a:ea typeface="Trebuchet MS"/>
              <a:cs typeface="Trebuchet MS"/>
              <a:sym typeface="Trebuchet MS"/>
            </a:endParaRPr>
          </a:p>
          <a:p>
            <a:pPr marL="457200" marR="0" lvl="0" indent="0" algn="just" rtl="0">
              <a:lnSpc>
                <a:spcPct val="150000"/>
              </a:lnSpc>
              <a:spcBef>
                <a:spcPts val="0"/>
              </a:spcBef>
              <a:spcAft>
                <a:spcPts val="0"/>
              </a:spcAft>
              <a:buNone/>
            </a:pPr>
            <a:r>
              <a:rPr lang="en-US" sz="2200">
                <a:solidFill>
                  <a:srgbClr val="0033CC"/>
                </a:solidFill>
                <a:latin typeface="Trebuchet MS"/>
                <a:ea typeface="Trebuchet MS"/>
                <a:cs typeface="Trebuchet MS"/>
                <a:sym typeface="Trebuchet MS"/>
              </a:rPr>
              <a:t>Better Explanation of how literature papers helped us for our project.</a:t>
            </a:r>
            <a:endParaRPr sz="2200">
              <a:solidFill>
                <a:srgbClr val="0033CC"/>
              </a:solidFill>
              <a:latin typeface="Trebuchet MS"/>
              <a:ea typeface="Trebuchet MS"/>
              <a:cs typeface="Trebuchet MS"/>
              <a:sym typeface="Trebuchet MS"/>
            </a:endParaRPr>
          </a:p>
        </p:txBody>
      </p:sp>
      <p:sp>
        <p:nvSpPr>
          <p:cNvPr id="118" name="Google Shape;118;ge1240c87ec_0_2"/>
          <p:cNvSpPr txBox="1"/>
          <p:nvPr/>
        </p:nvSpPr>
        <p:spPr>
          <a:xfrm>
            <a:off x="2895600" y="990600"/>
            <a:ext cx="7848600"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Summary of Work Done in Capstone Project Phase - 1</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e23b290dea_0_0"/>
          <p:cNvSpPr/>
          <p:nvPr/>
        </p:nvSpPr>
        <p:spPr>
          <a:xfrm>
            <a:off x="3048000" y="144780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ge23b290dea_0_0"/>
          <p:cNvSpPr txBox="1"/>
          <p:nvPr/>
        </p:nvSpPr>
        <p:spPr>
          <a:xfrm>
            <a:off x="2895600" y="990600"/>
            <a:ext cx="7772400" cy="461700"/>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125" name="Google Shape;125;ge23b290dea_0_0"/>
          <p:cNvSpPr txBox="1"/>
          <p:nvPr/>
        </p:nvSpPr>
        <p:spPr>
          <a:xfrm>
            <a:off x="1905000" y="1600200"/>
            <a:ext cx="9067800" cy="4494600"/>
          </a:xfrm>
          <a:prstGeom prst="rect">
            <a:avLst/>
          </a:prstGeom>
          <a:noFill/>
          <a:ln>
            <a:noFill/>
          </a:ln>
        </p:spPr>
        <p:txBody>
          <a:bodyPr spcFirstLastPara="1" wrap="square" lIns="91425" tIns="45700" rIns="91425" bIns="45700" anchor="t" anchorCtr="0">
            <a:spAutoFit/>
          </a:bodyPr>
          <a:lstStyle/>
          <a:p>
            <a:pPr marL="457200" marR="0" lvl="0" indent="-368300" algn="just" rtl="0">
              <a:lnSpc>
                <a:spcPct val="150000"/>
              </a:lnSpc>
              <a:spcBef>
                <a:spcPts val="0"/>
              </a:spcBef>
              <a:spcAft>
                <a:spcPts val="0"/>
              </a:spcAft>
              <a:buClr>
                <a:srgbClr val="0033CC"/>
              </a:buClr>
              <a:buSzPts val="2200"/>
              <a:buFont typeface="Trebuchet MS"/>
              <a:buAutoNum type="arabicPeriod"/>
            </a:pPr>
            <a:r>
              <a:rPr lang="en-US" sz="2200" b="1">
                <a:solidFill>
                  <a:srgbClr val="0033CC"/>
                </a:solidFill>
                <a:latin typeface="Trebuchet MS"/>
                <a:ea typeface="Trebuchet MS"/>
                <a:cs typeface="Trebuchet MS"/>
                <a:sym typeface="Trebuchet MS"/>
              </a:rPr>
              <a:t>Expected Deliverables:</a:t>
            </a:r>
            <a:endParaRPr sz="2200" b="1">
              <a:solidFill>
                <a:srgbClr val="0033CC"/>
              </a:solidFill>
              <a:latin typeface="Trebuchet MS"/>
              <a:ea typeface="Trebuchet MS"/>
              <a:cs typeface="Trebuchet MS"/>
              <a:sym typeface="Trebuchet MS"/>
            </a:endParaRPr>
          </a:p>
          <a:p>
            <a:pPr marL="457200" marR="0" lvl="0" indent="-368300" algn="just" rtl="0">
              <a:lnSpc>
                <a:spcPct val="150000"/>
              </a:lnSpc>
              <a:spcBef>
                <a:spcPts val="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Construction of GPS circuit:</a:t>
            </a:r>
            <a:endParaRPr sz="2200">
              <a:solidFill>
                <a:srgbClr val="0033CC"/>
              </a:solidFill>
              <a:latin typeface="Trebuchet MS"/>
              <a:ea typeface="Trebuchet MS"/>
              <a:cs typeface="Trebuchet MS"/>
              <a:sym typeface="Trebuchet MS"/>
            </a:endParaRPr>
          </a:p>
          <a:p>
            <a:pPr marL="1371600" marR="0" lvl="1" indent="-368300" algn="just" rtl="0">
              <a:lnSpc>
                <a:spcPct val="150000"/>
              </a:lnSpc>
              <a:spcBef>
                <a:spcPts val="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Neo-6M GPS module communicates with satellites and gets values of latitude, longitude, speed of movement, date and time of the capture.</a:t>
            </a:r>
            <a:endParaRPr sz="2200">
              <a:solidFill>
                <a:srgbClr val="0033CC"/>
              </a:solidFill>
              <a:latin typeface="Trebuchet MS"/>
              <a:ea typeface="Trebuchet MS"/>
              <a:cs typeface="Trebuchet MS"/>
              <a:sym typeface="Trebuchet MS"/>
            </a:endParaRPr>
          </a:p>
          <a:p>
            <a:pPr marL="1371600" marR="0" lvl="1" indent="-368300" algn="just" rtl="0">
              <a:lnSpc>
                <a:spcPct val="150000"/>
              </a:lnSpc>
              <a:spcBef>
                <a:spcPts val="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SIM900A can send SMS via 2g to any number. And we will send these information to a mobile in HQ.</a:t>
            </a:r>
            <a:endParaRPr sz="2200">
              <a:solidFill>
                <a:srgbClr val="0033CC"/>
              </a:solidFill>
              <a:latin typeface="Trebuchet MS"/>
              <a:ea typeface="Trebuchet MS"/>
              <a:cs typeface="Trebuchet MS"/>
              <a:sym typeface="Trebuchet MS"/>
            </a:endParaRPr>
          </a:p>
          <a:p>
            <a:pPr marL="1371600" marR="0" lvl="1" indent="-368300" algn="just" rtl="0">
              <a:lnSpc>
                <a:spcPct val="150000"/>
              </a:lnSpc>
              <a:spcBef>
                <a:spcPts val="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Where with continuous net, that mobile will upload it to the cloud for monitoring and recording.</a:t>
            </a:r>
            <a:endParaRPr sz="22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e23b290dea_0_57"/>
          <p:cNvSpPr/>
          <p:nvPr/>
        </p:nvSpPr>
        <p:spPr>
          <a:xfrm>
            <a:off x="3048000" y="144780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1" name="Google Shape;131;ge23b290dea_0_57"/>
          <p:cNvSpPr txBox="1"/>
          <p:nvPr/>
        </p:nvSpPr>
        <p:spPr>
          <a:xfrm>
            <a:off x="2895600" y="990600"/>
            <a:ext cx="7772400" cy="461700"/>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132" name="Google Shape;132;ge23b290dea_0_57"/>
          <p:cNvSpPr txBox="1"/>
          <p:nvPr/>
        </p:nvSpPr>
        <p:spPr>
          <a:xfrm>
            <a:off x="1905000" y="1600200"/>
            <a:ext cx="9067800" cy="4494600"/>
          </a:xfrm>
          <a:prstGeom prst="rect">
            <a:avLst/>
          </a:prstGeom>
          <a:noFill/>
          <a:ln>
            <a:noFill/>
          </a:ln>
        </p:spPr>
        <p:txBody>
          <a:bodyPr spcFirstLastPara="1" wrap="square" lIns="91425" tIns="45700" rIns="91425" bIns="45700" anchor="t" anchorCtr="0">
            <a:spAutoFit/>
          </a:bodyPr>
          <a:lstStyle/>
          <a:p>
            <a:pPr marL="457200" marR="0" lvl="0" indent="-368300" algn="just" rtl="0">
              <a:lnSpc>
                <a:spcPct val="150000"/>
              </a:lnSpc>
              <a:spcBef>
                <a:spcPts val="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Working of the web portals: Local society</a:t>
            </a:r>
            <a:endParaRPr sz="2200">
              <a:solidFill>
                <a:srgbClr val="0033CC"/>
              </a:solidFill>
              <a:latin typeface="Trebuchet MS"/>
              <a:ea typeface="Trebuchet MS"/>
              <a:cs typeface="Trebuchet MS"/>
              <a:sym typeface="Trebuchet MS"/>
            </a:endParaRPr>
          </a:p>
          <a:p>
            <a:pPr marL="1371600" marR="0" lvl="1" indent="-368300" algn="just" rtl="0">
              <a:lnSpc>
                <a:spcPct val="150000"/>
              </a:lnSpc>
              <a:spcBef>
                <a:spcPts val="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Authentication of local society secretary and ability to upload daily milk procurement data in format.</a:t>
            </a:r>
            <a:endParaRPr sz="2200">
              <a:solidFill>
                <a:srgbClr val="0033CC"/>
              </a:solidFill>
              <a:latin typeface="Trebuchet MS"/>
              <a:ea typeface="Trebuchet MS"/>
              <a:cs typeface="Trebuchet MS"/>
              <a:sym typeface="Trebuchet MS"/>
            </a:endParaRPr>
          </a:p>
          <a:p>
            <a:pPr marL="1371600" marR="0" lvl="1" indent="-368300" algn="just" rtl="0">
              <a:lnSpc>
                <a:spcPct val="150000"/>
              </a:lnSpc>
              <a:spcBef>
                <a:spcPts val="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Ability to view the past milk procurement details of the farmers coming under their local jurisdiction.</a:t>
            </a:r>
            <a:endParaRPr sz="2200">
              <a:solidFill>
                <a:srgbClr val="0033CC"/>
              </a:solidFill>
              <a:latin typeface="Trebuchet MS"/>
              <a:ea typeface="Trebuchet MS"/>
              <a:cs typeface="Trebuchet MS"/>
              <a:sym typeface="Trebuchet MS"/>
            </a:endParaRPr>
          </a:p>
          <a:p>
            <a:pPr marL="457200" lvl="0" indent="-368300" algn="just" rtl="0">
              <a:lnSpc>
                <a:spcPct val="150000"/>
              </a:lnSpc>
              <a:spcBef>
                <a:spcPts val="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Working of the web portals: HQ</a:t>
            </a:r>
            <a:endParaRPr sz="2200">
              <a:solidFill>
                <a:srgbClr val="0033CC"/>
              </a:solidFill>
              <a:latin typeface="Trebuchet MS"/>
              <a:ea typeface="Trebuchet MS"/>
              <a:cs typeface="Trebuchet MS"/>
              <a:sym typeface="Trebuchet MS"/>
            </a:endParaRPr>
          </a:p>
          <a:p>
            <a:pPr marL="1371600" lvl="1" indent="-368300" algn="just" rtl="0">
              <a:lnSpc>
                <a:spcPct val="150000"/>
              </a:lnSpc>
              <a:spcBef>
                <a:spcPts val="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Ability to live view the location of the delivery trucks.</a:t>
            </a:r>
            <a:endParaRPr sz="2200">
              <a:solidFill>
                <a:srgbClr val="0033CC"/>
              </a:solidFill>
              <a:latin typeface="Trebuchet MS"/>
              <a:ea typeface="Trebuchet MS"/>
              <a:cs typeface="Trebuchet MS"/>
              <a:sym typeface="Trebuchet MS"/>
            </a:endParaRPr>
          </a:p>
          <a:p>
            <a:pPr marL="1371600" lvl="1" indent="-368300" algn="just" rtl="0">
              <a:lnSpc>
                <a:spcPct val="150000"/>
              </a:lnSpc>
              <a:spcBef>
                <a:spcPts val="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Live tracking of milk procurement details</a:t>
            </a:r>
            <a:endParaRPr sz="2200">
              <a:solidFill>
                <a:srgbClr val="0033CC"/>
              </a:solidFill>
              <a:latin typeface="Trebuchet MS"/>
              <a:ea typeface="Trebuchet MS"/>
              <a:cs typeface="Trebuchet MS"/>
              <a:sym typeface="Trebuchet MS"/>
            </a:endParaRPr>
          </a:p>
          <a:p>
            <a:pPr marL="1371600" lvl="1" indent="-368300" algn="just" rtl="0">
              <a:lnSpc>
                <a:spcPct val="150000"/>
              </a:lnSpc>
              <a:spcBef>
                <a:spcPts val="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Live tracking of milk products manufactured</a:t>
            </a:r>
            <a:endParaRPr sz="2200">
              <a:solidFill>
                <a:srgbClr val="0033CC"/>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e23b290dea_0_63"/>
          <p:cNvSpPr/>
          <p:nvPr/>
        </p:nvSpPr>
        <p:spPr>
          <a:xfrm>
            <a:off x="3048000" y="144780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ge23b290dea_0_63"/>
          <p:cNvSpPr txBox="1"/>
          <p:nvPr/>
        </p:nvSpPr>
        <p:spPr>
          <a:xfrm>
            <a:off x="2895600" y="990600"/>
            <a:ext cx="7772400" cy="461700"/>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139" name="Google Shape;139;ge23b290dea_0_63"/>
          <p:cNvSpPr txBox="1"/>
          <p:nvPr/>
        </p:nvSpPr>
        <p:spPr>
          <a:xfrm>
            <a:off x="1905000" y="1600200"/>
            <a:ext cx="9067800" cy="3632700"/>
          </a:xfrm>
          <a:prstGeom prst="rect">
            <a:avLst/>
          </a:prstGeom>
          <a:noFill/>
          <a:ln>
            <a:noFill/>
          </a:ln>
        </p:spPr>
        <p:txBody>
          <a:bodyPr spcFirstLastPara="1" wrap="square" lIns="91425" tIns="45700" rIns="91425" bIns="45700" anchor="t" anchorCtr="0">
            <a:spAutoFit/>
          </a:bodyPr>
          <a:lstStyle/>
          <a:p>
            <a:pPr marL="457200" marR="0" lvl="0" indent="-374650" algn="just" rtl="0">
              <a:lnSpc>
                <a:spcPct val="150000"/>
              </a:lnSpc>
              <a:spcBef>
                <a:spcPts val="0"/>
              </a:spcBef>
              <a:spcAft>
                <a:spcPts val="0"/>
              </a:spcAft>
              <a:buClr>
                <a:srgbClr val="0033CC"/>
              </a:buClr>
              <a:buSzPts val="2300"/>
              <a:buFont typeface="Trebuchet MS"/>
              <a:buChar char="●"/>
            </a:pPr>
            <a:r>
              <a:rPr lang="en-US" sz="2300">
                <a:solidFill>
                  <a:srgbClr val="0033CC"/>
                </a:solidFill>
                <a:latin typeface="Trebuchet MS"/>
                <a:ea typeface="Trebuchet MS"/>
                <a:cs typeface="Trebuchet MS"/>
                <a:sym typeface="Trebuchet MS"/>
              </a:rPr>
              <a:t>Working of the farmer’s app:</a:t>
            </a:r>
            <a:endParaRPr sz="2300">
              <a:solidFill>
                <a:srgbClr val="0033CC"/>
              </a:solidFill>
              <a:latin typeface="Trebuchet MS"/>
              <a:ea typeface="Trebuchet MS"/>
              <a:cs typeface="Trebuchet MS"/>
              <a:sym typeface="Trebuchet MS"/>
            </a:endParaRPr>
          </a:p>
          <a:p>
            <a:pPr marL="1371600" marR="0" lvl="1" indent="-374650" algn="just" rtl="0">
              <a:lnSpc>
                <a:spcPct val="150000"/>
              </a:lnSpc>
              <a:spcBef>
                <a:spcPts val="0"/>
              </a:spcBef>
              <a:spcAft>
                <a:spcPts val="0"/>
              </a:spcAft>
              <a:buClr>
                <a:srgbClr val="0033CC"/>
              </a:buClr>
              <a:buSzPts val="2300"/>
              <a:buFont typeface="Trebuchet MS"/>
              <a:buChar char="○"/>
            </a:pPr>
            <a:r>
              <a:rPr lang="en-US" sz="2300">
                <a:solidFill>
                  <a:srgbClr val="0033CC"/>
                </a:solidFill>
                <a:latin typeface="Trebuchet MS"/>
                <a:ea typeface="Trebuchet MS"/>
                <a:cs typeface="Trebuchet MS"/>
                <a:sym typeface="Trebuchet MS"/>
              </a:rPr>
              <a:t>Using Flutter to design an app for the farmer.</a:t>
            </a:r>
            <a:endParaRPr sz="2300">
              <a:solidFill>
                <a:srgbClr val="0033CC"/>
              </a:solidFill>
              <a:latin typeface="Trebuchet MS"/>
              <a:ea typeface="Trebuchet MS"/>
              <a:cs typeface="Trebuchet MS"/>
              <a:sym typeface="Trebuchet MS"/>
            </a:endParaRPr>
          </a:p>
          <a:p>
            <a:pPr marL="1371600" marR="0" lvl="1" indent="-374650" algn="just" rtl="0">
              <a:lnSpc>
                <a:spcPct val="150000"/>
              </a:lnSpc>
              <a:spcBef>
                <a:spcPts val="0"/>
              </a:spcBef>
              <a:spcAft>
                <a:spcPts val="0"/>
              </a:spcAft>
              <a:buClr>
                <a:srgbClr val="0033CC"/>
              </a:buClr>
              <a:buSzPts val="2300"/>
              <a:buFont typeface="Trebuchet MS"/>
              <a:buChar char="○"/>
            </a:pPr>
            <a:r>
              <a:rPr lang="en-US" sz="2300">
                <a:solidFill>
                  <a:srgbClr val="0033CC"/>
                </a:solidFill>
                <a:latin typeface="Trebuchet MS"/>
                <a:ea typeface="Trebuchet MS"/>
                <a:cs typeface="Trebuchet MS"/>
                <a:sym typeface="Trebuchet MS"/>
              </a:rPr>
              <a:t>It will allow the farmer to access his past milk submission details and prices he was given for it.</a:t>
            </a:r>
            <a:endParaRPr sz="2300">
              <a:solidFill>
                <a:srgbClr val="0033CC"/>
              </a:solidFill>
              <a:latin typeface="Trebuchet MS"/>
              <a:ea typeface="Trebuchet MS"/>
              <a:cs typeface="Trebuchet MS"/>
              <a:sym typeface="Trebuchet MS"/>
            </a:endParaRPr>
          </a:p>
          <a:p>
            <a:pPr marL="1371600" marR="0" lvl="1" indent="-374650" algn="just" rtl="0">
              <a:lnSpc>
                <a:spcPct val="150000"/>
              </a:lnSpc>
              <a:spcBef>
                <a:spcPts val="0"/>
              </a:spcBef>
              <a:spcAft>
                <a:spcPts val="0"/>
              </a:spcAft>
              <a:buClr>
                <a:srgbClr val="0033CC"/>
              </a:buClr>
              <a:buSzPts val="2300"/>
              <a:buFont typeface="Trebuchet MS"/>
              <a:buChar char="○"/>
            </a:pPr>
            <a:r>
              <a:rPr lang="en-US" sz="2300">
                <a:solidFill>
                  <a:srgbClr val="0033CC"/>
                </a:solidFill>
                <a:latin typeface="Trebuchet MS"/>
                <a:ea typeface="Trebuchet MS"/>
                <a:cs typeface="Trebuchet MS"/>
                <a:sym typeface="Trebuchet MS"/>
              </a:rPr>
              <a:t>It will have live price displayed continuously.</a:t>
            </a:r>
            <a:endParaRPr sz="2300">
              <a:solidFill>
                <a:srgbClr val="0033CC"/>
              </a:solidFill>
              <a:latin typeface="Trebuchet MS"/>
              <a:ea typeface="Trebuchet MS"/>
              <a:cs typeface="Trebuchet MS"/>
              <a:sym typeface="Trebuchet MS"/>
            </a:endParaRPr>
          </a:p>
          <a:p>
            <a:pPr marL="1371600" marR="0" lvl="1" indent="-374650" algn="just" rtl="0">
              <a:lnSpc>
                <a:spcPct val="150000"/>
              </a:lnSpc>
              <a:spcBef>
                <a:spcPts val="0"/>
              </a:spcBef>
              <a:spcAft>
                <a:spcPts val="0"/>
              </a:spcAft>
              <a:buClr>
                <a:srgbClr val="0033CC"/>
              </a:buClr>
              <a:buSzPts val="2300"/>
              <a:buFont typeface="Trebuchet MS"/>
              <a:buChar char="○"/>
            </a:pPr>
            <a:r>
              <a:rPr lang="en-US" sz="2300">
                <a:solidFill>
                  <a:srgbClr val="0033CC"/>
                </a:solidFill>
                <a:latin typeface="Trebuchet MS"/>
                <a:ea typeface="Trebuchet MS"/>
                <a:cs typeface="Trebuchet MS"/>
                <a:sym typeface="Trebuchet MS"/>
              </a:rPr>
              <a:t>It will have a button to send the GPS location of the farmer to the veterinary doctor from the HQ.</a:t>
            </a:r>
            <a:endParaRPr sz="2300">
              <a:solidFill>
                <a:srgbClr val="0033CC"/>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1570</Words>
  <Application>Microsoft Office PowerPoint</Application>
  <PresentationFormat>Widescreen</PresentationFormat>
  <Paragraphs>183</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Noto Sans Symbols</vt:lpstr>
      <vt:lpstr>Trebuchet MS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RALLAPALLI AISWARYA</cp:lastModifiedBy>
  <cp:revision>4</cp:revision>
  <dcterms:created xsi:type="dcterms:W3CDTF">2020-11-22T08:14:37Z</dcterms:created>
  <dcterms:modified xsi:type="dcterms:W3CDTF">2021-06-28T09:24:02Z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