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71" r:id="rId3"/>
    <p:sldId id="258" r:id="rId4"/>
    <p:sldId id="270" r:id="rId5"/>
    <p:sldId id="257" r:id="rId6"/>
    <p:sldId id="272" r:id="rId7"/>
    <p:sldId id="28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6" r:id="rId21"/>
    <p:sldId id="298" r:id="rId22"/>
    <p:sldId id="277" r:id="rId23"/>
    <p:sldId id="273" r:id="rId24"/>
    <p:sldId id="278" r:id="rId25"/>
    <p:sldId id="286" r:id="rId26"/>
    <p:sldId id="287" r:id="rId27"/>
    <p:sldId id="280" r:id="rId28"/>
    <p:sldId id="281" r:id="rId29"/>
    <p:sldId id="285" r:id="rId30"/>
    <p:sldId id="282" r:id="rId31"/>
    <p:sldId id="299" r:id="rId32"/>
    <p:sldId id="290" r:id="rId33"/>
    <p:sldId id="318" r:id="rId34"/>
    <p:sldId id="319" r:id="rId35"/>
    <p:sldId id="291" r:id="rId36"/>
    <p:sldId id="317" r:id="rId37"/>
    <p:sldId id="292" r:id="rId38"/>
    <p:sldId id="288" r:id="rId39"/>
    <p:sldId id="289" r:id="rId40"/>
    <p:sldId id="320" r:id="rId41"/>
    <p:sldId id="293" r:id="rId42"/>
    <p:sldId id="316" r:id="rId43"/>
    <p:sldId id="294" r:id="rId44"/>
    <p:sldId id="300" r:id="rId45"/>
    <p:sldId id="302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2" r:id="rId54"/>
    <p:sldId id="313" r:id="rId55"/>
    <p:sldId id="314" r:id="rId56"/>
    <p:sldId id="31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C2DF3-A703-40D8-86AD-88888D0F3656}" type="datetimeFigureOut">
              <a:rPr lang="en-IN" smtClean="0"/>
              <a:pPr/>
              <a:t>24-02-2019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F8E27-B246-4B2B-9FCB-651B8EB317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617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load("draw"); draw3d(vector([0, 0, 0], [100, 0, 0]), vector([0, 0, 0], [0, 100, 0]), vector([0, 0, 0], [0, 0, 100]));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F8E27-B246-4B2B-9FCB-651B8EB31761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539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head_angle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indicates the angle, in degrees, between the arrow heads and the segment.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value: 45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F8E27-B246-4B2B-9FCB-651B8EB31761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575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head_length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indicates, in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-axis units, the length of arrow heads.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value: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F8E27-B246-4B2B-9FCB-651B8EB31761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256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Always load vector package for </a:t>
            </a:r>
            <a:r>
              <a:rPr lang="en-IN" dirty="0" err="1"/>
              <a:t>crossproduct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F8E27-B246-4B2B-9FCB-651B8EB31761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470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Plotdf</a:t>
            </a:r>
            <a:r>
              <a:rPr lang="en-IN" dirty="0"/>
              <a:t> means plotting directional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F8E27-B246-4B2B-9FCB-651B8EB31761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9512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Output: 3132/sqrt(14)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F8E27-B246-4B2B-9FCB-651B8EB31761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8738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F8E27-B246-4B2B-9FCB-651B8EB31761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0461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F8E27-B246-4B2B-9FCB-651B8EB31761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34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42B-EB55-495B-B15A-9E1047CD92C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23-3F64-48DE-9ACF-28EBE6217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30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42B-EB55-495B-B15A-9E1047CD92C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23-3F64-48DE-9ACF-28EBE6217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217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42B-EB55-495B-B15A-9E1047CD92C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23-3F64-48DE-9ACF-28EBE6217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133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42B-EB55-495B-B15A-9E1047CD92C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23-3F64-48DE-9ACF-28EBE6217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408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42B-EB55-495B-B15A-9E1047CD92C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23-3F64-48DE-9ACF-28EBE6217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10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42B-EB55-495B-B15A-9E1047CD92C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23-3F64-48DE-9ACF-28EBE6217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016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42B-EB55-495B-B15A-9E1047CD92C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23-3F64-48DE-9ACF-28EBE6217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10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42B-EB55-495B-B15A-9E1047CD92C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23-3F64-48DE-9ACF-28EBE6217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75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42B-EB55-495B-B15A-9E1047CD92C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23-3F64-48DE-9ACF-28EBE6217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65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42B-EB55-495B-B15A-9E1047CD92C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23-3F64-48DE-9ACF-28EBE6217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834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42B-EB55-495B-B15A-9E1047CD92C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23-3F64-48DE-9ACF-28EBE6217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530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A42B-EB55-495B-B15A-9E1047CD92C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6923-3F64-48DE-9ACF-28EBE6217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275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MAXIMA-LAB-1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ENGINEERING MATHEMATICS-II</a:t>
            </a:r>
          </a:p>
          <a:p>
            <a:r>
              <a:rPr lang="en-US" dirty="0">
                <a:solidFill>
                  <a:srgbClr val="FF0000"/>
                </a:solidFill>
              </a:rPr>
              <a:t>UE18MA151</a:t>
            </a:r>
          </a:p>
        </p:txBody>
      </p:sp>
    </p:spTree>
    <p:extLst>
      <p:ext uri="{BB962C8B-B14F-4D97-AF65-F5344CB8AC3E}">
        <p14:creationId xmlns:p14="http://schemas.microsoft.com/office/powerpoint/2010/main" xmlns="" val="2325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10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1983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ii)  </a:t>
            </a:r>
            <a:r>
              <a:rPr lang="en-IN" dirty="0" err="1">
                <a:solidFill>
                  <a:srgbClr val="FF0000"/>
                </a:solidFill>
              </a:rPr>
              <a:t>a+b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pt-BR" dirty="0"/>
              <a:t>a: [1,2,3];</a:t>
            </a:r>
          </a:p>
          <a:p>
            <a:pPr marL="0" indent="0">
              <a:buNone/>
            </a:pPr>
            <a:r>
              <a:rPr lang="pt-BR" dirty="0"/>
              <a:t>b: [2,-1,4];</a:t>
            </a:r>
          </a:p>
          <a:p>
            <a:pPr marL="0" indent="0">
              <a:buNone/>
            </a:pPr>
            <a:r>
              <a:rPr lang="pt-BR" dirty="0"/>
              <a:t>a+b;</a:t>
            </a:r>
          </a:p>
          <a:p>
            <a:pPr marL="0" indent="0">
              <a:buNone/>
            </a:pPr>
            <a:r>
              <a:rPr lang="pt-BR" dirty="0"/>
              <a:t>Output:</a:t>
            </a:r>
          </a:p>
          <a:p>
            <a:pPr marL="0" indent="0">
              <a:buNone/>
            </a:pPr>
            <a:r>
              <a:rPr lang="en-US" dirty="0"/>
              <a:t>[3,1,7]</a:t>
            </a:r>
          </a:p>
        </p:txBody>
      </p:sp>
    </p:spTree>
    <p:extLst>
      <p:ext uri="{BB962C8B-B14F-4D97-AF65-F5344CB8AC3E}">
        <p14:creationId xmlns:p14="http://schemas.microsoft.com/office/powerpoint/2010/main" xmlns="" val="36953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plot </a:t>
            </a:r>
            <a:r>
              <a:rPr lang="en-US" dirty="0" err="1">
                <a:solidFill>
                  <a:srgbClr val="FF0000"/>
                </a:solidFill>
              </a:rPr>
              <a:t>a+b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draw3d(</a:t>
            </a:r>
            <a:r>
              <a:rPr lang="en-US" dirty="0" err="1"/>
              <a:t>proportional_axes</a:t>
            </a:r>
            <a:r>
              <a:rPr lang="en-US" dirty="0"/>
              <a:t> = xyz,</a:t>
            </a:r>
          </a:p>
          <a:p>
            <a:pPr marL="0" indent="0">
              <a:buNone/>
            </a:pPr>
            <a:r>
              <a:rPr lang="en-US" dirty="0" err="1"/>
              <a:t>xrange</a:t>
            </a:r>
            <a:r>
              <a:rPr lang="en-US" dirty="0"/>
              <a:t> = [-10,10],</a:t>
            </a:r>
          </a:p>
          <a:p>
            <a:pPr marL="0" indent="0">
              <a:buNone/>
            </a:pPr>
            <a:r>
              <a:rPr lang="en-US" dirty="0" err="1"/>
              <a:t>yrange</a:t>
            </a:r>
            <a:r>
              <a:rPr lang="en-US" dirty="0"/>
              <a:t> = [-10,10],</a:t>
            </a:r>
          </a:p>
          <a:p>
            <a:pPr marL="0" indent="0">
              <a:buNone/>
            </a:pPr>
            <a:r>
              <a:rPr lang="en-US" dirty="0" err="1"/>
              <a:t>zrange</a:t>
            </a:r>
            <a:r>
              <a:rPr lang="en-US" dirty="0"/>
              <a:t> = [-10,10],</a:t>
            </a:r>
          </a:p>
          <a:p>
            <a:pPr marL="0" indent="0">
              <a:buNone/>
            </a:pPr>
            <a:r>
              <a:rPr lang="en-US" dirty="0" err="1"/>
              <a:t>xyplane</a:t>
            </a:r>
            <a:r>
              <a:rPr lang="en-US" dirty="0"/>
              <a:t> = 0,</a:t>
            </a:r>
          </a:p>
          <a:p>
            <a:pPr marL="0" indent="0">
              <a:buNone/>
            </a:pPr>
            <a:r>
              <a:rPr lang="en-US" dirty="0" err="1"/>
              <a:t>head_angle</a:t>
            </a:r>
            <a:r>
              <a:rPr lang="en-US" dirty="0"/>
              <a:t> = 25,</a:t>
            </a:r>
          </a:p>
          <a:p>
            <a:pPr marL="0" indent="0">
              <a:buNone/>
            </a:pPr>
            <a:r>
              <a:rPr lang="en-US" dirty="0" err="1"/>
              <a:t>head_length</a:t>
            </a:r>
            <a:r>
              <a:rPr lang="en-US" dirty="0"/>
              <a:t> = 0.1,</a:t>
            </a:r>
          </a:p>
          <a:p>
            <a:pPr marL="0" indent="0">
              <a:buNone/>
            </a:pPr>
            <a:r>
              <a:rPr lang="en-US" dirty="0"/>
              <a:t>color=red,</a:t>
            </a:r>
          </a:p>
          <a:p>
            <a:pPr marL="0" indent="0">
              <a:buNone/>
            </a:pPr>
            <a:r>
              <a:rPr lang="en-US" dirty="0"/>
              <a:t>vector([0,0,0],[1,2,3]),</a:t>
            </a:r>
          </a:p>
          <a:p>
            <a:pPr marL="0" indent="0">
              <a:buNone/>
            </a:pPr>
            <a:r>
              <a:rPr lang="en-US" dirty="0"/>
              <a:t>color=blue,</a:t>
            </a:r>
          </a:p>
          <a:p>
            <a:pPr marL="0" indent="0">
              <a:buNone/>
            </a:pPr>
            <a:r>
              <a:rPr lang="en-US" dirty="0"/>
              <a:t>vector([0,0,0],[2,-1,4]),</a:t>
            </a:r>
          </a:p>
          <a:p>
            <a:pPr marL="0" indent="0">
              <a:buNone/>
            </a:pPr>
            <a:r>
              <a:rPr lang="en-US" dirty="0"/>
              <a:t>color=yellow,</a:t>
            </a:r>
          </a:p>
          <a:p>
            <a:pPr marL="0" indent="0">
              <a:buNone/>
            </a:pPr>
            <a:r>
              <a:rPr lang="en-US" dirty="0"/>
              <a:t>vector([0,0,0],[3,1,7]))$</a:t>
            </a:r>
          </a:p>
        </p:txBody>
      </p:sp>
    </p:spTree>
    <p:extLst>
      <p:ext uri="{BB962C8B-B14F-4D97-AF65-F5344CB8AC3E}">
        <p14:creationId xmlns:p14="http://schemas.microsoft.com/office/powerpoint/2010/main" xmlns="" val="19661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344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61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Multiplication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dot product operator is a simple period "." between the vectors</a:t>
            </a:r>
          </a:p>
          <a:p>
            <a:pPr marL="0" indent="0" algn="just">
              <a:buNone/>
            </a:pPr>
            <a:r>
              <a:rPr lang="en-US" dirty="0"/>
              <a:t>To find cross product we must load a special package, the </a:t>
            </a:r>
            <a:r>
              <a:rPr lang="en-US" dirty="0" err="1"/>
              <a:t>vect</a:t>
            </a:r>
            <a:r>
              <a:rPr lang="en-US" dirty="0"/>
              <a:t> package, which is included with Maxima.</a:t>
            </a:r>
          </a:p>
          <a:p>
            <a:pPr marL="0" indent="0" algn="just">
              <a:buNone/>
            </a:pPr>
            <a:r>
              <a:rPr lang="en-US" dirty="0"/>
              <a:t>The symbol for the cross product is the </a:t>
            </a:r>
            <a:r>
              <a:rPr lang="en-US" dirty="0" err="1"/>
              <a:t>tilda</a:t>
            </a:r>
            <a:r>
              <a:rPr lang="en-US" dirty="0"/>
              <a:t> "~" up on the left corner of the keyboard (you need to do Shift to get it).</a:t>
            </a:r>
          </a:p>
        </p:txBody>
      </p:sp>
    </p:spTree>
    <p:extLst>
      <p:ext uri="{BB962C8B-B14F-4D97-AF65-F5344CB8AC3E}">
        <p14:creationId xmlns:p14="http://schemas.microsoft.com/office/powerpoint/2010/main" xmlns="" val="294623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iii) a x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load(</a:t>
            </a:r>
            <a:r>
              <a:rPr lang="en-US" dirty="0" err="1"/>
              <a:t>vect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a:[1,2,3];</a:t>
            </a:r>
          </a:p>
          <a:p>
            <a:pPr marL="0" indent="0">
              <a:buNone/>
            </a:pPr>
            <a:r>
              <a:rPr lang="en-US" dirty="0"/>
              <a:t>b:[2,-1,4];</a:t>
            </a:r>
          </a:p>
          <a:p>
            <a:pPr marL="0" indent="0">
              <a:buNone/>
            </a:pPr>
            <a:r>
              <a:rPr lang="en-US" dirty="0"/>
              <a:t>a ~ b;</a:t>
            </a:r>
          </a:p>
          <a:p>
            <a:pPr marL="0" indent="0">
              <a:buNone/>
            </a:pPr>
            <a:r>
              <a:rPr lang="en-US" dirty="0"/>
              <a:t>express(%);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pt-BR" dirty="0"/>
              <a:t>(a) [1,2,3]</a:t>
            </a:r>
          </a:p>
          <a:p>
            <a:pPr marL="0" indent="0">
              <a:buNone/>
            </a:pPr>
            <a:r>
              <a:rPr lang="pt-BR" dirty="0"/>
              <a:t>(b)[2,-1,4]</a:t>
            </a:r>
          </a:p>
          <a:p>
            <a:pPr marL="0" indent="0">
              <a:buNone/>
            </a:pPr>
            <a:r>
              <a:rPr lang="pt-BR" dirty="0"/>
              <a:t>(%o7) [1,2,3]~[2,-1,4]</a:t>
            </a:r>
          </a:p>
          <a:p>
            <a:pPr marL="0" indent="0">
              <a:buNone/>
            </a:pPr>
            <a:r>
              <a:rPr lang="pt-BR" dirty="0"/>
              <a:t>(%o8) [11,2,-5]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858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Plot   </a:t>
            </a:r>
            <a:r>
              <a:rPr lang="en-IN" dirty="0">
                <a:solidFill>
                  <a:srgbClr val="FF0000"/>
                </a:solidFill>
              </a:rPr>
              <a:t>a x b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load(draw);</a:t>
            </a:r>
          </a:p>
          <a:p>
            <a:pPr marL="0" indent="0">
              <a:buNone/>
            </a:pPr>
            <a:r>
              <a:rPr lang="en-US" dirty="0"/>
              <a:t>draw3d(</a:t>
            </a:r>
            <a:r>
              <a:rPr lang="en-US" dirty="0" err="1"/>
              <a:t>proportional_axes</a:t>
            </a:r>
            <a:r>
              <a:rPr lang="en-US" dirty="0"/>
              <a:t> = xyz,</a:t>
            </a:r>
          </a:p>
          <a:p>
            <a:pPr marL="0" indent="0">
              <a:buNone/>
            </a:pPr>
            <a:r>
              <a:rPr lang="en-US" dirty="0" err="1"/>
              <a:t>xrange</a:t>
            </a:r>
            <a:r>
              <a:rPr lang="en-US" dirty="0"/>
              <a:t> = [-12,12],</a:t>
            </a:r>
          </a:p>
          <a:p>
            <a:pPr marL="0" indent="0">
              <a:buNone/>
            </a:pPr>
            <a:r>
              <a:rPr lang="en-US" dirty="0" err="1"/>
              <a:t>yrange</a:t>
            </a:r>
            <a:r>
              <a:rPr lang="en-US" dirty="0"/>
              <a:t> = [-10,10],</a:t>
            </a:r>
          </a:p>
          <a:p>
            <a:pPr marL="0" indent="0">
              <a:buNone/>
            </a:pPr>
            <a:r>
              <a:rPr lang="en-US" dirty="0" err="1"/>
              <a:t>zrange</a:t>
            </a:r>
            <a:r>
              <a:rPr lang="en-US" dirty="0"/>
              <a:t> = [-12,12],</a:t>
            </a:r>
          </a:p>
          <a:p>
            <a:pPr marL="0" indent="0">
              <a:buNone/>
            </a:pPr>
            <a:r>
              <a:rPr lang="en-US" dirty="0" err="1"/>
              <a:t>xyplane</a:t>
            </a:r>
            <a:r>
              <a:rPr lang="en-US" dirty="0"/>
              <a:t> = 0,</a:t>
            </a:r>
          </a:p>
          <a:p>
            <a:pPr marL="0" indent="0">
              <a:buNone/>
            </a:pPr>
            <a:r>
              <a:rPr lang="en-US" dirty="0" err="1"/>
              <a:t>head_angle</a:t>
            </a:r>
            <a:r>
              <a:rPr lang="en-US" dirty="0"/>
              <a:t> = 25,</a:t>
            </a:r>
          </a:p>
          <a:p>
            <a:pPr marL="0" indent="0">
              <a:buNone/>
            </a:pPr>
            <a:r>
              <a:rPr lang="en-US" dirty="0" err="1"/>
              <a:t>head_length</a:t>
            </a:r>
            <a:r>
              <a:rPr lang="en-US" dirty="0"/>
              <a:t> = 0.1,</a:t>
            </a:r>
          </a:p>
          <a:p>
            <a:pPr marL="0" indent="0">
              <a:buNone/>
            </a:pPr>
            <a:r>
              <a:rPr lang="en-US" dirty="0"/>
              <a:t>color=red,</a:t>
            </a:r>
          </a:p>
          <a:p>
            <a:pPr marL="0" indent="0">
              <a:buNone/>
            </a:pPr>
            <a:r>
              <a:rPr lang="en-US" dirty="0"/>
              <a:t>vector([0,0,0],[1,2,3]),</a:t>
            </a:r>
          </a:p>
          <a:p>
            <a:pPr marL="0" indent="0">
              <a:buNone/>
            </a:pPr>
            <a:r>
              <a:rPr lang="en-US" dirty="0"/>
              <a:t>color=blue,</a:t>
            </a:r>
          </a:p>
          <a:p>
            <a:pPr marL="0" indent="0">
              <a:buNone/>
            </a:pPr>
            <a:r>
              <a:rPr lang="en-US" dirty="0"/>
              <a:t>vector([0,0,0],[2,-1,4]),</a:t>
            </a:r>
          </a:p>
          <a:p>
            <a:pPr marL="0" indent="0">
              <a:buNone/>
            </a:pPr>
            <a:r>
              <a:rPr lang="en-US" dirty="0"/>
              <a:t>color=green,</a:t>
            </a:r>
          </a:p>
          <a:p>
            <a:pPr marL="0" indent="0">
              <a:buNone/>
            </a:pPr>
            <a:r>
              <a:rPr lang="en-US" dirty="0"/>
              <a:t>vector([0,0,0],[11,2,-5]))$</a:t>
            </a:r>
          </a:p>
        </p:txBody>
      </p:sp>
    </p:spTree>
    <p:extLst>
      <p:ext uri="{BB962C8B-B14F-4D97-AF65-F5344CB8AC3E}">
        <p14:creationId xmlns:p14="http://schemas.microsoft.com/office/powerpoint/2010/main" xmlns="" val="351941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534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1707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iv) a.(</a:t>
            </a:r>
            <a:r>
              <a:rPr lang="en-IN" dirty="0" err="1">
                <a:solidFill>
                  <a:srgbClr val="FF0000"/>
                </a:solidFill>
              </a:rPr>
              <a:t>bxc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load(</a:t>
            </a:r>
            <a:r>
              <a:rPr lang="en-US" sz="2400" dirty="0" err="1"/>
              <a:t>vect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a:[1,2,3];</a:t>
            </a:r>
          </a:p>
          <a:p>
            <a:pPr marL="0" indent="0">
              <a:buNone/>
            </a:pPr>
            <a:r>
              <a:rPr lang="en-US" sz="2400" dirty="0"/>
              <a:t>b:[2,-1,4];</a:t>
            </a:r>
          </a:p>
          <a:p>
            <a:pPr marL="0" indent="0">
              <a:buNone/>
            </a:pPr>
            <a:r>
              <a:rPr lang="en-US" sz="2400" dirty="0"/>
              <a:t>c: [-5, 2, 9];</a:t>
            </a:r>
          </a:p>
          <a:p>
            <a:pPr marL="0" indent="0">
              <a:buNone/>
            </a:pPr>
            <a:r>
              <a:rPr lang="en-US" sz="2400" dirty="0"/>
              <a:t>a . (b ~ c);</a:t>
            </a:r>
          </a:p>
          <a:p>
            <a:pPr marL="0" indent="0">
              <a:buNone/>
            </a:pPr>
            <a:r>
              <a:rPr lang="en-US" sz="2400" dirty="0"/>
              <a:t>express(%);</a:t>
            </a:r>
          </a:p>
          <a:p>
            <a:pPr marL="0" indent="0">
              <a:buNone/>
            </a:pPr>
            <a:r>
              <a:rPr lang="en-US" sz="2400" dirty="0"/>
              <a:t>Output:</a:t>
            </a:r>
          </a:p>
          <a:p>
            <a:pPr marL="0" indent="0">
              <a:buNone/>
            </a:pPr>
            <a:r>
              <a:rPr lang="pt-BR" sz="2400" dirty="0"/>
              <a:t>[1,2,3]</a:t>
            </a:r>
          </a:p>
          <a:p>
            <a:pPr marL="0" indent="0">
              <a:buNone/>
            </a:pPr>
            <a:r>
              <a:rPr lang="pt-BR" sz="2400" dirty="0"/>
              <a:t>(b)[2,-1,4]</a:t>
            </a:r>
          </a:p>
          <a:p>
            <a:pPr marL="0" indent="0">
              <a:buNone/>
            </a:pPr>
            <a:r>
              <a:rPr lang="pt-BR" sz="2400" dirty="0"/>
              <a:t>(c)[-5,2,9]</a:t>
            </a:r>
          </a:p>
          <a:p>
            <a:pPr marL="0" indent="0">
              <a:buNone/>
            </a:pPr>
            <a:r>
              <a:rPr lang="pt-BR" sz="2400" dirty="0"/>
              <a:t>(%o5) -[1,2,3] . [-5,2,9]~[2,-1,4]</a:t>
            </a:r>
          </a:p>
          <a:p>
            <a:pPr marL="0" indent="0">
              <a:buNone/>
            </a:pPr>
            <a:r>
              <a:rPr lang="pt-BR" sz="2400" dirty="0"/>
              <a:t>(%o6) -96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4628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v)|a|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load(</a:t>
            </a:r>
            <a:r>
              <a:rPr lang="en-US" dirty="0" err="1"/>
              <a:t>vect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a:[1,2,3];</a:t>
            </a:r>
          </a:p>
          <a:p>
            <a:pPr marL="0" indent="0">
              <a:buNone/>
            </a:pPr>
            <a:r>
              <a:rPr lang="en-US" dirty="0" err="1"/>
              <a:t>sqrt</a:t>
            </a:r>
            <a:r>
              <a:rPr lang="en-US" dirty="0"/>
              <a:t>(a . a);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[1,2,3]</a:t>
            </a:r>
          </a:p>
          <a:p>
            <a:pPr marL="0" indent="0">
              <a:buNone/>
            </a:pPr>
            <a:r>
              <a:rPr lang="en-US" dirty="0"/>
              <a:t>(%o3) </a:t>
            </a:r>
            <a:r>
              <a:rPr lang="en-US" dirty="0" err="1"/>
              <a:t>sqrt</a:t>
            </a:r>
            <a:r>
              <a:rPr lang="en-US" dirty="0"/>
              <a:t>(14)</a:t>
            </a:r>
          </a:p>
        </p:txBody>
      </p:sp>
    </p:spTree>
    <p:extLst>
      <p:ext uri="{BB962C8B-B14F-4D97-AF65-F5344CB8AC3E}">
        <p14:creationId xmlns:p14="http://schemas.microsoft.com/office/powerpoint/2010/main" xmlns="" val="238739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plot a vector using Maxima?</a:t>
            </a:r>
          </a:p>
        </p:txBody>
      </p:sp>
    </p:spTree>
    <p:extLst>
      <p:ext uri="{BB962C8B-B14F-4D97-AF65-F5344CB8AC3E}">
        <p14:creationId xmlns:p14="http://schemas.microsoft.com/office/powerpoint/2010/main" xmlns="" val="418371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vi) a x (</a:t>
            </a:r>
            <a:r>
              <a:rPr lang="en-IN" dirty="0" err="1">
                <a:solidFill>
                  <a:srgbClr val="FF0000"/>
                </a:solidFill>
              </a:rPr>
              <a:t>bxc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load(</a:t>
            </a:r>
            <a:r>
              <a:rPr lang="en-US" dirty="0" err="1"/>
              <a:t>vect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a: [1,2,3];</a:t>
            </a:r>
          </a:p>
          <a:p>
            <a:pPr marL="0" indent="0">
              <a:buNone/>
            </a:pPr>
            <a:r>
              <a:rPr lang="en-US" dirty="0"/>
              <a:t>b:[2,-1,4];</a:t>
            </a:r>
          </a:p>
          <a:p>
            <a:pPr marL="0" indent="0">
              <a:buNone/>
            </a:pPr>
            <a:r>
              <a:rPr lang="en-US" dirty="0"/>
              <a:t>c: [-5, 2, 9];</a:t>
            </a:r>
          </a:p>
          <a:p>
            <a:pPr marL="0" indent="0">
              <a:buNone/>
            </a:pPr>
            <a:r>
              <a:rPr lang="en-US" dirty="0"/>
              <a:t>a~(</a:t>
            </a:r>
            <a:r>
              <a:rPr lang="en-US" dirty="0" err="1"/>
              <a:t>b~c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express(%);</a:t>
            </a:r>
          </a:p>
          <a:p>
            <a:pPr marL="0" indent="0">
              <a:buNone/>
            </a:pPr>
            <a:r>
              <a:rPr lang="en-US" dirty="0"/>
              <a:t>express(%);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[112,-50,-4]</a:t>
            </a:r>
          </a:p>
        </p:txBody>
      </p:sp>
    </p:spTree>
    <p:extLst>
      <p:ext uri="{BB962C8B-B14F-4D97-AF65-F5344CB8AC3E}">
        <p14:creationId xmlns:p14="http://schemas.microsoft.com/office/powerpoint/2010/main" xmlns="" val="7940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MAXIMA LAB -2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24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Gradient of a scalar point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91724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Problem-3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/>
                  <a:t> find gradient of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/>
                  <a:t> 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1074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load(</a:t>
            </a:r>
            <a:r>
              <a:rPr lang="en-US" dirty="0" err="1"/>
              <a:t>vect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%phi(</a:t>
            </a:r>
            <a:r>
              <a:rPr lang="en-US" dirty="0" err="1"/>
              <a:t>x,y</a:t>
            </a:r>
            <a:r>
              <a:rPr lang="en-US" dirty="0"/>
              <a:t>) := </a:t>
            </a:r>
            <a:r>
              <a:rPr lang="en-US" dirty="0" err="1" smtClean="0"/>
              <a:t>exp</a:t>
            </a:r>
            <a:r>
              <a:rPr lang="en-US" dirty="0" smtClean="0"/>
              <a:t>(x^2</a:t>
            </a:r>
            <a:r>
              <a:rPr lang="en-US" dirty="0"/>
              <a:t>) * sin(y);</a:t>
            </a:r>
          </a:p>
          <a:p>
            <a:pPr marL="0" indent="0">
              <a:buNone/>
            </a:pPr>
            <a:r>
              <a:rPr lang="en-US" dirty="0" err="1"/>
              <a:t>scalefactors</a:t>
            </a:r>
            <a:r>
              <a:rPr lang="en-US" dirty="0"/>
              <a:t>([</a:t>
            </a:r>
            <a:r>
              <a:rPr lang="en-US" dirty="0" err="1"/>
              <a:t>x,y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g: grad(%phi(</a:t>
            </a:r>
            <a:r>
              <a:rPr lang="en-US" dirty="0" err="1"/>
              <a:t>x,y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ev</a:t>
            </a:r>
            <a:r>
              <a:rPr lang="en-US" dirty="0"/>
              <a:t>(express(g), diff);</a:t>
            </a:r>
          </a:p>
          <a:p>
            <a:pPr marL="0" indent="0">
              <a:buNone/>
            </a:pPr>
            <a:r>
              <a:rPr lang="en-US" dirty="0"/>
              <a:t>define(g(</a:t>
            </a:r>
            <a:r>
              <a:rPr lang="en-US" dirty="0" err="1"/>
              <a:t>x,y</a:t>
            </a:r>
            <a:r>
              <a:rPr lang="en-US" dirty="0"/>
              <a:t>), %);</a:t>
            </a:r>
          </a:p>
          <a:p>
            <a:pPr marL="0" indent="0">
              <a:buNone/>
            </a:pPr>
            <a:r>
              <a:rPr lang="en-US" dirty="0"/>
              <a:t>load(</a:t>
            </a:r>
            <a:r>
              <a:rPr lang="en-US" dirty="0" err="1"/>
              <a:t>plotdf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plotdf</a:t>
            </a:r>
            <a:r>
              <a:rPr lang="en-US" dirty="0"/>
              <a:t>(g(</a:t>
            </a:r>
            <a:r>
              <a:rPr lang="en-US" dirty="0" err="1"/>
              <a:t>x,y</a:t>
            </a:r>
            <a:r>
              <a:rPr lang="en-US" dirty="0"/>
              <a:t>),[</a:t>
            </a:r>
            <a:r>
              <a:rPr lang="en-US" dirty="0" err="1"/>
              <a:t>x,y</a:t>
            </a:r>
            <a:r>
              <a:rPr lang="en-US" dirty="0"/>
              <a:t>],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[x,-4,4],[y,-4,4],[</a:t>
            </a:r>
            <a:r>
              <a:rPr lang="en-US" dirty="0" err="1"/>
              <a:t>vectors,"blue</a:t>
            </a:r>
            <a:r>
              <a:rPr lang="en-US" dirty="0"/>
              <a:t>"]);</a:t>
            </a:r>
          </a:p>
        </p:txBody>
      </p:sp>
    </p:spTree>
    <p:extLst>
      <p:ext uri="{BB962C8B-B14F-4D97-AF65-F5344CB8AC3E}">
        <p14:creationId xmlns:p14="http://schemas.microsoft.com/office/powerpoint/2010/main" xmlns="" val="40446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B951470-D183-4331-B25E-23B818DA3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 hangingPunct="0">
                  <a:buNone/>
                </a:pPr>
                <a:r>
                  <a:rPr lang="en-IN" dirty="0"/>
                  <a:t>5) Find the directional derivative of the function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dirty="0"/>
                  <a:t>  at the point(1,2,3) in the direction of the vector    &lt;3,1,-2&gt;.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B951470-D183-4331-B25E-23B818DA3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>
                <a:blip r:embed="rId2"/>
                <a:stretch>
                  <a:fillRect l="-1852" t="-1667" r="-2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219066F-9A32-40D9-AA9B-BE7C96BF0D50}"/>
              </a:ext>
            </a:extLst>
          </p:cNvPr>
          <p:cNvSpPr txBox="1"/>
          <p:nvPr/>
        </p:nvSpPr>
        <p:spPr>
          <a:xfrm>
            <a:off x="2057400" y="762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Problem 4</a:t>
            </a:r>
          </a:p>
        </p:txBody>
      </p:sp>
    </p:spTree>
    <p:extLst>
      <p:ext uri="{BB962C8B-B14F-4D97-AF65-F5344CB8AC3E}">
        <p14:creationId xmlns:p14="http://schemas.microsoft.com/office/powerpoint/2010/main" xmlns="" val="8416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E782BA-DD69-4F15-B7BE-6E664B59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load(</a:t>
            </a:r>
            <a:r>
              <a:rPr lang="en-IN" dirty="0" err="1"/>
              <a:t>vect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%phi(</a:t>
            </a:r>
            <a:r>
              <a:rPr lang="en-IN" dirty="0" err="1"/>
              <a:t>x,y,z</a:t>
            </a:r>
            <a:r>
              <a:rPr lang="en-IN" dirty="0"/>
              <a:t>):= x^(2).y^(3).z^(4);</a:t>
            </a:r>
          </a:p>
          <a:p>
            <a:pPr marL="0" indent="0">
              <a:buNone/>
            </a:pPr>
            <a:r>
              <a:rPr lang="en-IN" dirty="0"/>
              <a:t>a:[3,1,-2];</a:t>
            </a:r>
          </a:p>
          <a:p>
            <a:pPr marL="0" indent="0">
              <a:buNone/>
            </a:pPr>
            <a:r>
              <a:rPr lang="en-IN" dirty="0" err="1"/>
              <a:t>scalefactors</a:t>
            </a:r>
            <a:r>
              <a:rPr lang="en-IN" dirty="0"/>
              <a:t>([</a:t>
            </a:r>
            <a:r>
              <a:rPr lang="en-IN" dirty="0" err="1"/>
              <a:t>x,y,z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g:grad(%phi(x,y,z));</a:t>
            </a:r>
          </a:p>
          <a:p>
            <a:pPr marL="0" indent="0">
              <a:buNone/>
            </a:pPr>
            <a:r>
              <a:rPr lang="en-IN" dirty="0" err="1"/>
              <a:t>ev</a:t>
            </a:r>
            <a:r>
              <a:rPr lang="en-IN" dirty="0"/>
              <a:t>(express(g),diff);</a:t>
            </a:r>
          </a:p>
          <a:p>
            <a:pPr marL="0" indent="0">
              <a:buNone/>
            </a:pPr>
            <a:r>
              <a:rPr lang="en-IN" dirty="0"/>
              <a:t>define(g(</a:t>
            </a:r>
            <a:r>
              <a:rPr lang="en-IN" dirty="0" err="1"/>
              <a:t>x,y,z</a:t>
            </a:r>
            <a:r>
              <a:rPr lang="en-IN" dirty="0"/>
              <a:t>),%);</a:t>
            </a:r>
          </a:p>
          <a:p>
            <a:pPr marL="0" indent="0">
              <a:buNone/>
            </a:pPr>
            <a:r>
              <a:rPr lang="en-IN" dirty="0"/>
              <a:t>(g(1,2,3). a) / sqrt(a. a);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59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Problem-5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hangingPunct="0">
                  <a:buNone/>
                </a:pPr>
                <a:r>
                  <a:rPr lang="en-IN" dirty="0"/>
                  <a:t>Find the angle between the surfaces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=9,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IN" dirty="0"/>
                  <a:t>at the point (2,-1,2).</a:t>
                </a:r>
                <a:endParaRPr lang="en-US" dirty="0"/>
              </a:p>
              <a:p>
                <a:pPr marL="0" indent="0" hangingPunc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559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load(</a:t>
            </a:r>
            <a:r>
              <a:rPr lang="en-US" dirty="0" err="1"/>
              <a:t>vect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%phi(</a:t>
            </a:r>
            <a:r>
              <a:rPr lang="en-US" dirty="0" err="1"/>
              <a:t>x,y,z</a:t>
            </a:r>
            <a:r>
              <a:rPr lang="en-US" dirty="0"/>
              <a:t>) := x^2+y^2+z^2-9;</a:t>
            </a:r>
          </a:p>
          <a:p>
            <a:pPr marL="0" indent="0">
              <a:buNone/>
            </a:pPr>
            <a:r>
              <a:rPr lang="en-US" dirty="0"/>
              <a:t>%psi(</a:t>
            </a:r>
            <a:r>
              <a:rPr lang="en-US" dirty="0" err="1"/>
              <a:t>x,y,z</a:t>
            </a:r>
            <a:r>
              <a:rPr lang="en-US" dirty="0"/>
              <a:t>):=x^2+y^2-3-z;</a:t>
            </a:r>
          </a:p>
          <a:p>
            <a:pPr marL="0" indent="0">
              <a:buNone/>
            </a:pPr>
            <a:r>
              <a:rPr lang="en-US" dirty="0" err="1"/>
              <a:t>scalefactors</a:t>
            </a:r>
            <a:r>
              <a:rPr lang="en-US" dirty="0"/>
              <a:t> ([</a:t>
            </a:r>
            <a:r>
              <a:rPr lang="en-US" dirty="0" err="1"/>
              <a:t>x,y,z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gdf1(</a:t>
            </a:r>
            <a:r>
              <a:rPr lang="en-US" dirty="0" err="1"/>
              <a:t>x,y,z</a:t>
            </a:r>
            <a:r>
              <a:rPr lang="en-US" dirty="0"/>
              <a:t>) := grad(%phi(</a:t>
            </a:r>
            <a:r>
              <a:rPr lang="en-US" dirty="0" err="1"/>
              <a:t>x,y,z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ev</a:t>
            </a:r>
            <a:r>
              <a:rPr lang="en-US" dirty="0"/>
              <a:t>(express(gdf1(</a:t>
            </a:r>
            <a:r>
              <a:rPr lang="en-US" dirty="0" err="1"/>
              <a:t>x,y,z</a:t>
            </a:r>
            <a:r>
              <a:rPr lang="en-US" dirty="0"/>
              <a:t>)), diff);</a:t>
            </a:r>
          </a:p>
          <a:p>
            <a:pPr marL="0" indent="0">
              <a:buNone/>
            </a:pPr>
            <a:r>
              <a:rPr lang="en-US" dirty="0"/>
              <a:t>define(gdf1(</a:t>
            </a:r>
            <a:r>
              <a:rPr lang="en-US" dirty="0" err="1"/>
              <a:t>x,y,z</a:t>
            </a:r>
            <a:r>
              <a:rPr lang="en-US" dirty="0"/>
              <a:t>), %);</a:t>
            </a:r>
          </a:p>
          <a:p>
            <a:pPr marL="0" indent="0">
              <a:buNone/>
            </a:pPr>
            <a:r>
              <a:rPr lang="en-US" dirty="0"/>
              <a:t>gdf2(</a:t>
            </a:r>
            <a:r>
              <a:rPr lang="en-US" dirty="0" err="1"/>
              <a:t>x,y,z</a:t>
            </a:r>
            <a:r>
              <a:rPr lang="en-US" dirty="0"/>
              <a:t>) := grad(%psi(</a:t>
            </a:r>
            <a:r>
              <a:rPr lang="en-US" dirty="0" err="1"/>
              <a:t>x,y,z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ev</a:t>
            </a:r>
            <a:r>
              <a:rPr lang="en-US" dirty="0"/>
              <a:t>(express(gdf2(</a:t>
            </a:r>
            <a:r>
              <a:rPr lang="en-US" dirty="0" err="1"/>
              <a:t>x,y,z</a:t>
            </a:r>
            <a:r>
              <a:rPr lang="en-US" dirty="0"/>
              <a:t>)), diff);</a:t>
            </a:r>
          </a:p>
          <a:p>
            <a:pPr marL="0" indent="0">
              <a:buNone/>
            </a:pPr>
            <a:r>
              <a:rPr lang="en-US" dirty="0"/>
              <a:t>define(gdf2(</a:t>
            </a:r>
            <a:r>
              <a:rPr lang="en-US" dirty="0" err="1"/>
              <a:t>x,y,z</a:t>
            </a:r>
            <a:r>
              <a:rPr lang="en-US" dirty="0"/>
              <a:t>), %);</a:t>
            </a:r>
          </a:p>
          <a:p>
            <a:pPr marL="0" indent="0">
              <a:buNone/>
            </a:pPr>
            <a:r>
              <a:rPr lang="en-US" dirty="0" err="1"/>
              <a:t>mag_u:sqrt</a:t>
            </a:r>
            <a:r>
              <a:rPr lang="en-US" dirty="0"/>
              <a:t>(gdf1(2,-1,2).gdf1(2,-1,2));</a:t>
            </a:r>
          </a:p>
          <a:p>
            <a:pPr marL="0" indent="0">
              <a:buNone/>
            </a:pPr>
            <a:r>
              <a:rPr lang="en-US" dirty="0" err="1"/>
              <a:t>mag_v:sqrt</a:t>
            </a:r>
            <a:r>
              <a:rPr lang="en-US" dirty="0"/>
              <a:t>(gdf2(2,-1,2).gdf2(2,-1,2));</a:t>
            </a:r>
          </a:p>
          <a:p>
            <a:pPr marL="0" indent="0">
              <a:buNone/>
            </a:pPr>
            <a:r>
              <a:rPr lang="en-US" dirty="0" err="1"/>
              <a:t>theta:acos</a:t>
            </a:r>
            <a:r>
              <a:rPr lang="en-US" dirty="0"/>
              <a:t>(gdf1(2,-1,2).gdf2(2,-1,2)</a:t>
            </a:r>
          </a:p>
          <a:p>
            <a:pPr marL="0" indent="0">
              <a:buNone/>
            </a:pPr>
            <a:r>
              <a:rPr lang="en-US" dirty="0"/>
              <a:t>    /(</a:t>
            </a:r>
            <a:r>
              <a:rPr lang="en-US" dirty="0" err="1"/>
              <a:t>mag_u</a:t>
            </a:r>
            <a:r>
              <a:rPr lang="en-US" dirty="0"/>
              <a:t>*</a:t>
            </a:r>
            <a:r>
              <a:rPr lang="en-US" dirty="0" err="1"/>
              <a:t>mag_v</a:t>
            </a:r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xmlns="" val="9400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/* [</a:t>
            </a:r>
            <a:r>
              <a:rPr lang="en-US" dirty="0" err="1"/>
              <a:t>wxMaxima</a:t>
            </a:r>
            <a:r>
              <a:rPr lang="en-US" dirty="0"/>
              <a:t>: input   start ] */</a:t>
            </a:r>
          </a:p>
          <a:p>
            <a:pPr marL="0" indent="0">
              <a:buNone/>
            </a:pPr>
            <a:r>
              <a:rPr lang="en-US" dirty="0"/>
              <a:t>load(draw);</a:t>
            </a:r>
          </a:p>
          <a:p>
            <a:pPr marL="0" indent="0">
              <a:buNone/>
            </a:pPr>
            <a:r>
              <a:rPr lang="en-US" dirty="0"/>
              <a:t>/* [</a:t>
            </a:r>
            <a:r>
              <a:rPr lang="en-US" dirty="0" err="1"/>
              <a:t>wxMaxima</a:t>
            </a:r>
            <a:r>
              <a:rPr lang="en-US" dirty="0"/>
              <a:t>: input   end   ] */</a:t>
            </a:r>
          </a:p>
          <a:p>
            <a:pPr marL="0" indent="0">
              <a:buNone/>
            </a:pPr>
            <a:r>
              <a:rPr lang="en-US" dirty="0"/>
              <a:t>/* [</a:t>
            </a:r>
            <a:r>
              <a:rPr lang="en-US" dirty="0" err="1"/>
              <a:t>wxMaxima</a:t>
            </a:r>
            <a:r>
              <a:rPr lang="en-US" dirty="0"/>
              <a:t>: input   start ] */</a:t>
            </a:r>
          </a:p>
          <a:p>
            <a:pPr marL="0" indent="0">
              <a:buNone/>
            </a:pPr>
            <a:r>
              <a:rPr lang="en-US" dirty="0" err="1"/>
              <a:t>gimp:implicit</a:t>
            </a:r>
            <a:r>
              <a:rPr lang="en-US" dirty="0"/>
              <a:t>(9=x^2+y^2+z^2,</a:t>
            </a:r>
          </a:p>
          <a:p>
            <a:pPr marL="0" indent="0">
              <a:buNone/>
            </a:pPr>
            <a:r>
              <a:rPr lang="en-US" dirty="0"/>
              <a:t>x,-4,4,y,-4,4,z,-4,4);</a:t>
            </a:r>
          </a:p>
          <a:p>
            <a:pPr marL="0" indent="0">
              <a:buNone/>
            </a:pPr>
            <a:r>
              <a:rPr lang="en-US" dirty="0" err="1"/>
              <a:t>gexp:implicit</a:t>
            </a:r>
            <a:r>
              <a:rPr lang="en-US" dirty="0"/>
              <a:t>(x^2+y^2-z=3,x,-4,4,y,-4,4,z,-4,4);</a:t>
            </a:r>
          </a:p>
          <a:p>
            <a:pPr marL="0" indent="0">
              <a:buNone/>
            </a:pPr>
            <a:r>
              <a:rPr lang="en-US" dirty="0"/>
              <a:t>draw3d(</a:t>
            </a:r>
            <a:r>
              <a:rPr lang="en-US" dirty="0" err="1"/>
              <a:t>proportional_axes</a:t>
            </a:r>
            <a:r>
              <a:rPr lang="en-US" dirty="0"/>
              <a:t>=</a:t>
            </a:r>
            <a:r>
              <a:rPr lang="en-US" dirty="0" err="1"/>
              <a:t>xyz,xyplane</a:t>
            </a:r>
            <a:r>
              <a:rPr lang="en-US" dirty="0"/>
              <a:t>=0,color=</a:t>
            </a:r>
            <a:r>
              <a:rPr lang="en-US" dirty="0" err="1"/>
              <a:t>red,gexp,color</a:t>
            </a:r>
            <a:r>
              <a:rPr lang="en-US" dirty="0"/>
              <a:t>=</a:t>
            </a:r>
            <a:r>
              <a:rPr lang="en-US" dirty="0" err="1"/>
              <a:t>blue,gimp</a:t>
            </a:r>
            <a:r>
              <a:rPr lang="en-US" dirty="0"/>
              <a:t>)$</a:t>
            </a:r>
          </a:p>
          <a:p>
            <a:pPr marL="0" indent="0">
              <a:buNone/>
            </a:pPr>
            <a:r>
              <a:rPr lang="en-US" dirty="0"/>
              <a:t>/* [</a:t>
            </a:r>
            <a:r>
              <a:rPr lang="en-US" dirty="0" err="1"/>
              <a:t>wxMaxima</a:t>
            </a:r>
            <a:r>
              <a:rPr lang="en-US" dirty="0"/>
              <a:t>: input   end   ] */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124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IN" dirty="0"/>
              <a:t>Plot the vector  a: [1,2,3];b: [2,-1,4];</a:t>
            </a:r>
            <a:endParaRPr lang="en-US" dirty="0"/>
          </a:p>
          <a:p>
            <a:pPr marL="0" indent="0" hangingPunc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943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8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809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</a:rPr>
              <a:t>Divergence &amp; Curl of a vector point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354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Find the </a:t>
            </a:r>
            <a:r>
              <a:rPr lang="en-US" dirty="0"/>
              <a:t>divergence of [x^2, y^2, z^2</a:t>
            </a:r>
            <a:r>
              <a:rPr lang="en-US" dirty="0" smtClean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xmlns="" val="398150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load(</a:t>
            </a:r>
            <a:r>
              <a:rPr lang="en-US" dirty="0" err="1"/>
              <a:t>vect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f:([x^2, y^2, z^2]);</a:t>
            </a:r>
          </a:p>
          <a:p>
            <a:pPr marL="0" indent="0" algn="just">
              <a:buNone/>
            </a:pPr>
            <a:r>
              <a:rPr lang="en-US" dirty="0"/>
              <a:t>d:div(f);</a:t>
            </a:r>
          </a:p>
          <a:p>
            <a:pPr marL="0" indent="0" algn="just">
              <a:buNone/>
            </a:pPr>
            <a:r>
              <a:rPr lang="en-US" dirty="0"/>
              <a:t>f1:ev(express(d),diff);</a:t>
            </a:r>
          </a:p>
        </p:txBody>
      </p:sp>
    </p:spTree>
    <p:extLst>
      <p:ext uri="{BB962C8B-B14F-4D97-AF65-F5344CB8AC3E}">
        <p14:creationId xmlns:p14="http://schemas.microsoft.com/office/powerpoint/2010/main" xmlns="" val="3350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"C:\maxima-5.38.1\share\maxima\5.38.1_5_gdf93b7b_dirty\share\vector\vect.mac"</a:t>
            </a:r>
          </a:p>
          <a:p>
            <a:pPr marL="0" indent="0" algn="just">
              <a:buNone/>
            </a:pPr>
            <a:r>
              <a:rPr lang="en-US" dirty="0"/>
              <a:t>(f)[x^2,y^2,z^2]</a:t>
            </a:r>
          </a:p>
          <a:p>
            <a:pPr marL="0" indent="0" algn="just">
              <a:buNone/>
            </a:pPr>
            <a:r>
              <a:rPr lang="en-US" dirty="0"/>
              <a:t>(d)div([x^2,y^2,z^2])</a:t>
            </a:r>
          </a:p>
          <a:p>
            <a:pPr marL="0" indent="0" algn="just">
              <a:buNone/>
            </a:pPr>
            <a:r>
              <a:rPr lang="en-US" dirty="0"/>
              <a:t>(f1)2*z+2*y+2*x</a:t>
            </a:r>
          </a:p>
        </p:txBody>
      </p:sp>
    </p:spTree>
    <p:extLst>
      <p:ext uri="{BB962C8B-B14F-4D97-AF65-F5344CB8AC3E}">
        <p14:creationId xmlns:p14="http://schemas.microsoft.com/office/powerpoint/2010/main" xmlns="" val="37551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Find the curl of the </a:t>
            </a:r>
            <a:r>
              <a:rPr lang="en-US" dirty="0"/>
              <a:t>vector function [x*y, y*z, z*x</a:t>
            </a:r>
            <a:r>
              <a:rPr lang="en-US" dirty="0" smtClean="0"/>
              <a:t>]?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2240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load(</a:t>
            </a:r>
            <a:r>
              <a:rPr lang="en-US" dirty="0" err="1"/>
              <a:t>vect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f:([x*y, y*z, z*x]);</a:t>
            </a:r>
          </a:p>
          <a:p>
            <a:pPr marL="0" indent="0" algn="just">
              <a:buNone/>
            </a:pPr>
            <a:r>
              <a:rPr lang="en-US" dirty="0"/>
              <a:t>c:curl(f);</a:t>
            </a:r>
          </a:p>
          <a:p>
            <a:pPr marL="0" indent="0" algn="just">
              <a:buNone/>
            </a:pPr>
            <a:r>
              <a:rPr lang="en-US" dirty="0"/>
              <a:t>f1:ev(express(c),diff);</a:t>
            </a:r>
          </a:p>
        </p:txBody>
      </p:sp>
    </p:spTree>
    <p:extLst>
      <p:ext uri="{BB962C8B-B14F-4D97-AF65-F5344CB8AC3E}">
        <p14:creationId xmlns:p14="http://schemas.microsoft.com/office/powerpoint/2010/main" xmlns="" val="37875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"C:\maxima-5.38.1\share\maxima\5.38.1_5_gdf93b7b_dirty\share\vector\vect.mac"</a:t>
            </a:r>
          </a:p>
          <a:p>
            <a:pPr marL="0" indent="0" algn="just">
              <a:buNone/>
            </a:pPr>
            <a:r>
              <a:rPr lang="en-US" dirty="0"/>
              <a:t>(f)[x*</a:t>
            </a:r>
            <a:r>
              <a:rPr lang="en-US" dirty="0" err="1"/>
              <a:t>y,y</a:t>
            </a:r>
            <a:r>
              <a:rPr lang="en-US" dirty="0"/>
              <a:t>*</a:t>
            </a:r>
            <a:r>
              <a:rPr lang="en-US" dirty="0" err="1"/>
              <a:t>z,x</a:t>
            </a:r>
            <a:r>
              <a:rPr lang="en-US" dirty="0"/>
              <a:t>*z]</a:t>
            </a:r>
          </a:p>
          <a:p>
            <a:pPr marL="0" indent="0" algn="just">
              <a:buNone/>
            </a:pPr>
            <a:r>
              <a:rPr lang="en-US" dirty="0"/>
              <a:t>(c)curl([x*</a:t>
            </a:r>
            <a:r>
              <a:rPr lang="en-US" dirty="0" err="1"/>
              <a:t>y,y</a:t>
            </a:r>
            <a:r>
              <a:rPr lang="en-US" dirty="0"/>
              <a:t>*</a:t>
            </a:r>
            <a:r>
              <a:rPr lang="en-US" dirty="0" err="1"/>
              <a:t>z,x</a:t>
            </a:r>
            <a:r>
              <a:rPr lang="en-US" dirty="0"/>
              <a:t>*z])</a:t>
            </a:r>
          </a:p>
          <a:p>
            <a:pPr marL="0" indent="0" algn="just">
              <a:buNone/>
            </a:pPr>
            <a:r>
              <a:rPr lang="en-US" dirty="0"/>
              <a:t>(f1)[-y,-z,-x]</a:t>
            </a:r>
          </a:p>
        </p:txBody>
      </p:sp>
    </p:spTree>
    <p:extLst>
      <p:ext uri="{BB962C8B-B14F-4D97-AF65-F5344CB8AC3E}">
        <p14:creationId xmlns:p14="http://schemas.microsoft.com/office/powerpoint/2010/main" xmlns="" val="330215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Problem-8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Show </a:t>
                </a:r>
                <a:r>
                  <a:rPr lang="en-IN" dirty="0"/>
                  <a:t>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/>
                          </a:rPr>
                          <m:t>,4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/>
                          </a:rPr>
                          <m:t>,3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is </a:t>
                </a:r>
                <a:r>
                  <a:rPr lang="en-IN" dirty="0" err="1"/>
                  <a:t>solenoidal</a:t>
                </a:r>
                <a:r>
                  <a:rPr lang="en-IN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8420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Soln</a:t>
            </a:r>
            <a:r>
              <a:rPr lang="en-US" dirty="0" smtClean="0">
                <a:solidFill>
                  <a:srgbClr val="FF0000"/>
                </a:solidFill>
              </a:rPr>
              <a:t>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305800" cy="5211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load(</a:t>
            </a:r>
            <a:r>
              <a:rPr lang="en-US" dirty="0" err="1"/>
              <a:t>vect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f:([3*(y^4)*(z^2), 4*(x^3)*(z^2), 3*(x^2)*(y^2)]);</a:t>
            </a:r>
          </a:p>
          <a:p>
            <a:pPr marL="0" indent="0" algn="just">
              <a:buNone/>
            </a:pPr>
            <a:r>
              <a:rPr lang="en-US" dirty="0"/>
              <a:t>d:div(f);</a:t>
            </a:r>
          </a:p>
          <a:p>
            <a:pPr marL="0" indent="0" algn="just">
              <a:buNone/>
            </a:pPr>
            <a:r>
              <a:rPr lang="en-US" dirty="0"/>
              <a:t>f1:ev(express(d),diff);</a:t>
            </a:r>
          </a:p>
        </p:txBody>
      </p:sp>
    </p:spTree>
    <p:extLst>
      <p:ext uri="{BB962C8B-B14F-4D97-AF65-F5344CB8AC3E}">
        <p14:creationId xmlns:p14="http://schemas.microsoft.com/office/powerpoint/2010/main" xmlns="" val="17534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8229600" cy="716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a: [1,2,3];</a:t>
            </a:r>
          </a:p>
          <a:p>
            <a:pPr marL="0" indent="0">
              <a:buNone/>
            </a:pPr>
            <a:r>
              <a:rPr lang="en-US" sz="2400" dirty="0"/>
              <a:t>b: [2,-1,4];</a:t>
            </a:r>
          </a:p>
          <a:p>
            <a:pPr marL="0" indent="0">
              <a:buNone/>
            </a:pPr>
            <a:r>
              <a:rPr lang="en-US" sz="2400" dirty="0"/>
              <a:t>draw3d(</a:t>
            </a:r>
            <a:r>
              <a:rPr lang="en-US" sz="2400" dirty="0" err="1"/>
              <a:t>proportional_axes</a:t>
            </a:r>
            <a:r>
              <a:rPr lang="en-US" sz="2400" dirty="0"/>
              <a:t> = xyz,</a:t>
            </a:r>
          </a:p>
          <a:p>
            <a:pPr marL="0" indent="0">
              <a:buNone/>
            </a:pPr>
            <a:r>
              <a:rPr lang="en-US" sz="2400" dirty="0" err="1"/>
              <a:t>xrange</a:t>
            </a:r>
            <a:r>
              <a:rPr lang="en-US" sz="2400" dirty="0"/>
              <a:t> = [-3,3],</a:t>
            </a:r>
          </a:p>
          <a:p>
            <a:pPr marL="0" indent="0">
              <a:buNone/>
            </a:pPr>
            <a:r>
              <a:rPr lang="en-US" sz="2400" dirty="0" err="1"/>
              <a:t>yrange</a:t>
            </a:r>
            <a:r>
              <a:rPr lang="en-US" sz="2400" dirty="0"/>
              <a:t> = [-3,3],</a:t>
            </a:r>
          </a:p>
          <a:p>
            <a:pPr marL="0" indent="0">
              <a:buNone/>
            </a:pPr>
            <a:r>
              <a:rPr lang="en-US" sz="2400" dirty="0" err="1"/>
              <a:t>zrange</a:t>
            </a:r>
            <a:r>
              <a:rPr lang="en-US" sz="2400" dirty="0"/>
              <a:t> = [-5,5],</a:t>
            </a:r>
          </a:p>
          <a:p>
            <a:pPr marL="0" indent="0">
              <a:buNone/>
            </a:pPr>
            <a:r>
              <a:rPr lang="en-US" sz="2400" dirty="0" err="1"/>
              <a:t>xyplane</a:t>
            </a:r>
            <a:r>
              <a:rPr lang="en-US" sz="2400" dirty="0"/>
              <a:t>=-3,</a:t>
            </a:r>
          </a:p>
          <a:p>
            <a:pPr marL="0" indent="0">
              <a:buNone/>
            </a:pPr>
            <a:r>
              <a:rPr lang="en-US" sz="2400" dirty="0"/>
              <a:t>enhanced3d=true,</a:t>
            </a:r>
          </a:p>
          <a:p>
            <a:pPr marL="0" indent="0">
              <a:buNone/>
            </a:pPr>
            <a:r>
              <a:rPr lang="en-US" sz="2400" dirty="0" err="1"/>
              <a:t>head_angle</a:t>
            </a:r>
            <a:r>
              <a:rPr lang="en-US" sz="2400" dirty="0"/>
              <a:t> = 25,</a:t>
            </a:r>
          </a:p>
          <a:p>
            <a:pPr marL="0" indent="0">
              <a:buNone/>
            </a:pPr>
            <a:r>
              <a:rPr lang="en-US" sz="2400" dirty="0" err="1"/>
              <a:t>head_length</a:t>
            </a:r>
            <a:r>
              <a:rPr lang="en-US" sz="2400" dirty="0"/>
              <a:t> = 0.1,</a:t>
            </a:r>
          </a:p>
          <a:p>
            <a:pPr marL="0" indent="0">
              <a:buNone/>
            </a:pPr>
            <a:r>
              <a:rPr lang="en-US" sz="2400" dirty="0"/>
              <a:t>color=red,</a:t>
            </a:r>
          </a:p>
          <a:p>
            <a:pPr marL="0" indent="0">
              <a:buNone/>
            </a:pPr>
            <a:r>
              <a:rPr lang="en-US" sz="2400" dirty="0"/>
              <a:t>vector([0,0,0],[1,2,3]),</a:t>
            </a:r>
          </a:p>
          <a:p>
            <a:pPr marL="0" indent="0">
              <a:buNone/>
            </a:pPr>
            <a:r>
              <a:rPr lang="en-US" sz="2400" dirty="0"/>
              <a:t>color=blue,</a:t>
            </a:r>
          </a:p>
          <a:p>
            <a:pPr marL="0" indent="0">
              <a:buNone/>
            </a:pPr>
            <a:r>
              <a:rPr lang="en-US" sz="2400" dirty="0"/>
              <a:t>vector([0,0,0],[2,-1,4]))$</a:t>
            </a:r>
          </a:p>
        </p:txBody>
      </p:sp>
    </p:spTree>
    <p:extLst>
      <p:ext uri="{BB962C8B-B14F-4D97-AF65-F5344CB8AC3E}">
        <p14:creationId xmlns:p14="http://schemas.microsoft.com/office/powerpoint/2010/main" xmlns="" val="107075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"C:\maxima-5.38.1\share\maxima\5.38.1_5_gdf93b7b_dirty\share\vector\vect.mac"</a:t>
            </a:r>
          </a:p>
          <a:p>
            <a:pPr marL="0" indent="0" algn="just">
              <a:buNone/>
            </a:pPr>
            <a:r>
              <a:rPr lang="en-US" dirty="0"/>
              <a:t>(f)[3*y^4*z^2,4*x^3*z^2,3*x^2*y^2]</a:t>
            </a:r>
          </a:p>
          <a:p>
            <a:pPr marL="0" indent="0" algn="just">
              <a:buNone/>
            </a:pPr>
            <a:r>
              <a:rPr lang="en-US" dirty="0"/>
              <a:t>(d)div([3*y^4*z^2,4*x^3*z^2,3*x^2*y^2])</a:t>
            </a:r>
          </a:p>
          <a:p>
            <a:pPr marL="0" indent="0" algn="just">
              <a:buNone/>
            </a:pPr>
            <a:r>
              <a:rPr lang="en-US" dirty="0"/>
              <a:t>(f1)0</a:t>
            </a:r>
          </a:p>
        </p:txBody>
      </p:sp>
    </p:spTree>
    <p:extLst>
      <p:ext uri="{BB962C8B-B14F-4D97-AF65-F5344CB8AC3E}">
        <p14:creationId xmlns:p14="http://schemas.microsoft.com/office/powerpoint/2010/main" xmlns="" val="31260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Problem-9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Find the divergence and curl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𝑔𝑟𝑎𝑑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IN" i="1">
                                <a:latin typeface="Cambria Math"/>
                              </a:rPr>
                              <m:t>𝑦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IN" i="1">
                                <a:latin typeface="Cambria Math"/>
                              </a:rPr>
                              <m:t>𝑧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  <m:r>
                              <a:rPr lang="en-IN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IN" dirty="0"/>
                  <a:t>.</a:t>
                </a:r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026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load(</a:t>
            </a:r>
            <a:r>
              <a:rPr lang="en-US" dirty="0" err="1"/>
              <a:t>vect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g:grad(x^3*y+y^3*z+z^3*x-x^2*y^2*z^2);</a:t>
            </a:r>
          </a:p>
          <a:p>
            <a:pPr marL="0" indent="0">
              <a:buNone/>
            </a:pPr>
            <a:r>
              <a:rPr lang="en-US" dirty="0"/>
              <a:t>f:ev(express(g),diff);</a:t>
            </a:r>
          </a:p>
          <a:p>
            <a:pPr marL="0" indent="0">
              <a:buNone/>
            </a:pPr>
            <a:r>
              <a:rPr lang="en-US" dirty="0"/>
              <a:t>c:curl(f);</a:t>
            </a:r>
          </a:p>
          <a:p>
            <a:pPr marL="0" indent="0">
              <a:buNone/>
            </a:pPr>
            <a:r>
              <a:rPr lang="en-US" dirty="0"/>
              <a:t>f1:ev(express(c),diff);</a:t>
            </a:r>
          </a:p>
          <a:p>
            <a:pPr marL="0" indent="0">
              <a:buNone/>
            </a:pPr>
            <a:r>
              <a:rPr lang="en-US" dirty="0"/>
              <a:t>d:div(f);</a:t>
            </a:r>
          </a:p>
          <a:p>
            <a:pPr marL="0" indent="0">
              <a:buNone/>
            </a:pPr>
            <a:r>
              <a:rPr lang="en-US" dirty="0"/>
              <a:t>f2:ev(express(d),diff);</a:t>
            </a:r>
          </a:p>
        </p:txBody>
      </p:sp>
    </p:spTree>
    <p:extLst>
      <p:ext uri="{BB962C8B-B14F-4D97-AF65-F5344CB8AC3E}">
        <p14:creationId xmlns:p14="http://schemas.microsoft.com/office/powerpoint/2010/main" xmlns="" val="25002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"C:\maxima-5.38.1\share\maxima\5.38.1_5_gdf93b7b_dirty\share\vector\vect.mac"</a:t>
            </a:r>
          </a:p>
          <a:p>
            <a:pPr marL="0" indent="0" algn="just">
              <a:buNone/>
            </a:pPr>
            <a:r>
              <a:rPr lang="en-US" dirty="0"/>
              <a:t>(g)grad(x*z^3-x^2*y^2*z^2+y^3*z+x^3*y)</a:t>
            </a:r>
          </a:p>
          <a:p>
            <a:pPr marL="0" indent="0" algn="just">
              <a:buNone/>
            </a:pPr>
            <a:r>
              <a:rPr lang="en-US" dirty="0"/>
              <a:t>(f)[z^3-2*x*y^2*z^2+3*x^2*y,-2*x^2*y*z^2+3*y^2*z+x^3,3*x*z^2-2*x^2*y^2*z+y^3]</a:t>
            </a:r>
          </a:p>
          <a:p>
            <a:pPr marL="0" indent="0" algn="just">
              <a:buNone/>
            </a:pPr>
            <a:r>
              <a:rPr lang="en-US" dirty="0"/>
              <a:t>(c)curl([z^3-2*x*y^2*z^2+3*x^2*y,-2*x^2*y*z^2+3*y^2*z+x^3,3*x*z^2-2*x^2*y^2*z+y^3])</a:t>
            </a:r>
          </a:p>
          <a:p>
            <a:pPr marL="0" indent="0" algn="just">
              <a:buNone/>
            </a:pPr>
            <a:r>
              <a:rPr lang="en-US" dirty="0"/>
              <a:t>(f1)[0,0,0]</a:t>
            </a:r>
          </a:p>
          <a:p>
            <a:pPr marL="0" indent="0" algn="just">
              <a:buNone/>
            </a:pPr>
            <a:r>
              <a:rPr lang="en-US" dirty="0"/>
              <a:t>(d)div([z^3-2*x*y^2*z^2+3*x^2*y,-2*x^2*y*z^2+3*y^2*z+x^3,3*x*z^2-2*x^2*y^2*z+y^3])</a:t>
            </a:r>
          </a:p>
          <a:p>
            <a:pPr marL="0" indent="0" algn="just">
              <a:buNone/>
            </a:pPr>
            <a:r>
              <a:rPr lang="en-US" dirty="0"/>
              <a:t>(f2)-2*y^2*z^2-2*x^2*z^2+6*y*z+6*x*z-2*x^2*y^2+6*x*y</a:t>
            </a:r>
          </a:p>
        </p:txBody>
      </p:sp>
    </p:spTree>
    <p:extLst>
      <p:ext uri="{BB962C8B-B14F-4D97-AF65-F5344CB8AC3E}">
        <p14:creationId xmlns:p14="http://schemas.microsoft.com/office/powerpoint/2010/main" xmlns="" val="123689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MAXIMA LAB-3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09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Verify Green's theorem for the 2xydx+x^2dy over the  region y=x^2,y=1 and x=0.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5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M(</a:t>
            </a:r>
            <a:r>
              <a:rPr lang="en-US" dirty="0" err="1"/>
              <a:t>x,y</a:t>
            </a:r>
            <a:r>
              <a:rPr lang="en-US" dirty="0"/>
              <a:t>):=2*x*y;</a:t>
            </a:r>
          </a:p>
          <a:p>
            <a:pPr marL="0" indent="0">
              <a:buNone/>
            </a:pPr>
            <a:r>
              <a:rPr lang="en-US" dirty="0"/>
              <a:t>N(</a:t>
            </a:r>
            <a:r>
              <a:rPr lang="en-US" dirty="0" err="1"/>
              <a:t>x,y</a:t>
            </a:r>
            <a:r>
              <a:rPr lang="en-US" dirty="0"/>
              <a:t>):=x^2;</a:t>
            </a:r>
          </a:p>
          <a:p>
            <a:pPr marL="0" indent="0">
              <a:buNone/>
            </a:pPr>
            <a:r>
              <a:rPr lang="en-US" dirty="0"/>
              <a:t>wxdraw2d(</a:t>
            </a:r>
            <a:r>
              <a:rPr lang="en-US" dirty="0" err="1"/>
              <a:t>xrange</a:t>
            </a:r>
            <a:r>
              <a:rPr lang="en-US" dirty="0"/>
              <a:t>=[0,1],</a:t>
            </a:r>
            <a:r>
              <a:rPr lang="en-US" dirty="0" err="1"/>
              <a:t>yrange</a:t>
            </a:r>
            <a:r>
              <a:rPr lang="en-US" dirty="0"/>
              <a:t>=[0,1],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fill_color</a:t>
            </a:r>
            <a:r>
              <a:rPr lang="en-US" dirty="0"/>
              <a:t>=green,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filled_func</a:t>
            </a:r>
            <a:r>
              <a:rPr lang="en-US" dirty="0"/>
              <a:t>=true,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filled_func</a:t>
            </a:r>
            <a:r>
              <a:rPr lang="en-US" dirty="0"/>
              <a:t>=1,</a:t>
            </a:r>
          </a:p>
          <a:p>
            <a:pPr marL="0" indent="0">
              <a:buNone/>
            </a:pPr>
            <a:r>
              <a:rPr lang="en-US" dirty="0"/>
              <a:t>    explicit(x^2,x,0,1),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filled_func</a:t>
            </a:r>
            <a:r>
              <a:rPr lang="en-US" dirty="0"/>
              <a:t>=false,    </a:t>
            </a:r>
          </a:p>
        </p:txBody>
      </p:sp>
    </p:spTree>
    <p:extLst>
      <p:ext uri="{BB962C8B-B14F-4D97-AF65-F5344CB8AC3E}">
        <p14:creationId xmlns:p14="http://schemas.microsoft.com/office/powerpoint/2010/main" xmlns="" val="461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color=</a:t>
            </a:r>
            <a:r>
              <a:rPr lang="en-US" dirty="0" err="1"/>
              <a:t>yellow,explicit</a:t>
            </a:r>
            <a:r>
              <a:rPr lang="en-US" dirty="0"/>
              <a:t>(1,x,-1,1),</a:t>
            </a:r>
          </a:p>
          <a:p>
            <a:pPr marL="0" indent="0">
              <a:buNone/>
            </a:pPr>
            <a:r>
              <a:rPr lang="en-US" dirty="0"/>
              <a:t>    color=</a:t>
            </a:r>
            <a:r>
              <a:rPr lang="en-US" dirty="0" err="1"/>
              <a:t>red,explicit</a:t>
            </a:r>
            <a:r>
              <a:rPr lang="en-US" dirty="0"/>
              <a:t>(x^2,x,-1,1));</a:t>
            </a:r>
          </a:p>
          <a:p>
            <a:pPr marL="0" indent="0">
              <a:buNone/>
            </a:pPr>
            <a:r>
              <a:rPr lang="en-US" dirty="0"/>
              <a:t>integrate(integrate(diff(N(</a:t>
            </a:r>
            <a:r>
              <a:rPr lang="en-US" dirty="0" err="1"/>
              <a:t>x,y</a:t>
            </a:r>
            <a:r>
              <a:rPr lang="en-US" dirty="0"/>
              <a:t>),x)-</a:t>
            </a:r>
          </a:p>
          <a:p>
            <a:pPr marL="0" indent="0">
              <a:buNone/>
            </a:pPr>
            <a:r>
              <a:rPr lang="en-US" dirty="0"/>
              <a:t>        diff(M(</a:t>
            </a:r>
            <a:r>
              <a:rPr lang="en-US" dirty="0" err="1"/>
              <a:t>x,y</a:t>
            </a:r>
            <a:r>
              <a:rPr lang="en-US" dirty="0"/>
              <a:t>),y),y,x^2,1),x,0,1);</a:t>
            </a:r>
          </a:p>
          <a:p>
            <a:pPr marL="0" indent="0">
              <a:buNone/>
            </a:pPr>
            <a:r>
              <a:rPr lang="en-US" dirty="0"/>
              <a:t>a:integrate((M(x,x^2)+N(x,x^2)*diff(x^2,x))</a:t>
            </a:r>
          </a:p>
          <a:p>
            <a:pPr marL="0" indent="0">
              <a:buNone/>
            </a:pPr>
            <a:r>
              <a:rPr lang="en-US" dirty="0"/>
              <a:t>    ,x,0,1);</a:t>
            </a:r>
          </a:p>
          <a:p>
            <a:pPr marL="0" indent="0">
              <a:buNone/>
            </a:pPr>
            <a:r>
              <a:rPr lang="en-US" dirty="0"/>
              <a:t>b:integrate((M(x,1)+N(x,1)*diff(1,x)),x,1,0);</a:t>
            </a:r>
          </a:p>
          <a:p>
            <a:pPr marL="0" indent="0">
              <a:buNone/>
            </a:pPr>
            <a:r>
              <a:rPr lang="en-US" dirty="0"/>
              <a:t>c:integrate((M(0,y)*diff(0,x)+N(0,y)),y,1,0);</a:t>
            </a:r>
          </a:p>
          <a:p>
            <a:pPr marL="0" indent="0">
              <a:buNone/>
            </a:pPr>
            <a:r>
              <a:rPr lang="en-US" dirty="0" err="1"/>
              <a:t>a+b+c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9872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(%o4) 0</a:t>
            </a:r>
          </a:p>
          <a:p>
            <a:pPr marL="0" indent="0">
              <a:buNone/>
            </a:pPr>
            <a:r>
              <a:rPr lang="pt-BR" dirty="0"/>
              <a:t>(a)1</a:t>
            </a:r>
          </a:p>
          <a:p>
            <a:pPr marL="0" indent="0">
              <a:buNone/>
            </a:pPr>
            <a:r>
              <a:rPr lang="pt-BR" dirty="0"/>
              <a:t>(b)-1</a:t>
            </a:r>
          </a:p>
          <a:p>
            <a:pPr marL="0" indent="0">
              <a:buNone/>
            </a:pPr>
            <a:r>
              <a:rPr lang="pt-BR" dirty="0"/>
              <a:t>(c)0</a:t>
            </a:r>
          </a:p>
          <a:p>
            <a:pPr marL="0" indent="0">
              <a:buNone/>
            </a:pPr>
            <a:r>
              <a:rPr lang="pt-BR" dirty="0"/>
              <a:t>(%o8) 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429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860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Verify Green's theorem for the function y^2dx+3xydy, over the region bounded by the </a:t>
            </a:r>
          </a:p>
          <a:p>
            <a:pPr marL="0" indent="0" algn="just">
              <a:buNone/>
            </a:pPr>
            <a:r>
              <a:rPr lang="en-US" dirty="0"/>
              <a:t>upper half </a:t>
            </a:r>
            <a:r>
              <a:rPr lang="en-US" dirty="0" smtClean="0"/>
              <a:t>of the </a:t>
            </a:r>
            <a:r>
              <a:rPr lang="en-US" dirty="0"/>
              <a:t>circle x^2+y^2=1,and the x-axis.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3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51416"/>
            <a:ext cx="861060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405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M(</a:t>
            </a:r>
            <a:r>
              <a:rPr lang="en-US" dirty="0" err="1"/>
              <a:t>x,y</a:t>
            </a:r>
            <a:r>
              <a:rPr lang="en-US" dirty="0"/>
              <a:t>):=y^2;</a:t>
            </a:r>
          </a:p>
          <a:p>
            <a:pPr marL="0" indent="0">
              <a:buNone/>
            </a:pPr>
            <a:r>
              <a:rPr lang="en-US" dirty="0"/>
              <a:t>N(</a:t>
            </a:r>
            <a:r>
              <a:rPr lang="en-US" dirty="0" err="1"/>
              <a:t>x,y</a:t>
            </a:r>
            <a:r>
              <a:rPr lang="en-US" dirty="0"/>
              <a:t>):=3*x*y;</a:t>
            </a:r>
          </a:p>
          <a:p>
            <a:pPr marL="0" indent="0">
              <a:buNone/>
            </a:pPr>
            <a:r>
              <a:rPr lang="en-US" dirty="0"/>
              <a:t>wxdraw2d(grid=</a:t>
            </a:r>
            <a:r>
              <a:rPr lang="en-US" dirty="0" err="1"/>
              <a:t>true,xaxis</a:t>
            </a:r>
            <a:r>
              <a:rPr lang="en-US" dirty="0"/>
              <a:t>=</a:t>
            </a:r>
            <a:r>
              <a:rPr lang="en-US" dirty="0" err="1"/>
              <a:t>true,yaxis</a:t>
            </a:r>
            <a:r>
              <a:rPr lang="en-US" dirty="0"/>
              <a:t>=true,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xrange</a:t>
            </a:r>
            <a:r>
              <a:rPr lang="en-US" dirty="0"/>
              <a:t>=[-2,2],</a:t>
            </a:r>
            <a:r>
              <a:rPr lang="en-US" dirty="0" err="1"/>
              <a:t>yrange</a:t>
            </a:r>
            <a:r>
              <a:rPr lang="en-US" dirty="0"/>
              <a:t>=[-2,2],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fill_color</a:t>
            </a:r>
            <a:r>
              <a:rPr lang="en-US" dirty="0"/>
              <a:t>=</a:t>
            </a:r>
            <a:r>
              <a:rPr lang="en-US" dirty="0" err="1"/>
              <a:t>brown,filled_func</a:t>
            </a:r>
            <a:r>
              <a:rPr lang="en-US" dirty="0"/>
              <a:t>=true,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filled_func</a:t>
            </a:r>
            <a:r>
              <a:rPr lang="en-US" dirty="0"/>
              <a:t>=0,explicit(</a:t>
            </a:r>
            <a:r>
              <a:rPr lang="en-US" dirty="0" err="1"/>
              <a:t>sqrt</a:t>
            </a:r>
            <a:r>
              <a:rPr lang="en-US" dirty="0"/>
              <a:t>(1-x^2),x,-1,1),</a:t>
            </a:r>
            <a:r>
              <a:rPr lang="en-US" dirty="0" err="1"/>
              <a:t>filled_func</a:t>
            </a:r>
            <a:r>
              <a:rPr lang="en-US" dirty="0"/>
              <a:t>=false,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xmlns="" val="20931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color=</a:t>
            </a:r>
            <a:r>
              <a:rPr lang="en-US" dirty="0" err="1"/>
              <a:t>red,explicit</a:t>
            </a:r>
            <a:r>
              <a:rPr lang="en-US" dirty="0"/>
              <a:t>(0,x,-1,1),</a:t>
            </a:r>
          </a:p>
          <a:p>
            <a:pPr marL="0" indent="0">
              <a:buNone/>
            </a:pPr>
            <a:r>
              <a:rPr lang="en-US" dirty="0"/>
              <a:t>    color=</a:t>
            </a:r>
            <a:r>
              <a:rPr lang="en-US" dirty="0" err="1"/>
              <a:t>red,explicit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(1-x^2),x,-1,1));</a:t>
            </a:r>
          </a:p>
          <a:p>
            <a:pPr marL="0" indent="0">
              <a:buNone/>
            </a:pPr>
            <a:r>
              <a:rPr lang="en-US" dirty="0"/>
              <a:t>integrate(integrate(diff(N(</a:t>
            </a:r>
            <a:r>
              <a:rPr lang="en-US" dirty="0" err="1"/>
              <a:t>x,y</a:t>
            </a:r>
            <a:r>
              <a:rPr lang="en-US" dirty="0"/>
              <a:t>),x)-diff(M(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,y),y,0,sqrt(1-x^2)),x,-1,1);</a:t>
            </a:r>
          </a:p>
          <a:p>
            <a:pPr marL="0" indent="0">
              <a:buNone/>
            </a:pPr>
            <a:r>
              <a:rPr lang="en-US" dirty="0"/>
              <a:t>a:integrate(M(x,0),x,-1,1);</a:t>
            </a:r>
          </a:p>
          <a:p>
            <a:pPr marL="0" indent="0">
              <a:buNone/>
            </a:pPr>
            <a:r>
              <a:rPr lang="en-US" dirty="0"/>
              <a:t>b:integrate(M(x,sqrt(1-x^2))+</a:t>
            </a:r>
          </a:p>
          <a:p>
            <a:pPr marL="0" indent="0">
              <a:buNone/>
            </a:pPr>
            <a:r>
              <a:rPr lang="en-US" dirty="0"/>
              <a:t>        (N(</a:t>
            </a:r>
            <a:r>
              <a:rPr lang="en-US" dirty="0" err="1"/>
              <a:t>x,sqrt</a:t>
            </a:r>
            <a:r>
              <a:rPr lang="en-US" dirty="0"/>
              <a:t>(1-x^2))*diff(</a:t>
            </a:r>
            <a:r>
              <a:rPr lang="en-US" dirty="0" err="1"/>
              <a:t>sqrt</a:t>
            </a:r>
            <a:r>
              <a:rPr lang="en-US" dirty="0"/>
              <a:t>(1-x^2),x)),</a:t>
            </a:r>
          </a:p>
          <a:p>
            <a:pPr marL="0" indent="0">
              <a:buNone/>
            </a:pPr>
            <a:r>
              <a:rPr lang="en-US" dirty="0"/>
              <a:t>    x,1,-1);</a:t>
            </a:r>
          </a:p>
          <a:p>
            <a:pPr marL="0" indent="0">
              <a:buNone/>
            </a:pP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5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2/3</a:t>
            </a:r>
          </a:p>
          <a:p>
            <a:r>
              <a:rPr lang="pt-BR" dirty="0"/>
              <a:t>(a)0</a:t>
            </a:r>
          </a:p>
          <a:p>
            <a:r>
              <a:rPr lang="pt-BR" dirty="0"/>
              <a:t>(b)2/3</a:t>
            </a:r>
          </a:p>
          <a:p>
            <a:r>
              <a:rPr lang="pt-BR" dirty="0"/>
              <a:t>(%o7) 2/3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0"/>
            <a:ext cx="23241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394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Problem-3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Using stokes theorem </a:t>
            </a:r>
            <a:r>
              <a:rPr lang="en-US" dirty="0" smtClean="0"/>
              <a:t>evaluate integral(integral</a:t>
            </a:r>
            <a:r>
              <a:rPr lang="en-US" dirty="0"/>
              <a:t>((</a:t>
            </a:r>
            <a:r>
              <a:rPr lang="en-US" dirty="0" err="1"/>
              <a:t>curlF</a:t>
            </a:r>
            <a:r>
              <a:rPr lang="en-US" dirty="0"/>
              <a:t>).n ds</a:t>
            </a:r>
            <a:r>
              <a:rPr lang="en-US" dirty="0" smtClean="0"/>
              <a:t>)) When </a:t>
            </a:r>
            <a:r>
              <a:rPr lang="en-US" dirty="0"/>
              <a:t>F=[z^2,y^2,xy] and the curve C is the triangle defined by </a:t>
            </a:r>
          </a:p>
          <a:p>
            <a:pPr marL="0" indent="0" algn="just">
              <a:buNone/>
            </a:pPr>
            <a:r>
              <a:rPr lang="en-US" dirty="0"/>
              <a:t>(1,0,0),(0,1,0),(0,0,2).</a:t>
            </a:r>
          </a:p>
        </p:txBody>
      </p:sp>
    </p:spTree>
    <p:extLst>
      <p:ext uri="{BB962C8B-B14F-4D97-AF65-F5344CB8AC3E}">
        <p14:creationId xmlns:p14="http://schemas.microsoft.com/office/powerpoint/2010/main" xmlns="" val="32594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draw3d(enhanced3d=</a:t>
            </a:r>
            <a:r>
              <a:rPr lang="en-US" dirty="0" err="1"/>
              <a:t>true,triangle</a:t>
            </a:r>
            <a:r>
              <a:rPr lang="en-US" dirty="0"/>
              <a:t>([1,0,0],[0,1,0],[0,0,2]));</a:t>
            </a:r>
          </a:p>
          <a:p>
            <a:pPr marL="0" indent="0">
              <a:buNone/>
            </a:pPr>
            <a:r>
              <a:rPr lang="en-US" dirty="0"/>
              <a:t>load(</a:t>
            </a:r>
            <a:r>
              <a:rPr lang="en-US" dirty="0" err="1"/>
              <a:t>vect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F(</a:t>
            </a:r>
            <a:r>
              <a:rPr lang="en-US" dirty="0" err="1"/>
              <a:t>x,y,z</a:t>
            </a:r>
            <a:r>
              <a:rPr lang="en-US" dirty="0"/>
              <a:t>):=[z^2,y^2,x*y];</a:t>
            </a:r>
          </a:p>
          <a:p>
            <a:pPr marL="0" indent="0">
              <a:buNone/>
            </a:pPr>
            <a:r>
              <a:rPr lang="en-US" dirty="0" err="1"/>
              <a:t>scalefactors</a:t>
            </a:r>
            <a:r>
              <a:rPr lang="en-US" dirty="0"/>
              <a:t>([</a:t>
            </a:r>
            <a:r>
              <a:rPr lang="en-US" dirty="0" err="1"/>
              <a:t>x,y,z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curl(F(</a:t>
            </a:r>
            <a:r>
              <a:rPr lang="en-US" dirty="0" err="1"/>
              <a:t>x,y,z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C:ev(express(%),diff);</a:t>
            </a:r>
          </a:p>
          <a:p>
            <a:pPr marL="0" indent="0">
              <a:buNone/>
            </a:pPr>
            <a:r>
              <a:rPr lang="en-US" dirty="0" err="1"/>
              <a:t>gdf:grad</a:t>
            </a:r>
            <a:r>
              <a:rPr lang="en-US" dirty="0"/>
              <a:t>(2*x+2*</a:t>
            </a:r>
            <a:r>
              <a:rPr lang="en-US" dirty="0" err="1"/>
              <a:t>y+z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ev</a:t>
            </a:r>
            <a:r>
              <a:rPr lang="en-US" dirty="0"/>
              <a:t>(express(%),diff);</a:t>
            </a:r>
          </a:p>
          <a:p>
            <a:pPr marL="0" indent="0">
              <a:buNone/>
            </a:pPr>
            <a:r>
              <a:rPr lang="en-US" dirty="0"/>
              <a:t>define(</a:t>
            </a:r>
            <a:r>
              <a:rPr lang="en-US" dirty="0" err="1"/>
              <a:t>gdf</a:t>
            </a:r>
            <a:r>
              <a:rPr lang="en-US" dirty="0"/>
              <a:t>(</a:t>
            </a:r>
            <a:r>
              <a:rPr lang="en-US" dirty="0" err="1"/>
              <a:t>x,y,z</a:t>
            </a:r>
            <a:r>
              <a:rPr lang="en-US" dirty="0" smtClean="0"/>
              <a:t>),%);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61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N:gdf(x,y,z)/sqrt(gdf(x,y,z).gdf(x,y,z));</a:t>
            </a:r>
          </a:p>
          <a:p>
            <a:pPr marL="0" indent="0">
              <a:buNone/>
            </a:pPr>
            <a:r>
              <a:rPr lang="en-US" dirty="0"/>
              <a:t>I:C.N;</a:t>
            </a:r>
          </a:p>
          <a:p>
            <a:pPr marL="0" indent="0">
              <a:buNone/>
            </a:pPr>
            <a:r>
              <a:rPr lang="en-US" dirty="0"/>
              <a:t>K:[0,0,1];</a:t>
            </a:r>
          </a:p>
          <a:p>
            <a:pPr marL="0" indent="0">
              <a:buNone/>
            </a:pPr>
            <a:r>
              <a:rPr lang="en-US" dirty="0"/>
              <a:t>J:N.K;</a:t>
            </a:r>
          </a:p>
          <a:p>
            <a:pPr marL="0" indent="0">
              <a:buNone/>
            </a:pPr>
            <a:r>
              <a:rPr lang="en-US" dirty="0"/>
              <a:t>I/J;</a:t>
            </a:r>
          </a:p>
          <a:p>
            <a:pPr marL="0" indent="0">
              <a:buNone/>
            </a:pPr>
            <a:r>
              <a:rPr lang="en-US" dirty="0" err="1"/>
              <a:t>ratsimp</a:t>
            </a:r>
            <a:r>
              <a:rPr lang="en-US" dirty="0"/>
              <a:t>(%);</a:t>
            </a:r>
          </a:p>
          <a:p>
            <a:pPr marL="0" indent="0">
              <a:buNone/>
            </a:pPr>
            <a:r>
              <a:rPr lang="en-US" dirty="0" err="1"/>
              <a:t>subst</a:t>
            </a:r>
            <a:r>
              <a:rPr lang="en-US" dirty="0"/>
              <a:t>(2-2*x-2*y, z, %);</a:t>
            </a:r>
          </a:p>
          <a:p>
            <a:pPr marL="0" indent="0">
              <a:buNone/>
            </a:pPr>
            <a:r>
              <a:rPr lang="en-US" dirty="0" err="1"/>
              <a:t>ratsimp</a:t>
            </a:r>
            <a:r>
              <a:rPr lang="en-US" dirty="0"/>
              <a:t>(%);</a:t>
            </a:r>
          </a:p>
          <a:p>
            <a:pPr marL="0" indent="0">
              <a:buNone/>
            </a:pPr>
            <a:r>
              <a:rPr lang="en-US" dirty="0"/>
              <a:t>integrate(integrate(%,y,0,1-x),x,0,1);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82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[gr3d(triangle)]</a:t>
            </a:r>
          </a:p>
          <a:p>
            <a:pPr marL="0" indent="0">
              <a:buNone/>
            </a:pPr>
            <a:r>
              <a:rPr lang="en-US" dirty="0"/>
              <a:t>(%o2) "C:\maxima-5.38.1\share\maxima\5.38.1_5_gdf93b7b_dirty\share\vector\vect.mac"</a:t>
            </a:r>
          </a:p>
          <a:p>
            <a:pPr marL="0" indent="0">
              <a:buNone/>
            </a:pPr>
            <a:r>
              <a:rPr lang="en-US" dirty="0"/>
              <a:t>(%o3) F(</a:t>
            </a:r>
            <a:r>
              <a:rPr lang="en-US" dirty="0" err="1"/>
              <a:t>x,y,z</a:t>
            </a:r>
            <a:r>
              <a:rPr lang="en-US" dirty="0"/>
              <a:t>):=[z^2,y^2,x*y]</a:t>
            </a:r>
          </a:p>
          <a:p>
            <a:pPr marL="0" indent="0">
              <a:buNone/>
            </a:pPr>
            <a:r>
              <a:rPr lang="en-US" dirty="0"/>
              <a:t>(%o4) done</a:t>
            </a:r>
          </a:p>
          <a:p>
            <a:pPr marL="0" indent="0">
              <a:buNone/>
            </a:pPr>
            <a:r>
              <a:rPr lang="en-US" dirty="0"/>
              <a:t>(%o5) curl([z^2,y^2,x*y])</a:t>
            </a:r>
          </a:p>
          <a:p>
            <a:pPr marL="0" indent="0">
              <a:buNone/>
            </a:pPr>
            <a:r>
              <a:rPr lang="en-US" dirty="0"/>
              <a:t>(C)[x,2*z-y,0]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gdf</a:t>
            </a:r>
            <a:r>
              <a:rPr lang="en-US" dirty="0"/>
              <a:t>)grad(z+2*y+2*x)</a:t>
            </a:r>
          </a:p>
          <a:p>
            <a:pPr marL="0" indent="0">
              <a:buNone/>
            </a:pPr>
            <a:r>
              <a:rPr lang="en-US" dirty="0"/>
              <a:t>(%o8) [2,2,1]</a:t>
            </a:r>
          </a:p>
          <a:p>
            <a:pPr marL="0" indent="0">
              <a:buNone/>
            </a:pPr>
            <a:r>
              <a:rPr lang="en-US" dirty="0"/>
              <a:t>(%o9) </a:t>
            </a:r>
            <a:r>
              <a:rPr lang="en-US" dirty="0" err="1"/>
              <a:t>gdf</a:t>
            </a:r>
            <a:r>
              <a:rPr lang="en-US" dirty="0"/>
              <a:t>(</a:t>
            </a:r>
            <a:r>
              <a:rPr lang="en-US" dirty="0" err="1"/>
              <a:t>x,y,z</a:t>
            </a:r>
            <a:r>
              <a:rPr lang="en-US" dirty="0"/>
              <a:t>):=[2,2,1]</a:t>
            </a:r>
          </a:p>
          <a:p>
            <a:pPr marL="0" indent="0">
              <a:buNone/>
            </a:pPr>
            <a:r>
              <a:rPr lang="en-US" dirty="0"/>
              <a:t>(N)[2/3,2/3,1/3]</a:t>
            </a:r>
          </a:p>
          <a:p>
            <a:pPr marL="0" indent="0">
              <a:buNone/>
            </a:pPr>
            <a:r>
              <a:rPr lang="en-US" dirty="0"/>
              <a:t>(I)(2*(2*z-y))/3+(2*x)/3</a:t>
            </a:r>
          </a:p>
          <a:p>
            <a:pPr marL="0" indent="0">
              <a:buNone/>
            </a:pPr>
            <a:r>
              <a:rPr lang="en-US" dirty="0"/>
              <a:t>(K)[0,0,1]</a:t>
            </a:r>
          </a:p>
          <a:p>
            <a:pPr marL="0" indent="0">
              <a:buNone/>
            </a:pPr>
            <a:r>
              <a:rPr lang="en-US" dirty="0"/>
              <a:t>(J)1/3</a:t>
            </a:r>
          </a:p>
          <a:p>
            <a:pPr marL="0" indent="0">
              <a:buNone/>
            </a:pPr>
            <a:r>
              <a:rPr lang="en-US" dirty="0"/>
              <a:t>(%o14) 3*((2*(2*z-y))/3+(2*x)/3)</a:t>
            </a:r>
          </a:p>
          <a:p>
            <a:pPr marL="0" indent="0">
              <a:buNone/>
            </a:pPr>
            <a:r>
              <a:rPr lang="en-US" dirty="0"/>
              <a:t>(%o15) 4*z-2*y+2*x</a:t>
            </a:r>
          </a:p>
          <a:p>
            <a:pPr marL="0" indent="0">
              <a:buNone/>
            </a:pPr>
            <a:r>
              <a:rPr lang="en-US" dirty="0"/>
              <a:t>(%o16) -2*y+4*(-2*y-2*x+2)+2*x</a:t>
            </a:r>
          </a:p>
          <a:p>
            <a:pPr marL="0" indent="0">
              <a:buNone/>
            </a:pPr>
            <a:r>
              <a:rPr lang="en-US" dirty="0"/>
              <a:t>(%o17) -10*y-6*x+8</a:t>
            </a:r>
          </a:p>
          <a:p>
            <a:pPr marL="0" indent="0">
              <a:buNone/>
            </a:pPr>
            <a:r>
              <a:rPr lang="en-US" dirty="0"/>
              <a:t>(%o18) 4/3</a:t>
            </a:r>
          </a:p>
        </p:txBody>
      </p:sp>
    </p:spTree>
    <p:extLst>
      <p:ext uri="{BB962C8B-B14F-4D97-AF65-F5344CB8AC3E}">
        <p14:creationId xmlns:p14="http://schemas.microsoft.com/office/powerpoint/2010/main" xmlns="" val="35144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Vector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We can do the standard addition and scalar multiplication of vectors.</a:t>
            </a:r>
          </a:p>
        </p:txBody>
      </p:sp>
    </p:spTree>
    <p:extLst>
      <p:ext uri="{BB962C8B-B14F-4D97-AF65-F5344CB8AC3E}">
        <p14:creationId xmlns:p14="http://schemas.microsoft.com/office/powerpoint/2010/main" xmlns="" val="342758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hangingPunct="0">
              <a:buNone/>
            </a:pPr>
            <a:r>
              <a:rPr lang="en-IN" dirty="0"/>
              <a:t>If a: [1,2,3] ,b:[2,-1,4] &amp;c:[-5,2,9] are three vectors then find the following.</a:t>
            </a:r>
            <a:endParaRPr lang="en-US" dirty="0"/>
          </a:p>
          <a:p>
            <a:pPr marL="0" indent="0" hangingPunc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)  3*a  </a:t>
            </a:r>
          </a:p>
          <a:p>
            <a:pPr marL="0" indent="0" hangingPunct="0">
              <a:buNone/>
            </a:pPr>
            <a:r>
              <a:rPr lang="en-IN" dirty="0"/>
              <a:t>      ii)  </a:t>
            </a:r>
            <a:r>
              <a:rPr lang="en-IN" dirty="0" err="1"/>
              <a:t>a+b</a:t>
            </a:r>
            <a:r>
              <a:rPr lang="en-IN" dirty="0"/>
              <a:t>   </a:t>
            </a:r>
          </a:p>
          <a:p>
            <a:pPr marL="0" indent="0" hangingPunct="0">
              <a:buNone/>
            </a:pPr>
            <a:r>
              <a:rPr lang="en-IN" dirty="0"/>
              <a:t>      iii) a x b </a:t>
            </a:r>
          </a:p>
          <a:p>
            <a:pPr marL="0" indent="0" hangingPunct="0">
              <a:buNone/>
            </a:pPr>
            <a:r>
              <a:rPr lang="en-IN" dirty="0"/>
              <a:t>      iv) a.(</a:t>
            </a:r>
            <a:r>
              <a:rPr lang="en-IN" dirty="0" err="1"/>
              <a:t>bxc</a:t>
            </a:r>
            <a:r>
              <a:rPr lang="en-IN" dirty="0"/>
              <a:t>)</a:t>
            </a:r>
          </a:p>
          <a:p>
            <a:pPr marL="0" indent="0" hangingPunct="0">
              <a:buNone/>
            </a:pPr>
            <a:r>
              <a:rPr lang="en-IN" dirty="0"/>
              <a:t>      v)|a| </a:t>
            </a:r>
          </a:p>
          <a:p>
            <a:pPr marL="0" indent="0" hangingPunct="0">
              <a:buNone/>
            </a:pPr>
            <a:r>
              <a:rPr lang="en-IN" dirty="0"/>
              <a:t>      vi) a x (</a:t>
            </a:r>
            <a:r>
              <a:rPr lang="en-IN" dirty="0" err="1"/>
              <a:t>bxc</a:t>
            </a:r>
            <a:r>
              <a:rPr lang="en-IN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422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)  3*a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a: [1,2,3];</a:t>
            </a:r>
          </a:p>
          <a:p>
            <a:pPr marL="0" indent="0">
              <a:buNone/>
            </a:pPr>
            <a:r>
              <a:rPr lang="en-US" dirty="0"/>
              <a:t>3*a;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[3,6,9]</a:t>
            </a:r>
          </a:p>
        </p:txBody>
      </p:sp>
    </p:spTree>
    <p:extLst>
      <p:ext uri="{BB962C8B-B14F-4D97-AF65-F5344CB8AC3E}">
        <p14:creationId xmlns:p14="http://schemas.microsoft.com/office/powerpoint/2010/main" xmlns="" val="23058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plot 3*a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draw3d(</a:t>
            </a:r>
            <a:r>
              <a:rPr lang="en-US" dirty="0" err="1"/>
              <a:t>proportional_axes</a:t>
            </a:r>
            <a:r>
              <a:rPr lang="en-US" dirty="0"/>
              <a:t> = xyz,</a:t>
            </a:r>
          </a:p>
          <a:p>
            <a:pPr marL="0" indent="0">
              <a:buNone/>
            </a:pPr>
            <a:r>
              <a:rPr lang="en-US" dirty="0" err="1"/>
              <a:t>xrange</a:t>
            </a:r>
            <a:r>
              <a:rPr lang="en-US" dirty="0"/>
              <a:t> = [-10,10],</a:t>
            </a:r>
          </a:p>
          <a:p>
            <a:pPr marL="0" indent="0">
              <a:buNone/>
            </a:pPr>
            <a:r>
              <a:rPr lang="en-US" dirty="0" err="1"/>
              <a:t>yrange</a:t>
            </a:r>
            <a:r>
              <a:rPr lang="en-US" dirty="0"/>
              <a:t> = [-10,10],</a:t>
            </a:r>
          </a:p>
          <a:p>
            <a:pPr marL="0" indent="0">
              <a:buNone/>
            </a:pPr>
            <a:r>
              <a:rPr lang="en-US" dirty="0" err="1"/>
              <a:t>zrange</a:t>
            </a:r>
            <a:r>
              <a:rPr lang="en-US" dirty="0"/>
              <a:t> = [-10,10],</a:t>
            </a:r>
          </a:p>
          <a:p>
            <a:pPr marL="0" indent="0">
              <a:buNone/>
            </a:pPr>
            <a:r>
              <a:rPr lang="en-US" dirty="0" err="1"/>
              <a:t>xyplane</a:t>
            </a:r>
            <a:r>
              <a:rPr lang="en-US" dirty="0"/>
              <a:t> = 0,</a:t>
            </a:r>
          </a:p>
          <a:p>
            <a:pPr marL="0" indent="0">
              <a:buNone/>
            </a:pPr>
            <a:r>
              <a:rPr lang="en-US" dirty="0" err="1"/>
              <a:t>head_angle</a:t>
            </a:r>
            <a:r>
              <a:rPr lang="en-US" dirty="0"/>
              <a:t> = 75,</a:t>
            </a:r>
          </a:p>
          <a:p>
            <a:pPr marL="0" indent="0">
              <a:buNone/>
            </a:pPr>
            <a:r>
              <a:rPr lang="en-US" dirty="0" err="1"/>
              <a:t>head_length</a:t>
            </a:r>
            <a:r>
              <a:rPr lang="en-US" dirty="0"/>
              <a:t> = 0.2,</a:t>
            </a:r>
          </a:p>
          <a:p>
            <a:pPr marL="0" indent="0">
              <a:buNone/>
            </a:pPr>
            <a:r>
              <a:rPr lang="en-US" dirty="0"/>
              <a:t>color=red,</a:t>
            </a:r>
          </a:p>
          <a:p>
            <a:pPr marL="0" indent="0">
              <a:buNone/>
            </a:pPr>
            <a:r>
              <a:rPr lang="en-US" dirty="0"/>
              <a:t>vector([0,0,0],[1,2,3]),</a:t>
            </a:r>
          </a:p>
          <a:p>
            <a:pPr marL="0" indent="0">
              <a:buNone/>
            </a:pPr>
            <a:r>
              <a:rPr lang="en-US" dirty="0"/>
              <a:t>color=blue,</a:t>
            </a:r>
          </a:p>
          <a:p>
            <a:pPr marL="0" indent="0">
              <a:buNone/>
            </a:pPr>
            <a:r>
              <a:rPr lang="en-US" dirty="0"/>
              <a:t>vector([0,0,0],[3,6,9]))$</a:t>
            </a:r>
          </a:p>
        </p:txBody>
      </p:sp>
    </p:spTree>
    <p:extLst>
      <p:ext uri="{BB962C8B-B14F-4D97-AF65-F5344CB8AC3E}">
        <p14:creationId xmlns:p14="http://schemas.microsoft.com/office/powerpoint/2010/main" xmlns="" val="2687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1636</Words>
  <Application>Microsoft Office PowerPoint</Application>
  <PresentationFormat>On-screen Show (4:3)</PresentationFormat>
  <Paragraphs>351</Paragraphs>
  <Slides>56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MAXIMA-LAB-1</vt:lpstr>
      <vt:lpstr>Vectors</vt:lpstr>
      <vt:lpstr>Problem -1</vt:lpstr>
      <vt:lpstr>Solution</vt:lpstr>
      <vt:lpstr>Output</vt:lpstr>
      <vt:lpstr>Vector algebra</vt:lpstr>
      <vt:lpstr>Problem-2</vt:lpstr>
      <vt:lpstr>i)  3*a</vt:lpstr>
      <vt:lpstr>To plot 3*a</vt:lpstr>
      <vt:lpstr>Output</vt:lpstr>
      <vt:lpstr>ii)  a+b</vt:lpstr>
      <vt:lpstr>To plot a+b</vt:lpstr>
      <vt:lpstr>Output</vt:lpstr>
      <vt:lpstr>Multiplication of vectors</vt:lpstr>
      <vt:lpstr>iii) a x b</vt:lpstr>
      <vt:lpstr>To Plot   a x b </vt:lpstr>
      <vt:lpstr>Output</vt:lpstr>
      <vt:lpstr>iv) a.(bxc)</vt:lpstr>
      <vt:lpstr>v)|a|</vt:lpstr>
      <vt:lpstr>vi) a x (bxc)</vt:lpstr>
      <vt:lpstr>Slide 21</vt:lpstr>
      <vt:lpstr>Slide 22</vt:lpstr>
      <vt:lpstr>Problem-3</vt:lpstr>
      <vt:lpstr>Solution</vt:lpstr>
      <vt:lpstr>Slide 25</vt:lpstr>
      <vt:lpstr>Slide 26</vt:lpstr>
      <vt:lpstr>Problem-5</vt:lpstr>
      <vt:lpstr>Solution</vt:lpstr>
      <vt:lpstr>Solution</vt:lpstr>
      <vt:lpstr>Solution</vt:lpstr>
      <vt:lpstr>Slide 31</vt:lpstr>
      <vt:lpstr>Problem-6</vt:lpstr>
      <vt:lpstr>Solution</vt:lpstr>
      <vt:lpstr>Output</vt:lpstr>
      <vt:lpstr>Problem-7</vt:lpstr>
      <vt:lpstr>Solution</vt:lpstr>
      <vt:lpstr>Output</vt:lpstr>
      <vt:lpstr>Problem-8</vt:lpstr>
      <vt:lpstr>Soln :</vt:lpstr>
      <vt:lpstr>Output</vt:lpstr>
      <vt:lpstr>Problem-9</vt:lpstr>
      <vt:lpstr>Solution</vt:lpstr>
      <vt:lpstr>Output</vt:lpstr>
      <vt:lpstr>Slide 44</vt:lpstr>
      <vt:lpstr>Problem-1</vt:lpstr>
      <vt:lpstr>Solution</vt:lpstr>
      <vt:lpstr>Slide 47</vt:lpstr>
      <vt:lpstr>Output</vt:lpstr>
      <vt:lpstr>Problem-2</vt:lpstr>
      <vt:lpstr>Solution</vt:lpstr>
      <vt:lpstr>Slide 51</vt:lpstr>
      <vt:lpstr>Output</vt:lpstr>
      <vt:lpstr>Problem-3</vt:lpstr>
      <vt:lpstr>Slide 54</vt:lpstr>
      <vt:lpstr>Slide 55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</dc:creator>
  <cp:lastModifiedBy>hp</cp:lastModifiedBy>
  <cp:revision>59</cp:revision>
  <dcterms:created xsi:type="dcterms:W3CDTF">2019-01-21T08:18:29Z</dcterms:created>
  <dcterms:modified xsi:type="dcterms:W3CDTF">2019-02-24T08:59:52Z</dcterms:modified>
</cp:coreProperties>
</file>