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9" r:id="rId3"/>
    <p:sldId id="257" r:id="rId4"/>
    <p:sldId id="258" r:id="rId5"/>
    <p:sldId id="273" r:id="rId6"/>
    <p:sldId id="272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1856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4E12258-565C-4C4B-9DFB-21292569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01" y="5500632"/>
            <a:ext cx="3381375" cy="8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374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880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915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136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F7CF0AD3-5780-4F6E-83C7-86C18CD5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89AB2DE3-7DDB-4CA5-818F-91A0A297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4346921-1C9F-480E-9DBF-3E4934E1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87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136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80013" y="1600200"/>
            <a:ext cx="35814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80013" y="3938588"/>
            <a:ext cx="35814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297DB443-AE95-4541-A809-919154B5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9534A01F-7224-45A0-90D2-3B2A1795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B430804-F215-414E-A1E4-04B5CB36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12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7467600" cy="4626458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C7733F-CC2B-4CD2-8D80-3A955249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6165304"/>
            <a:ext cx="2808312" cy="6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2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5284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27045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132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31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342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900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06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59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36AB-CBE5-4E78-AE01-E4FA9F69B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990600"/>
            <a:ext cx="6172200" cy="2971800"/>
          </a:xfrm>
        </p:spPr>
        <p:txBody>
          <a:bodyPr/>
          <a:lstStyle/>
          <a:p>
            <a:pPr algn="ctr"/>
            <a:r>
              <a:rPr lang="en-IN" dirty="0"/>
              <a:t>Lab-6 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inverse Laplace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8C91E1-BCAD-4A20-8C77-A870A6BCA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803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F8476-6E76-46AA-B217-EBDFED5A06A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52400"/>
                <a:ext cx="8153400" cy="610285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800" dirty="0">
                    <a:solidFill>
                      <a:srgbClr val="C00000"/>
                    </a:solidFill>
                  </a:rPr>
                  <a:t>3) Solve the differential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+4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+4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𝑦</m:t>
                    </m:r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𝑒</m:t>
                        </m:r>
                      </m:e>
                      <m:sup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sup>
                    </m:sSup>
                    <m:r>
                      <a:rPr lang="en-IN" sz="2800" i="1">
                        <a:solidFill>
                          <a:srgbClr val="C00000"/>
                        </a:solidFill>
                      </a:rPr>
                      <m:t>,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𝑦</m:t>
                    </m:r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0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=0,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𝑦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′</m:t>
                    </m:r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0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=0.</m:t>
                    </m:r>
                  </m:oMath>
                </a14:m>
                <a:endParaRPr lang="en-IN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 hangingPunct="0">
                  <a:buNone/>
                </a:pPr>
                <a:r>
                  <a:rPr lang="en-IN" sz="2800" dirty="0" err="1"/>
                  <a:t>ode:'diff</a:t>
                </a:r>
                <a:r>
                  <a:rPr lang="en-IN" sz="2800" dirty="0"/>
                  <a:t>(y(t),t,2)+4*'diff(y(t),t)+4*y(t)=</a:t>
                </a:r>
                <a:r>
                  <a:rPr lang="en-IN" sz="2800" dirty="0" err="1"/>
                  <a:t>e^t</a:t>
                </a:r>
                <a:r>
                  <a:rPr lang="en-IN" sz="2800" dirty="0"/>
                  <a:t>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atvalue</a:t>
                </a:r>
                <a:r>
                  <a:rPr lang="en-IN" sz="2800" dirty="0"/>
                  <a:t>(y(t),t=0,0);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atvalue</a:t>
                </a:r>
                <a:r>
                  <a:rPr lang="en-IN" sz="2800" dirty="0"/>
                  <a:t>('diff(y(t),t),t=0,0);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lap-ode:laplace</a:t>
                </a:r>
                <a:r>
                  <a:rPr lang="en-IN" sz="2800" dirty="0"/>
                  <a:t>(</a:t>
                </a:r>
                <a:r>
                  <a:rPr lang="en-IN" sz="2800" dirty="0" err="1"/>
                  <a:t>ode,t,s</a:t>
                </a:r>
                <a:r>
                  <a:rPr lang="en-IN" sz="2800" dirty="0"/>
                  <a:t>);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sol:solve</a:t>
                </a:r>
                <a:r>
                  <a:rPr lang="en-IN" sz="2800" dirty="0"/>
                  <a:t>(%,'</a:t>
                </a:r>
                <a:r>
                  <a:rPr lang="en-IN" sz="2800" dirty="0" err="1"/>
                  <a:t>laplace</a:t>
                </a:r>
                <a:r>
                  <a:rPr lang="en-IN" sz="2800" dirty="0"/>
                  <a:t>(y(t),</a:t>
                </a:r>
                <a:r>
                  <a:rPr lang="en-IN" sz="2800" dirty="0" err="1"/>
                  <a:t>t,s</a:t>
                </a:r>
                <a:r>
                  <a:rPr lang="en-IN" sz="2800" dirty="0"/>
                  <a:t>));</a:t>
                </a:r>
              </a:p>
              <a:p>
                <a:pPr marL="0" indent="0" hangingPunct="0">
                  <a:buNone/>
                </a:pPr>
                <a:r>
                  <a:rPr lang="en-IN" sz="2800" dirty="0"/>
                  <a:t>map(lambda([</a:t>
                </a:r>
                <a:r>
                  <a:rPr lang="en-IN" sz="2800" dirty="0" err="1"/>
                  <a:t>eq</a:t>
                </a:r>
                <a:r>
                  <a:rPr lang="en-IN" sz="2800" dirty="0"/>
                  <a:t>],</a:t>
                </a:r>
                <a:r>
                  <a:rPr lang="en-IN" sz="2800" dirty="0" err="1"/>
                  <a:t>ilt</a:t>
                </a:r>
                <a:r>
                  <a:rPr lang="en-IN" sz="2800" dirty="0"/>
                  <a:t>(</a:t>
                </a:r>
                <a:r>
                  <a:rPr lang="en-IN" sz="2800" dirty="0" err="1"/>
                  <a:t>eq,s,t</a:t>
                </a:r>
                <a:r>
                  <a:rPr lang="en-IN" sz="2800" dirty="0"/>
                  <a:t>)),sol);</a:t>
                </a:r>
              </a:p>
              <a:p>
                <a:pPr marL="0" indent="0" hangingPunc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r>
                  <a:rPr lang="en-IN" dirty="0"/>
                  <a:t>Output:</a:t>
                </a:r>
              </a:p>
              <a:p>
                <a:pPr marL="0" indent="0">
                  <a:buNone/>
                </a:pPr>
                <a:r>
                  <a:rPr lang="en-IN" dirty="0"/>
                  <a:t>[y(t)=%e^(log(e)*t)/(log(e)^2+4*log(e)+4)-(t*%e^(-2*t))/(log(e)+2)-%e^(-2*t)/(log(e)^2+4*log(e)+4)]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CF8476-6E76-46AA-B217-EBDFED5A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52400"/>
                <a:ext cx="8153400" cy="6102858"/>
              </a:xfrm>
              <a:blipFill>
                <a:blip r:embed="rId2"/>
                <a:stretch>
                  <a:fillRect l="-1495" t="-11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5614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3529E-D456-4B6A-B0B1-7B8F84CA5E0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57200"/>
                <a:ext cx="8458200" cy="579805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800" dirty="0">
                    <a:solidFill>
                      <a:srgbClr val="C00000"/>
                    </a:solidFill>
                  </a:rPr>
                  <a:t>4) Solve the differential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+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=2,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𝑥</m:t>
                    </m:r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0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=1,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𝑥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′</m:t>
                    </m:r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0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=−2</m:t>
                    </m:r>
                  </m:oMath>
                </a14:m>
                <a:r>
                  <a:rPr lang="en-IN" sz="2800" dirty="0">
                    <a:solidFill>
                      <a:srgbClr val="C0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IN" sz="2800" dirty="0">
                  <a:solidFill>
                    <a:srgbClr val="C00000"/>
                  </a:solidFill>
                </a:endParaRPr>
              </a:p>
              <a:p>
                <a:pPr marL="0" indent="0" hangingPunct="0">
                  <a:buNone/>
                </a:pPr>
                <a:r>
                  <a:rPr lang="en-IN" sz="2800" dirty="0" err="1"/>
                  <a:t>ode:'diff</a:t>
                </a:r>
                <a:r>
                  <a:rPr lang="en-IN" sz="2800" dirty="0"/>
                  <a:t>(x(t),t,3)+'diff(x(t),t)=2;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atvalue</a:t>
                </a:r>
                <a:r>
                  <a:rPr lang="en-IN" sz="2800" dirty="0"/>
                  <a:t>(x(t),t=0,1);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atvalue</a:t>
                </a:r>
                <a:r>
                  <a:rPr lang="en-IN" sz="2800" dirty="0"/>
                  <a:t>('diff(x(t),t),t=0,-2);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lap-ode:laplace</a:t>
                </a:r>
                <a:r>
                  <a:rPr lang="en-IN" sz="2800" dirty="0"/>
                  <a:t>(</a:t>
                </a:r>
                <a:r>
                  <a:rPr lang="en-IN" sz="2800" dirty="0" err="1"/>
                  <a:t>ode,t,s</a:t>
                </a:r>
                <a:r>
                  <a:rPr lang="en-IN" sz="2800" dirty="0"/>
                  <a:t>);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sol:solve</a:t>
                </a:r>
                <a:r>
                  <a:rPr lang="en-IN" sz="2800" dirty="0"/>
                  <a:t>(%,'</a:t>
                </a:r>
                <a:r>
                  <a:rPr lang="en-IN" sz="2800" dirty="0" err="1"/>
                  <a:t>laplace</a:t>
                </a:r>
                <a:r>
                  <a:rPr lang="en-IN" sz="2800" dirty="0"/>
                  <a:t>(x(t),</a:t>
                </a:r>
                <a:r>
                  <a:rPr lang="en-IN" sz="2800" dirty="0" err="1"/>
                  <a:t>t,s</a:t>
                </a:r>
                <a:r>
                  <a:rPr lang="en-IN" sz="2800" dirty="0"/>
                  <a:t>));</a:t>
                </a:r>
              </a:p>
              <a:p>
                <a:pPr marL="0" indent="0" hangingPunct="0">
                  <a:buNone/>
                </a:pPr>
                <a:r>
                  <a:rPr lang="en-IN" sz="2800" dirty="0"/>
                  <a:t>map(lambda([</a:t>
                </a:r>
                <a:r>
                  <a:rPr lang="en-IN" sz="2800" dirty="0" err="1"/>
                  <a:t>eq</a:t>
                </a:r>
                <a:r>
                  <a:rPr lang="en-IN" sz="2800" dirty="0"/>
                  <a:t>],</a:t>
                </a:r>
                <a:r>
                  <a:rPr lang="en-IN" sz="2800" dirty="0" err="1"/>
                  <a:t>ilt</a:t>
                </a:r>
                <a:r>
                  <a:rPr lang="en-IN" sz="2800" dirty="0"/>
                  <a:t>(</a:t>
                </a:r>
                <a:r>
                  <a:rPr lang="en-IN" sz="2800" dirty="0" err="1"/>
                  <a:t>eq,s,t</a:t>
                </a:r>
                <a:r>
                  <a:rPr lang="en-IN" sz="2800" dirty="0"/>
                  <a:t>)),sol);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Output:</a:t>
                </a:r>
              </a:p>
              <a:p>
                <a:pPr marL="0" indent="0">
                  <a:buNone/>
                </a:pPr>
                <a:r>
                  <a:rPr lang="en-IN" dirty="0"/>
                  <a:t>[x(t)=-cos(t)*(at('diff(x(t),t,2),t=0))+at('diff(x(t),t,2),t=0)-4*sin(t)+2*t+1]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4D3529E-D456-4B6A-B0B1-7B8F84CA5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57200"/>
                <a:ext cx="8458200" cy="5798058"/>
              </a:xfrm>
              <a:blipFill>
                <a:blip r:embed="rId2"/>
                <a:stretch>
                  <a:fillRect l="-1441" t="-12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6490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7B9AD-1EB7-481D-85F0-244C2834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041395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Find the inverse </a:t>
            </a:r>
            <a:r>
              <a:rPr lang="en-IN" dirty="0" err="1"/>
              <a:t>laplace</a:t>
            </a:r>
            <a:r>
              <a:rPr lang="en-IN" dirty="0"/>
              <a:t> of the following function using convolution theorem.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1A7E5-10A0-4C7F-95A0-400DE26272F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95400"/>
                <a:ext cx="81534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hangingPunct="0">
                  <a:buNone/>
                </a:pPr>
                <a:r>
                  <a:rPr lang="en-IN" dirty="0"/>
                  <a:t> </a:t>
                </a:r>
              </a:p>
              <a:p>
                <a:pPr marL="0" indent="0" hangingPunct="0">
                  <a:buNone/>
                </a:pPr>
                <a:r>
                  <a:rPr lang="en-IN" sz="3800" dirty="0"/>
                  <a:t>1)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800" i="1"/>
                        </m:ctrlPr>
                      </m:sSupPr>
                      <m:e>
                        <m:r>
                          <a:rPr lang="en-IN" sz="3800" i="1"/>
                          <m:t>𝐿</m:t>
                        </m:r>
                      </m:e>
                      <m:sup>
                        <m:r>
                          <a:rPr lang="en-IN" sz="3800" i="1"/>
                          <m:t>−1</m:t>
                        </m:r>
                      </m:sup>
                    </m:sSup>
                    <m:d>
                      <m:dPr>
                        <m:ctrlPr>
                          <a:rPr lang="en-IN" sz="3800" i="1"/>
                        </m:ctrlPr>
                      </m:dPr>
                      <m:e>
                        <m:f>
                          <m:fPr>
                            <m:ctrlPr>
                              <a:rPr lang="en-IN" sz="3800" i="1"/>
                            </m:ctrlPr>
                          </m:fPr>
                          <m:num>
                            <m:r>
                              <a:rPr lang="en-IN" sz="3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d>
                              <m:dPr>
                                <m:ctrlPr>
                                  <a:rPr lang="en-IN" sz="3800" i="1"/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800" i="1"/>
                                    </m:ctrlPr>
                                  </m:sSupPr>
                                  <m:e>
                                    <m:r>
                                      <a:rPr lang="en-IN" sz="3800" i="1"/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sz="3800" i="1"/>
                                      <m:t>2</m:t>
                                    </m:r>
                                  </m:sup>
                                </m:sSup>
                                <m:r>
                                  <a:rPr lang="en-IN" sz="3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3800" i="1"/>
                                    </m:ctrlPr>
                                  </m:sSupPr>
                                  <m:e>
                                    <m:r>
                                      <a:rPr lang="en-IN" sz="3800" i="1"/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3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3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IN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sz="3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3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sz="3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IN" sz="3800" dirty="0"/>
              </a:p>
              <a:p>
                <a:pPr marL="0" indent="0" hangingPunct="0">
                  <a:buNone/>
                </a:pPr>
                <a:endParaRPr lang="en-IN" dirty="0"/>
              </a:p>
              <a:p>
                <a:pPr marL="0" indent="0" hangingPunct="0">
                  <a:buNone/>
                </a:pPr>
                <a:r>
                  <a:rPr lang="en-IN" sz="3500" dirty="0"/>
                  <a:t>F:s/(s^2+a^2);</a:t>
                </a:r>
              </a:p>
              <a:p>
                <a:pPr marL="0" indent="0" hangingPunct="0">
                  <a:buNone/>
                </a:pPr>
                <a:r>
                  <a:rPr lang="en-IN" sz="3500" dirty="0"/>
                  <a:t>G:1/(s^2+b^2);</a:t>
                </a:r>
              </a:p>
              <a:p>
                <a:pPr marL="0" indent="0" hangingPunct="0">
                  <a:buNone/>
                </a:pPr>
                <a:r>
                  <a:rPr lang="en-IN" sz="3500" dirty="0" err="1"/>
                  <a:t>ilt</a:t>
                </a:r>
                <a:r>
                  <a:rPr lang="en-IN" sz="3500" dirty="0"/>
                  <a:t>(F*</a:t>
                </a:r>
                <a:r>
                  <a:rPr lang="en-IN" sz="3500" dirty="0" err="1"/>
                  <a:t>G,s,t</a:t>
                </a:r>
                <a:r>
                  <a:rPr lang="en-IN" sz="3500" dirty="0"/>
                  <a:t>);</a:t>
                </a:r>
              </a:p>
              <a:p>
                <a:pPr marL="0" indent="0" hangingPunct="0">
                  <a:buNone/>
                </a:pPr>
                <a:r>
                  <a:rPr lang="en-IN" sz="3500" dirty="0" err="1"/>
                  <a:t>ratsimp</a:t>
                </a:r>
                <a:r>
                  <a:rPr lang="en-IN" sz="3500" dirty="0"/>
                  <a:t>(%);</a:t>
                </a:r>
              </a:p>
              <a:p>
                <a:pPr marL="0" indent="0" hangingPunc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sz="2800" dirty="0"/>
                  <a:t>Is a zero or nonzero? non zero</a:t>
                </a:r>
              </a:p>
              <a:p>
                <a:pPr marL="0" indent="0">
                  <a:buNone/>
                </a:pPr>
                <a:r>
                  <a:rPr lang="en-IN" sz="2800" dirty="0"/>
                  <a:t>Is b zero or nonzero? non zero</a:t>
                </a:r>
              </a:p>
              <a:p>
                <a:pPr marL="0" indent="0">
                  <a:buNone/>
                </a:pPr>
                <a:r>
                  <a:rPr lang="en-IN" sz="2800" dirty="0"/>
                  <a:t>Output: </a:t>
                </a:r>
              </a:p>
              <a:p>
                <a:pPr marL="0" indent="0">
                  <a:buNone/>
                </a:pPr>
                <a:r>
                  <a:rPr lang="en-IN" sz="2800" dirty="0"/>
                  <a:t>-(cos(b*t)-cos(a*t))/(b^2-a^2)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C41A7E5-10A0-4C7F-95A0-400DE2627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95400"/>
                <a:ext cx="8153400" cy="4953000"/>
              </a:xfrm>
              <a:blipFill>
                <a:blip r:embed="rId2"/>
                <a:stretch>
                  <a:fillRect l="-15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6058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E3500-9CD8-4D23-A281-82C8C835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Find the inverse </a:t>
            </a:r>
            <a:r>
              <a:rPr lang="en-IN" dirty="0" err="1"/>
              <a:t>laplace</a:t>
            </a:r>
            <a:r>
              <a:rPr lang="en-IN" dirty="0"/>
              <a:t> of the following function using convolution theorem.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488DA-8463-47AD-B0BC-D03106C4854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200" dirty="0"/>
                  <a:t>2)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/>
                        </m:ctrlPr>
                      </m:sSupPr>
                      <m:e>
                        <m:r>
                          <a:rPr lang="en-IN" sz="3200" i="1"/>
                          <m:t>𝐿</m:t>
                        </m:r>
                      </m:e>
                      <m:sup>
                        <m:r>
                          <a:rPr lang="en-IN" sz="3200" i="1"/>
                          <m:t>−1</m:t>
                        </m:r>
                      </m:sup>
                    </m:sSup>
                    <m:d>
                      <m:dPr>
                        <m:ctrlPr>
                          <a:rPr lang="en-IN" sz="3200" i="1"/>
                        </m:ctrlPr>
                      </m:dPr>
                      <m:e>
                        <m:f>
                          <m:fPr>
                            <m:ctrlPr>
                              <a:rPr lang="en-IN" sz="3200" i="1"/>
                            </m:ctrlPr>
                          </m:fPr>
                          <m:nu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3200" dirty="0"/>
              </a:p>
              <a:p>
                <a:pPr marL="0" indent="0" hangingPunct="0">
                  <a:buNone/>
                </a:pPr>
                <a:r>
                  <a:rPr lang="en-IN" sz="3200" dirty="0"/>
                  <a:t>F:1/s;</a:t>
                </a:r>
              </a:p>
              <a:p>
                <a:pPr marL="0" indent="0" hangingPunct="0">
                  <a:buNone/>
                </a:pPr>
                <a:r>
                  <a:rPr lang="en-IN" sz="3200" dirty="0"/>
                  <a:t>G:1/(s+1)^3;</a:t>
                </a:r>
              </a:p>
              <a:p>
                <a:pPr marL="0" indent="0" hangingPunct="0">
                  <a:buNone/>
                </a:pPr>
                <a:r>
                  <a:rPr lang="en-IN" sz="3200" dirty="0" err="1"/>
                  <a:t>ilt</a:t>
                </a:r>
                <a:r>
                  <a:rPr lang="en-IN" sz="3200" dirty="0"/>
                  <a:t>(F*</a:t>
                </a:r>
                <a:r>
                  <a:rPr lang="en-IN" sz="3200" dirty="0" err="1"/>
                  <a:t>G,s,t</a:t>
                </a:r>
                <a:r>
                  <a:rPr lang="en-IN" sz="3200" dirty="0"/>
                  <a:t>);</a:t>
                </a:r>
              </a:p>
              <a:p>
                <a:pPr marL="0" indent="0" hangingPunct="0">
                  <a:buNone/>
                </a:pPr>
                <a:r>
                  <a:rPr lang="en-IN" sz="3200" dirty="0" err="1"/>
                  <a:t>ratsimp</a:t>
                </a:r>
                <a:r>
                  <a:rPr lang="en-IN" sz="3200" dirty="0"/>
                  <a:t>(%);</a:t>
                </a:r>
              </a:p>
              <a:p>
                <a:pPr marL="0" indent="0" hangingPunct="0">
                  <a:buNone/>
                </a:pPr>
                <a:endParaRPr lang="en-IN" dirty="0"/>
              </a:p>
              <a:p>
                <a:pPr marL="0" indent="0" hangingPunct="0">
                  <a:buNone/>
                </a:pPr>
                <a:r>
                  <a:rPr lang="en-IN" dirty="0"/>
                  <a:t>Output:</a:t>
                </a:r>
              </a:p>
              <a:p>
                <a:pPr marL="0" indent="0">
                  <a:buNone/>
                </a:pPr>
                <a:r>
                  <a:rPr lang="de-DE" dirty="0"/>
                  <a:t>(%e^(-t)*(2*%e^t-t^2-2*t-2))/2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0488DA-8463-47AD-B0BC-D03106C48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041" b="-1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6295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C307E-5E61-4F8E-977D-EFAF3AE5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Find the inverse </a:t>
            </a:r>
            <a:r>
              <a:rPr lang="en-IN" dirty="0" err="1"/>
              <a:t>laplace</a:t>
            </a:r>
            <a:r>
              <a:rPr lang="en-IN" dirty="0"/>
              <a:t> of the following function using convolution theorem.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E96FF-E2FC-48D2-88D9-363C0840D15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28800"/>
                <a:ext cx="8001000" cy="46264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200" dirty="0"/>
                  <a:t>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/>
                        </m:ctrlPr>
                      </m:sSupPr>
                      <m:e>
                        <m:r>
                          <a:rPr lang="en-IN" sz="3200" i="1"/>
                          <m:t>𝐿</m:t>
                        </m:r>
                      </m:e>
                      <m:sup>
                        <m:r>
                          <a:rPr lang="en-IN" sz="3200" i="1"/>
                          <m:t>−1</m:t>
                        </m:r>
                      </m:sup>
                    </m:sSup>
                    <m:d>
                      <m:dPr>
                        <m:ctrlPr>
                          <a:rPr lang="en-IN" sz="3200" i="1"/>
                        </m:ctrlPr>
                      </m:dPr>
                      <m:e>
                        <m:f>
                          <m:fPr>
                            <m:ctrlPr>
                              <a:rPr lang="en-IN" sz="3200" i="1"/>
                            </m:ctrlPr>
                          </m:fPr>
                          <m:nu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r>
                  <a:rPr lang="en-US" sz="3200" dirty="0"/>
                  <a:t>F:(s+2)/(s^2+4*s+5);</a:t>
                </a:r>
              </a:p>
              <a:p>
                <a:pPr marL="0" indent="0">
                  <a:buNone/>
                </a:pPr>
                <a:r>
                  <a:rPr lang="en-US" sz="3200" dirty="0"/>
                  <a:t>G:1/(s^2+4*s+5);</a:t>
                </a:r>
              </a:p>
              <a:p>
                <a:pPr marL="0" indent="0">
                  <a:buNone/>
                </a:pPr>
                <a:r>
                  <a:rPr lang="en-US" sz="3200" dirty="0" err="1"/>
                  <a:t>ilt</a:t>
                </a:r>
                <a:r>
                  <a:rPr lang="en-US" sz="3200" dirty="0"/>
                  <a:t>(F*</a:t>
                </a:r>
                <a:r>
                  <a:rPr lang="en-US" sz="3200" dirty="0" err="1"/>
                  <a:t>G,s,t</a:t>
                </a:r>
                <a:r>
                  <a:rPr lang="en-US" sz="3200" dirty="0"/>
                  <a:t>);</a:t>
                </a:r>
              </a:p>
              <a:p>
                <a:pPr marL="0" indent="0">
                  <a:buNone/>
                </a:pPr>
                <a:r>
                  <a:rPr lang="en-US" sz="3200" dirty="0" err="1"/>
                  <a:t>ratsimp</a:t>
                </a:r>
                <a:r>
                  <a:rPr lang="en-US" sz="3200" dirty="0"/>
                  <a:t>(%);</a:t>
                </a:r>
                <a:r>
                  <a:rPr lang="de-DE" sz="3200" dirty="0"/>
                  <a:t/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Output:</a:t>
                </a:r>
              </a:p>
              <a:p>
                <a:pPr marL="0" indent="0">
                  <a:buNone/>
                </a:pPr>
                <a:r>
                  <a:rPr lang="de-DE" dirty="0"/>
                  <a:t>(t*%e^(-2*t)*sin(t))/2</a:t>
                </a:r>
                <a:endParaRPr lang="en-US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29E96FF-E2FC-48D2-88D9-363C0840D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28800"/>
                <a:ext cx="8001000" cy="4626458"/>
              </a:xfrm>
              <a:blipFill>
                <a:blip r:embed="rId2"/>
                <a:stretch>
                  <a:fillRect l="-1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7941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EFD8B-FA9D-4B8E-8CF6-49F0B1AA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7467600" cy="960438"/>
          </a:xfrm>
        </p:spPr>
        <p:txBody>
          <a:bodyPr>
            <a:no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A6CC2-C752-4D1F-AC00-1E624AB1FC9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381000"/>
                <a:ext cx="746760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Example: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IN" sz="3600" dirty="0"/>
              </a:p>
              <a:p>
                <a:pPr marL="0" indent="0">
                  <a:buNone/>
                </a:pPr>
                <a:r>
                  <a:rPr lang="en-IN" sz="3600" dirty="0"/>
                  <a:t/>
                </a:r>
                <a:r>
                  <a:rPr lang="en-IN" sz="3600" dirty="0" err="1"/>
                  <a:t>ilt</a:t>
                </a:r>
                <a:r>
                  <a:rPr lang="en-IN" sz="3600" dirty="0"/>
                  <a:t>(1/</a:t>
                </a:r>
                <a:r>
                  <a:rPr lang="en-IN" sz="3600" dirty="0" err="1"/>
                  <a:t>s,s,t</a:t>
                </a:r>
                <a:r>
                  <a:rPr lang="en-IN" sz="3600" dirty="0"/>
                  <a:t>);</a:t>
                </a:r>
              </a:p>
              <a:p>
                <a:pPr marL="0" indent="0">
                  <a:buNone/>
                </a:pPr>
                <a:endParaRPr lang="en-IN" sz="3600" dirty="0"/>
              </a:p>
              <a:p>
                <a:pPr marL="0" indent="0">
                  <a:buNone/>
                </a:pPr>
                <a:r>
                  <a:rPr lang="en-IN" sz="3600" dirty="0"/>
                  <a:t>Output: 1</a:t>
                </a:r>
              </a:p>
              <a:p>
                <a:pPr marL="0" indent="0">
                  <a:buNone/>
                </a:pPr>
                <a:endParaRPr lang="en-IN" sz="3600" dirty="0"/>
              </a:p>
              <a:p>
                <a:pPr marL="0" indent="0">
                  <a:buNone/>
                </a:pPr>
                <a:br>
                  <a:rPr lang="en-IN" sz="3600" dirty="0"/>
                </a:br>
                <a:endParaRPr lang="en-IN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7A6CC2-C752-4D1F-AC00-1E624AB1F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381000"/>
                <a:ext cx="7467600" cy="5791200"/>
              </a:xfrm>
              <a:blipFill>
                <a:blip r:embed="rId2"/>
                <a:stretch>
                  <a:fillRect l="-2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1335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399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Find the Inverse Laplace Transform of the following functions:</a:t>
            </a:r>
            <a:br>
              <a:rPr lang="en-US" sz="3200" dirty="0"/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28800"/>
                <a:ext cx="7467600" cy="4626458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IN" sz="3200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3200" dirty="0"/>
              </a:p>
              <a:p>
                <a:pPr>
                  <a:buNone/>
                </a:pPr>
                <a:endParaRPr lang="en-IN" sz="3200" dirty="0"/>
              </a:p>
              <a:p>
                <a:pPr>
                  <a:buNone/>
                </a:pPr>
                <a:r>
                  <a:rPr lang="en-IN" sz="3200" dirty="0"/>
                  <a:t/>
                </a:r>
                <a:r>
                  <a:rPr lang="en-IN" sz="3200" dirty="0" err="1"/>
                  <a:t>ilt</a:t>
                </a:r>
                <a:r>
                  <a:rPr lang="en-IN" sz="3200" dirty="0"/>
                  <a:t>(s/(s^2-a^2),</a:t>
                </a:r>
                <a:r>
                  <a:rPr lang="en-IN" sz="3200" dirty="0" err="1"/>
                  <a:t>s,t</a:t>
                </a:r>
                <a:r>
                  <a:rPr lang="en-IN" sz="3200" dirty="0"/>
                  <a:t>);            </a:t>
                </a:r>
              </a:p>
              <a:p>
                <a:pPr>
                  <a:buNone/>
                </a:pPr>
                <a:r>
                  <a:rPr lang="en-IN" sz="3200" dirty="0"/>
                  <a:t/>
                </a:r>
                <a:r>
                  <a:rPr lang="en-IN" sz="3200" dirty="0" err="1"/>
                  <a:t>trigsimp</a:t>
                </a:r>
                <a:r>
                  <a:rPr lang="en-IN" sz="3200" dirty="0"/>
                  <a:t>(%)</a:t>
                </a:r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r>
                  <a:rPr lang="en-IN" sz="3200" dirty="0"/>
                  <a:t>Output:</a:t>
                </a:r>
              </a:p>
              <a:p>
                <a:pPr>
                  <a:buNone/>
                </a:pPr>
                <a:r>
                  <a:rPr lang="en-IN" sz="3200" dirty="0"/>
                  <a:t>(%e^(-a*t)*(%e^(2*a*t)+1))/2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28800"/>
                <a:ext cx="7467600" cy="4626458"/>
              </a:xfrm>
              <a:blipFill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7848600" cy="5083658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/>
                </a:r>
                <a:r>
                  <a:rPr lang="en-IN" sz="3200" dirty="0"/>
                  <a:t>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I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3200" dirty="0"/>
              </a:p>
              <a:p>
                <a:pPr>
                  <a:buNone/>
                </a:pPr>
                <a:endParaRPr lang="en-IN" sz="3200" dirty="0"/>
              </a:p>
              <a:p>
                <a:pPr>
                  <a:buNone/>
                </a:pPr>
                <a:r>
                  <a:rPr lang="en-IN" sz="3200" dirty="0"/>
                  <a:t>ilt(s/(s^2+a^2),</a:t>
                </a:r>
                <a:r>
                  <a:rPr lang="en-IN" sz="3200" dirty="0" err="1"/>
                  <a:t>s,t</a:t>
                </a:r>
                <a:r>
                  <a:rPr lang="en-IN" sz="3200" dirty="0"/>
                  <a:t>);</a:t>
                </a:r>
              </a:p>
              <a:p>
                <a:pPr>
                  <a:buNone/>
                </a:pPr>
                <a:endParaRPr lang="en-IN" sz="3200" dirty="0"/>
              </a:p>
              <a:p>
                <a:pPr>
                  <a:buNone/>
                </a:pPr>
                <a:r>
                  <a:rPr lang="en-IN" sz="3200" dirty="0"/>
                  <a:t>Is a zero or nonzero? non zero</a:t>
                </a:r>
              </a:p>
              <a:p>
                <a:pPr>
                  <a:buNone/>
                </a:pPr>
                <a:endParaRPr lang="en-IN" sz="3200" dirty="0"/>
              </a:p>
              <a:p>
                <a:pPr>
                  <a:buNone/>
                </a:pPr>
                <a:r>
                  <a:rPr lang="en-IN" sz="3200" dirty="0"/>
                  <a:t>Output: cos at</a:t>
                </a:r>
              </a:p>
              <a:p>
                <a:pPr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7848600" cy="5083658"/>
              </a:xfrm>
              <a:blipFill>
                <a:blip r:embed="rId2"/>
                <a:stretch>
                  <a:fillRect l="-1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7F8AB-E5A2-412D-9FC4-1872F724849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228600"/>
                <a:ext cx="8001000" cy="60266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200" dirty="0"/>
                  <a:t>3)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/>
                        </m:ctrlPr>
                      </m:sSupPr>
                      <m:e>
                        <m:r>
                          <a:rPr lang="en-IN" sz="3200" i="1"/>
                          <m:t>𝐿</m:t>
                        </m:r>
                      </m:e>
                      <m:sup>
                        <m:r>
                          <a:rPr lang="en-IN" sz="3200" i="1"/>
                          <m:t>−1</m:t>
                        </m:r>
                      </m:sup>
                    </m:sSup>
                    <m:d>
                      <m:dPr>
                        <m:ctrlPr>
                          <a:rPr lang="en-IN" sz="3200" i="1"/>
                        </m:ctrlPr>
                      </m:dPr>
                      <m:e>
                        <m:r>
                          <a:rPr lang="en-IN" sz="3200" i="1"/>
                          <m:t>3</m:t>
                        </m:r>
                        <m:f>
                          <m:fPr>
                            <m:ctrlPr>
                              <a:rPr lang="en-IN" sz="3200" i="1"/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3200" i="1"/>
                                </m:ctrlPr>
                              </m:dPr>
                              <m:e>
                                <m:r>
                                  <a:rPr lang="en-IN" sz="3200" i="1"/>
                                  <m:t>𝑠</m:t>
                                </m:r>
                                <m:r>
                                  <a:rPr lang="en-IN" sz="3200" i="1"/>
                                  <m:t>+1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IN" sz="3200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3200" i="1"/>
                                    </m:ctrlPr>
                                  </m:dPr>
                                  <m:e>
                                    <m:r>
                                      <a:rPr lang="en-IN" sz="3200" i="1"/>
                                      <m:t>𝑠</m:t>
                                    </m:r>
                                    <m:r>
                                      <a:rPr lang="en-IN" sz="3200" i="1"/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sz="3200" i="1"/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r>
                  <a:rPr lang="en-US" sz="3200" dirty="0" err="1"/>
                  <a:t>ilt</a:t>
                </a:r>
                <a:r>
                  <a:rPr lang="en-US" sz="3200" dirty="0"/>
                  <a:t>(3*(s+1)/(s+1)^4,s,t);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IN" sz="3200" dirty="0"/>
                  <a:t>Output: (3*t^2*%e^(-t))/2</a:t>
                </a:r>
              </a:p>
              <a:p>
                <a:pPr marL="0" indent="0">
                  <a:buNone/>
                </a:pPr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 err="1"/>
                  <a:t>ilt</a:t>
                </a:r>
                <a:r>
                  <a:rPr lang="en-IN" sz="3200" dirty="0"/>
                  <a:t>((2*s^2+5*s-4)/(s^3+s^2-2*s),</a:t>
                </a:r>
                <a:r>
                  <a:rPr lang="en-IN" sz="3200" dirty="0" err="1"/>
                  <a:t>s,t</a:t>
                </a:r>
                <a:r>
                  <a:rPr lang="en-IN" sz="3200" dirty="0"/>
                  <a:t>);</a:t>
                </a:r>
              </a:p>
              <a:p>
                <a:pPr marL="0" indent="0">
                  <a:buNone/>
                </a:pPr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Output:</a:t>
                </a:r>
                <a:r>
                  <a:rPr lang="de-DE" sz="3200" dirty="0"/>
                  <a:t>%e^t-%e^(-2*t)+2</a:t>
                </a:r>
                <a:endParaRPr lang="en-IN" sz="3200" dirty="0"/>
              </a:p>
              <a:p>
                <a:pPr marL="0" indent="0">
                  <a:buNone/>
                </a:pPr>
                <a:endParaRPr lang="en-IN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2B7F8AB-E5A2-412D-9FC4-1872F7248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228600"/>
                <a:ext cx="8001000" cy="6026658"/>
              </a:xfrm>
              <a:blipFill>
                <a:blip r:embed="rId2"/>
                <a:stretch>
                  <a:fillRect l="-1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4290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C4CE9-FF1B-4E64-AA88-2A2450FE32C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228600"/>
                <a:ext cx="8458200" cy="6026658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IN" sz="3200" dirty="0"/>
                  <a:t>5)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/>
                        </m:ctrlPr>
                      </m:sSupPr>
                      <m:e>
                        <m:r>
                          <a:rPr lang="en-IN" sz="3200" i="1"/>
                          <m:t>𝐿</m:t>
                        </m:r>
                      </m:e>
                      <m:sup>
                        <m:r>
                          <a:rPr lang="en-IN" sz="3200" i="1"/>
                          <m:t>−1</m:t>
                        </m:r>
                      </m:sup>
                    </m:sSup>
                    <m:d>
                      <m:dPr>
                        <m:ctrlPr>
                          <a:rPr lang="en-IN" sz="3200" i="1"/>
                        </m:ctrlPr>
                      </m:dPr>
                      <m:e>
                        <m:f>
                          <m:fPr>
                            <m:ctrlPr>
                              <a:rPr lang="en-IN" sz="3200" i="1"/>
                            </m:ctrlPr>
                          </m:fPr>
                          <m:num>
                            <m:r>
                              <a:rPr lang="en-IN" sz="3200" i="1"/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3200" i="1"/>
                                </m:ctrlPr>
                              </m:sSupPr>
                              <m:e>
                                <m:r>
                                  <a:rPr lang="en-IN" sz="3200" i="1"/>
                                  <m:t>𝑠</m:t>
                                </m:r>
                              </m:e>
                              <m:sup>
                                <m:r>
                                  <a:rPr lang="en-IN" sz="3200" i="1"/>
                                  <m:t>4</m:t>
                                </m:r>
                              </m:sup>
                            </m:sSup>
                            <m:r>
                              <a:rPr lang="en-IN" sz="3200" i="1"/>
                              <m:t>+4</m:t>
                            </m:r>
                            <m:sSup>
                              <m:sSupPr>
                                <m:ctrlPr>
                                  <a:rPr lang="en-IN" sz="3200" i="1"/>
                                </m:ctrlPr>
                              </m:sSupPr>
                              <m:e>
                                <m:r>
                                  <a:rPr lang="en-IN" sz="3200" i="1"/>
                                  <m:t>𝑎</m:t>
                                </m:r>
                              </m:e>
                              <m:sup>
                                <m:r>
                                  <a:rPr lang="en-IN" sz="3200" i="1"/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3200" dirty="0"/>
              </a:p>
              <a:p>
                <a:pPr>
                  <a:buNone/>
                </a:pPr>
                <a:endParaRPr lang="en-IN" sz="3200" dirty="0"/>
              </a:p>
              <a:p>
                <a:pPr>
                  <a:buNone/>
                </a:pPr>
                <a:r>
                  <a:rPr lang="en-IN" sz="3200" dirty="0" err="1"/>
                  <a:t>ilt</a:t>
                </a:r>
                <a:r>
                  <a:rPr lang="en-IN" sz="3200" dirty="0"/>
                  <a:t>(1/(s^4+4*a^4),</a:t>
                </a:r>
                <a:r>
                  <a:rPr lang="en-IN" sz="3200" dirty="0" err="1"/>
                  <a:t>s,t</a:t>
                </a:r>
                <a:r>
                  <a:rPr lang="en-IN" sz="3200" dirty="0"/>
                  <a:t>);</a:t>
                </a:r>
              </a:p>
              <a:p>
                <a:pPr>
                  <a:buNone/>
                </a:pPr>
                <a:r>
                  <a:rPr lang="en-IN" sz="3200" dirty="0"/>
                  <a:t>Is a zero or nonzero? non zero</a:t>
                </a:r>
              </a:p>
              <a:p>
                <a:pPr>
                  <a:buNone/>
                </a:pPr>
                <a:endParaRPr lang="en-IN" sz="3200" dirty="0"/>
              </a:p>
              <a:p>
                <a:pPr>
                  <a:buNone/>
                </a:pPr>
                <a:r>
                  <a:rPr lang="en-IN" sz="3200" dirty="0"/>
                  <a:t>Output:</a:t>
                </a:r>
              </a:p>
              <a:p>
                <a:pPr>
                  <a:buNone/>
                </a:pPr>
                <a:r>
                  <a:rPr lang="pt-BR" sz="3200" dirty="0"/>
                  <a:t>%e^(-a*t)*(sin(a*t)/(8*a^3)+cos(a*t)/(8*a^3))</a:t>
                </a:r>
              </a:p>
              <a:p>
                <a:pPr>
                  <a:buNone/>
                </a:pPr>
                <a:r>
                  <a:rPr lang="pt-BR" sz="3200" dirty="0"/>
                  <a:t>                   +%e^(a*t)*(sin(a*t)/(8*a^3)-cos(a*t)/(8*a^3))</a:t>
                </a:r>
                <a:endParaRPr lang="en-IN" sz="3200" dirty="0"/>
              </a:p>
              <a:p>
                <a:pPr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E7C4CE9-FF1B-4E64-AA88-2A2450FE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228600"/>
                <a:ext cx="8458200" cy="6026658"/>
              </a:xfrm>
              <a:blipFill>
                <a:blip r:embed="rId2"/>
                <a:stretch>
                  <a:fillRect l="-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4803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819D1-A9CC-4944-A453-1178FA779ED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533400"/>
                <a:ext cx="7772400" cy="572185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6)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/>
                        </m:ctrlPr>
                      </m:sSupPr>
                      <m:e>
                        <m:r>
                          <a:rPr lang="en-IN" sz="3200" i="1"/>
                          <m:t>𝐿</m:t>
                        </m:r>
                      </m:e>
                      <m:sup>
                        <m:r>
                          <a:rPr lang="en-IN" sz="3200" i="1"/>
                          <m:t>−1</m:t>
                        </m:r>
                      </m:sup>
                    </m:sSup>
                    <m:d>
                      <m:dPr>
                        <m:ctrlPr>
                          <a:rPr lang="en-IN" sz="3200" i="1"/>
                        </m:ctrlPr>
                      </m:dPr>
                      <m:e>
                        <m:f>
                          <m:fPr>
                            <m:ctrlPr>
                              <a:rPr lang="en-IN" sz="3200" i="1"/>
                            </m:ctrlPr>
                          </m:fPr>
                          <m:num>
                            <m:r>
                              <a:rPr lang="en-IN" sz="3200" i="1"/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3200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3200" i="1"/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i="1"/>
                                        </m:ctrlPr>
                                      </m:sSupPr>
                                      <m:e>
                                        <m:r>
                                          <a:rPr lang="en-IN" sz="3200" i="1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IN" sz="3200" i="1"/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3200" i="1"/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IN" sz="3200" i="1"/>
                                        </m:ctrlPr>
                                      </m:sSupPr>
                                      <m:e>
                                        <m:r>
                                          <a:rPr lang="en-IN" sz="3200" i="1"/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IN" sz="3200" i="1"/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3200" i="1"/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 err="1"/>
                  <a:t>ilt</a:t>
                </a:r>
                <a:r>
                  <a:rPr lang="en-IN" sz="3200" dirty="0"/>
                  <a:t>((s/(s^2+a^2)^2) ,</a:t>
                </a:r>
                <a:r>
                  <a:rPr lang="en-IN" sz="3200" dirty="0" err="1"/>
                  <a:t>s,t</a:t>
                </a:r>
                <a:r>
                  <a:rPr lang="en-IN" sz="3200" dirty="0"/>
                  <a:t>);</a:t>
                </a:r>
              </a:p>
              <a:p>
                <a:pPr>
                  <a:buNone/>
                </a:pPr>
                <a:r>
                  <a:rPr lang="en-IN" sz="3200" dirty="0"/>
                  <a:t>Is a zero or nonzero? non zero</a:t>
                </a:r>
              </a:p>
              <a:p>
                <a:pPr marL="0" indent="0">
                  <a:buNone/>
                </a:pPr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Output:</a:t>
                </a:r>
              </a:p>
              <a:p>
                <a:pPr marL="0" indent="0">
                  <a:buNone/>
                </a:pPr>
                <a:r>
                  <a:rPr lang="fr-FR" sz="3200" dirty="0"/>
                  <a:t>(t*sin(a*t))/(2*a)</a:t>
                </a:r>
                <a:endParaRPr lang="en-IN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42819D1-A9CC-4944-A453-1178FA779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533400"/>
                <a:ext cx="7772400" cy="5721858"/>
              </a:xfrm>
              <a:blipFill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3776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322633-C263-446C-9B61-7D3D909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06289"/>
            <a:ext cx="7467600" cy="1143000"/>
          </a:xfrm>
        </p:spPr>
        <p:txBody>
          <a:bodyPr/>
          <a:lstStyle/>
          <a:p>
            <a:r>
              <a:rPr lang="en-IN" dirty="0"/>
              <a:t>Solution of ode using </a:t>
            </a:r>
            <a:r>
              <a:rPr lang="en-IN" dirty="0" err="1"/>
              <a:t>laplace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BB7473-2831-481B-9330-7BA7509DB23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838200"/>
                <a:ext cx="7924800" cy="5417058"/>
              </a:xfrm>
            </p:spPr>
            <p:txBody>
              <a:bodyPr>
                <a:normAutofit lnSpcReduction="10000"/>
              </a:bodyPr>
              <a:lstStyle/>
              <a:p>
                <a:pPr marL="0" indent="0" hangingPunct="0">
                  <a:buNone/>
                </a:pPr>
                <a:r>
                  <a:rPr lang="en-IN" sz="2800" dirty="0">
                    <a:solidFill>
                      <a:srgbClr val="C00000"/>
                    </a:solidFill>
                  </a:rPr>
                  <a:t>1)  Solve the differential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+5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+4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𝑦</m:t>
                    </m:r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=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𝑡</m:t>
                    </m:r>
                  </m:oMath>
                </a14:m>
                <a:r>
                  <a:rPr lang="en-IN" sz="28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IN" sz="2800" i="1">
                        <a:solidFill>
                          <a:srgbClr val="C00000"/>
                        </a:solidFill>
                      </a:rPr>
                      <m:t>𝑦</m:t>
                    </m:r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0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=</m:t>
                    </m:r>
                    <m:r>
                      <a:rPr lang="en-I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,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𝑦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′</m:t>
                    </m:r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0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=</m:t>
                    </m:r>
                    <m:r>
                      <a:rPr lang="en-I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en-IN" sz="2800" dirty="0">
                  <a:solidFill>
                    <a:srgbClr val="C00000"/>
                  </a:solidFill>
                </a:endParaRPr>
              </a:p>
              <a:p>
                <a:pPr marL="0" indent="0" hangingPunct="0">
                  <a:buNone/>
                </a:pPr>
                <a:r>
                  <a:rPr lang="en-IN" sz="2800" dirty="0"/>
                  <a:t> 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ode:'diff</a:t>
                </a:r>
                <a:r>
                  <a:rPr lang="en-IN" sz="2800" dirty="0"/>
                  <a:t>(y(t),t,2)+5*'diff(y(t),t)+4*y(t)=t;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atvalue</a:t>
                </a:r>
                <a:r>
                  <a:rPr lang="en-IN" sz="2800" dirty="0"/>
                  <a:t>(y(t),t=0,0);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atvalue</a:t>
                </a:r>
                <a:r>
                  <a:rPr lang="en-IN" sz="2800" dirty="0"/>
                  <a:t>('diff(y(t),t),t=0,0);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lap-ode:laplace</a:t>
                </a:r>
                <a:r>
                  <a:rPr lang="en-IN" sz="2800" dirty="0"/>
                  <a:t>(</a:t>
                </a:r>
                <a:r>
                  <a:rPr lang="en-IN" sz="2800" dirty="0" err="1"/>
                  <a:t>ode,t,s</a:t>
                </a:r>
                <a:r>
                  <a:rPr lang="en-IN" sz="2800" dirty="0"/>
                  <a:t>);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sol:solve</a:t>
                </a:r>
                <a:r>
                  <a:rPr lang="en-IN" sz="2800" dirty="0"/>
                  <a:t>(%,'</a:t>
                </a:r>
                <a:r>
                  <a:rPr lang="en-IN" sz="2800" dirty="0" err="1"/>
                  <a:t>laplace</a:t>
                </a:r>
                <a:r>
                  <a:rPr lang="en-IN" sz="2800" dirty="0"/>
                  <a:t>(y(t),</a:t>
                </a:r>
                <a:r>
                  <a:rPr lang="en-IN" sz="2800" dirty="0" err="1"/>
                  <a:t>t,s</a:t>
                </a:r>
                <a:r>
                  <a:rPr lang="en-IN" sz="2800" dirty="0"/>
                  <a:t>));</a:t>
                </a:r>
              </a:p>
              <a:p>
                <a:pPr marL="0" indent="0" hangingPunct="0">
                  <a:buNone/>
                </a:pPr>
                <a:r>
                  <a:rPr lang="en-IN" sz="2800" dirty="0"/>
                  <a:t>map(lambda([</a:t>
                </a:r>
                <a:r>
                  <a:rPr lang="en-IN" sz="2800" dirty="0" err="1"/>
                  <a:t>eq</a:t>
                </a:r>
                <a:r>
                  <a:rPr lang="en-IN" sz="2800" dirty="0"/>
                  <a:t>],</a:t>
                </a:r>
                <a:r>
                  <a:rPr lang="en-IN" sz="2800" dirty="0" err="1"/>
                  <a:t>ilt</a:t>
                </a:r>
                <a:r>
                  <a:rPr lang="en-IN" sz="2800" dirty="0"/>
                  <a:t>(</a:t>
                </a:r>
                <a:r>
                  <a:rPr lang="en-IN" sz="2800" dirty="0" err="1"/>
                  <a:t>eq,s,t</a:t>
                </a:r>
                <a:r>
                  <a:rPr lang="en-IN" sz="2800" dirty="0"/>
                  <a:t>)),sol);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Output: [y(t)=%e^(-t)/3-%e^(-4*t)/48+t/4-5/16]</a:t>
                </a:r>
              </a:p>
              <a:p>
                <a:pPr marL="0" indent="0">
                  <a:buNone/>
                </a:pPr>
                <a:r>
                  <a:rPr lang="en-IN" dirty="0"/>
                  <a:t/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9BB7473-2831-481B-9330-7BA7509DB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838200"/>
                <a:ext cx="7924800" cy="5417058"/>
              </a:xfrm>
              <a:blipFill>
                <a:blip r:embed="rId2"/>
                <a:stretch>
                  <a:fillRect l="-1538" t="-1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4410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FD9DC-66A1-4786-A1F2-6913004182B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52400"/>
                <a:ext cx="8534400" cy="61028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800" dirty="0"/>
                  <a:t>2) </a:t>
                </a:r>
                <a:r>
                  <a:rPr lang="en-IN" sz="2800" dirty="0">
                    <a:solidFill>
                      <a:srgbClr val="C00000"/>
                    </a:solidFill>
                  </a:rPr>
                  <a:t>Solve the differential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−3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+2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𝑦</m:t>
                    </m:r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=4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𝑡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+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𝑒</m:t>
                        </m:r>
                      </m:e>
                      <m:sup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3</m:t>
                        </m:r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𝑡</m:t>
                        </m:r>
                      </m:sup>
                    </m:sSup>
                    <m:r>
                      <a:rPr lang="en-IN" sz="2800" i="1">
                        <a:solidFill>
                          <a:srgbClr val="C00000"/>
                        </a:solidFill>
                      </a:rPr>
                      <m:t>,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𝑦</m:t>
                    </m:r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0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=1,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𝑦</m:t>
                    </m:r>
                    <m:r>
                      <a:rPr lang="en-IN" sz="2800" i="1">
                        <a:solidFill>
                          <a:srgbClr val="C00000"/>
                        </a:solidFill>
                      </a:rPr>
                      <m:t>′</m:t>
                    </m:r>
                    <m:d>
                      <m:dPr>
                        <m:ctrlPr>
                          <a:rPr lang="en-IN" sz="2800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C00000"/>
                            </a:solidFill>
                          </a:rPr>
                          <m:t>0</m:t>
                        </m:r>
                      </m:e>
                    </m:d>
                    <m:r>
                      <a:rPr lang="en-IN" sz="2800" i="1">
                        <a:solidFill>
                          <a:srgbClr val="C00000"/>
                        </a:solidFill>
                      </a:rPr>
                      <m:t>=−1</m:t>
                    </m:r>
                  </m:oMath>
                </a14:m>
                <a:r>
                  <a:rPr lang="en-IN" sz="2800" dirty="0">
                    <a:solidFill>
                      <a:srgbClr val="C0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IN" sz="2800" dirty="0">
                  <a:solidFill>
                    <a:srgbClr val="C00000"/>
                  </a:solidFill>
                </a:endParaRPr>
              </a:p>
              <a:p>
                <a:pPr marL="0" indent="0" hangingPunct="0">
                  <a:buNone/>
                </a:pPr>
                <a:r>
                  <a:rPr lang="en-IN" sz="2800" dirty="0" err="1"/>
                  <a:t>ode:'diff</a:t>
                </a:r>
                <a:r>
                  <a:rPr lang="en-IN" sz="2800" dirty="0"/>
                  <a:t>(y(t),t,2)-3*'diff(y(t),t)+2*y(t)=4*t+e^3*t;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atvalue</a:t>
                </a:r>
                <a:r>
                  <a:rPr lang="en-IN" sz="2800" dirty="0"/>
                  <a:t>(y(t),t=0,1);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atvalue</a:t>
                </a:r>
                <a:r>
                  <a:rPr lang="en-IN" sz="2800" dirty="0"/>
                  <a:t>('diff(y(t),t),t=0,-1);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lap-ode:laplace</a:t>
                </a:r>
                <a:r>
                  <a:rPr lang="en-IN" sz="2800" dirty="0"/>
                  <a:t>(</a:t>
                </a:r>
                <a:r>
                  <a:rPr lang="en-IN" sz="2800" dirty="0" err="1"/>
                  <a:t>ode,t,s</a:t>
                </a:r>
                <a:r>
                  <a:rPr lang="en-IN" sz="2800" dirty="0"/>
                  <a:t>);</a:t>
                </a:r>
              </a:p>
              <a:p>
                <a:pPr marL="0" indent="0" hangingPunct="0">
                  <a:buNone/>
                </a:pPr>
                <a:r>
                  <a:rPr lang="en-IN" sz="2800" dirty="0" err="1"/>
                  <a:t>sol:solve</a:t>
                </a:r>
                <a:r>
                  <a:rPr lang="en-IN" sz="2800" dirty="0"/>
                  <a:t>(%,'</a:t>
                </a:r>
                <a:r>
                  <a:rPr lang="en-IN" sz="2800" dirty="0" err="1"/>
                  <a:t>laplace</a:t>
                </a:r>
                <a:r>
                  <a:rPr lang="en-IN" sz="2800" dirty="0"/>
                  <a:t>(y(t),</a:t>
                </a:r>
                <a:r>
                  <a:rPr lang="en-IN" sz="2800" dirty="0" err="1"/>
                  <a:t>t,s</a:t>
                </a:r>
                <a:r>
                  <a:rPr lang="en-IN" sz="2800" dirty="0"/>
                  <a:t>));</a:t>
                </a:r>
              </a:p>
              <a:p>
                <a:pPr marL="0" indent="0" hangingPunct="0">
                  <a:buNone/>
                </a:pPr>
                <a:r>
                  <a:rPr lang="en-IN" sz="2800" dirty="0"/>
                  <a:t>map(lambda([</a:t>
                </a:r>
                <a:r>
                  <a:rPr lang="en-IN" sz="2800" dirty="0" err="1"/>
                  <a:t>eq</a:t>
                </a:r>
                <a:r>
                  <a:rPr lang="en-IN" sz="2800" dirty="0"/>
                  <a:t>],</a:t>
                </a:r>
                <a:r>
                  <a:rPr lang="en-IN" sz="2800" dirty="0" err="1"/>
                  <a:t>ilt</a:t>
                </a:r>
                <a:r>
                  <a:rPr lang="en-IN" sz="2800" dirty="0"/>
                  <a:t>(</a:t>
                </a:r>
                <a:r>
                  <a:rPr lang="en-IN" sz="2800" dirty="0" err="1"/>
                  <a:t>eq,s,t</a:t>
                </a:r>
                <a:r>
                  <a:rPr lang="en-IN" sz="2800" dirty="0"/>
                  <a:t>)),sol);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Output: [y(t)=((e^3-4)*%e^(2*t))/4+(-e^3-1)*%</a:t>
                </a:r>
                <a:r>
                  <a:rPr lang="en-IN" dirty="0" err="1"/>
                  <a:t>e^t</a:t>
                </a:r>
                <a:r>
                  <a:rPr lang="en-IN" dirty="0"/>
                  <a:t>+(e^3*t)/2+2*t+(3*e^3+12)/4]</a:t>
                </a:r>
              </a:p>
              <a:p>
                <a:pPr marL="457200" indent="-457200">
                  <a:buAutoNum type="arabicParenR" startAt="2"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ABFD9DC-66A1-4786-A1F2-691300418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52400"/>
                <a:ext cx="8534400" cy="6102858"/>
              </a:xfrm>
              <a:blipFill>
                <a:blip r:embed="rId2"/>
                <a:stretch>
                  <a:fillRect l="-1429" t="-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2428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2" id="{61B4AF59-41D6-4052-94FC-5CD76C41D04F}" vid="{6E060B22-3E72-49BF-82DE-A5756C8D13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3485</TotalTime>
  <Words>40</Words>
  <Application>Microsoft Office PowerPoint</Application>
  <PresentationFormat>On-screen Show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Theme2</vt:lpstr>
      <vt:lpstr>Lab-6    inverse Laplace transform</vt:lpstr>
      <vt:lpstr>    </vt:lpstr>
      <vt:lpstr>Find the Inverse Laplace Transform of the following functions: </vt:lpstr>
      <vt:lpstr>Slide 4</vt:lpstr>
      <vt:lpstr>Slide 5</vt:lpstr>
      <vt:lpstr>Slide 6</vt:lpstr>
      <vt:lpstr>Slide 7</vt:lpstr>
      <vt:lpstr>Solution of ode using laplace</vt:lpstr>
      <vt:lpstr>Slide 9</vt:lpstr>
      <vt:lpstr>Slide 10</vt:lpstr>
      <vt:lpstr>Slide 11</vt:lpstr>
      <vt:lpstr>        Find the inverse laplace of the following function using convolution theorem.</vt:lpstr>
      <vt:lpstr>Find the inverse laplace of the following function using convolution theorem.</vt:lpstr>
      <vt:lpstr>Find the inverse laplace of the following function using convolution theorem.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Maxima Lab-5   Find the Laplace Transform of the following functions:</dc:title>
  <dc:creator>hp</dc:creator>
  <cp:lastModifiedBy>hp</cp:lastModifiedBy>
  <cp:revision>33</cp:revision>
  <dcterms:created xsi:type="dcterms:W3CDTF">2006-08-16T00:00:00Z</dcterms:created>
  <dcterms:modified xsi:type="dcterms:W3CDTF">2019-03-25T02:36:28Z</dcterms:modified>
</cp:coreProperties>
</file>