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2/11/2023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2/11/2023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Software Testing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Teaching Module</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96FB-D5E1-F0F5-C97F-8BCAD0540E65}"/>
              </a:ext>
            </a:extLst>
          </p:cNvPr>
          <p:cNvSpPr>
            <a:spLocks noGrp="1"/>
          </p:cNvSpPr>
          <p:nvPr>
            <p:ph type="title"/>
          </p:nvPr>
        </p:nvSpPr>
        <p:spPr/>
        <p:txBody>
          <a:bodyPr/>
          <a:lstStyle/>
          <a:p>
            <a:pPr algn="ctr"/>
            <a:r>
              <a:rPr lang="en-IN" dirty="0"/>
              <a:t>POWER BI</a:t>
            </a:r>
          </a:p>
        </p:txBody>
      </p:sp>
      <p:sp>
        <p:nvSpPr>
          <p:cNvPr id="3" name="Content Placeholder 2">
            <a:extLst>
              <a:ext uri="{FF2B5EF4-FFF2-40B4-BE49-F238E27FC236}">
                <a16:creationId xmlns:a16="http://schemas.microsoft.com/office/drawing/2014/main" id="{A43B3339-7A8B-B4D8-DAD9-65180191FF4F}"/>
              </a:ext>
            </a:extLst>
          </p:cNvPr>
          <p:cNvSpPr>
            <a:spLocks noGrp="1"/>
          </p:cNvSpPr>
          <p:nvPr>
            <p:ph idx="1"/>
          </p:nvPr>
        </p:nvSpPr>
        <p:spPr/>
        <p:txBody>
          <a:bodyPr/>
          <a:lstStyle/>
          <a:p>
            <a:r>
              <a:rPr lang="en-US" i="0" dirty="0">
                <a:solidFill>
                  <a:schemeClr val="tx1"/>
                </a:solidFill>
                <a:effectLst/>
                <a:latin typeface="arial" panose="020B0604020202020204" pitchFamily="34" charset="0"/>
              </a:rPr>
              <a:t>Enterprises use BI Testing Tools such as Tableau, Microsoft Power BI, BusinessObjects, Oracle Analytics and Cognos for reporting on their data. One of the key factor for the success of BI projects is the level of trust on the data shown in BI reports and dashboards</a:t>
            </a:r>
            <a:r>
              <a:rPr lang="en-US" b="0" i="0" dirty="0">
                <a:solidFill>
                  <a:schemeClr val="tx1"/>
                </a:solidFill>
                <a:effectLst/>
                <a:latin typeface="arial" panose="020B0604020202020204" pitchFamily="34" charset="0"/>
              </a:rPr>
              <a:t>.</a:t>
            </a:r>
          </a:p>
          <a:p>
            <a:endParaRPr lang="en-US" dirty="0">
              <a:solidFill>
                <a:srgbClr val="202124"/>
              </a:solidFill>
              <a:latin typeface="arial" panose="020B0604020202020204" pitchFamily="34" charset="0"/>
            </a:endParaRPr>
          </a:p>
          <a:p>
            <a:r>
              <a:rPr lang="en-US" i="0" dirty="0">
                <a:solidFill>
                  <a:schemeClr val="tx1"/>
                </a:solidFill>
                <a:effectLst/>
                <a:latin typeface="arial" panose="020B0604020202020204" pitchFamily="34" charset="0"/>
              </a:rPr>
              <a:t>Business Intelligence (BI) is the process of gathering, cleansing, analyzing, integrating and sharing data to derive actional insights that drive business growth. Business Intelligence Testing or BI testing verifies the staging data, ETL process, BI reports and ensures the implementation is correct.</a:t>
            </a:r>
            <a:endParaRPr lang="en-IN" dirty="0">
              <a:solidFill>
                <a:schemeClr val="tx1"/>
              </a:solidFill>
            </a:endParaRPr>
          </a:p>
        </p:txBody>
      </p:sp>
    </p:spTree>
    <p:extLst>
      <p:ext uri="{BB962C8B-B14F-4D97-AF65-F5344CB8AC3E}">
        <p14:creationId xmlns:p14="http://schemas.microsoft.com/office/powerpoint/2010/main" val="43160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BBEE-D62E-A2C3-F8FD-D53A4442D4E0}"/>
              </a:ext>
            </a:extLst>
          </p:cNvPr>
          <p:cNvSpPr>
            <a:spLocks noGrp="1"/>
          </p:cNvSpPr>
          <p:nvPr>
            <p:ph type="title"/>
          </p:nvPr>
        </p:nvSpPr>
        <p:spPr>
          <a:xfrm>
            <a:off x="931025" y="166253"/>
            <a:ext cx="10058400" cy="989215"/>
          </a:xfrm>
        </p:spPr>
        <p:txBody>
          <a:bodyPr/>
          <a:lstStyle/>
          <a:p>
            <a:pPr algn="ctr"/>
            <a:r>
              <a:rPr lang="en-IN" dirty="0"/>
              <a:t>Contents</a:t>
            </a:r>
          </a:p>
        </p:txBody>
      </p:sp>
      <p:sp>
        <p:nvSpPr>
          <p:cNvPr id="3" name="Content Placeholder 2">
            <a:extLst>
              <a:ext uri="{FF2B5EF4-FFF2-40B4-BE49-F238E27FC236}">
                <a16:creationId xmlns:a16="http://schemas.microsoft.com/office/drawing/2014/main" id="{353118D5-139B-1688-1485-DD2AFDA01814}"/>
              </a:ext>
            </a:extLst>
          </p:cNvPr>
          <p:cNvSpPr>
            <a:spLocks noGrp="1"/>
          </p:cNvSpPr>
          <p:nvPr>
            <p:ph idx="1"/>
          </p:nvPr>
        </p:nvSpPr>
        <p:spPr>
          <a:xfrm>
            <a:off x="1235826" y="1410008"/>
            <a:ext cx="10058400" cy="3760891"/>
          </a:xfrm>
        </p:spPr>
        <p:txBody>
          <a:bodyPr/>
          <a:lstStyle/>
          <a:p>
            <a:r>
              <a:rPr lang="en-IN" sz="2400" b="1" dirty="0"/>
              <a:t>Introduction </a:t>
            </a:r>
          </a:p>
          <a:p>
            <a:pPr>
              <a:buFont typeface="Wingdings" panose="05000000000000000000" pitchFamily="2" charset="2"/>
              <a:buChar char="§"/>
            </a:pPr>
            <a:r>
              <a:rPr lang="en-IN" dirty="0"/>
              <a:t>Software Testing</a:t>
            </a:r>
          </a:p>
          <a:p>
            <a:pPr>
              <a:buFont typeface="Wingdings" panose="05000000000000000000" pitchFamily="2" charset="2"/>
              <a:buChar char="§"/>
            </a:pPr>
            <a:r>
              <a:rPr lang="en-IN" dirty="0"/>
              <a:t>Manual testing</a:t>
            </a:r>
          </a:p>
          <a:p>
            <a:pPr>
              <a:buFont typeface="Wingdings" panose="05000000000000000000" pitchFamily="2" charset="2"/>
              <a:buChar char="§"/>
            </a:pPr>
            <a:r>
              <a:rPr lang="en-IN" dirty="0"/>
              <a:t>Automation testing</a:t>
            </a:r>
          </a:p>
          <a:p>
            <a:pPr>
              <a:buFont typeface="Wingdings" panose="05000000000000000000" pitchFamily="2" charset="2"/>
              <a:buChar char="§"/>
            </a:pPr>
            <a:r>
              <a:rPr lang="en-IN" dirty="0"/>
              <a:t>Difference between Manual Testing and Automation testing</a:t>
            </a:r>
          </a:p>
          <a:p>
            <a:pPr>
              <a:buFont typeface="Wingdings" panose="05000000000000000000" pitchFamily="2" charset="2"/>
              <a:buChar char="§"/>
            </a:pPr>
            <a:r>
              <a:rPr lang="en-IN" dirty="0"/>
              <a:t>Difference between QA and QC</a:t>
            </a:r>
          </a:p>
          <a:p>
            <a:pPr>
              <a:buFont typeface="Wingdings" panose="05000000000000000000" pitchFamily="2" charset="2"/>
              <a:buChar char="§"/>
            </a:pPr>
            <a:r>
              <a:rPr lang="en-IN" dirty="0"/>
              <a:t>SQL</a:t>
            </a:r>
          </a:p>
          <a:p>
            <a:endParaRPr lang="en-IN" dirty="0"/>
          </a:p>
        </p:txBody>
      </p:sp>
    </p:spTree>
    <p:extLst>
      <p:ext uri="{BB962C8B-B14F-4D97-AF65-F5344CB8AC3E}">
        <p14:creationId xmlns:p14="http://schemas.microsoft.com/office/powerpoint/2010/main" val="229493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0EFA-ADDA-BB79-4D06-EA95F31EAC48}"/>
              </a:ext>
            </a:extLst>
          </p:cNvPr>
          <p:cNvSpPr>
            <a:spLocks noGrp="1"/>
          </p:cNvSpPr>
          <p:nvPr>
            <p:ph type="title"/>
          </p:nvPr>
        </p:nvSpPr>
        <p:spPr>
          <a:xfrm>
            <a:off x="1967344" y="286604"/>
            <a:ext cx="9188335" cy="35070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9069BF8-7E21-BB99-3970-A3D47CA13029}"/>
              </a:ext>
            </a:extLst>
          </p:cNvPr>
          <p:cNvSpPr>
            <a:spLocks noGrp="1"/>
          </p:cNvSpPr>
          <p:nvPr>
            <p:ph idx="1"/>
          </p:nvPr>
        </p:nvSpPr>
        <p:spPr>
          <a:xfrm>
            <a:off x="1097279" y="1330036"/>
            <a:ext cx="10058400" cy="5241360"/>
          </a:xfrm>
        </p:spPr>
        <p:txBody>
          <a:bodyPr>
            <a:normAutofit/>
          </a:bodyPr>
          <a:lstStyle/>
          <a:p>
            <a:r>
              <a:rPr lang="en-IN" sz="2400" b="1" dirty="0"/>
              <a:t>Automation Testing</a:t>
            </a:r>
            <a:endParaRPr lang="en-IN" sz="2000" b="1" dirty="0"/>
          </a:p>
          <a:p>
            <a:pPr>
              <a:buFont typeface="Wingdings" panose="05000000000000000000" pitchFamily="2" charset="2"/>
              <a:buChar char="§"/>
            </a:pPr>
            <a:r>
              <a:rPr lang="en-IN" dirty="0"/>
              <a:t>Agile Model</a:t>
            </a:r>
          </a:p>
          <a:p>
            <a:pPr>
              <a:buFont typeface="Wingdings" panose="05000000000000000000" pitchFamily="2" charset="2"/>
              <a:buChar char="§"/>
            </a:pPr>
            <a:r>
              <a:rPr lang="en-IN" dirty="0"/>
              <a:t>Java</a:t>
            </a:r>
          </a:p>
          <a:p>
            <a:pPr>
              <a:buFont typeface="Wingdings" panose="05000000000000000000" pitchFamily="2" charset="2"/>
              <a:buChar char="§"/>
            </a:pPr>
            <a:r>
              <a:rPr lang="en-IN" dirty="0"/>
              <a:t>Eclipse</a:t>
            </a:r>
          </a:p>
          <a:p>
            <a:pPr>
              <a:buFont typeface="Wingdings" panose="05000000000000000000" pitchFamily="2" charset="2"/>
              <a:buChar char="§"/>
            </a:pPr>
            <a:r>
              <a:rPr lang="en-IN" dirty="0"/>
              <a:t>Selenium</a:t>
            </a:r>
          </a:p>
          <a:p>
            <a:pPr>
              <a:buFont typeface="Wingdings" panose="05000000000000000000" pitchFamily="2" charset="2"/>
              <a:buChar char="§"/>
            </a:pPr>
            <a:r>
              <a:rPr lang="en-IN" dirty="0"/>
              <a:t>Junit</a:t>
            </a:r>
          </a:p>
          <a:p>
            <a:pPr>
              <a:buFont typeface="Wingdings" panose="05000000000000000000" pitchFamily="2" charset="2"/>
              <a:buChar char="§"/>
            </a:pPr>
            <a:r>
              <a:rPr lang="en-IN" dirty="0"/>
              <a:t>TestNG</a:t>
            </a:r>
          </a:p>
          <a:p>
            <a:pPr>
              <a:buFont typeface="Wingdings" panose="05000000000000000000" pitchFamily="2" charset="2"/>
              <a:buChar char="§"/>
            </a:pPr>
            <a:r>
              <a:rPr lang="en-IN" dirty="0"/>
              <a:t>DDT</a:t>
            </a:r>
          </a:p>
          <a:p>
            <a:pPr>
              <a:buFont typeface="Wingdings" panose="05000000000000000000" pitchFamily="2" charset="2"/>
              <a:buChar char="§"/>
            </a:pPr>
            <a:r>
              <a:rPr lang="en-IN" dirty="0"/>
              <a:t>JIRA</a:t>
            </a:r>
          </a:p>
          <a:p>
            <a:pPr>
              <a:buFont typeface="Wingdings" panose="05000000000000000000" pitchFamily="2" charset="2"/>
              <a:buChar char="§"/>
            </a:pPr>
            <a:r>
              <a:rPr lang="en-IN" dirty="0"/>
              <a:t>JMeter , Post Man</a:t>
            </a: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6956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E5B8-8BE6-A859-BA3C-533CBF0A1693}"/>
              </a:ext>
            </a:extLst>
          </p:cNvPr>
          <p:cNvSpPr>
            <a:spLocks noGrp="1"/>
          </p:cNvSpPr>
          <p:nvPr>
            <p:ph type="title"/>
          </p:nvPr>
        </p:nvSpPr>
        <p:spPr>
          <a:xfrm>
            <a:off x="1066800" y="1978243"/>
            <a:ext cx="10058400" cy="1450757"/>
          </a:xfrm>
        </p:spPr>
        <p:txBody>
          <a:bodyPr>
            <a:normAutofit/>
          </a:bodyPr>
          <a:lstStyle/>
          <a:p>
            <a:pPr algn="ctr"/>
            <a:r>
              <a:rPr lang="en-IN" sz="4800" b="1" dirty="0"/>
              <a:t>INTRODUCTION</a:t>
            </a:r>
          </a:p>
        </p:txBody>
      </p:sp>
    </p:spTree>
    <p:extLst>
      <p:ext uri="{BB962C8B-B14F-4D97-AF65-F5344CB8AC3E}">
        <p14:creationId xmlns:p14="http://schemas.microsoft.com/office/powerpoint/2010/main" val="56861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975C-27E7-56F5-F650-003D76BFE577}"/>
              </a:ext>
            </a:extLst>
          </p:cNvPr>
          <p:cNvSpPr>
            <a:spLocks noGrp="1"/>
          </p:cNvSpPr>
          <p:nvPr>
            <p:ph type="title"/>
          </p:nvPr>
        </p:nvSpPr>
        <p:spPr>
          <a:xfrm>
            <a:off x="1097280" y="0"/>
            <a:ext cx="10058400" cy="1450757"/>
          </a:xfrm>
        </p:spPr>
        <p:txBody>
          <a:bodyPr/>
          <a:lstStyle/>
          <a:p>
            <a:pPr algn="ctr"/>
            <a:r>
              <a:rPr lang="en-IN" dirty="0"/>
              <a:t>SOFTWARE TESTING</a:t>
            </a:r>
          </a:p>
        </p:txBody>
      </p:sp>
      <p:sp>
        <p:nvSpPr>
          <p:cNvPr id="3" name="Content Placeholder 2">
            <a:extLst>
              <a:ext uri="{FF2B5EF4-FFF2-40B4-BE49-F238E27FC236}">
                <a16:creationId xmlns:a16="http://schemas.microsoft.com/office/drawing/2014/main" id="{D1B4209C-AB00-5310-F075-BFDFD6F22CC6}"/>
              </a:ext>
            </a:extLst>
          </p:cNvPr>
          <p:cNvSpPr>
            <a:spLocks noGrp="1"/>
          </p:cNvSpPr>
          <p:nvPr>
            <p:ph idx="1"/>
          </p:nvPr>
        </p:nvSpPr>
        <p:spPr>
          <a:xfrm>
            <a:off x="1097280" y="1961322"/>
            <a:ext cx="10379103" cy="4546699"/>
          </a:xfrm>
        </p:spPr>
        <p:txBody>
          <a:bodyPr>
            <a:normAutofit lnSpcReduction="10000"/>
          </a:bodyPr>
          <a:lstStyle/>
          <a:p>
            <a:pPr>
              <a:buFont typeface="Wingdings" panose="05000000000000000000" pitchFamily="2" charset="2"/>
              <a:buChar char="§"/>
            </a:pPr>
            <a:r>
              <a:rPr lang="en-IN" dirty="0"/>
              <a:t>Verifying and validating a software program or application or product using Manual and automatic means.</a:t>
            </a:r>
          </a:p>
          <a:p>
            <a:pPr>
              <a:buFont typeface="Wingdings" panose="05000000000000000000" pitchFamily="2" charset="2"/>
              <a:buChar char="§"/>
            </a:pPr>
            <a:r>
              <a:rPr lang="en-IN" dirty="0"/>
              <a:t>Importance of Software testing are :-</a:t>
            </a:r>
          </a:p>
          <a:p>
            <a:pPr lvl="5">
              <a:buFont typeface="Wingdings" panose="05000000000000000000" pitchFamily="2" charset="2"/>
              <a:buChar char="§"/>
            </a:pPr>
            <a:r>
              <a:rPr lang="en-IN" dirty="0"/>
              <a:t>Quality of the product</a:t>
            </a:r>
          </a:p>
          <a:p>
            <a:pPr lvl="5">
              <a:buFont typeface="Wingdings" panose="05000000000000000000" pitchFamily="2" charset="2"/>
              <a:buChar char="§"/>
            </a:pPr>
            <a:r>
              <a:rPr lang="en-IN" dirty="0"/>
              <a:t>Security</a:t>
            </a:r>
          </a:p>
          <a:p>
            <a:pPr lvl="5">
              <a:buFont typeface="Wingdings" panose="05000000000000000000" pitchFamily="2" charset="2"/>
              <a:buChar char="§"/>
            </a:pPr>
            <a:r>
              <a:rPr lang="en-IN" dirty="0"/>
              <a:t>Reduce cost and time.</a:t>
            </a:r>
          </a:p>
          <a:p>
            <a:pPr lvl="5">
              <a:buFont typeface="Wingdings" panose="05000000000000000000" pitchFamily="2" charset="2"/>
              <a:buChar char="§"/>
            </a:pPr>
            <a:r>
              <a:rPr lang="en-IN" dirty="0"/>
              <a:t>Customer satisfaction</a:t>
            </a:r>
          </a:p>
          <a:p>
            <a:pPr>
              <a:buFont typeface="Wingdings" panose="05000000000000000000" pitchFamily="2" charset="2"/>
              <a:buChar char="§"/>
            </a:pPr>
            <a:r>
              <a:rPr lang="en-IN" dirty="0"/>
              <a:t> Important Principles of software testing</a:t>
            </a:r>
          </a:p>
          <a:p>
            <a:pPr lvl="5">
              <a:buFont typeface="Wingdings" panose="05000000000000000000" pitchFamily="2" charset="2"/>
              <a:buChar char="§"/>
            </a:pPr>
            <a:r>
              <a:rPr lang="en-IN" dirty="0"/>
              <a:t>Shows presence of bugs</a:t>
            </a:r>
          </a:p>
          <a:p>
            <a:pPr lvl="5">
              <a:buFont typeface="Wingdings" panose="05000000000000000000" pitchFamily="2" charset="2"/>
              <a:buChar char="§"/>
            </a:pPr>
            <a:r>
              <a:rPr lang="en-IN" dirty="0"/>
              <a:t>Exhaustive testing is impossible</a:t>
            </a:r>
          </a:p>
          <a:p>
            <a:pPr lvl="5">
              <a:buFont typeface="Wingdings" panose="05000000000000000000" pitchFamily="2" charset="2"/>
              <a:buChar char="§"/>
            </a:pPr>
            <a:r>
              <a:rPr lang="en-IN" dirty="0"/>
              <a:t>Early testing</a:t>
            </a:r>
          </a:p>
          <a:p>
            <a:pPr lvl="5">
              <a:buFont typeface="Wingdings" panose="05000000000000000000" pitchFamily="2" charset="2"/>
              <a:buChar char="§"/>
            </a:pPr>
            <a:r>
              <a:rPr lang="en-IN" dirty="0"/>
              <a:t>Defect Clustering</a:t>
            </a:r>
          </a:p>
          <a:p>
            <a:pPr lvl="5">
              <a:buFont typeface="Wingdings" panose="05000000000000000000" pitchFamily="2" charset="2"/>
              <a:buChar char="§"/>
            </a:pPr>
            <a:r>
              <a:rPr lang="en-IN" dirty="0"/>
              <a:t>Pesticide Paradox</a:t>
            </a:r>
          </a:p>
          <a:p>
            <a:pPr lvl="5">
              <a:buFont typeface="Wingdings" panose="05000000000000000000" pitchFamily="2" charset="2"/>
              <a:buChar char="§"/>
            </a:pPr>
            <a:r>
              <a:rPr lang="en-IN" dirty="0"/>
              <a:t>Context Dependent</a:t>
            </a:r>
          </a:p>
          <a:p>
            <a:pPr lvl="5">
              <a:buFont typeface="Wingdings" panose="05000000000000000000" pitchFamily="2" charset="2"/>
              <a:buChar char="§"/>
            </a:pPr>
            <a:r>
              <a:rPr lang="en-IN" dirty="0"/>
              <a:t>Absence of error fallacy</a:t>
            </a:r>
          </a:p>
          <a:p>
            <a:pPr lvl="5">
              <a:buFont typeface="Wingdings" panose="05000000000000000000" pitchFamily="2" charset="2"/>
              <a:buChar char="§"/>
            </a:pPr>
            <a:endParaRPr lang="en-IN" dirty="0"/>
          </a:p>
          <a:p>
            <a:pPr lvl="5">
              <a:buFont typeface="Wingdings" panose="05000000000000000000" pitchFamily="2" charset="2"/>
              <a:buChar char="§"/>
            </a:pPr>
            <a:endParaRPr lang="en-IN" dirty="0"/>
          </a:p>
        </p:txBody>
      </p:sp>
    </p:spTree>
    <p:extLst>
      <p:ext uri="{BB962C8B-B14F-4D97-AF65-F5344CB8AC3E}">
        <p14:creationId xmlns:p14="http://schemas.microsoft.com/office/powerpoint/2010/main" val="1369160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639D-DCC4-34C0-AA19-F58BCF7DD698}"/>
              </a:ext>
            </a:extLst>
          </p:cNvPr>
          <p:cNvSpPr>
            <a:spLocks noGrp="1"/>
          </p:cNvSpPr>
          <p:nvPr>
            <p:ph type="title"/>
          </p:nvPr>
        </p:nvSpPr>
        <p:spPr/>
        <p:txBody>
          <a:bodyPr/>
          <a:lstStyle/>
          <a:p>
            <a:pPr algn="ctr"/>
            <a:r>
              <a:rPr lang="en-IN" dirty="0"/>
              <a:t>MANUAL TESTING</a:t>
            </a:r>
          </a:p>
        </p:txBody>
      </p:sp>
      <p:sp>
        <p:nvSpPr>
          <p:cNvPr id="3" name="Content Placeholder 2">
            <a:extLst>
              <a:ext uri="{FF2B5EF4-FFF2-40B4-BE49-F238E27FC236}">
                <a16:creationId xmlns:a16="http://schemas.microsoft.com/office/drawing/2014/main" id="{C05117E9-57B2-32D1-8C4D-AF34E02FDB02}"/>
              </a:ext>
            </a:extLst>
          </p:cNvPr>
          <p:cNvSpPr>
            <a:spLocks noGrp="1"/>
          </p:cNvSpPr>
          <p:nvPr>
            <p:ph idx="1"/>
          </p:nvPr>
        </p:nvSpPr>
        <p:spPr>
          <a:xfrm>
            <a:off x="1097280" y="1987826"/>
            <a:ext cx="10263447" cy="4394902"/>
          </a:xfrm>
        </p:spPr>
        <p:txBody>
          <a:bodyPr/>
          <a:lstStyle/>
          <a:p>
            <a:pPr>
              <a:buFont typeface="Wingdings" panose="05000000000000000000" pitchFamily="2" charset="2"/>
              <a:buChar char="§"/>
            </a:pPr>
            <a:r>
              <a:rPr lang="en-IN" dirty="0"/>
              <a:t> Process is done manually</a:t>
            </a:r>
          </a:p>
          <a:p>
            <a:pPr>
              <a:buFont typeface="Wingdings" panose="05000000000000000000" pitchFamily="2" charset="2"/>
              <a:buChar char="§"/>
            </a:pPr>
            <a:r>
              <a:rPr lang="en-IN" dirty="0"/>
              <a:t> STLC:</a:t>
            </a:r>
          </a:p>
          <a:p>
            <a:pPr lvl="2">
              <a:buFont typeface="Wingdings" panose="05000000000000000000" pitchFamily="2" charset="2"/>
              <a:buChar char="§"/>
            </a:pPr>
            <a:r>
              <a:rPr lang="en-IN" dirty="0"/>
              <a:t>Test planning</a:t>
            </a:r>
          </a:p>
          <a:p>
            <a:pPr lvl="2">
              <a:buFont typeface="Wingdings" panose="05000000000000000000" pitchFamily="2" charset="2"/>
              <a:buChar char="§"/>
            </a:pPr>
            <a:r>
              <a:rPr lang="en-IN" dirty="0"/>
              <a:t>Test deployment</a:t>
            </a:r>
          </a:p>
          <a:p>
            <a:pPr lvl="2">
              <a:buFont typeface="Wingdings" panose="05000000000000000000" pitchFamily="2" charset="2"/>
              <a:buChar char="§"/>
            </a:pPr>
            <a:r>
              <a:rPr lang="en-IN" dirty="0"/>
              <a:t>Result analysis</a:t>
            </a:r>
          </a:p>
          <a:p>
            <a:pPr lvl="2">
              <a:buFont typeface="Wingdings" panose="05000000000000000000" pitchFamily="2" charset="2"/>
              <a:buChar char="§"/>
            </a:pPr>
            <a:r>
              <a:rPr lang="en-IN" dirty="0"/>
              <a:t>Test Execution</a:t>
            </a:r>
          </a:p>
          <a:p>
            <a:pPr lvl="2">
              <a:buFont typeface="Wingdings" panose="05000000000000000000" pitchFamily="2" charset="2"/>
              <a:buChar char="§"/>
            </a:pPr>
            <a:r>
              <a:rPr lang="en-IN" dirty="0"/>
              <a:t>Bug tracking</a:t>
            </a:r>
          </a:p>
          <a:p>
            <a:pPr lvl="2">
              <a:buFont typeface="Wingdings" panose="05000000000000000000" pitchFamily="2" charset="2"/>
              <a:buChar char="§"/>
            </a:pPr>
            <a:r>
              <a:rPr lang="en-IN" dirty="0"/>
              <a:t>Reporting tools</a:t>
            </a:r>
          </a:p>
          <a:p>
            <a:pPr>
              <a:buFont typeface="Wingdings" panose="05000000000000000000" pitchFamily="2" charset="2"/>
              <a:buChar char="§"/>
            </a:pPr>
            <a:r>
              <a:rPr lang="en-IN" dirty="0"/>
              <a:t> It is the starting of testing.</a:t>
            </a:r>
          </a:p>
          <a:p>
            <a:pPr>
              <a:buFont typeface="Wingdings" panose="05000000000000000000" pitchFamily="2" charset="2"/>
              <a:buChar char="§"/>
            </a:pPr>
            <a:r>
              <a:rPr lang="en-IN" dirty="0"/>
              <a:t>Run sequentially.</a:t>
            </a:r>
          </a:p>
        </p:txBody>
      </p:sp>
    </p:spTree>
    <p:extLst>
      <p:ext uri="{BB962C8B-B14F-4D97-AF65-F5344CB8AC3E}">
        <p14:creationId xmlns:p14="http://schemas.microsoft.com/office/powerpoint/2010/main" val="219898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E9B7-67DC-8477-3DBD-B33A53AE3385}"/>
              </a:ext>
            </a:extLst>
          </p:cNvPr>
          <p:cNvSpPr>
            <a:spLocks noGrp="1"/>
          </p:cNvSpPr>
          <p:nvPr>
            <p:ph type="title"/>
          </p:nvPr>
        </p:nvSpPr>
        <p:spPr/>
        <p:txBody>
          <a:bodyPr/>
          <a:lstStyle/>
          <a:p>
            <a:pPr algn="ctr"/>
            <a:r>
              <a:rPr lang="en-IN" dirty="0"/>
              <a:t>Difference Between QA &amp; QC</a:t>
            </a:r>
          </a:p>
        </p:txBody>
      </p:sp>
      <p:graphicFrame>
        <p:nvGraphicFramePr>
          <p:cNvPr id="4" name="Table 4">
            <a:extLst>
              <a:ext uri="{FF2B5EF4-FFF2-40B4-BE49-F238E27FC236}">
                <a16:creationId xmlns:a16="http://schemas.microsoft.com/office/drawing/2014/main" id="{83AFCF89-E1CC-129F-CDA7-A79C91FED6B6}"/>
              </a:ext>
            </a:extLst>
          </p:cNvPr>
          <p:cNvGraphicFramePr>
            <a:graphicFrameLocks noGrp="1"/>
          </p:cNvGraphicFramePr>
          <p:nvPr>
            <p:ph idx="1"/>
            <p:extLst>
              <p:ext uri="{D42A27DB-BD31-4B8C-83A1-F6EECF244321}">
                <p14:modId xmlns:p14="http://schemas.microsoft.com/office/powerpoint/2010/main" val="1789346626"/>
              </p:ext>
            </p:extLst>
          </p:nvPr>
        </p:nvGraphicFramePr>
        <p:xfrm>
          <a:off x="1096963" y="2108199"/>
          <a:ext cx="10058400" cy="4186584"/>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331807967"/>
                    </a:ext>
                  </a:extLst>
                </a:gridCol>
                <a:gridCol w="5029200">
                  <a:extLst>
                    <a:ext uri="{9D8B030D-6E8A-4147-A177-3AD203B41FA5}">
                      <a16:colId xmlns:a16="http://schemas.microsoft.com/office/drawing/2014/main" val="2333362406"/>
                    </a:ext>
                  </a:extLst>
                </a:gridCol>
              </a:tblGrid>
              <a:tr h="609049">
                <a:tc>
                  <a:txBody>
                    <a:bodyPr/>
                    <a:lstStyle/>
                    <a:p>
                      <a:pPr algn="ctr"/>
                      <a:r>
                        <a:rPr lang="en-IN" dirty="0">
                          <a:solidFill>
                            <a:schemeClr val="tx1"/>
                          </a:solidFill>
                        </a:rPr>
                        <a:t>QUALITY ASURANCE</a:t>
                      </a:r>
                    </a:p>
                  </a:txBody>
                  <a:tcPr/>
                </a:tc>
                <a:tc>
                  <a:txBody>
                    <a:bodyPr/>
                    <a:lstStyle/>
                    <a:p>
                      <a:pPr algn="ctr"/>
                      <a:r>
                        <a:rPr lang="en-IN" dirty="0">
                          <a:solidFill>
                            <a:schemeClr val="tx1"/>
                          </a:solidFill>
                        </a:rPr>
                        <a:t>QUALITY CONTROL</a:t>
                      </a:r>
                    </a:p>
                  </a:txBody>
                  <a:tcPr/>
                </a:tc>
                <a:extLst>
                  <a:ext uri="{0D108BD9-81ED-4DB2-BD59-A6C34878D82A}">
                    <a16:rowId xmlns:a16="http://schemas.microsoft.com/office/drawing/2014/main" val="1073600036"/>
                  </a:ext>
                </a:extLst>
              </a:tr>
              <a:tr h="3577535">
                <a:tc>
                  <a:txBody>
                    <a:bodyPr/>
                    <a:lstStyle/>
                    <a:p>
                      <a:pPr marL="342900" indent="-342900">
                        <a:buAutoNum type="arabicPeriod"/>
                      </a:pPr>
                      <a:r>
                        <a:rPr lang="en-IN" dirty="0"/>
                        <a:t>Aims to prevent the defect</a:t>
                      </a:r>
                    </a:p>
                    <a:p>
                      <a:pPr marL="342900" indent="-342900">
                        <a:buAutoNum type="arabicPeriod"/>
                      </a:pPr>
                      <a:endParaRPr lang="en-IN" dirty="0"/>
                    </a:p>
                    <a:p>
                      <a:pPr marL="342900" indent="-342900">
                        <a:buAutoNum type="arabicPeriod"/>
                      </a:pPr>
                      <a:r>
                        <a:rPr lang="en-IN" dirty="0"/>
                        <a:t>The method to manage the quality-verification</a:t>
                      </a:r>
                    </a:p>
                    <a:p>
                      <a:pPr marL="342900" indent="-342900">
                        <a:buAutoNum type="arabicPeriod"/>
                      </a:pPr>
                      <a:endParaRPr lang="en-IN" dirty="0"/>
                    </a:p>
                    <a:p>
                      <a:pPr marL="342900" indent="-342900">
                        <a:buAutoNum type="arabicPeriod"/>
                      </a:pPr>
                      <a:r>
                        <a:rPr lang="en-IN" dirty="0"/>
                        <a:t>Does not involves in executing a program</a:t>
                      </a:r>
                    </a:p>
                    <a:p>
                      <a:pPr marL="342900" indent="-342900">
                        <a:buAutoNum type="arabicPeriod"/>
                      </a:pPr>
                      <a:endParaRPr lang="en-IN" dirty="0"/>
                    </a:p>
                    <a:p>
                      <a:pPr marL="342900" indent="-342900">
                        <a:buAutoNum type="arabicPeriod"/>
                      </a:pPr>
                      <a:r>
                        <a:rPr lang="en-IN" dirty="0"/>
                        <a:t>It’s a preventive technique</a:t>
                      </a:r>
                    </a:p>
                    <a:p>
                      <a:pPr marL="342900" indent="-342900">
                        <a:buAutoNum type="arabicPeriod"/>
                      </a:pPr>
                      <a:endParaRPr lang="en-IN" dirty="0"/>
                    </a:p>
                    <a:p>
                      <a:pPr marL="342900" indent="-342900">
                        <a:buAutoNum type="arabicPeriod"/>
                      </a:pPr>
                      <a:r>
                        <a:rPr lang="en-IN" dirty="0"/>
                        <a:t>It’s a proactive Measure</a:t>
                      </a:r>
                    </a:p>
                    <a:p>
                      <a:pPr marL="342900" indent="-342900">
                        <a:buAutoNum type="arabicPeriod"/>
                      </a:pPr>
                      <a:endParaRPr lang="en-IN" dirty="0"/>
                    </a:p>
                    <a:p>
                      <a:pPr marL="342900" indent="-342900">
                        <a:buAutoNum type="arabicPeriod"/>
                      </a:pPr>
                      <a:r>
                        <a:rPr lang="en-IN" dirty="0"/>
                        <a:t>Involves in Full software development life cycle</a:t>
                      </a:r>
                    </a:p>
                  </a:txBody>
                  <a:tcPr/>
                </a:tc>
                <a:tc>
                  <a:txBody>
                    <a:bodyPr/>
                    <a:lstStyle/>
                    <a:p>
                      <a:pPr marL="342900" indent="-342900">
                        <a:buAutoNum type="arabicPeriod"/>
                      </a:pPr>
                      <a:r>
                        <a:rPr lang="en-IN" dirty="0"/>
                        <a:t>Aims to identify and fix the defect</a:t>
                      </a:r>
                    </a:p>
                    <a:p>
                      <a:pPr marL="342900" indent="-342900">
                        <a:buAutoNum type="arabicPeriod"/>
                      </a:pPr>
                      <a:endParaRPr lang="en-IN" dirty="0"/>
                    </a:p>
                    <a:p>
                      <a:pPr marL="342900" indent="-342900">
                        <a:buAutoNum type="arabicPeriod"/>
                      </a:pPr>
                      <a:r>
                        <a:rPr lang="en-IN" dirty="0"/>
                        <a:t>The method to verify the quality-validation</a:t>
                      </a:r>
                    </a:p>
                    <a:p>
                      <a:pPr marL="342900" indent="-342900">
                        <a:buAutoNum type="arabicPeriod"/>
                      </a:pPr>
                      <a:endParaRPr lang="en-IN" dirty="0"/>
                    </a:p>
                    <a:p>
                      <a:pPr marL="342900" indent="-342900">
                        <a:buAutoNum type="arabicPeriod"/>
                      </a:pPr>
                      <a:r>
                        <a:rPr lang="en-IN" dirty="0"/>
                        <a:t>Always involves in executing a program</a:t>
                      </a:r>
                    </a:p>
                    <a:p>
                      <a:pPr marL="342900" indent="-342900">
                        <a:buAutoNum type="arabicPeriod"/>
                      </a:pPr>
                      <a:endParaRPr lang="en-IN" dirty="0"/>
                    </a:p>
                    <a:p>
                      <a:pPr marL="342900" indent="-342900">
                        <a:buAutoNum type="arabicPeriod"/>
                      </a:pPr>
                      <a:r>
                        <a:rPr lang="en-IN" dirty="0"/>
                        <a:t>It’s a corrective technique</a:t>
                      </a:r>
                    </a:p>
                    <a:p>
                      <a:pPr marL="342900" indent="-342900">
                        <a:buAutoNum type="arabicPeriod"/>
                      </a:pPr>
                      <a:endParaRPr lang="en-IN" dirty="0"/>
                    </a:p>
                    <a:p>
                      <a:pPr marL="342900" indent="-342900">
                        <a:buAutoNum type="arabicPeriod"/>
                      </a:pPr>
                      <a:r>
                        <a:rPr lang="en-IN" dirty="0"/>
                        <a:t>It’s a Reactive measure.</a:t>
                      </a:r>
                    </a:p>
                    <a:p>
                      <a:pPr marL="342900" indent="-342900">
                        <a:buAutoNum type="arabicPeriod"/>
                      </a:pPr>
                      <a:endParaRPr lang="en-IN" dirty="0"/>
                    </a:p>
                    <a:p>
                      <a:pPr marL="342900" indent="-342900">
                        <a:buAutoNum type="arabicPeriod"/>
                      </a:pPr>
                      <a:r>
                        <a:rPr lang="en-IN" dirty="0"/>
                        <a:t>Involves in Full software testing life cycle.</a:t>
                      </a:r>
                    </a:p>
                  </a:txBody>
                  <a:tcPr/>
                </a:tc>
                <a:extLst>
                  <a:ext uri="{0D108BD9-81ED-4DB2-BD59-A6C34878D82A}">
                    <a16:rowId xmlns:a16="http://schemas.microsoft.com/office/drawing/2014/main" val="2571927082"/>
                  </a:ext>
                </a:extLst>
              </a:tr>
            </a:tbl>
          </a:graphicData>
        </a:graphic>
      </p:graphicFrame>
    </p:spTree>
    <p:extLst>
      <p:ext uri="{BB962C8B-B14F-4D97-AF65-F5344CB8AC3E}">
        <p14:creationId xmlns:p14="http://schemas.microsoft.com/office/powerpoint/2010/main" val="58623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84CE-C3B6-086E-8C31-F9859971E44F}"/>
              </a:ext>
            </a:extLst>
          </p:cNvPr>
          <p:cNvSpPr>
            <a:spLocks noGrp="1"/>
          </p:cNvSpPr>
          <p:nvPr>
            <p:ph type="title"/>
          </p:nvPr>
        </p:nvSpPr>
        <p:spPr/>
        <p:txBody>
          <a:bodyPr/>
          <a:lstStyle/>
          <a:p>
            <a:pPr algn="ctr"/>
            <a:r>
              <a:rPr lang="en-IN" dirty="0"/>
              <a:t>SHAREPOINT</a:t>
            </a:r>
          </a:p>
        </p:txBody>
      </p:sp>
      <p:sp>
        <p:nvSpPr>
          <p:cNvPr id="3" name="Content Placeholder 2">
            <a:extLst>
              <a:ext uri="{FF2B5EF4-FFF2-40B4-BE49-F238E27FC236}">
                <a16:creationId xmlns:a16="http://schemas.microsoft.com/office/drawing/2014/main" id="{85D9B3CE-8A1C-0170-6E55-7718591C914B}"/>
              </a:ext>
            </a:extLst>
          </p:cNvPr>
          <p:cNvSpPr>
            <a:spLocks noGrp="1"/>
          </p:cNvSpPr>
          <p:nvPr>
            <p:ph idx="1"/>
          </p:nvPr>
        </p:nvSpPr>
        <p:spPr>
          <a:xfrm>
            <a:off x="795130" y="1843158"/>
            <a:ext cx="10481145" cy="4570894"/>
          </a:xfrm>
        </p:spPr>
        <p:txBody>
          <a:bodyPr>
            <a:normAutofit/>
          </a:bodyPr>
          <a:lstStyle/>
          <a:p>
            <a:pPr algn="l" fontAlgn="base">
              <a:buFont typeface="Arial" panose="020B0604020202020204" pitchFamily="34" charset="0"/>
              <a:buChar char="•"/>
            </a:pPr>
            <a:r>
              <a:rPr lang="en-US" b="0" i="0" dirty="0">
                <a:solidFill>
                  <a:schemeClr val="tx1"/>
                </a:solidFill>
                <a:effectLst/>
                <a:latin typeface="inherit"/>
              </a:rPr>
              <a:t>Microsoft SharePoint is a browser-based document and collaboration management platform.</a:t>
            </a:r>
          </a:p>
          <a:p>
            <a:pPr algn="l" fontAlgn="base">
              <a:buFont typeface="Arial" panose="020B0604020202020204" pitchFamily="34" charset="0"/>
              <a:buChar char="•"/>
            </a:pPr>
            <a:r>
              <a:rPr lang="en-US" b="0" i="0" dirty="0">
                <a:solidFill>
                  <a:schemeClr val="tx1"/>
                </a:solidFill>
                <a:effectLst/>
                <a:latin typeface="inherit"/>
              </a:rPr>
              <a:t>SharePoint is a web-based intranet that improves your organization’s collaboration and effectiveness by streamlining content accessibility and management.</a:t>
            </a:r>
          </a:p>
          <a:p>
            <a:pPr algn="l" fontAlgn="base">
              <a:buFont typeface="Arial" panose="020B0604020202020204" pitchFamily="34" charset="0"/>
              <a:buChar char="•"/>
            </a:pPr>
            <a:r>
              <a:rPr lang="en-US" b="0" i="0" dirty="0">
                <a:solidFill>
                  <a:schemeClr val="tx1"/>
                </a:solidFill>
                <a:effectLst/>
                <a:latin typeface="inherit"/>
              </a:rPr>
              <a:t>SharePoint is a content management system. It allows groups to set up a password-protected, centralized document-sharing space. Documents can be downloaded, stored, edited, and uploaded for continued sharing.</a:t>
            </a:r>
          </a:p>
          <a:p>
            <a:pPr algn="l" fontAlgn="base">
              <a:buFont typeface="Arial" panose="020B0604020202020204" pitchFamily="34" charset="0"/>
              <a:buChar char="•"/>
            </a:pPr>
            <a:r>
              <a:rPr lang="en-US" b="0" i="0" dirty="0">
                <a:solidFill>
                  <a:schemeClr val="tx1"/>
                </a:solidFill>
                <a:effectLst/>
                <a:latin typeface="inherit"/>
              </a:rPr>
              <a:t>SharePoint, an enterprise information portal from Microsoft, is configured to run Extranet, Intranet, and Internet sites.</a:t>
            </a:r>
          </a:p>
          <a:p>
            <a:pPr>
              <a:buFont typeface="Wingdings" panose="05000000000000000000" pitchFamily="2" charset="2"/>
              <a:buChar char="§"/>
            </a:pPr>
            <a:r>
              <a:rPr lang="en-US" sz="1600" b="0" i="0" dirty="0">
                <a:solidFill>
                  <a:schemeClr val="tx1"/>
                </a:solidFill>
                <a:effectLst/>
                <a:latin typeface="Roboto" panose="02000000000000000000" pitchFamily="2" charset="0"/>
              </a:rPr>
              <a:t>Testing is a crucial activity in the case of SharePoint-based applications as well. Hence by following SharePoint Testing Best Practices, you can perform thorough testing on a web-based collaborative platform named SharePoint and achieve high-end software at the end. The result would be a seamless service that your customers can’t get enough of</a:t>
            </a:r>
            <a:r>
              <a:rPr lang="en-US" b="0" i="0" dirty="0">
                <a:solidFill>
                  <a:schemeClr val="tx1"/>
                </a:solidFill>
                <a:effectLst/>
                <a:latin typeface="Roboto" panose="02000000000000000000" pitchFamily="2" charset="0"/>
              </a:rPr>
              <a:t>.</a:t>
            </a:r>
            <a:endParaRPr lang="en-IN" dirty="0">
              <a:solidFill>
                <a:schemeClr val="tx1"/>
              </a:solidFill>
            </a:endParaRPr>
          </a:p>
        </p:txBody>
      </p:sp>
    </p:spTree>
    <p:extLst>
      <p:ext uri="{BB962C8B-B14F-4D97-AF65-F5344CB8AC3E}">
        <p14:creationId xmlns:p14="http://schemas.microsoft.com/office/powerpoint/2010/main" val="79030071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{112AC8CA-3011-45EF-A7FB-222A9A024BFD}tf56160789_win32</Template>
  <TotalTime>943</TotalTime>
  <Words>487</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vt:lpstr>
      <vt:lpstr>Bookman Old Style</vt:lpstr>
      <vt:lpstr>Calibri</vt:lpstr>
      <vt:lpstr>Franklin Gothic Book</vt:lpstr>
      <vt:lpstr>inherit</vt:lpstr>
      <vt:lpstr>Roboto</vt:lpstr>
      <vt:lpstr>Wingdings</vt:lpstr>
      <vt:lpstr>1_RetrospectVTI</vt:lpstr>
      <vt:lpstr>Software Testing</vt:lpstr>
      <vt:lpstr>Your best quote that reflects your approach… “It’s one small step for man, one giant leap for mankind.”</vt:lpstr>
      <vt:lpstr>Contents</vt:lpstr>
      <vt:lpstr>PowerPoint Presentation</vt:lpstr>
      <vt:lpstr>INTRODUCTION</vt:lpstr>
      <vt:lpstr>SOFTWARE TESTING</vt:lpstr>
      <vt:lpstr>MANUAL TESTING</vt:lpstr>
      <vt:lpstr>Difference Between QA &amp; QC</vt:lpstr>
      <vt:lpstr>SHAREPOINT</vt:lpstr>
      <vt:lpstr>POWER 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Testing</dc:title>
  <dc:creator>Aiswarya</dc:creator>
  <cp:lastModifiedBy>Aiswarya</cp:lastModifiedBy>
  <cp:revision>8</cp:revision>
  <dcterms:created xsi:type="dcterms:W3CDTF">2023-02-06T10:03:35Z</dcterms:created>
  <dcterms:modified xsi:type="dcterms:W3CDTF">2023-02-11T19:50:57Z</dcterms:modified>
</cp:coreProperties>
</file>