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Automation Testing</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9DEBA-956E-1483-147A-BF6DCD32D53D}"/>
              </a:ext>
            </a:extLst>
          </p:cNvPr>
          <p:cNvSpPr>
            <a:spLocks noGrp="1"/>
          </p:cNvSpPr>
          <p:nvPr>
            <p:ph idx="1"/>
          </p:nvPr>
        </p:nvSpPr>
        <p:spPr>
          <a:xfrm>
            <a:off x="1177034" y="1198621"/>
            <a:ext cx="10551140" cy="5096162"/>
          </a:xfrm>
        </p:spPr>
        <p:txBody>
          <a:bodyPr/>
          <a:lstStyle/>
          <a:p>
            <a:pPr marL="0" indent="0" algn="ctr">
              <a:buNone/>
            </a:pPr>
            <a:r>
              <a:rPr lang="en-US" sz="2800" b="1" i="0" dirty="0">
                <a:solidFill>
                  <a:srgbClr val="333333"/>
                </a:solidFill>
                <a:effectLst/>
                <a:latin typeface="inter-regular"/>
              </a:rPr>
              <a:t>JAVA ARCHITECTURE </a:t>
            </a:r>
          </a:p>
          <a:p>
            <a:pPr marL="0" indent="0">
              <a:buNone/>
            </a:pPr>
            <a:r>
              <a:rPr lang="en-US" sz="2400" b="1" i="0" dirty="0">
                <a:solidFill>
                  <a:srgbClr val="333333"/>
                </a:solidFill>
                <a:effectLst/>
                <a:latin typeface="inter-regular"/>
              </a:rPr>
              <a:t>JVM</a:t>
            </a:r>
          </a:p>
          <a:p>
            <a:pPr>
              <a:buFont typeface="Wingdings" panose="05000000000000000000" pitchFamily="2" charset="2"/>
              <a:buChar char="§"/>
            </a:pPr>
            <a:r>
              <a:rPr lang="en-US" sz="2000" b="0" i="0" dirty="0">
                <a:solidFill>
                  <a:srgbClr val="333333"/>
                </a:solidFill>
                <a:effectLst/>
                <a:latin typeface="inter-regular"/>
              </a:rPr>
              <a:t>JVMs are available for many hardware and software platforms. JVM, JRE, and JDK are platform dependent because the configuration of each </a:t>
            </a:r>
            <a:r>
              <a:rPr lang="en-US" sz="2000" b="0" i="0" u="none" strike="noStrike" dirty="0">
                <a:solidFill>
                  <a:srgbClr val="008000"/>
                </a:solidFill>
                <a:effectLst/>
                <a:latin typeface="inter-regular"/>
              </a:rPr>
              <a:t>OS</a:t>
            </a:r>
            <a:r>
              <a:rPr lang="en-US" sz="2000" b="0" i="0" dirty="0">
                <a:solidFill>
                  <a:srgbClr val="333333"/>
                </a:solidFill>
                <a:effectLst/>
                <a:latin typeface="inter-regular"/>
              </a:rPr>
              <a:t> is different from each other.</a:t>
            </a:r>
          </a:p>
          <a:p>
            <a:pPr algn="just">
              <a:buFont typeface="Wingdings" panose="05000000000000000000" pitchFamily="2" charset="2"/>
              <a:buChar char="§"/>
            </a:pPr>
            <a:r>
              <a:rPr lang="en-US" sz="2000" dirty="0">
                <a:solidFill>
                  <a:srgbClr val="333333"/>
                </a:solidFill>
                <a:latin typeface="inter-regular"/>
              </a:rPr>
              <a:t> </a:t>
            </a:r>
            <a:r>
              <a:rPr lang="en-US" sz="2000" b="0" i="0" dirty="0">
                <a:solidFill>
                  <a:srgbClr val="333333"/>
                </a:solidFill>
                <a:effectLst/>
                <a:latin typeface="inter-regular"/>
              </a:rPr>
              <a:t>The JVM performs the following main tasks:</a:t>
            </a:r>
          </a:p>
          <a:p>
            <a:pPr lvl="1" algn="just">
              <a:buFont typeface="Courier New" panose="02070309020205020404" pitchFamily="49" charset="0"/>
              <a:buChar char="o"/>
            </a:pPr>
            <a:r>
              <a:rPr lang="en-US" b="0" i="0" dirty="0">
                <a:solidFill>
                  <a:srgbClr val="000000"/>
                </a:solidFill>
                <a:effectLst/>
                <a:latin typeface="inter-regular"/>
              </a:rPr>
              <a:t>Loads code</a:t>
            </a:r>
          </a:p>
          <a:p>
            <a:pPr lvl="1" algn="just">
              <a:buFont typeface="Courier New" panose="02070309020205020404" pitchFamily="49" charset="0"/>
              <a:buChar char="o"/>
            </a:pPr>
            <a:r>
              <a:rPr lang="en-US" b="0" i="0" dirty="0">
                <a:solidFill>
                  <a:srgbClr val="000000"/>
                </a:solidFill>
                <a:effectLst/>
                <a:latin typeface="inter-regular"/>
              </a:rPr>
              <a:t>Verifies code</a:t>
            </a:r>
          </a:p>
          <a:p>
            <a:pPr lvl="1" algn="just">
              <a:buFont typeface="Courier New" panose="02070309020205020404" pitchFamily="49" charset="0"/>
              <a:buChar char="o"/>
            </a:pPr>
            <a:r>
              <a:rPr lang="en-US" b="0" i="0" dirty="0">
                <a:solidFill>
                  <a:srgbClr val="000000"/>
                </a:solidFill>
                <a:effectLst/>
                <a:latin typeface="inter-regular"/>
              </a:rPr>
              <a:t>Executes code</a:t>
            </a:r>
          </a:p>
          <a:p>
            <a:pPr lvl="1" algn="just">
              <a:buFont typeface="Courier New" panose="02070309020205020404" pitchFamily="49" charset="0"/>
              <a:buChar char="o"/>
            </a:pPr>
            <a:r>
              <a:rPr lang="en-US" b="0" i="0" dirty="0">
                <a:solidFill>
                  <a:srgbClr val="000000"/>
                </a:solidFill>
                <a:effectLst/>
                <a:latin typeface="inter-regular"/>
              </a:rPr>
              <a:t>Provides runtime environment</a:t>
            </a:r>
          </a:p>
          <a:p>
            <a:pPr marL="201168" lvl="1" indent="0" algn="just">
              <a:buNone/>
            </a:pPr>
            <a:r>
              <a:rPr lang="en-US" b="1" dirty="0">
                <a:solidFill>
                  <a:srgbClr val="000000"/>
                </a:solidFill>
                <a:latin typeface="inter-regular"/>
              </a:rPr>
              <a:t>	</a:t>
            </a:r>
            <a:endParaRPr lang="en-US" b="1" i="0" dirty="0">
              <a:solidFill>
                <a:srgbClr val="000000"/>
              </a:solidFill>
              <a:effectLst/>
              <a:latin typeface="inter-regular"/>
            </a:endParaRPr>
          </a:p>
          <a:p>
            <a:pPr marL="201168" lvl="1" indent="0" algn="just">
              <a:buNone/>
            </a:pPr>
            <a:endParaRPr lang="en-US" b="0" i="0" dirty="0">
              <a:solidFill>
                <a:srgbClr val="000000"/>
              </a:solidFill>
              <a:effectLst/>
              <a:latin typeface="inter-regular"/>
            </a:endParaRPr>
          </a:p>
          <a:p>
            <a:pPr>
              <a:buFont typeface="Wingdings" panose="05000000000000000000" pitchFamily="2" charset="2"/>
              <a:buChar char="§"/>
            </a:pPr>
            <a:endParaRPr lang="en-US" b="0" i="0" dirty="0">
              <a:solidFill>
                <a:srgbClr val="333333"/>
              </a:solidFill>
              <a:effectLst/>
              <a:latin typeface="inter-regular"/>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24051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86695-702F-EF28-0173-1CDBE8BD9338}"/>
              </a:ext>
            </a:extLst>
          </p:cNvPr>
          <p:cNvSpPr>
            <a:spLocks noGrp="1"/>
          </p:cNvSpPr>
          <p:nvPr>
            <p:ph idx="1"/>
          </p:nvPr>
        </p:nvSpPr>
        <p:spPr>
          <a:xfrm>
            <a:off x="1177636" y="1442930"/>
            <a:ext cx="10377055" cy="4306705"/>
          </a:xfrm>
        </p:spPr>
        <p:txBody>
          <a:bodyPr/>
          <a:lstStyle/>
          <a:p>
            <a:r>
              <a:rPr lang="en-IN" sz="2400" b="1" i="0" dirty="0">
                <a:solidFill>
                  <a:schemeClr val="tx1"/>
                </a:solidFill>
                <a:effectLst/>
                <a:latin typeface="erdana"/>
              </a:rPr>
              <a:t>JDK</a:t>
            </a:r>
          </a:p>
          <a:p>
            <a:pPr>
              <a:buFont typeface="Wingdings" panose="05000000000000000000" pitchFamily="2" charset="2"/>
              <a:buChar char="§"/>
            </a:pPr>
            <a:r>
              <a:rPr lang="en-US" sz="2000" b="0" i="0" dirty="0">
                <a:solidFill>
                  <a:srgbClr val="333333"/>
                </a:solidFill>
                <a:effectLst/>
                <a:latin typeface="inter-regular"/>
              </a:rPr>
              <a:t> JDK is an acronym for Java Development Kit. The Java Development Kit (JDK) is a software development environment which is used to develop Java applications and </a:t>
            </a:r>
            <a:r>
              <a:rPr lang="en-US" sz="2000" b="0" i="0" dirty="0">
                <a:solidFill>
                  <a:schemeClr val="tx1"/>
                </a:solidFill>
                <a:effectLst/>
                <a:latin typeface="inter-regular"/>
              </a:rPr>
              <a:t>applets</a:t>
            </a:r>
            <a:r>
              <a:rPr lang="en-US" sz="2000" b="0" i="0" dirty="0">
                <a:solidFill>
                  <a:srgbClr val="333333"/>
                </a:solidFill>
                <a:effectLst/>
                <a:latin typeface="inter-regular"/>
              </a:rPr>
              <a:t>.</a:t>
            </a:r>
          </a:p>
          <a:p>
            <a:pPr>
              <a:buFont typeface="Wingdings" panose="05000000000000000000" pitchFamily="2" charset="2"/>
              <a:buChar char="§"/>
            </a:pPr>
            <a:r>
              <a:rPr lang="en-US" sz="2000" dirty="0">
                <a:solidFill>
                  <a:srgbClr val="333333"/>
                </a:solidFill>
                <a:latin typeface="inter-regular"/>
              </a:rPr>
              <a:t> </a:t>
            </a:r>
            <a:r>
              <a:rPr lang="en-US" sz="2000" b="0" i="0" dirty="0">
                <a:solidFill>
                  <a:srgbClr val="333333"/>
                </a:solidFill>
                <a:effectLst/>
                <a:latin typeface="inter-regular"/>
              </a:rPr>
              <a:t>It physically exists. It contains JRE + development tools.</a:t>
            </a:r>
          </a:p>
          <a:p>
            <a:pPr>
              <a:buFont typeface="Wingdings" panose="05000000000000000000" pitchFamily="2" charset="2"/>
              <a:buChar char="§"/>
            </a:pPr>
            <a:r>
              <a:rPr lang="en-IN" sz="2000" b="0" i="0" dirty="0">
                <a:solidFill>
                  <a:srgbClr val="333333"/>
                </a:solidFill>
                <a:effectLst/>
                <a:latin typeface="inter-regular"/>
              </a:rPr>
              <a:t>The JDK contains a private Java Virtual Machine (JVM) and a few other resources such as an interpreter/loader (java), a compiler (javac), an archiver (jar), a documentation generator (Javadoc), etc. to complete the development of a Java Application.</a:t>
            </a:r>
            <a:endParaRPr lang="en-IN" sz="2000" dirty="0"/>
          </a:p>
        </p:txBody>
      </p:sp>
    </p:spTree>
    <p:extLst>
      <p:ext uri="{BB962C8B-B14F-4D97-AF65-F5344CB8AC3E}">
        <p14:creationId xmlns:p14="http://schemas.microsoft.com/office/powerpoint/2010/main" val="2083742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FDE10A-7764-2DB5-F6B7-2967CB2BE29A}"/>
              </a:ext>
            </a:extLst>
          </p:cNvPr>
          <p:cNvSpPr>
            <a:spLocks noGrp="1"/>
          </p:cNvSpPr>
          <p:nvPr>
            <p:ph idx="1"/>
          </p:nvPr>
        </p:nvSpPr>
        <p:spPr>
          <a:xfrm>
            <a:off x="1260764" y="1423863"/>
            <a:ext cx="10615352" cy="4644428"/>
          </a:xfrm>
        </p:spPr>
        <p:txBody>
          <a:bodyPr/>
          <a:lstStyle/>
          <a:p>
            <a:pPr marL="0" indent="0">
              <a:buNone/>
            </a:pPr>
            <a:r>
              <a:rPr lang="en-US" sz="2400" b="1" i="0" dirty="0">
                <a:solidFill>
                  <a:srgbClr val="333333"/>
                </a:solidFill>
                <a:effectLst/>
                <a:latin typeface="inter-regular"/>
              </a:rPr>
              <a:t>JRE</a:t>
            </a:r>
          </a:p>
          <a:p>
            <a:pPr>
              <a:buFont typeface="Wingdings" panose="05000000000000000000" pitchFamily="2" charset="2"/>
              <a:buChar char="§"/>
            </a:pPr>
            <a:r>
              <a:rPr lang="en-US" sz="2000" b="0" i="0" dirty="0">
                <a:solidFill>
                  <a:srgbClr val="333333"/>
                </a:solidFill>
                <a:effectLst/>
                <a:latin typeface="inter-regular"/>
              </a:rPr>
              <a:t> JRE is an acronym for Java Runtime Environment. It is also written as Java RTE.</a:t>
            </a:r>
          </a:p>
          <a:p>
            <a:pPr marL="0" indent="0">
              <a:buNone/>
            </a:pPr>
            <a:endParaRPr lang="en-US" sz="2000" b="0" i="0" dirty="0">
              <a:solidFill>
                <a:srgbClr val="333333"/>
              </a:solidFill>
              <a:effectLst/>
              <a:latin typeface="inter-regular"/>
            </a:endParaRPr>
          </a:p>
          <a:p>
            <a:pPr>
              <a:buFont typeface="Wingdings" panose="05000000000000000000" pitchFamily="2" charset="2"/>
              <a:buChar char="§"/>
            </a:pPr>
            <a:r>
              <a:rPr lang="en-US" sz="2000" b="0" i="0" dirty="0">
                <a:solidFill>
                  <a:srgbClr val="333333"/>
                </a:solidFill>
                <a:effectLst/>
                <a:latin typeface="inter-regular"/>
              </a:rPr>
              <a:t> The Java Runtime Environment is a set of software tools which are used for developing Java applications. It is used to provide the runtime environment.</a:t>
            </a:r>
          </a:p>
          <a:p>
            <a:pPr marL="0" indent="0">
              <a:buNone/>
            </a:pPr>
            <a:endParaRPr lang="en-US" sz="2000" b="0" i="0" dirty="0">
              <a:solidFill>
                <a:srgbClr val="333333"/>
              </a:solidFill>
              <a:effectLst/>
              <a:latin typeface="inter-regular"/>
            </a:endParaRPr>
          </a:p>
          <a:p>
            <a:pPr>
              <a:buFont typeface="Wingdings" panose="05000000000000000000" pitchFamily="2" charset="2"/>
              <a:buChar char="§"/>
            </a:pPr>
            <a:r>
              <a:rPr lang="en-US" sz="2000" dirty="0">
                <a:solidFill>
                  <a:srgbClr val="333333"/>
                </a:solidFill>
                <a:latin typeface="inter-regular"/>
              </a:rPr>
              <a:t>  </a:t>
            </a:r>
            <a:r>
              <a:rPr lang="en-US" sz="2000" b="0" i="0" dirty="0">
                <a:solidFill>
                  <a:srgbClr val="333333"/>
                </a:solidFill>
                <a:effectLst/>
                <a:latin typeface="inter-regular"/>
              </a:rPr>
              <a:t>It is the implementation of JVM. It physically exists and platform dependent.</a:t>
            </a:r>
          </a:p>
          <a:p>
            <a:pPr marL="0" indent="0">
              <a:buNone/>
            </a:pPr>
            <a:endParaRPr lang="en-US" sz="2000" b="0" i="0" dirty="0">
              <a:solidFill>
                <a:srgbClr val="333333"/>
              </a:solidFill>
              <a:effectLst/>
              <a:latin typeface="inter-regular"/>
            </a:endParaRPr>
          </a:p>
          <a:p>
            <a:pPr>
              <a:buFont typeface="Wingdings" panose="05000000000000000000" pitchFamily="2" charset="2"/>
              <a:buChar char="§"/>
            </a:pPr>
            <a:r>
              <a:rPr lang="en-US" sz="2000" dirty="0">
                <a:solidFill>
                  <a:srgbClr val="333333"/>
                </a:solidFill>
                <a:latin typeface="inter-regular"/>
              </a:rPr>
              <a:t>  </a:t>
            </a:r>
            <a:r>
              <a:rPr lang="en-US" sz="2000" b="0" i="0" dirty="0">
                <a:solidFill>
                  <a:srgbClr val="333333"/>
                </a:solidFill>
                <a:effectLst/>
                <a:latin typeface="inter-regular"/>
              </a:rPr>
              <a:t>It contains a set of libraries + other files that JVM uses at runtime.</a:t>
            </a:r>
          </a:p>
          <a:p>
            <a:endParaRPr lang="en-IN" dirty="0"/>
          </a:p>
        </p:txBody>
      </p:sp>
    </p:spTree>
    <p:extLst>
      <p:ext uri="{BB962C8B-B14F-4D97-AF65-F5344CB8AC3E}">
        <p14:creationId xmlns:p14="http://schemas.microsoft.com/office/powerpoint/2010/main" val="159217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3C7-AA65-81D7-29BE-1F8F86B7415C}"/>
              </a:ext>
            </a:extLst>
          </p:cNvPr>
          <p:cNvSpPr>
            <a:spLocks noGrp="1"/>
          </p:cNvSpPr>
          <p:nvPr>
            <p:ph type="title"/>
          </p:nvPr>
        </p:nvSpPr>
        <p:spPr/>
        <p:txBody>
          <a:bodyPr/>
          <a:lstStyle/>
          <a:p>
            <a:pPr algn="ctr"/>
            <a:r>
              <a:rPr lang="en-US" dirty="0"/>
              <a:t>JAVA- OOPS CONCEPTS</a:t>
            </a:r>
            <a:endParaRPr lang="en-IN" dirty="0"/>
          </a:p>
        </p:txBody>
      </p:sp>
      <p:sp>
        <p:nvSpPr>
          <p:cNvPr id="3" name="Content Placeholder 2">
            <a:extLst>
              <a:ext uri="{FF2B5EF4-FFF2-40B4-BE49-F238E27FC236}">
                <a16:creationId xmlns:a16="http://schemas.microsoft.com/office/drawing/2014/main" id="{0FFB52EC-AA3E-6F65-88FF-4CD7381C1683}"/>
              </a:ext>
            </a:extLst>
          </p:cNvPr>
          <p:cNvSpPr>
            <a:spLocks noGrp="1"/>
          </p:cNvSpPr>
          <p:nvPr>
            <p:ph idx="1"/>
          </p:nvPr>
        </p:nvSpPr>
        <p:spPr>
          <a:xfrm>
            <a:off x="1097279" y="2008910"/>
            <a:ext cx="10166465" cy="3818620"/>
          </a:xfrm>
        </p:spPr>
        <p:txBody>
          <a:bodyPr/>
          <a:lstStyle/>
          <a:p>
            <a:pPr>
              <a:buFont typeface="Wingdings" panose="05000000000000000000" pitchFamily="2" charset="2"/>
              <a:buChar char="§"/>
            </a:pPr>
            <a:r>
              <a:rPr lang="en-US" dirty="0"/>
              <a:t>Object Oriented Programming is a completely new way of programming. It enables us to think of program elements as objects.</a:t>
            </a:r>
          </a:p>
          <a:p>
            <a:pPr>
              <a:buFont typeface="Wingdings" panose="05000000000000000000" pitchFamily="2" charset="2"/>
              <a:buChar char="§"/>
            </a:pPr>
            <a:r>
              <a:rPr lang="en-US" dirty="0"/>
              <a:t> In this concept object is a real life entity.</a:t>
            </a:r>
          </a:p>
          <a:p>
            <a:pPr>
              <a:buFont typeface="Wingdings" panose="05000000000000000000" pitchFamily="2" charset="2"/>
              <a:buChar char="§"/>
            </a:pPr>
            <a:r>
              <a:rPr lang="en-US" dirty="0"/>
              <a:t> A Class contains a group of objects</a:t>
            </a:r>
          </a:p>
          <a:p>
            <a:pPr>
              <a:buFont typeface="Wingdings" panose="05000000000000000000" pitchFamily="2" charset="2"/>
              <a:buChar char="§"/>
            </a:pPr>
            <a:r>
              <a:rPr lang="en-US" dirty="0"/>
              <a:t> example:</a:t>
            </a:r>
          </a:p>
          <a:p>
            <a:pPr lvl="2">
              <a:buFont typeface="Wingdings" panose="05000000000000000000" pitchFamily="2" charset="2"/>
              <a:buChar char="§"/>
            </a:pPr>
            <a:r>
              <a:rPr lang="en-US" sz="1400" dirty="0"/>
              <a:t>Lets consider the words dog and animal, Dog belongs to the kingdom of animal.</a:t>
            </a:r>
          </a:p>
          <a:p>
            <a:pPr marL="384048" lvl="2" indent="0">
              <a:buNone/>
            </a:pPr>
            <a:r>
              <a:rPr lang="en-US" sz="1400" dirty="0"/>
              <a:t>So, Dog Is an object in the class animal. </a:t>
            </a:r>
            <a:endParaRPr lang="en-IN" sz="1400" dirty="0"/>
          </a:p>
        </p:txBody>
      </p:sp>
    </p:spTree>
    <p:extLst>
      <p:ext uri="{BB962C8B-B14F-4D97-AF65-F5344CB8AC3E}">
        <p14:creationId xmlns:p14="http://schemas.microsoft.com/office/powerpoint/2010/main" val="506650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0F4C-E8D6-8D1C-1EF9-171808A06F9D}"/>
              </a:ext>
            </a:extLst>
          </p:cNvPr>
          <p:cNvSpPr>
            <a:spLocks noGrp="1"/>
          </p:cNvSpPr>
          <p:nvPr>
            <p:ph type="title"/>
          </p:nvPr>
        </p:nvSpPr>
        <p:spPr/>
        <p:txBody>
          <a:bodyPr/>
          <a:lstStyle/>
          <a:p>
            <a:r>
              <a:rPr lang="en-US" dirty="0"/>
              <a:t>Encapsulation</a:t>
            </a:r>
            <a:endParaRPr lang="en-IN" dirty="0"/>
          </a:p>
        </p:txBody>
      </p:sp>
      <p:sp>
        <p:nvSpPr>
          <p:cNvPr id="3" name="Content Placeholder 2">
            <a:extLst>
              <a:ext uri="{FF2B5EF4-FFF2-40B4-BE49-F238E27FC236}">
                <a16:creationId xmlns:a16="http://schemas.microsoft.com/office/drawing/2014/main" id="{31CA1F11-A853-F7AE-32A3-5C39FF12647E}"/>
              </a:ext>
            </a:extLst>
          </p:cNvPr>
          <p:cNvSpPr>
            <a:spLocks noGrp="1"/>
          </p:cNvSpPr>
          <p:nvPr>
            <p:ph idx="1"/>
          </p:nvPr>
        </p:nvSpPr>
        <p:spPr/>
        <p:txBody>
          <a:bodyPr/>
          <a:lstStyle/>
          <a:p>
            <a:pPr>
              <a:buFont typeface="Wingdings" panose="05000000000000000000" pitchFamily="2" charset="2"/>
              <a:buChar char="§"/>
            </a:pPr>
            <a:r>
              <a:rPr lang="en-US" dirty="0"/>
              <a:t>Binding of data in to a single unit (The data = Attributes + Methods).</a:t>
            </a:r>
          </a:p>
          <a:p>
            <a:pPr lvl="2">
              <a:buFont typeface="Wingdings" panose="05000000000000000000" pitchFamily="2" charset="2"/>
              <a:buChar char="§"/>
            </a:pPr>
            <a:r>
              <a:rPr lang="en-US" sz="1600" dirty="0"/>
              <a:t>The methods could declare variables as private.</a:t>
            </a:r>
          </a:p>
          <a:p>
            <a:pPr lvl="2">
              <a:buFont typeface="Wingdings" panose="05000000000000000000" pitchFamily="2" charset="2"/>
              <a:buChar char="§"/>
            </a:pPr>
            <a:r>
              <a:rPr lang="en-US" sz="1600" dirty="0"/>
              <a:t>View and modify variables through public getter and setter methods.</a:t>
            </a:r>
          </a:p>
          <a:p>
            <a:pPr marL="384048" lvl="2" indent="0">
              <a:buNone/>
            </a:pPr>
            <a:endParaRPr lang="en-US" sz="1600" dirty="0"/>
          </a:p>
          <a:p>
            <a:pPr marL="384048" lvl="2" indent="0">
              <a:buNone/>
            </a:pPr>
            <a:r>
              <a:rPr lang="en-US" sz="1800" b="1" dirty="0"/>
              <a:t>ADVANTAGES</a:t>
            </a:r>
          </a:p>
          <a:p>
            <a:pPr lvl="2"/>
            <a:r>
              <a:rPr lang="en-US" sz="1600" dirty="0"/>
              <a:t>Increase Data security</a:t>
            </a:r>
          </a:p>
          <a:p>
            <a:pPr lvl="2"/>
            <a:r>
              <a:rPr lang="en-US" sz="1600" dirty="0"/>
              <a:t>Prevent unwanted access of variables from outside the class.</a:t>
            </a:r>
          </a:p>
          <a:p>
            <a:pPr lvl="2"/>
            <a:r>
              <a:rPr lang="en-US" sz="1600" dirty="0"/>
              <a:t>Increase readability and flexibility and reusability.</a:t>
            </a:r>
          </a:p>
        </p:txBody>
      </p:sp>
    </p:spTree>
    <p:extLst>
      <p:ext uri="{BB962C8B-B14F-4D97-AF65-F5344CB8AC3E}">
        <p14:creationId xmlns:p14="http://schemas.microsoft.com/office/powerpoint/2010/main" val="3834702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640A-25CE-6285-1EDD-4F0E85C2DC36}"/>
              </a:ext>
            </a:extLst>
          </p:cNvPr>
          <p:cNvSpPr>
            <a:spLocks noGrp="1"/>
          </p:cNvSpPr>
          <p:nvPr>
            <p:ph type="title"/>
          </p:nvPr>
        </p:nvSpPr>
        <p:spPr/>
        <p:txBody>
          <a:bodyPr/>
          <a:lstStyle/>
          <a:p>
            <a:r>
              <a:rPr lang="en-US" dirty="0"/>
              <a:t>Abstraction</a:t>
            </a:r>
            <a:endParaRPr lang="en-IN" dirty="0"/>
          </a:p>
        </p:txBody>
      </p:sp>
      <p:sp>
        <p:nvSpPr>
          <p:cNvPr id="3" name="Content Placeholder 2">
            <a:extLst>
              <a:ext uri="{FF2B5EF4-FFF2-40B4-BE49-F238E27FC236}">
                <a16:creationId xmlns:a16="http://schemas.microsoft.com/office/drawing/2014/main" id="{8A939760-7BD8-6C62-50BC-21C9BA0DEBD8}"/>
              </a:ext>
            </a:extLst>
          </p:cNvPr>
          <p:cNvSpPr>
            <a:spLocks noGrp="1"/>
          </p:cNvSpPr>
          <p:nvPr>
            <p:ph idx="1"/>
          </p:nvPr>
        </p:nvSpPr>
        <p:spPr/>
        <p:txBody>
          <a:bodyPr/>
          <a:lstStyle/>
          <a:p>
            <a:pPr>
              <a:buFont typeface="Wingdings" panose="05000000000000000000" pitchFamily="2" charset="2"/>
              <a:buChar char="§"/>
            </a:pPr>
            <a:r>
              <a:rPr lang="en-US" dirty="0"/>
              <a:t> Focus on main thing don’t need to go through the internal implementation.</a:t>
            </a:r>
          </a:p>
          <a:p>
            <a:pPr>
              <a:buFont typeface="Wingdings" panose="05000000000000000000" pitchFamily="2" charset="2"/>
              <a:buChar char="§"/>
            </a:pPr>
            <a:r>
              <a:rPr lang="en-US" dirty="0"/>
              <a:t> Hiding the Implementation details from user.</a:t>
            </a:r>
          </a:p>
          <a:p>
            <a:pPr>
              <a:buFont typeface="Wingdings" panose="05000000000000000000" pitchFamily="2" charset="2"/>
              <a:buChar char="§"/>
            </a:pPr>
            <a:r>
              <a:rPr lang="en-US" dirty="0"/>
              <a:t> Only the functionality will be provided to the user</a:t>
            </a:r>
          </a:p>
          <a:p>
            <a:pPr>
              <a:buFont typeface="Wingdings" panose="05000000000000000000" pitchFamily="2" charset="2"/>
              <a:buChar char="§"/>
            </a:pPr>
            <a:r>
              <a:rPr lang="en-US" dirty="0"/>
              <a:t> Abstraction can achieve in two ways</a:t>
            </a:r>
          </a:p>
          <a:p>
            <a:pPr lvl="1">
              <a:buFont typeface="Wingdings" panose="05000000000000000000" pitchFamily="2" charset="2"/>
              <a:buChar char="§"/>
            </a:pPr>
            <a:r>
              <a:rPr lang="en-US" u="sng" dirty="0"/>
              <a:t>Abstract class</a:t>
            </a:r>
            <a:r>
              <a:rPr lang="en-US" dirty="0"/>
              <a:t>: Is a restricted class that cannot be used to create object. To access it, it must be inherited from another class.</a:t>
            </a:r>
          </a:p>
          <a:p>
            <a:pPr lvl="1">
              <a:buFont typeface="Wingdings" panose="05000000000000000000" pitchFamily="2" charset="2"/>
              <a:buChar char="§"/>
            </a:pPr>
            <a:r>
              <a:rPr lang="en-US" u="sng" dirty="0"/>
              <a:t>Interface</a:t>
            </a:r>
            <a:r>
              <a:rPr lang="en-US" dirty="0"/>
              <a:t>: It is a blue print of a class. But not the class. It also supports the functionality of multiple inheritance. ‘Implements’ keyword is used for interface.</a:t>
            </a:r>
          </a:p>
          <a:p>
            <a:pPr>
              <a:buFont typeface="Wingdings" panose="05000000000000000000" pitchFamily="2" charset="2"/>
              <a:buChar char="§"/>
            </a:pPr>
            <a:endParaRPr lang="en-US" dirty="0"/>
          </a:p>
          <a:p>
            <a:endParaRPr lang="en-IN" dirty="0"/>
          </a:p>
        </p:txBody>
      </p:sp>
    </p:spTree>
    <p:extLst>
      <p:ext uri="{BB962C8B-B14F-4D97-AF65-F5344CB8AC3E}">
        <p14:creationId xmlns:p14="http://schemas.microsoft.com/office/powerpoint/2010/main" val="314773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0A6A-E37E-0C02-701A-B6761BDF0FBF}"/>
              </a:ext>
            </a:extLst>
          </p:cNvPr>
          <p:cNvSpPr>
            <a:spLocks noGrp="1"/>
          </p:cNvSpPr>
          <p:nvPr>
            <p:ph type="title"/>
          </p:nvPr>
        </p:nvSpPr>
        <p:spPr/>
        <p:txBody>
          <a:bodyPr/>
          <a:lstStyle/>
          <a:p>
            <a:r>
              <a:rPr lang="en-US" dirty="0"/>
              <a:t>Polymorphism</a:t>
            </a:r>
            <a:endParaRPr lang="en-IN" dirty="0"/>
          </a:p>
        </p:txBody>
      </p:sp>
      <p:sp>
        <p:nvSpPr>
          <p:cNvPr id="3" name="Content Placeholder 2">
            <a:extLst>
              <a:ext uri="{FF2B5EF4-FFF2-40B4-BE49-F238E27FC236}">
                <a16:creationId xmlns:a16="http://schemas.microsoft.com/office/drawing/2014/main" id="{678086C7-C220-97F9-EE2E-76DF5DE9E165}"/>
              </a:ext>
            </a:extLst>
          </p:cNvPr>
          <p:cNvSpPr>
            <a:spLocks noGrp="1"/>
          </p:cNvSpPr>
          <p:nvPr>
            <p:ph idx="1"/>
          </p:nvPr>
        </p:nvSpPr>
        <p:spPr/>
        <p:txBody>
          <a:bodyPr/>
          <a:lstStyle/>
          <a:p>
            <a:pPr>
              <a:buFont typeface="Wingdings" panose="05000000000000000000" pitchFamily="2" charset="2"/>
              <a:buChar char="§"/>
            </a:pPr>
            <a:r>
              <a:rPr lang="en-US" dirty="0"/>
              <a:t> Simply it can be defined as , One thing in multiple forms</a:t>
            </a:r>
          </a:p>
          <a:p>
            <a:pPr marL="0" indent="0">
              <a:buNone/>
            </a:pPr>
            <a:endParaRPr lang="en-US" dirty="0"/>
          </a:p>
          <a:p>
            <a:pPr>
              <a:buFont typeface="Wingdings" panose="05000000000000000000" pitchFamily="2" charset="2"/>
              <a:buChar char="§"/>
            </a:pPr>
            <a:r>
              <a:rPr lang="en-US" dirty="0"/>
              <a:t> Compile time polymorphism is known as Method overloading.</a:t>
            </a:r>
          </a:p>
          <a:p>
            <a:pPr marL="0" indent="0">
              <a:buNone/>
            </a:pPr>
            <a:endParaRPr lang="en-US" dirty="0"/>
          </a:p>
          <a:p>
            <a:pPr>
              <a:buFont typeface="Wingdings" panose="05000000000000000000" pitchFamily="2" charset="2"/>
              <a:buChar char="§"/>
            </a:pPr>
            <a:r>
              <a:rPr lang="en-US" dirty="0"/>
              <a:t> Runtime polymorphism is known as Method overriding.</a:t>
            </a:r>
            <a:endParaRPr lang="en-IN" dirty="0"/>
          </a:p>
        </p:txBody>
      </p:sp>
    </p:spTree>
    <p:extLst>
      <p:ext uri="{BB962C8B-B14F-4D97-AF65-F5344CB8AC3E}">
        <p14:creationId xmlns:p14="http://schemas.microsoft.com/office/powerpoint/2010/main" val="3279193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0669-92C2-AFEC-2257-EB54F44FC784}"/>
              </a:ext>
            </a:extLst>
          </p:cNvPr>
          <p:cNvSpPr>
            <a:spLocks noGrp="1"/>
          </p:cNvSpPr>
          <p:nvPr>
            <p:ph type="title"/>
          </p:nvPr>
        </p:nvSpPr>
        <p:spPr/>
        <p:txBody>
          <a:bodyPr/>
          <a:lstStyle/>
          <a:p>
            <a:r>
              <a:rPr lang="en-US" dirty="0"/>
              <a:t>Inheritance</a:t>
            </a:r>
            <a:endParaRPr lang="en-IN" dirty="0"/>
          </a:p>
        </p:txBody>
      </p:sp>
      <p:sp>
        <p:nvSpPr>
          <p:cNvPr id="3" name="Content Placeholder 2">
            <a:extLst>
              <a:ext uri="{FF2B5EF4-FFF2-40B4-BE49-F238E27FC236}">
                <a16:creationId xmlns:a16="http://schemas.microsoft.com/office/drawing/2014/main" id="{B5407848-369B-E3B7-21E0-997F77289CD0}"/>
              </a:ext>
            </a:extLst>
          </p:cNvPr>
          <p:cNvSpPr>
            <a:spLocks noGrp="1"/>
          </p:cNvSpPr>
          <p:nvPr>
            <p:ph idx="1"/>
          </p:nvPr>
        </p:nvSpPr>
        <p:spPr/>
        <p:txBody>
          <a:bodyPr/>
          <a:lstStyle/>
          <a:p>
            <a:pPr>
              <a:buFont typeface="Wingdings" panose="05000000000000000000" pitchFamily="2" charset="2"/>
              <a:buChar char="§"/>
            </a:pPr>
            <a:r>
              <a:rPr lang="en-US" dirty="0"/>
              <a:t> The concept of OOP which will allow us to use parent class features.</a:t>
            </a:r>
          </a:p>
          <a:p>
            <a:pPr>
              <a:buFont typeface="Wingdings" panose="05000000000000000000" pitchFamily="2" charset="2"/>
              <a:buChar char="§"/>
            </a:pPr>
            <a:r>
              <a:rPr lang="en-US" dirty="0"/>
              <a:t> We can reuse the properties or features of parent class.</a:t>
            </a:r>
          </a:p>
          <a:p>
            <a:pPr>
              <a:buFont typeface="Wingdings" panose="05000000000000000000" pitchFamily="2" charset="2"/>
              <a:buChar char="§"/>
            </a:pPr>
            <a:r>
              <a:rPr lang="en-US" dirty="0"/>
              <a:t> Subclass is the class which inherits the other class.</a:t>
            </a:r>
          </a:p>
          <a:p>
            <a:pPr>
              <a:buFont typeface="Wingdings" panose="05000000000000000000" pitchFamily="2" charset="2"/>
              <a:buChar char="§"/>
            </a:pPr>
            <a:r>
              <a:rPr lang="en-US" dirty="0"/>
              <a:t>The ‘extends’ keyword is used for inheritance.</a:t>
            </a:r>
            <a:endParaRPr lang="en-IN" dirty="0"/>
          </a:p>
        </p:txBody>
      </p:sp>
    </p:spTree>
    <p:extLst>
      <p:ext uri="{BB962C8B-B14F-4D97-AF65-F5344CB8AC3E}">
        <p14:creationId xmlns:p14="http://schemas.microsoft.com/office/powerpoint/2010/main" val="2176663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3992-2C52-8F3F-16CF-E2143462E098}"/>
              </a:ext>
            </a:extLst>
          </p:cNvPr>
          <p:cNvSpPr>
            <a:spLocks noGrp="1"/>
          </p:cNvSpPr>
          <p:nvPr>
            <p:ph type="title"/>
          </p:nvPr>
        </p:nvSpPr>
        <p:spPr/>
        <p:txBody>
          <a:bodyPr/>
          <a:lstStyle/>
          <a:p>
            <a:pPr algn="ctr"/>
            <a:r>
              <a:rPr lang="en-US" dirty="0"/>
              <a:t>SELENIUM</a:t>
            </a:r>
            <a:endParaRPr lang="en-IN" dirty="0"/>
          </a:p>
        </p:txBody>
      </p:sp>
      <p:sp>
        <p:nvSpPr>
          <p:cNvPr id="3" name="Content Placeholder 2">
            <a:extLst>
              <a:ext uri="{FF2B5EF4-FFF2-40B4-BE49-F238E27FC236}">
                <a16:creationId xmlns:a16="http://schemas.microsoft.com/office/drawing/2014/main" id="{52C4C629-91E4-B26F-6940-219242578139}"/>
              </a:ext>
            </a:extLst>
          </p:cNvPr>
          <p:cNvSpPr>
            <a:spLocks noGrp="1"/>
          </p:cNvSpPr>
          <p:nvPr>
            <p:ph idx="1"/>
          </p:nvPr>
        </p:nvSpPr>
        <p:spPr/>
        <p:txBody>
          <a:bodyPr/>
          <a:lstStyle/>
          <a:p>
            <a:pPr>
              <a:buFont typeface="Wingdings" panose="05000000000000000000" pitchFamily="2" charset="2"/>
              <a:buChar char="§"/>
            </a:pPr>
            <a:r>
              <a:rPr lang="en-US" dirty="0"/>
              <a:t> Functionality testing of web application.</a:t>
            </a:r>
          </a:p>
          <a:p>
            <a:pPr>
              <a:buFont typeface="Wingdings" panose="05000000000000000000" pitchFamily="2" charset="2"/>
              <a:buChar char="§"/>
            </a:pPr>
            <a:r>
              <a:rPr lang="en-US" dirty="0"/>
              <a:t> First introduction tool in selenium is Selenium IDE.</a:t>
            </a:r>
          </a:p>
          <a:p>
            <a:pPr>
              <a:buFont typeface="Wingdings" panose="05000000000000000000" pitchFamily="2" charset="2"/>
              <a:buChar char="§"/>
            </a:pPr>
            <a:r>
              <a:rPr lang="en-IN" dirty="0"/>
              <a:t> It’s a record and play back tool.</a:t>
            </a:r>
          </a:p>
          <a:p>
            <a:pPr>
              <a:buFont typeface="Wingdings" panose="05000000000000000000" pitchFamily="2" charset="2"/>
              <a:buChar char="§"/>
            </a:pPr>
            <a:r>
              <a:rPr lang="en-IN" dirty="0"/>
              <a:t> Next tool is Selenium RC(Remote Control)</a:t>
            </a:r>
          </a:p>
          <a:p>
            <a:pPr>
              <a:buFont typeface="Wingdings" panose="05000000000000000000" pitchFamily="2" charset="2"/>
              <a:buChar char="§"/>
            </a:pPr>
            <a:r>
              <a:rPr lang="en-IN" dirty="0"/>
              <a:t> The latest tool is Selenium Web Driver</a:t>
            </a:r>
          </a:p>
        </p:txBody>
      </p:sp>
    </p:spTree>
    <p:extLst>
      <p:ext uri="{BB962C8B-B14F-4D97-AF65-F5344CB8AC3E}">
        <p14:creationId xmlns:p14="http://schemas.microsoft.com/office/powerpoint/2010/main" val="3874942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57661-FAF8-C243-1500-2FB181084058}"/>
              </a:ext>
            </a:extLst>
          </p:cNvPr>
          <p:cNvSpPr>
            <a:spLocks noGrp="1"/>
          </p:cNvSpPr>
          <p:nvPr>
            <p:ph idx="1"/>
          </p:nvPr>
        </p:nvSpPr>
        <p:spPr/>
        <p:txBody>
          <a:bodyPr/>
          <a:lstStyle/>
          <a:p>
            <a:r>
              <a:rPr lang="en-US" b="1" dirty="0"/>
              <a:t>JUnit</a:t>
            </a:r>
          </a:p>
          <a:p>
            <a:pPr>
              <a:buFont typeface="Wingdings" panose="05000000000000000000" pitchFamily="2" charset="2"/>
              <a:buChar char="§"/>
            </a:pPr>
            <a:r>
              <a:rPr lang="en-US" i="0" dirty="0">
                <a:solidFill>
                  <a:srgbClr val="202124"/>
                </a:solidFill>
                <a:effectLst/>
                <a:latin typeface="arial" panose="020B0604020202020204" pitchFamily="34" charset="0"/>
              </a:rPr>
              <a:t>JUnit is a unit testing open-source framework for the Java programming language</a:t>
            </a:r>
          </a:p>
          <a:p>
            <a:pPr>
              <a:buFont typeface="Wingdings" panose="05000000000000000000" pitchFamily="2" charset="2"/>
              <a:buChar char="§"/>
            </a:pPr>
            <a:r>
              <a:rPr lang="en-US" b="0" i="0" dirty="0">
                <a:solidFill>
                  <a:schemeClr val="tx1"/>
                </a:solidFill>
                <a:effectLst/>
                <a:latin typeface="Roboto" panose="02000000000000000000" pitchFamily="2" charset="0"/>
              </a:rPr>
              <a:t>JUnit has several graphs that represent the progress of a test.</a:t>
            </a:r>
          </a:p>
          <a:p>
            <a:pPr>
              <a:buFont typeface="Wingdings" panose="05000000000000000000" pitchFamily="2" charset="2"/>
              <a:buChar char="§"/>
            </a:pPr>
            <a:r>
              <a:rPr lang="en-US" b="0" i="0" dirty="0">
                <a:solidFill>
                  <a:schemeClr val="tx1"/>
                </a:solidFill>
                <a:effectLst/>
                <a:latin typeface="Roboto" panose="02000000000000000000" pitchFamily="2" charset="0"/>
              </a:rPr>
              <a:t>When the test runs smoothly, the graph displays a green color, and it turns red if the test fails. JUnit Testing enables developers to develop highly reliable and bug-free code</a:t>
            </a:r>
            <a:endParaRPr lang="en-IN" dirty="0">
              <a:solidFill>
                <a:schemeClr val="tx1"/>
              </a:solidFill>
            </a:endParaRPr>
          </a:p>
        </p:txBody>
      </p:sp>
    </p:spTree>
    <p:extLst>
      <p:ext uri="{BB962C8B-B14F-4D97-AF65-F5344CB8AC3E}">
        <p14:creationId xmlns:p14="http://schemas.microsoft.com/office/powerpoint/2010/main" val="234232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E294B-8A04-03FE-1DA7-2BB3DBC035A5}"/>
              </a:ext>
            </a:extLst>
          </p:cNvPr>
          <p:cNvSpPr>
            <a:spLocks noGrp="1"/>
          </p:cNvSpPr>
          <p:nvPr>
            <p:ph type="title"/>
          </p:nvPr>
        </p:nvSpPr>
        <p:spPr/>
        <p:txBody>
          <a:bodyPr>
            <a:normAutofit/>
          </a:bodyPr>
          <a:lstStyle/>
          <a:p>
            <a:pPr algn="ctr"/>
            <a:r>
              <a:rPr lang="en-IN" sz="3600" dirty="0"/>
              <a:t>SOFTWARE DEVELOPMENT LIFE CYCLE</a:t>
            </a:r>
          </a:p>
        </p:txBody>
      </p:sp>
      <p:sp>
        <p:nvSpPr>
          <p:cNvPr id="3" name="Content Placeholder 2">
            <a:extLst>
              <a:ext uri="{FF2B5EF4-FFF2-40B4-BE49-F238E27FC236}">
                <a16:creationId xmlns:a16="http://schemas.microsoft.com/office/drawing/2014/main" id="{C6BB6C25-CF83-E639-E76F-6BF09500AF3C}"/>
              </a:ext>
            </a:extLst>
          </p:cNvPr>
          <p:cNvSpPr>
            <a:spLocks noGrp="1"/>
          </p:cNvSpPr>
          <p:nvPr>
            <p:ph idx="1"/>
          </p:nvPr>
        </p:nvSpPr>
        <p:spPr>
          <a:xfrm>
            <a:off x="1097280" y="2067340"/>
            <a:ext cx="10058400" cy="3921022"/>
          </a:xfrm>
        </p:spPr>
        <p:txBody>
          <a:bodyPr/>
          <a:lstStyle/>
          <a:p>
            <a:pPr>
              <a:buFont typeface="Wingdings" panose="05000000000000000000" pitchFamily="2" charset="2"/>
              <a:buChar char="§"/>
            </a:pPr>
            <a:r>
              <a:rPr lang="en-US" b="0" i="0" dirty="0">
                <a:solidFill>
                  <a:srgbClr val="000000"/>
                </a:solidFill>
                <a:effectLst/>
                <a:latin typeface="Bookman Old Style" panose="02050604050505020204" pitchFamily="18" charset="0"/>
              </a:rPr>
              <a:t> SDLC is a process that consists of a series of planned activities to develop or alter   the Software Products.</a:t>
            </a:r>
          </a:p>
          <a:p>
            <a:pPr marL="0" indent="0">
              <a:buNone/>
            </a:pPr>
            <a:endParaRPr lang="en-US" b="0" i="0" dirty="0">
              <a:solidFill>
                <a:srgbClr val="000000"/>
              </a:solidFill>
              <a:effectLst/>
              <a:latin typeface="Bookman Old Style" panose="02050604050505020204" pitchFamily="18" charset="0"/>
            </a:endParaRPr>
          </a:p>
          <a:p>
            <a:pPr>
              <a:buFont typeface="Wingdings" panose="05000000000000000000" pitchFamily="2" charset="2"/>
              <a:buChar char="§"/>
            </a:pPr>
            <a:r>
              <a:rPr lang="en-US" dirty="0">
                <a:solidFill>
                  <a:srgbClr val="000000"/>
                </a:solidFill>
                <a:latin typeface="Bookman Old Style" panose="02050604050505020204" pitchFamily="18" charset="0"/>
              </a:rPr>
              <a:t> </a:t>
            </a:r>
            <a:r>
              <a:rPr lang="en-US" dirty="0">
                <a:solidFill>
                  <a:srgbClr val="000000"/>
                </a:solidFill>
                <a:latin typeface="Nunito" pitchFamily="2" charset="0"/>
              </a:rPr>
              <a:t>It i</a:t>
            </a:r>
            <a:r>
              <a:rPr lang="en-US" b="0" i="0" dirty="0">
                <a:solidFill>
                  <a:srgbClr val="000000"/>
                </a:solidFill>
                <a:effectLst/>
                <a:latin typeface="Nunito" pitchFamily="2" charset="0"/>
              </a:rPr>
              <a:t>s a process used by the software industry to design, develop and test high quality software.</a:t>
            </a:r>
          </a:p>
          <a:p>
            <a:pPr marL="0" indent="0">
              <a:buNone/>
            </a:pPr>
            <a:endParaRPr lang="en-US" b="0" i="0" dirty="0">
              <a:solidFill>
                <a:srgbClr val="000000"/>
              </a:solidFill>
              <a:effectLst/>
              <a:latin typeface="Nunito" pitchFamily="2" charset="0"/>
            </a:endParaRPr>
          </a:p>
          <a:p>
            <a:pPr>
              <a:buFont typeface="Wingdings" panose="05000000000000000000" pitchFamily="2" charset="2"/>
              <a:buChar char="§"/>
            </a:pPr>
            <a:r>
              <a:rPr lang="en-US" dirty="0">
                <a:solidFill>
                  <a:srgbClr val="000000"/>
                </a:solidFill>
                <a:latin typeface="Nunito" pitchFamily="2" charset="0"/>
              </a:rPr>
              <a:t> </a:t>
            </a:r>
            <a:r>
              <a:rPr lang="en-US" b="0" i="0" dirty="0">
                <a:solidFill>
                  <a:srgbClr val="000000"/>
                </a:solidFill>
                <a:effectLst/>
                <a:latin typeface="Nunito" pitchFamily="2" charset="0"/>
              </a:rPr>
              <a:t>The SDLC aims to produce a high-quality software that meets or exceeds customer expectations, reaches completion within times and cost estimates.</a:t>
            </a:r>
            <a:endParaRPr lang="en-IN" dirty="0">
              <a:latin typeface="Bookman Old Style" panose="02050604050505020204" pitchFamily="18" charset="0"/>
            </a:endParaRPr>
          </a:p>
        </p:txBody>
      </p:sp>
    </p:spTree>
    <p:extLst>
      <p:ext uri="{BB962C8B-B14F-4D97-AF65-F5344CB8AC3E}">
        <p14:creationId xmlns:p14="http://schemas.microsoft.com/office/powerpoint/2010/main" val="1003388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20CA3-BB74-B990-3311-B40724FDA1F5}"/>
              </a:ext>
            </a:extLst>
          </p:cNvPr>
          <p:cNvSpPr>
            <a:spLocks noGrp="1"/>
          </p:cNvSpPr>
          <p:nvPr>
            <p:ph idx="1"/>
          </p:nvPr>
        </p:nvSpPr>
        <p:spPr/>
        <p:txBody>
          <a:bodyPr>
            <a:normAutofit/>
          </a:bodyPr>
          <a:lstStyle/>
          <a:p>
            <a:r>
              <a:rPr lang="en-US" b="1" dirty="0"/>
              <a:t>TestNG</a:t>
            </a:r>
          </a:p>
          <a:p>
            <a:pPr>
              <a:buFont typeface="Wingdings" panose="05000000000000000000" pitchFamily="2" charset="2"/>
              <a:buChar char="§"/>
            </a:pPr>
            <a:r>
              <a:rPr lang="en-US" i="0" dirty="0">
                <a:solidFill>
                  <a:srgbClr val="222222"/>
                </a:solidFill>
                <a:effectLst/>
                <a:latin typeface="Source Sans Pro" panose="020B0503030403020204" pitchFamily="34" charset="0"/>
              </a:rPr>
              <a:t>TestNG is an automation testing framework in which NG stands for “ Test Next Generation”.</a:t>
            </a:r>
          </a:p>
          <a:p>
            <a:pPr>
              <a:buFont typeface="Wingdings" panose="05000000000000000000" pitchFamily="2" charset="2"/>
              <a:buChar char="§"/>
            </a:pPr>
            <a:r>
              <a:rPr lang="en-US" b="0" i="0" dirty="0">
                <a:solidFill>
                  <a:srgbClr val="222222"/>
                </a:solidFill>
                <a:effectLst/>
                <a:latin typeface="Source Sans Pro" panose="020B0503030403020204" pitchFamily="34" charset="0"/>
              </a:rPr>
              <a:t>TestNG overcomes the disadvantages of JUnit and is designed to make </a:t>
            </a:r>
            <a:r>
              <a:rPr lang="en-US" dirty="0">
                <a:latin typeface="Source Sans Pro" panose="020B0503030403020204" pitchFamily="34" charset="0"/>
              </a:rPr>
              <a:t>end-to-end testing</a:t>
            </a:r>
            <a:r>
              <a:rPr lang="en-US" b="0" i="0" dirty="0">
                <a:solidFill>
                  <a:srgbClr val="222222"/>
                </a:solidFill>
                <a:effectLst/>
                <a:latin typeface="Source Sans Pro" panose="020B0503030403020204" pitchFamily="34" charset="0"/>
              </a:rPr>
              <a:t> easy.</a:t>
            </a:r>
            <a:endParaRPr lang="en-US" i="0" dirty="0">
              <a:solidFill>
                <a:srgbClr val="222222"/>
              </a:solidFill>
              <a:effectLst/>
              <a:latin typeface="Source Sans Pro" panose="020B0503030403020204" pitchFamily="34" charset="0"/>
            </a:endParaRPr>
          </a:p>
          <a:p>
            <a:pPr>
              <a:buFont typeface="Wingdings" panose="05000000000000000000" pitchFamily="2" charset="2"/>
              <a:buChar char="§"/>
            </a:pPr>
            <a:r>
              <a:rPr lang="en-US" b="0" i="0" dirty="0">
                <a:solidFill>
                  <a:srgbClr val="222222"/>
                </a:solidFill>
                <a:effectLst/>
                <a:latin typeface="Source Sans Pro" panose="020B0503030403020204" pitchFamily="34" charset="0"/>
              </a:rPr>
              <a:t>TestNG is inspired by </a:t>
            </a:r>
            <a:r>
              <a:rPr lang="en-US" dirty="0">
                <a:latin typeface="Source Sans Pro" panose="020B0503030403020204" pitchFamily="34" charset="0"/>
              </a:rPr>
              <a:t>JUnit </a:t>
            </a:r>
            <a:r>
              <a:rPr lang="en-US" b="0" i="0" dirty="0">
                <a:solidFill>
                  <a:srgbClr val="222222"/>
                </a:solidFill>
                <a:effectLst/>
                <a:latin typeface="Source Sans Pro" panose="020B0503030403020204" pitchFamily="34" charset="0"/>
              </a:rPr>
              <a:t>which uses the annotations (@). </a:t>
            </a:r>
          </a:p>
          <a:p>
            <a:pPr>
              <a:buFont typeface="Wingdings" panose="05000000000000000000" pitchFamily="2" charset="2"/>
              <a:buChar char="§"/>
            </a:pPr>
            <a:r>
              <a:rPr lang="en-US" b="0" i="0" dirty="0">
                <a:solidFill>
                  <a:srgbClr val="222222"/>
                </a:solidFill>
                <a:effectLst/>
                <a:latin typeface="Source Sans Pro" panose="020B0503030403020204" pitchFamily="34" charset="0"/>
              </a:rPr>
              <a:t>Default Selenium tests do not generate a proper format for the test results. Using TestNG in Selenium, we can generate test results</a:t>
            </a:r>
          </a:p>
          <a:p>
            <a:pPr>
              <a:buFont typeface="Wingdings" panose="05000000000000000000" pitchFamily="2" charset="2"/>
              <a:buChar char="§"/>
            </a:pPr>
            <a:r>
              <a:rPr lang="en-US" b="0" i="0" dirty="0">
                <a:solidFill>
                  <a:srgbClr val="222222"/>
                </a:solidFill>
                <a:effectLst/>
                <a:latin typeface="Source Sans Pro" panose="020B0503030403020204" pitchFamily="34" charset="0"/>
              </a:rPr>
              <a:t>Using </a:t>
            </a:r>
            <a:r>
              <a:rPr lang="en-US" dirty="0">
                <a:solidFill>
                  <a:srgbClr val="222222"/>
                </a:solidFill>
                <a:latin typeface="Source Sans Pro" panose="020B0503030403020204" pitchFamily="34" charset="0"/>
              </a:rPr>
              <a:t>T</a:t>
            </a:r>
            <a:r>
              <a:rPr lang="en-US" b="0" i="0" dirty="0">
                <a:solidFill>
                  <a:srgbClr val="222222"/>
                </a:solidFill>
                <a:effectLst/>
                <a:latin typeface="Source Sans Pro" panose="020B0503030403020204" pitchFamily="34" charset="0"/>
              </a:rPr>
              <a:t>estNG, you can execute multiple test cases on multiple browsers</a:t>
            </a:r>
            <a:r>
              <a:rPr lang="en-US" dirty="0">
                <a:solidFill>
                  <a:srgbClr val="222222"/>
                </a:solidFill>
                <a:latin typeface="Source Sans Pro" panose="020B0503030403020204" pitchFamily="34" charset="0"/>
              </a:rPr>
              <a:t>(Cross Browsing)</a:t>
            </a: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3316817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597FF-8232-5FE4-8C89-1E1915B0A9C4}"/>
              </a:ext>
            </a:extLst>
          </p:cNvPr>
          <p:cNvSpPr>
            <a:spLocks noGrp="1"/>
          </p:cNvSpPr>
          <p:nvPr>
            <p:ph idx="1"/>
          </p:nvPr>
        </p:nvSpPr>
        <p:spPr/>
        <p:txBody>
          <a:bodyPr/>
          <a:lstStyle/>
          <a:p>
            <a:pPr>
              <a:buFont typeface="Wingdings" panose="05000000000000000000" pitchFamily="2" charset="2"/>
              <a:buChar char="§"/>
            </a:pPr>
            <a:r>
              <a:rPr lang="en-US" dirty="0">
                <a:solidFill>
                  <a:srgbClr val="222222"/>
                </a:solidFill>
                <a:latin typeface="Source Sans Pro" panose="020B0503030403020204" pitchFamily="34" charset="0"/>
              </a:rPr>
              <a:t>ANNOTATIONS in TestNG</a:t>
            </a:r>
          </a:p>
          <a:p>
            <a:pPr lvl="1">
              <a:buFont typeface="Wingdings" panose="05000000000000000000" pitchFamily="2" charset="2"/>
              <a:buChar char="§"/>
            </a:pPr>
            <a:r>
              <a:rPr lang="en-US" dirty="0">
                <a:solidFill>
                  <a:srgbClr val="222222"/>
                </a:solidFill>
                <a:latin typeface="Source Sans Pro" panose="020B0503030403020204" pitchFamily="34" charset="0"/>
              </a:rPr>
              <a:t>@before test</a:t>
            </a:r>
          </a:p>
          <a:p>
            <a:pPr lvl="1">
              <a:buFont typeface="Wingdings" panose="05000000000000000000" pitchFamily="2" charset="2"/>
              <a:buChar char="§"/>
            </a:pPr>
            <a:r>
              <a:rPr lang="en-US" dirty="0">
                <a:solidFill>
                  <a:srgbClr val="222222"/>
                </a:solidFill>
                <a:latin typeface="Source Sans Pro" panose="020B0503030403020204" pitchFamily="34" charset="0"/>
              </a:rPr>
              <a:t>@before method</a:t>
            </a:r>
          </a:p>
          <a:p>
            <a:pPr lvl="1">
              <a:buFont typeface="Wingdings" panose="05000000000000000000" pitchFamily="2" charset="2"/>
              <a:buChar char="§"/>
            </a:pPr>
            <a:r>
              <a:rPr lang="en-US" dirty="0">
                <a:solidFill>
                  <a:srgbClr val="222222"/>
                </a:solidFill>
                <a:latin typeface="Source Sans Pro" panose="020B0503030403020204" pitchFamily="34" charset="0"/>
              </a:rPr>
              <a:t>@before class</a:t>
            </a:r>
          </a:p>
          <a:p>
            <a:pPr lvl="1">
              <a:buFont typeface="Wingdings" panose="05000000000000000000" pitchFamily="2" charset="2"/>
              <a:buChar char="§"/>
            </a:pPr>
            <a:r>
              <a:rPr lang="en-US" dirty="0">
                <a:solidFill>
                  <a:srgbClr val="222222"/>
                </a:solidFill>
                <a:latin typeface="Source Sans Pro" panose="020B0503030403020204" pitchFamily="34" charset="0"/>
              </a:rPr>
              <a:t>@before suite</a:t>
            </a:r>
          </a:p>
          <a:p>
            <a:pPr lvl="1">
              <a:buFont typeface="Wingdings" panose="05000000000000000000" pitchFamily="2" charset="2"/>
              <a:buChar char="§"/>
            </a:pPr>
            <a:r>
              <a:rPr lang="en-US" dirty="0">
                <a:solidFill>
                  <a:srgbClr val="222222"/>
                </a:solidFill>
                <a:latin typeface="Source Sans Pro" panose="020B0503030403020204" pitchFamily="34" charset="0"/>
              </a:rPr>
              <a:t>@test</a:t>
            </a:r>
          </a:p>
          <a:p>
            <a:pPr lvl="1">
              <a:buFont typeface="Wingdings" panose="05000000000000000000" pitchFamily="2" charset="2"/>
              <a:buChar char="§"/>
            </a:pPr>
            <a:r>
              <a:rPr lang="en-US" dirty="0">
                <a:solidFill>
                  <a:srgbClr val="222222"/>
                </a:solidFill>
                <a:latin typeface="Source Sans Pro" panose="020B0503030403020204" pitchFamily="34" charset="0"/>
              </a:rPr>
              <a:t>@after method</a:t>
            </a:r>
          </a:p>
          <a:p>
            <a:pPr lvl="1">
              <a:buFont typeface="Wingdings" panose="05000000000000000000" pitchFamily="2" charset="2"/>
              <a:buChar char="§"/>
            </a:pPr>
            <a:r>
              <a:rPr lang="en-US" dirty="0">
                <a:solidFill>
                  <a:srgbClr val="222222"/>
                </a:solidFill>
                <a:latin typeface="Source Sans Pro" panose="020B0503030403020204" pitchFamily="34" charset="0"/>
              </a:rPr>
              <a:t>@after test</a:t>
            </a:r>
          </a:p>
          <a:p>
            <a:pPr lvl="1">
              <a:buFont typeface="Wingdings" panose="05000000000000000000" pitchFamily="2" charset="2"/>
              <a:buChar char="§"/>
            </a:pPr>
            <a:r>
              <a:rPr lang="en-US" dirty="0">
                <a:solidFill>
                  <a:srgbClr val="222222"/>
                </a:solidFill>
                <a:latin typeface="Source Sans Pro" panose="020B0503030403020204" pitchFamily="34" charset="0"/>
              </a:rPr>
              <a:t>@after class</a:t>
            </a:r>
          </a:p>
          <a:p>
            <a:pPr lvl="1">
              <a:buFont typeface="Wingdings" panose="05000000000000000000" pitchFamily="2" charset="2"/>
              <a:buChar char="§"/>
            </a:pPr>
            <a:r>
              <a:rPr lang="en-US" dirty="0">
                <a:solidFill>
                  <a:srgbClr val="222222"/>
                </a:solidFill>
                <a:latin typeface="Source Sans Pro" panose="020B0503030403020204" pitchFamily="34" charset="0"/>
              </a:rPr>
              <a:t>@after suite</a:t>
            </a:r>
          </a:p>
          <a:p>
            <a:endParaRPr lang="en-IN" dirty="0"/>
          </a:p>
        </p:txBody>
      </p:sp>
    </p:spTree>
    <p:extLst>
      <p:ext uri="{BB962C8B-B14F-4D97-AF65-F5344CB8AC3E}">
        <p14:creationId xmlns:p14="http://schemas.microsoft.com/office/powerpoint/2010/main" val="2014714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245E-A574-E67E-33CA-E9AE9171BBC2}"/>
              </a:ext>
            </a:extLst>
          </p:cNvPr>
          <p:cNvSpPr>
            <a:spLocks noGrp="1"/>
          </p:cNvSpPr>
          <p:nvPr>
            <p:ph type="title"/>
          </p:nvPr>
        </p:nvSpPr>
        <p:spPr>
          <a:xfrm>
            <a:off x="1097280" y="263529"/>
            <a:ext cx="10058400" cy="1450757"/>
          </a:xfrm>
        </p:spPr>
        <p:txBody>
          <a:bodyPr/>
          <a:lstStyle/>
          <a:p>
            <a:r>
              <a:rPr lang="en-US" dirty="0"/>
              <a:t>Data Driven test</a:t>
            </a:r>
            <a:endParaRPr lang="en-IN" dirty="0"/>
          </a:p>
        </p:txBody>
      </p:sp>
      <p:sp>
        <p:nvSpPr>
          <p:cNvPr id="3" name="Content Placeholder 2">
            <a:extLst>
              <a:ext uri="{FF2B5EF4-FFF2-40B4-BE49-F238E27FC236}">
                <a16:creationId xmlns:a16="http://schemas.microsoft.com/office/drawing/2014/main" id="{970E86FF-478A-B333-9CCB-BF2DFB4B1BA9}"/>
              </a:ext>
            </a:extLst>
          </p:cNvPr>
          <p:cNvSpPr>
            <a:spLocks noGrp="1"/>
          </p:cNvSpPr>
          <p:nvPr>
            <p:ph idx="1"/>
          </p:nvPr>
        </p:nvSpPr>
        <p:spPr>
          <a:xfrm>
            <a:off x="1097279" y="2108201"/>
            <a:ext cx="10457411" cy="4237181"/>
          </a:xfrm>
        </p:spPr>
        <p:txBody>
          <a:bodyPr/>
          <a:lstStyle/>
          <a:p>
            <a:pPr>
              <a:buFont typeface="Wingdings" panose="05000000000000000000" pitchFamily="2" charset="2"/>
              <a:buChar char="§"/>
            </a:pPr>
            <a:r>
              <a:rPr lang="en-US" i="0" dirty="0">
                <a:solidFill>
                  <a:srgbClr val="202124"/>
                </a:solidFill>
                <a:effectLst/>
              </a:rPr>
              <a:t> Data-driven testing (DDT) is data that is external to your functional tests, and is loaded and used to extend your automated test cases. </a:t>
            </a:r>
          </a:p>
          <a:p>
            <a:pPr>
              <a:buFont typeface="Wingdings" panose="05000000000000000000" pitchFamily="2" charset="2"/>
              <a:buChar char="§"/>
            </a:pPr>
            <a:r>
              <a:rPr lang="en-US" b="0" i="0" dirty="0">
                <a:solidFill>
                  <a:srgbClr val="212529"/>
                </a:solidFill>
                <a:effectLst/>
              </a:rPr>
              <a:t> You can take the same test case and run it with as many different inputs as you like, thus getting better coverage from a single test. This could be an Excel document, an XML file, a MySQL database, etc.</a:t>
            </a:r>
          </a:p>
          <a:p>
            <a:pPr marL="0" indent="0">
              <a:buNone/>
            </a:pPr>
            <a:r>
              <a:rPr lang="en-US" b="1" dirty="0">
                <a:solidFill>
                  <a:srgbClr val="212529"/>
                </a:solidFill>
              </a:rPr>
              <a:t>DATA DRIVEN FRAMEWORK</a:t>
            </a:r>
          </a:p>
          <a:p>
            <a:pPr>
              <a:buFont typeface="Wingdings" panose="05000000000000000000" pitchFamily="2" charset="2"/>
              <a:buChar char="§"/>
            </a:pPr>
            <a:r>
              <a:rPr lang="en-US" b="0" i="0" dirty="0">
                <a:solidFill>
                  <a:srgbClr val="4A4A4A"/>
                </a:solidFill>
                <a:effectLst/>
              </a:rPr>
              <a:t> A Data Driven framework in Selenium is the technique of separating the “data set” from the actual “test case” (code). This framework completely depends on the input test data. The test data is fed from external sources such as an excel file, .CSV file or any database</a:t>
            </a:r>
            <a:endParaRPr lang="en-US" b="0" i="0" dirty="0">
              <a:solidFill>
                <a:srgbClr val="212529"/>
              </a:solidFill>
              <a:effectLst/>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360811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DD31-E894-0677-ED6F-7C82467B1907}"/>
              </a:ext>
            </a:extLst>
          </p:cNvPr>
          <p:cNvSpPr>
            <a:spLocks noGrp="1"/>
          </p:cNvSpPr>
          <p:nvPr>
            <p:ph type="title"/>
          </p:nvPr>
        </p:nvSpPr>
        <p:spPr/>
        <p:txBody>
          <a:bodyPr/>
          <a:lstStyle/>
          <a:p>
            <a:r>
              <a:rPr lang="en-IN" dirty="0"/>
              <a:t>JMeter</a:t>
            </a:r>
          </a:p>
        </p:txBody>
      </p:sp>
      <p:sp>
        <p:nvSpPr>
          <p:cNvPr id="3" name="Content Placeholder 2">
            <a:extLst>
              <a:ext uri="{FF2B5EF4-FFF2-40B4-BE49-F238E27FC236}">
                <a16:creationId xmlns:a16="http://schemas.microsoft.com/office/drawing/2014/main" id="{4578F415-27FA-FE56-ED2D-51700DB244E1}"/>
              </a:ext>
            </a:extLst>
          </p:cNvPr>
          <p:cNvSpPr>
            <a:spLocks noGrp="1"/>
          </p:cNvSpPr>
          <p:nvPr>
            <p:ph idx="1"/>
          </p:nvPr>
        </p:nvSpPr>
        <p:spPr/>
        <p:txBody>
          <a:bodyPr/>
          <a:lstStyle/>
          <a:p>
            <a:pPr>
              <a:buFont typeface="Wingdings" panose="05000000000000000000" pitchFamily="2" charset="2"/>
              <a:buChar char="§"/>
            </a:pPr>
            <a:r>
              <a:rPr lang="en-US" b="0" i="0" dirty="0">
                <a:solidFill>
                  <a:srgbClr val="222222"/>
                </a:solidFill>
                <a:effectLst/>
                <a:latin typeface="Source Sans Pro" panose="020B0503030403020204" pitchFamily="34" charset="0"/>
              </a:rPr>
              <a:t>Apache JMeter is a popular open-source performance testing tool.</a:t>
            </a:r>
          </a:p>
          <a:p>
            <a:pPr>
              <a:buFont typeface="Wingdings" panose="05000000000000000000" pitchFamily="2" charset="2"/>
              <a:buChar char="§"/>
            </a:pPr>
            <a:r>
              <a:rPr lang="en-US" b="0" i="0" dirty="0">
                <a:solidFill>
                  <a:srgbClr val="222222"/>
                </a:solidFill>
                <a:effectLst/>
                <a:latin typeface="Source Sans Pro" panose="020B0503030403020204" pitchFamily="34" charset="0"/>
              </a:rPr>
              <a:t>Apache JMeter is pure Java-based open-source software designed to load test functional behavior and measure performance.</a:t>
            </a:r>
            <a:endParaRPr lang="en-US" dirty="0">
              <a:solidFill>
                <a:srgbClr val="222222"/>
              </a:solidFill>
              <a:latin typeface="Source Sans Pro" panose="020B0503030403020204" pitchFamily="34" charset="0"/>
            </a:endParaRPr>
          </a:p>
          <a:p>
            <a:pPr>
              <a:buFont typeface="Wingdings" panose="05000000000000000000" pitchFamily="2" charset="2"/>
              <a:buChar char="§"/>
            </a:pPr>
            <a:r>
              <a:rPr lang="en-US" b="0" i="0" dirty="0">
                <a:solidFill>
                  <a:srgbClr val="222222"/>
                </a:solidFill>
                <a:effectLst/>
                <a:latin typeface="Source Sans Pro" panose="020B0503030403020204" pitchFamily="34" charset="0"/>
              </a:rPr>
              <a:t>JMeter was originally used for testing Web Applications or FTP applications. Nowadays, it is used for functional testing, database server testing, etc.</a:t>
            </a:r>
          </a:p>
          <a:p>
            <a:pPr>
              <a:buFont typeface="Wingdings" panose="05000000000000000000" pitchFamily="2" charset="2"/>
              <a:buChar char="§"/>
            </a:pPr>
            <a:r>
              <a:rPr lang="en-US" dirty="0">
                <a:solidFill>
                  <a:srgbClr val="222222"/>
                </a:solidFill>
                <a:latin typeface="Source Sans Pro" panose="020B0503030403020204" pitchFamily="34" charset="0"/>
              </a:rPr>
              <a:t>JMeter extension is Jmx.</a:t>
            </a:r>
            <a:endParaRPr lang="en-IN" dirty="0"/>
          </a:p>
        </p:txBody>
      </p:sp>
    </p:spTree>
    <p:extLst>
      <p:ext uri="{BB962C8B-B14F-4D97-AF65-F5344CB8AC3E}">
        <p14:creationId xmlns:p14="http://schemas.microsoft.com/office/powerpoint/2010/main" val="246425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19D6-F764-3285-820D-930366DEF9F3}"/>
              </a:ext>
            </a:extLst>
          </p:cNvPr>
          <p:cNvSpPr>
            <a:spLocks noGrp="1"/>
          </p:cNvSpPr>
          <p:nvPr>
            <p:ph type="title"/>
          </p:nvPr>
        </p:nvSpPr>
        <p:spPr>
          <a:xfrm>
            <a:off x="914399" y="115593"/>
            <a:ext cx="9382299" cy="794052"/>
          </a:xfrm>
        </p:spPr>
        <p:txBody>
          <a:bodyPr/>
          <a:lstStyle/>
          <a:p>
            <a:r>
              <a:rPr lang="en-IN" dirty="0"/>
              <a:t>Components of JMeter</a:t>
            </a:r>
          </a:p>
        </p:txBody>
      </p:sp>
      <p:sp>
        <p:nvSpPr>
          <p:cNvPr id="3" name="Content Placeholder 2">
            <a:extLst>
              <a:ext uri="{FF2B5EF4-FFF2-40B4-BE49-F238E27FC236}">
                <a16:creationId xmlns:a16="http://schemas.microsoft.com/office/drawing/2014/main" id="{8EE7B922-80C0-9811-BB12-BF79EC09A98B}"/>
              </a:ext>
            </a:extLst>
          </p:cNvPr>
          <p:cNvSpPr>
            <a:spLocks noGrp="1"/>
          </p:cNvSpPr>
          <p:nvPr>
            <p:ph idx="1"/>
          </p:nvPr>
        </p:nvSpPr>
        <p:spPr>
          <a:xfrm>
            <a:off x="1052945" y="1911927"/>
            <a:ext cx="10490663" cy="4710545"/>
          </a:xfrm>
        </p:spPr>
        <p:txBody>
          <a:bodyPr>
            <a:normAutofit/>
          </a:bodyPr>
          <a:lstStyle/>
          <a:p>
            <a:pPr>
              <a:buFont typeface="Wingdings" panose="05000000000000000000" pitchFamily="2" charset="2"/>
              <a:buChar char="§"/>
            </a:pPr>
            <a:r>
              <a:rPr lang="en-IN" u="sng" dirty="0"/>
              <a:t>Thread Group</a:t>
            </a:r>
            <a:r>
              <a:rPr lang="en-IN" dirty="0"/>
              <a:t>:</a:t>
            </a:r>
            <a:r>
              <a:rPr lang="en-US" b="0" i="0" dirty="0">
                <a:solidFill>
                  <a:srgbClr val="222222"/>
                </a:solidFill>
                <a:effectLst/>
                <a:latin typeface="Source Sans Pro" panose="020B0503030403020204" pitchFamily="34" charset="0"/>
              </a:rPr>
              <a:t>Thread Groups is a collection of Threads. Each thread represents one user using the application under test.</a:t>
            </a:r>
            <a:endParaRPr lang="en-IN" dirty="0"/>
          </a:p>
          <a:p>
            <a:pPr>
              <a:buFont typeface="Wingdings" panose="05000000000000000000" pitchFamily="2" charset="2"/>
              <a:buChar char="§"/>
            </a:pPr>
            <a:r>
              <a:rPr lang="en-IN" u="sng" dirty="0"/>
              <a:t>Samplers</a:t>
            </a:r>
            <a:r>
              <a:rPr lang="en-IN" dirty="0"/>
              <a:t>: </a:t>
            </a:r>
            <a:r>
              <a:rPr lang="en-US" b="0" i="0" dirty="0">
                <a:solidFill>
                  <a:srgbClr val="333333"/>
                </a:solidFill>
                <a:effectLst/>
                <a:latin typeface="inter-regular"/>
              </a:rPr>
              <a:t>Samplers are the components which allow JMeter to send specific types of requests to a server. It simulates a user's request for a page to the target server</a:t>
            </a:r>
          </a:p>
          <a:p>
            <a:pPr>
              <a:buFont typeface="Wingdings" panose="05000000000000000000" pitchFamily="2" charset="2"/>
              <a:buChar char="§"/>
            </a:pPr>
            <a:r>
              <a:rPr lang="en-IN" u="sng" dirty="0"/>
              <a:t>Logic Controller</a:t>
            </a:r>
            <a:r>
              <a:rPr lang="en-IN" dirty="0"/>
              <a:t>:</a:t>
            </a:r>
            <a:r>
              <a:rPr lang="en-US" b="0" i="0" dirty="0">
                <a:solidFill>
                  <a:srgbClr val="333333"/>
                </a:solidFill>
                <a:effectLst/>
                <a:latin typeface="inter-regular"/>
              </a:rPr>
              <a:t>Logic Controllers help you to control the flow the order of processing of samplers in a thread. It can also change the order of requests coming from their child elements.</a:t>
            </a:r>
          </a:p>
          <a:p>
            <a:pPr>
              <a:buFont typeface="Wingdings" panose="05000000000000000000" pitchFamily="2" charset="2"/>
              <a:buChar char="§"/>
            </a:pPr>
            <a:r>
              <a:rPr lang="en-IN" u="sng" dirty="0"/>
              <a:t>Li</a:t>
            </a:r>
            <a:r>
              <a:rPr lang="en-IN" b="0" i="0" u="sng" dirty="0">
                <a:solidFill>
                  <a:srgbClr val="202124"/>
                </a:solidFill>
                <a:effectLst/>
                <a:latin typeface="arial" panose="020B0604020202020204" pitchFamily="34" charset="0"/>
              </a:rPr>
              <a:t>stener</a:t>
            </a:r>
            <a:r>
              <a:rPr lang="en-IN" b="0" i="0" dirty="0">
                <a:solidFill>
                  <a:srgbClr val="202124"/>
                </a:solidFill>
                <a:effectLst/>
                <a:latin typeface="arial" panose="020B0604020202020204" pitchFamily="34" charset="0"/>
              </a:rPr>
              <a:t>:</a:t>
            </a:r>
            <a:r>
              <a:rPr lang="en-US" i="0" dirty="0">
                <a:solidFill>
                  <a:srgbClr val="202124"/>
                </a:solidFill>
                <a:effectLst/>
                <a:latin typeface="arial" panose="020B0604020202020204" pitchFamily="34" charset="0"/>
              </a:rPr>
              <a:t>A listener is a component that shows the results of the samples.</a:t>
            </a:r>
            <a:endParaRPr lang="en-IN" i="0" dirty="0">
              <a:solidFill>
                <a:srgbClr val="202124"/>
              </a:solidFill>
              <a:effectLst/>
              <a:latin typeface="arial" panose="020B0604020202020204" pitchFamily="34" charset="0"/>
            </a:endParaRPr>
          </a:p>
          <a:p>
            <a:pPr>
              <a:buFont typeface="Wingdings" panose="05000000000000000000" pitchFamily="2" charset="2"/>
              <a:buChar char="§"/>
            </a:pPr>
            <a:r>
              <a:rPr lang="en-IN" u="sng" dirty="0"/>
              <a:t>Configuration Element</a:t>
            </a:r>
            <a:r>
              <a:rPr lang="en-IN" dirty="0"/>
              <a:t>: </a:t>
            </a:r>
            <a:r>
              <a:rPr lang="en-US" b="0" i="0" dirty="0">
                <a:solidFill>
                  <a:srgbClr val="333333"/>
                </a:solidFill>
                <a:effectLst/>
                <a:latin typeface="inter-regular"/>
              </a:rPr>
              <a:t>A configuration element is accessible from only inside the branch where you place the element.</a:t>
            </a:r>
            <a:endParaRPr lang="en-IN" dirty="0"/>
          </a:p>
        </p:txBody>
      </p:sp>
    </p:spTree>
    <p:extLst>
      <p:ext uri="{BB962C8B-B14F-4D97-AF65-F5344CB8AC3E}">
        <p14:creationId xmlns:p14="http://schemas.microsoft.com/office/powerpoint/2010/main" val="1961124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59DA1-3CC7-A483-05EE-B36682D696BE}"/>
              </a:ext>
            </a:extLst>
          </p:cNvPr>
          <p:cNvSpPr>
            <a:spLocks noGrp="1"/>
          </p:cNvSpPr>
          <p:nvPr>
            <p:ph idx="1"/>
          </p:nvPr>
        </p:nvSpPr>
        <p:spPr/>
        <p:txBody>
          <a:bodyPr/>
          <a:lstStyle/>
          <a:p>
            <a:pPr>
              <a:buFont typeface="Wingdings" panose="05000000000000000000" pitchFamily="2" charset="2"/>
              <a:buChar char="§"/>
            </a:pPr>
            <a:r>
              <a:rPr lang="en-IN" u="sng" dirty="0"/>
              <a:t>Assertions</a:t>
            </a:r>
            <a:r>
              <a:rPr lang="en-IN" dirty="0"/>
              <a:t>:</a:t>
            </a:r>
            <a:r>
              <a:rPr lang="en-US" i="0" dirty="0">
                <a:solidFill>
                  <a:srgbClr val="202124"/>
                </a:solidFill>
                <a:effectLst/>
              </a:rPr>
              <a:t>Assertion in JMeter is used to validate response of the request, that you have sent to the server. Assertion is a process where you verify expected result with the actual result of the request at run time.</a:t>
            </a:r>
            <a:endParaRPr lang="en-IN" dirty="0"/>
          </a:p>
          <a:p>
            <a:pPr>
              <a:buFont typeface="Wingdings" panose="05000000000000000000" pitchFamily="2" charset="2"/>
              <a:buChar char="§"/>
            </a:pPr>
            <a:r>
              <a:rPr lang="en-IN" u="sng" dirty="0"/>
              <a:t>Timers</a:t>
            </a:r>
            <a:r>
              <a:rPr lang="en-IN" dirty="0"/>
              <a:t>:</a:t>
            </a:r>
            <a:r>
              <a:rPr lang="en-US" b="0" i="0" dirty="0">
                <a:solidFill>
                  <a:srgbClr val="273239"/>
                </a:solidFill>
                <a:effectLst/>
              </a:rPr>
              <a:t>Timers are extremely important to maintain balance while conducting performance tests using JMeter.</a:t>
            </a:r>
            <a:endParaRPr lang="en-IN" dirty="0"/>
          </a:p>
          <a:p>
            <a:pPr>
              <a:buFont typeface="Wingdings" panose="05000000000000000000" pitchFamily="2" charset="2"/>
              <a:buChar char="§"/>
            </a:pPr>
            <a:r>
              <a:rPr lang="en-IN" u="sng" dirty="0"/>
              <a:t>Processors</a:t>
            </a:r>
            <a:r>
              <a:rPr lang="en-IN" dirty="0"/>
              <a:t>:</a:t>
            </a:r>
            <a:r>
              <a:rPr lang="en-US" i="0" dirty="0">
                <a:solidFill>
                  <a:srgbClr val="202124"/>
                </a:solidFill>
                <a:effectLst/>
              </a:rPr>
              <a:t>Processors are of two types Pre-processor and Post-processor. Pre Processor executes before the sampler execution. Post Processors are used to execute the response data from the server and to save the specific extracted values for later use.</a:t>
            </a:r>
            <a:endParaRPr lang="en-IN" dirty="0"/>
          </a:p>
          <a:p>
            <a:endParaRPr lang="en-IN" dirty="0"/>
          </a:p>
        </p:txBody>
      </p:sp>
    </p:spTree>
    <p:extLst>
      <p:ext uri="{BB962C8B-B14F-4D97-AF65-F5344CB8AC3E}">
        <p14:creationId xmlns:p14="http://schemas.microsoft.com/office/powerpoint/2010/main" val="961175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4A70-C66F-D5DA-6AD5-AEBDC027BF2E}"/>
              </a:ext>
            </a:extLst>
          </p:cNvPr>
          <p:cNvSpPr>
            <a:spLocks noGrp="1"/>
          </p:cNvSpPr>
          <p:nvPr>
            <p:ph type="title"/>
          </p:nvPr>
        </p:nvSpPr>
        <p:spPr/>
        <p:txBody>
          <a:bodyPr/>
          <a:lstStyle/>
          <a:p>
            <a:r>
              <a:rPr lang="en-IN" dirty="0"/>
              <a:t>JIRA</a:t>
            </a:r>
          </a:p>
        </p:txBody>
      </p:sp>
      <p:sp>
        <p:nvSpPr>
          <p:cNvPr id="3" name="Content Placeholder 2">
            <a:extLst>
              <a:ext uri="{FF2B5EF4-FFF2-40B4-BE49-F238E27FC236}">
                <a16:creationId xmlns:a16="http://schemas.microsoft.com/office/drawing/2014/main" id="{BC8D4EB8-8B21-D15D-018F-DC7E8BD58CD0}"/>
              </a:ext>
            </a:extLst>
          </p:cNvPr>
          <p:cNvSpPr>
            <a:spLocks noGrp="1"/>
          </p:cNvSpPr>
          <p:nvPr>
            <p:ph idx="1"/>
          </p:nvPr>
        </p:nvSpPr>
        <p:spPr>
          <a:xfrm>
            <a:off x="993913" y="1856409"/>
            <a:ext cx="10463917" cy="4714987"/>
          </a:xfrm>
        </p:spPr>
        <p:txBody>
          <a:bodyPr>
            <a:normAutofit/>
          </a:bodyPr>
          <a:lstStyle/>
          <a:p>
            <a:pPr>
              <a:buFont typeface="Wingdings" panose="05000000000000000000" pitchFamily="2" charset="2"/>
              <a:buChar char="§"/>
            </a:pPr>
            <a:r>
              <a:rPr lang="en-US" i="0" dirty="0">
                <a:solidFill>
                  <a:srgbClr val="222222"/>
                </a:solidFill>
                <a:effectLst/>
                <a:latin typeface="Source Sans Pro" panose="020B0503030403020204" pitchFamily="34" charset="0"/>
              </a:rPr>
              <a:t> Jira software is used for bug tracking, issue tracking, and project management</a:t>
            </a:r>
          </a:p>
          <a:p>
            <a:pPr algn="l">
              <a:buFont typeface="Wingdings" panose="05000000000000000000" pitchFamily="2" charset="2"/>
              <a:buChar char="§"/>
            </a:pPr>
            <a:r>
              <a:rPr lang="en-US" dirty="0">
                <a:solidFill>
                  <a:srgbClr val="222222"/>
                </a:solidFill>
                <a:latin typeface="Source Sans Pro" panose="020B0503030403020204" pitchFamily="34" charset="0"/>
              </a:rPr>
              <a:t> </a:t>
            </a:r>
            <a:r>
              <a:rPr lang="en-US" b="0" i="0" dirty="0">
                <a:solidFill>
                  <a:srgbClr val="222222"/>
                </a:solidFill>
                <a:effectLst/>
                <a:latin typeface="Source Sans Pro" panose="020B0503030403020204" pitchFamily="34" charset="0"/>
              </a:rPr>
              <a:t>The basic use of this tool is to track issue and bugs related to your software and Mobile apps.</a:t>
            </a:r>
          </a:p>
          <a:p>
            <a:pPr algn="l">
              <a:buFont typeface="Wingdings" panose="05000000000000000000" pitchFamily="2" charset="2"/>
              <a:buChar char="§"/>
            </a:pPr>
            <a:r>
              <a:rPr lang="en-US" b="0" i="0" dirty="0">
                <a:solidFill>
                  <a:srgbClr val="222222"/>
                </a:solidFill>
                <a:effectLst/>
                <a:latin typeface="Source Sans Pro" panose="020B0503030403020204" pitchFamily="34" charset="0"/>
              </a:rPr>
              <a:t>It is also used for project management.</a:t>
            </a:r>
          </a:p>
          <a:p>
            <a:pPr algn="l"/>
            <a:r>
              <a:rPr lang="en-US" b="1" i="0" dirty="0">
                <a:solidFill>
                  <a:srgbClr val="222222"/>
                </a:solidFill>
                <a:effectLst/>
                <a:latin typeface="Source Sans Pro" panose="020B0503030403020204" pitchFamily="34" charset="0"/>
              </a:rPr>
              <a:t>Jira software can be used for the following purposes:</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Requirements and Test case management</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In Agile Methodology</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Project Management</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Software Development</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Product Management</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Task Management</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Bug Tracking</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782340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0C54-61DB-1850-FA61-301F2676C552}"/>
              </a:ext>
            </a:extLst>
          </p:cNvPr>
          <p:cNvSpPr>
            <a:spLocks noGrp="1"/>
          </p:cNvSpPr>
          <p:nvPr>
            <p:ph type="title"/>
          </p:nvPr>
        </p:nvSpPr>
        <p:spPr/>
        <p:txBody>
          <a:bodyPr/>
          <a:lstStyle/>
          <a:p>
            <a:r>
              <a:rPr lang="en-IN" dirty="0"/>
              <a:t>Postman</a:t>
            </a:r>
          </a:p>
        </p:txBody>
      </p:sp>
      <p:sp>
        <p:nvSpPr>
          <p:cNvPr id="3" name="Content Placeholder 2">
            <a:extLst>
              <a:ext uri="{FF2B5EF4-FFF2-40B4-BE49-F238E27FC236}">
                <a16:creationId xmlns:a16="http://schemas.microsoft.com/office/drawing/2014/main" id="{AF10F0A5-E70E-F78F-DFFE-E39D1AAAD6CE}"/>
              </a:ext>
            </a:extLst>
          </p:cNvPr>
          <p:cNvSpPr>
            <a:spLocks noGrp="1"/>
          </p:cNvSpPr>
          <p:nvPr>
            <p:ph idx="1"/>
          </p:nvPr>
        </p:nvSpPr>
        <p:spPr/>
        <p:txBody>
          <a:bodyPr/>
          <a:lstStyle/>
          <a:p>
            <a:pPr>
              <a:buFont typeface="Wingdings" panose="05000000000000000000" pitchFamily="2" charset="2"/>
              <a:buChar char="§"/>
            </a:pPr>
            <a:r>
              <a:rPr lang="en-US" i="0" dirty="0">
                <a:solidFill>
                  <a:srgbClr val="202124"/>
                </a:solidFill>
                <a:effectLst/>
              </a:rPr>
              <a:t> Postman can be used to write functional tests, integration tests, regression tests, and more.</a:t>
            </a:r>
          </a:p>
          <a:p>
            <a:pPr>
              <a:buFont typeface="Wingdings" panose="05000000000000000000" pitchFamily="2" charset="2"/>
              <a:buChar char="§"/>
            </a:pPr>
            <a:r>
              <a:rPr lang="en-US" b="0" i="0" dirty="0">
                <a:solidFill>
                  <a:srgbClr val="000000"/>
                </a:solidFill>
                <a:effectLst/>
              </a:rPr>
              <a:t>Postman is a standalone software testing API (Application Programming Interface) platform to build, test, design, modify, and document APIs. It is a simple Graphic User Interface for sending and viewing HTTP requests and responses.</a:t>
            </a:r>
          </a:p>
          <a:p>
            <a:pPr>
              <a:buFont typeface="Wingdings" panose="05000000000000000000" pitchFamily="2" charset="2"/>
              <a:buChar char="§"/>
            </a:pPr>
            <a:r>
              <a:rPr lang="en-US" b="0" i="0" dirty="0">
                <a:solidFill>
                  <a:srgbClr val="000000"/>
                </a:solidFill>
                <a:effectLst/>
                <a:latin typeface="inter-regular"/>
              </a:rPr>
              <a:t>While using Postman, for testing purposes, one doesn't need to write any HTTP client network code. Instead, we build test suites called collections and let Postman interact with the API</a:t>
            </a:r>
            <a:endParaRPr lang="en-US" b="0" i="0" dirty="0">
              <a:solidFill>
                <a:srgbClr val="000000"/>
              </a:solidFill>
              <a:effectLst/>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659470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42E2-E506-10FA-637E-20CD673949F7}"/>
              </a:ext>
            </a:extLst>
          </p:cNvPr>
          <p:cNvSpPr>
            <a:spLocks noGrp="1"/>
          </p:cNvSpPr>
          <p:nvPr>
            <p:ph type="title"/>
          </p:nvPr>
        </p:nvSpPr>
        <p:spPr/>
        <p:txBody>
          <a:bodyPr/>
          <a:lstStyle/>
          <a:p>
            <a:pPr algn="ctr"/>
            <a:r>
              <a:rPr lang="en-IN" dirty="0"/>
              <a:t>SUMMARY</a:t>
            </a:r>
          </a:p>
        </p:txBody>
      </p:sp>
      <p:sp>
        <p:nvSpPr>
          <p:cNvPr id="3" name="Content Placeholder 2">
            <a:extLst>
              <a:ext uri="{FF2B5EF4-FFF2-40B4-BE49-F238E27FC236}">
                <a16:creationId xmlns:a16="http://schemas.microsoft.com/office/drawing/2014/main" id="{C2088FD2-867F-CF24-B96F-EC5096B72087}"/>
              </a:ext>
            </a:extLst>
          </p:cNvPr>
          <p:cNvSpPr>
            <a:spLocks noGrp="1"/>
          </p:cNvSpPr>
          <p:nvPr>
            <p:ph idx="1"/>
          </p:nvPr>
        </p:nvSpPr>
        <p:spPr/>
        <p:txBody>
          <a:bodyPr/>
          <a:lstStyle/>
          <a:p>
            <a:r>
              <a:rPr lang="en-US" i="0" dirty="0">
                <a:solidFill>
                  <a:srgbClr val="222222"/>
                </a:solidFill>
                <a:effectLst/>
                <a:latin typeface="Source Sans Pro" panose="020B0503030403020204" pitchFamily="34" charset="0"/>
              </a:rPr>
              <a:t>Automation Testing </a:t>
            </a:r>
            <a:r>
              <a:rPr lang="en-US" b="0" i="0" dirty="0">
                <a:solidFill>
                  <a:srgbClr val="222222"/>
                </a:solidFill>
                <a:effectLst/>
                <a:latin typeface="Source Sans Pro" panose="020B0503030403020204" pitchFamily="34" charset="0"/>
              </a:rPr>
              <a:t>is a software testing technique that performs using special automated testing software tools to execute a test case suite. On the contrary, Manual Testing is performed by a human sitting in front of a computer carefully executing the test steps. The automation testing software can also enter test data into the System Under Test, compare expected and actual results and generate detailed test reports. Software Test Automation demands considerable investments of money and resources. </a:t>
            </a:r>
            <a:r>
              <a:rPr lang="en-US" b="0" i="0">
                <a:solidFill>
                  <a:srgbClr val="222222"/>
                </a:solidFill>
                <a:effectLst/>
                <a:latin typeface="Source Sans Pro" panose="020B0503030403020204" pitchFamily="34" charset="0"/>
              </a:rPr>
              <a:t>The goal of Automation is to reduce the number of test cases to be run manually and not to eliminate </a:t>
            </a:r>
            <a:r>
              <a:rPr lang="en-US">
                <a:latin typeface="Source Sans Pro" panose="020B0503030403020204" pitchFamily="34" charset="0"/>
              </a:rPr>
              <a:t>Manual Testing</a:t>
            </a:r>
            <a:r>
              <a:rPr lang="en-US" b="0" i="0">
                <a:solidFill>
                  <a:srgbClr val="222222"/>
                </a:solidFill>
                <a:effectLst/>
                <a:latin typeface="Source Sans Pro" panose="020B0503030403020204" pitchFamily="34" charset="0"/>
              </a:rPr>
              <a:t> altogether.</a:t>
            </a:r>
            <a:endParaRPr lang="en-US" b="0" i="0" dirty="0">
              <a:solidFill>
                <a:srgbClr val="222222"/>
              </a:solidFill>
              <a:effectLst/>
              <a:latin typeface="Source Sans Pro" panose="020B0503030403020204" pitchFamily="34" charset="0"/>
            </a:endParaRPr>
          </a:p>
          <a:p>
            <a:pPr marL="0" indent="0">
              <a:buNone/>
            </a:pPr>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388604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6A4E-4761-E0D2-FF8A-3CE44D9ADA2C}"/>
              </a:ext>
            </a:extLst>
          </p:cNvPr>
          <p:cNvSpPr>
            <a:spLocks noGrp="1"/>
          </p:cNvSpPr>
          <p:nvPr>
            <p:ph type="title"/>
          </p:nvPr>
        </p:nvSpPr>
        <p:spPr/>
        <p:txBody>
          <a:bodyPr>
            <a:normAutofit/>
          </a:bodyPr>
          <a:lstStyle/>
          <a:p>
            <a:pPr algn="ctr"/>
            <a:r>
              <a:rPr lang="en-US" sz="4400" dirty="0"/>
              <a:t>SIX PHASES OF SDLC</a:t>
            </a:r>
            <a:endParaRPr lang="en-IN" sz="4400" dirty="0"/>
          </a:p>
        </p:txBody>
      </p:sp>
      <p:sp>
        <p:nvSpPr>
          <p:cNvPr id="3" name="Content Placeholder 2">
            <a:extLst>
              <a:ext uri="{FF2B5EF4-FFF2-40B4-BE49-F238E27FC236}">
                <a16:creationId xmlns:a16="http://schemas.microsoft.com/office/drawing/2014/main" id="{E7859F49-6C2B-064D-7B21-011855D3CB28}"/>
              </a:ext>
            </a:extLst>
          </p:cNvPr>
          <p:cNvSpPr>
            <a:spLocks noGrp="1"/>
          </p:cNvSpPr>
          <p:nvPr>
            <p:ph idx="1"/>
          </p:nvPr>
        </p:nvSpPr>
        <p:spPr>
          <a:xfrm>
            <a:off x="808383" y="2108201"/>
            <a:ext cx="10347297" cy="4146825"/>
          </a:xfrm>
        </p:spPr>
        <p:txBody>
          <a:bodyPr>
            <a:normAutofit/>
          </a:bodyPr>
          <a:lstStyle/>
          <a:p>
            <a:r>
              <a:rPr lang="en-US" sz="2400" dirty="0"/>
              <a:t>1. Requirement gathering and analysis</a:t>
            </a:r>
          </a:p>
          <a:p>
            <a:r>
              <a:rPr lang="en-US" sz="2400" dirty="0"/>
              <a:t>2.Design</a:t>
            </a:r>
          </a:p>
          <a:p>
            <a:r>
              <a:rPr lang="en-US" sz="2400" dirty="0"/>
              <a:t>3.Implementation or Coding</a:t>
            </a:r>
          </a:p>
          <a:p>
            <a:r>
              <a:rPr lang="en-US" sz="2400" dirty="0"/>
              <a:t>4.Testing</a:t>
            </a:r>
          </a:p>
          <a:p>
            <a:r>
              <a:rPr lang="en-US" sz="2400" dirty="0"/>
              <a:t>5.Deployment</a:t>
            </a:r>
          </a:p>
          <a:p>
            <a:r>
              <a:rPr lang="en-US" sz="2400" dirty="0"/>
              <a:t>6. Maintenance</a:t>
            </a:r>
            <a:endParaRPr lang="en-IN" sz="2400" dirty="0"/>
          </a:p>
        </p:txBody>
      </p:sp>
    </p:spTree>
    <p:extLst>
      <p:ext uri="{BB962C8B-B14F-4D97-AF65-F5344CB8AC3E}">
        <p14:creationId xmlns:p14="http://schemas.microsoft.com/office/powerpoint/2010/main" val="386775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2E43-81AC-70DF-A551-FA890182548D}"/>
              </a:ext>
            </a:extLst>
          </p:cNvPr>
          <p:cNvSpPr>
            <a:spLocks noGrp="1"/>
          </p:cNvSpPr>
          <p:nvPr>
            <p:ph type="title"/>
          </p:nvPr>
        </p:nvSpPr>
        <p:spPr/>
        <p:txBody>
          <a:bodyPr/>
          <a:lstStyle/>
          <a:p>
            <a:pPr algn="ctr"/>
            <a:r>
              <a:rPr lang="en-US" dirty="0"/>
              <a:t>AGILE MODEL</a:t>
            </a:r>
            <a:endParaRPr lang="en-IN" dirty="0"/>
          </a:p>
        </p:txBody>
      </p:sp>
      <p:sp>
        <p:nvSpPr>
          <p:cNvPr id="3" name="Content Placeholder 2">
            <a:extLst>
              <a:ext uri="{FF2B5EF4-FFF2-40B4-BE49-F238E27FC236}">
                <a16:creationId xmlns:a16="http://schemas.microsoft.com/office/drawing/2014/main" id="{78BB12DB-2EB3-98B2-1319-7368AA6653B3}"/>
              </a:ext>
            </a:extLst>
          </p:cNvPr>
          <p:cNvSpPr>
            <a:spLocks noGrp="1"/>
          </p:cNvSpPr>
          <p:nvPr>
            <p:ph idx="1"/>
          </p:nvPr>
        </p:nvSpPr>
        <p:spPr>
          <a:xfrm>
            <a:off x="1097280" y="1908313"/>
            <a:ext cx="10058400" cy="4465983"/>
          </a:xfrm>
        </p:spPr>
        <p:txBody>
          <a:bodyPr/>
          <a:lstStyle/>
          <a:p>
            <a:pPr>
              <a:buFont typeface="Wingdings" panose="05000000000000000000" pitchFamily="2" charset="2"/>
              <a:buChar char="§"/>
            </a:pPr>
            <a:r>
              <a:rPr lang="en-US" b="0" i="0" dirty="0">
                <a:solidFill>
                  <a:srgbClr val="000000"/>
                </a:solidFill>
                <a:effectLst/>
                <a:latin typeface="Nunito" pitchFamily="2" charset="0"/>
              </a:rPr>
              <a:t> Agile SDLC model is a combination of iterative and incremental process models with focus on process adaptability and customer satisfaction by rapid delivery of working software product.</a:t>
            </a:r>
          </a:p>
          <a:p>
            <a:pPr>
              <a:buFont typeface="Wingdings" panose="05000000000000000000" pitchFamily="2" charset="2"/>
              <a:buChar char="§"/>
            </a:pPr>
            <a:r>
              <a:rPr lang="en-US" b="0" i="0" dirty="0">
                <a:solidFill>
                  <a:srgbClr val="000000"/>
                </a:solidFill>
                <a:effectLst/>
                <a:latin typeface="Nunito" pitchFamily="2" charset="0"/>
              </a:rPr>
              <a:t> Agile model believes that every project needs to be handled differently and the existing methods need to be tailored to best suit the project requirements.</a:t>
            </a:r>
          </a:p>
          <a:p>
            <a:pPr>
              <a:buFont typeface="Wingdings" panose="05000000000000000000" pitchFamily="2" charset="2"/>
              <a:buChar char="§"/>
            </a:pPr>
            <a:r>
              <a:rPr lang="en-US" b="0" i="0" dirty="0">
                <a:solidFill>
                  <a:srgbClr val="000000"/>
                </a:solidFill>
                <a:effectLst/>
                <a:latin typeface="Nunito" pitchFamily="2" charset="0"/>
              </a:rPr>
              <a:t> Agile Methods break the product into small incremental builds. These builds are provided in iterations.</a:t>
            </a:r>
          </a:p>
          <a:p>
            <a:pPr>
              <a:buFont typeface="Wingdings" panose="05000000000000000000" pitchFamily="2" charset="2"/>
              <a:buChar char="§"/>
            </a:pPr>
            <a:r>
              <a:rPr lang="en-US" b="0" i="0" dirty="0">
                <a:solidFill>
                  <a:srgbClr val="000000"/>
                </a:solidFill>
                <a:effectLst/>
                <a:latin typeface="Nunito" pitchFamily="2" charset="0"/>
              </a:rPr>
              <a:t> Iterative approach is taken and working software build is delivered after each iteration.</a:t>
            </a:r>
          </a:p>
          <a:p>
            <a:pPr>
              <a:buFont typeface="Wingdings" panose="05000000000000000000" pitchFamily="2" charset="2"/>
              <a:buChar char="§"/>
            </a:pPr>
            <a:r>
              <a:rPr lang="en-US" b="0" i="0" dirty="0">
                <a:solidFill>
                  <a:srgbClr val="000000"/>
                </a:solidFill>
                <a:effectLst/>
                <a:latin typeface="Nunito" pitchFamily="2" charset="0"/>
              </a:rPr>
              <a:t> At the end of the iteration, a working product is displayed to the customer and important stakeholders.</a:t>
            </a:r>
            <a:endParaRPr lang="en-IN" dirty="0"/>
          </a:p>
        </p:txBody>
      </p:sp>
    </p:spTree>
    <p:extLst>
      <p:ext uri="{BB962C8B-B14F-4D97-AF65-F5344CB8AC3E}">
        <p14:creationId xmlns:p14="http://schemas.microsoft.com/office/powerpoint/2010/main" val="2069176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4070-40FD-60B0-9130-2297835C2567}"/>
              </a:ext>
            </a:extLst>
          </p:cNvPr>
          <p:cNvSpPr>
            <a:spLocks noGrp="1"/>
          </p:cNvSpPr>
          <p:nvPr>
            <p:ph type="title"/>
          </p:nvPr>
        </p:nvSpPr>
        <p:spPr>
          <a:xfrm>
            <a:off x="1417983" y="1113182"/>
            <a:ext cx="8889558" cy="675861"/>
          </a:xfrm>
        </p:spPr>
        <p:txBody>
          <a:bodyPr>
            <a:normAutofit/>
          </a:bodyPr>
          <a:lstStyle/>
          <a:p>
            <a:r>
              <a:rPr lang="en-IN" sz="3600" dirty="0"/>
              <a:t>Areas where iterations takes place</a:t>
            </a:r>
          </a:p>
        </p:txBody>
      </p:sp>
      <p:sp>
        <p:nvSpPr>
          <p:cNvPr id="3" name="Content Placeholder 2">
            <a:extLst>
              <a:ext uri="{FF2B5EF4-FFF2-40B4-BE49-F238E27FC236}">
                <a16:creationId xmlns:a16="http://schemas.microsoft.com/office/drawing/2014/main" id="{3277CE67-7A6D-033C-057C-48997A4393BC}"/>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000000"/>
                </a:solidFill>
                <a:effectLst/>
                <a:latin typeface="Nunito" pitchFamily="2" charset="0"/>
              </a:rPr>
              <a:t>Planning</a:t>
            </a:r>
          </a:p>
          <a:p>
            <a:pPr algn="l">
              <a:buFont typeface="Arial" panose="020B0604020202020204" pitchFamily="34" charset="0"/>
              <a:buChar char="•"/>
            </a:pPr>
            <a:r>
              <a:rPr lang="en-US" sz="2400" b="0" i="0" dirty="0">
                <a:solidFill>
                  <a:srgbClr val="000000"/>
                </a:solidFill>
                <a:effectLst/>
                <a:latin typeface="Nunito" pitchFamily="2" charset="0"/>
              </a:rPr>
              <a:t>Requirements Analysis</a:t>
            </a:r>
          </a:p>
          <a:p>
            <a:pPr algn="l">
              <a:buFont typeface="Arial" panose="020B0604020202020204" pitchFamily="34" charset="0"/>
              <a:buChar char="•"/>
            </a:pPr>
            <a:r>
              <a:rPr lang="en-US" sz="2400" b="0" i="0" dirty="0">
                <a:solidFill>
                  <a:srgbClr val="000000"/>
                </a:solidFill>
                <a:effectLst/>
                <a:latin typeface="Nunito" pitchFamily="2" charset="0"/>
              </a:rPr>
              <a:t>Design</a:t>
            </a:r>
          </a:p>
          <a:p>
            <a:pPr algn="l">
              <a:buFont typeface="Arial" panose="020B0604020202020204" pitchFamily="34" charset="0"/>
              <a:buChar char="•"/>
            </a:pPr>
            <a:r>
              <a:rPr lang="en-US" sz="2400" b="0" i="0" dirty="0">
                <a:solidFill>
                  <a:srgbClr val="000000"/>
                </a:solidFill>
                <a:effectLst/>
                <a:latin typeface="Nunito" pitchFamily="2" charset="0"/>
              </a:rPr>
              <a:t>Coding</a:t>
            </a:r>
          </a:p>
          <a:p>
            <a:pPr algn="l">
              <a:buFont typeface="Arial" panose="020B0604020202020204" pitchFamily="34" charset="0"/>
              <a:buChar char="•"/>
            </a:pPr>
            <a:r>
              <a:rPr lang="en-US" sz="2400" b="0" i="0" dirty="0">
                <a:solidFill>
                  <a:srgbClr val="000000"/>
                </a:solidFill>
                <a:effectLst/>
                <a:latin typeface="Nunito" pitchFamily="2" charset="0"/>
              </a:rPr>
              <a:t>Unit Testing and</a:t>
            </a:r>
          </a:p>
          <a:p>
            <a:pPr algn="l">
              <a:buFont typeface="Arial" panose="020B0604020202020204" pitchFamily="34" charset="0"/>
              <a:buChar char="•"/>
            </a:pPr>
            <a:r>
              <a:rPr lang="en-US" sz="2400" b="0" i="0" dirty="0">
                <a:solidFill>
                  <a:srgbClr val="000000"/>
                </a:solidFill>
                <a:effectLst/>
                <a:latin typeface="Nunito" pitchFamily="2" charset="0"/>
              </a:rPr>
              <a:t>Acceptance Testing.</a:t>
            </a:r>
          </a:p>
          <a:p>
            <a:endParaRPr lang="en-IN" dirty="0"/>
          </a:p>
        </p:txBody>
      </p:sp>
    </p:spTree>
    <p:extLst>
      <p:ext uri="{BB962C8B-B14F-4D97-AF65-F5344CB8AC3E}">
        <p14:creationId xmlns:p14="http://schemas.microsoft.com/office/powerpoint/2010/main" val="312018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71BE-0BAB-95CC-513C-BB4A21A90F49}"/>
              </a:ext>
            </a:extLst>
          </p:cNvPr>
          <p:cNvSpPr>
            <a:spLocks noGrp="1"/>
          </p:cNvSpPr>
          <p:nvPr>
            <p:ph type="title"/>
          </p:nvPr>
        </p:nvSpPr>
        <p:spPr>
          <a:xfrm>
            <a:off x="1232452" y="821635"/>
            <a:ext cx="9923228" cy="1126435"/>
          </a:xfrm>
        </p:spPr>
        <p:txBody>
          <a:bodyPr>
            <a:normAutofit fontScale="90000"/>
          </a:bodyPr>
          <a:lstStyle/>
          <a:p>
            <a:pPr algn="ctr"/>
            <a:r>
              <a:rPr lang="en-US" b="0" i="0" dirty="0">
                <a:solidFill>
                  <a:srgbClr val="000000"/>
                </a:solidFill>
                <a:effectLst/>
                <a:latin typeface="Nunito" pitchFamily="2" charset="0"/>
              </a:rPr>
              <a:t>The advantages of the Agile Model</a:t>
            </a:r>
            <a:br>
              <a:rPr lang="en-IN" dirty="0"/>
            </a:br>
            <a:endParaRPr lang="en-IN" dirty="0"/>
          </a:p>
        </p:txBody>
      </p:sp>
      <p:sp>
        <p:nvSpPr>
          <p:cNvPr id="3" name="Content Placeholder 2">
            <a:extLst>
              <a:ext uri="{FF2B5EF4-FFF2-40B4-BE49-F238E27FC236}">
                <a16:creationId xmlns:a16="http://schemas.microsoft.com/office/drawing/2014/main" id="{E9CCA306-F84D-E612-6AEA-B3CBC54D4CFB}"/>
              </a:ext>
            </a:extLst>
          </p:cNvPr>
          <p:cNvSpPr>
            <a:spLocks noGrp="1"/>
          </p:cNvSpPr>
          <p:nvPr>
            <p:ph sz="half" idx="1"/>
          </p:nvPr>
        </p:nvSpPr>
        <p:spPr>
          <a:xfrm>
            <a:off x="940904" y="1948070"/>
            <a:ext cx="4931284" cy="4412973"/>
          </a:xfrm>
        </p:spPr>
        <p:txBody>
          <a:bodyPr>
            <a:normAutofit/>
          </a:bodyPr>
          <a:lstStyle/>
          <a:p>
            <a:pPr algn="just">
              <a:buFont typeface="Arial" panose="020B0604020202020204" pitchFamily="34" charset="0"/>
              <a:buChar char="•"/>
            </a:pPr>
            <a:r>
              <a:rPr lang="en-US" sz="2000" b="0" i="0" dirty="0">
                <a:solidFill>
                  <a:srgbClr val="000000"/>
                </a:solidFill>
                <a:effectLst/>
                <a:latin typeface="Nunito" pitchFamily="2" charset="0"/>
              </a:rPr>
              <a:t>Is a very realistic approach to software development.</a:t>
            </a:r>
          </a:p>
          <a:p>
            <a:pPr algn="just">
              <a:buFont typeface="Arial" panose="020B0604020202020204" pitchFamily="34" charset="0"/>
              <a:buChar char="•"/>
            </a:pPr>
            <a:r>
              <a:rPr lang="en-US" sz="2000" b="0" i="0" dirty="0">
                <a:solidFill>
                  <a:srgbClr val="000000"/>
                </a:solidFill>
                <a:effectLst/>
                <a:latin typeface="Nunito" pitchFamily="2" charset="0"/>
              </a:rPr>
              <a:t>Promotes teamwork and cross training.</a:t>
            </a:r>
          </a:p>
          <a:p>
            <a:pPr algn="just">
              <a:buFont typeface="Arial" panose="020B0604020202020204" pitchFamily="34" charset="0"/>
              <a:buChar char="•"/>
            </a:pPr>
            <a:r>
              <a:rPr lang="en-US" sz="2000" b="0" i="0" dirty="0">
                <a:solidFill>
                  <a:srgbClr val="000000"/>
                </a:solidFill>
                <a:effectLst/>
                <a:latin typeface="Nunito" pitchFamily="2" charset="0"/>
              </a:rPr>
              <a:t>Functionality can be developed rapidly and demonstrated.</a:t>
            </a:r>
          </a:p>
          <a:p>
            <a:pPr algn="just">
              <a:buFont typeface="Arial" panose="020B0604020202020204" pitchFamily="34" charset="0"/>
              <a:buChar char="•"/>
            </a:pPr>
            <a:r>
              <a:rPr lang="en-US" sz="2000" b="0" i="0" dirty="0">
                <a:solidFill>
                  <a:srgbClr val="000000"/>
                </a:solidFill>
                <a:effectLst/>
                <a:latin typeface="Nunito" pitchFamily="2" charset="0"/>
              </a:rPr>
              <a:t>Resource requirements are minimum.</a:t>
            </a:r>
          </a:p>
          <a:p>
            <a:pPr algn="just">
              <a:buFont typeface="Arial" panose="020B0604020202020204" pitchFamily="34" charset="0"/>
              <a:buChar char="•"/>
            </a:pPr>
            <a:r>
              <a:rPr lang="en-US" sz="2000" b="0" i="0" dirty="0">
                <a:solidFill>
                  <a:srgbClr val="000000"/>
                </a:solidFill>
                <a:effectLst/>
                <a:latin typeface="Nunito" pitchFamily="2" charset="0"/>
              </a:rPr>
              <a:t>Suitable for fixed or changing requirements</a:t>
            </a:r>
          </a:p>
          <a:p>
            <a:pPr algn="just">
              <a:buFont typeface="Arial" panose="020B0604020202020204" pitchFamily="34" charset="0"/>
              <a:buChar char="•"/>
            </a:pPr>
            <a:r>
              <a:rPr lang="en-US" sz="2000" b="0" i="0" dirty="0">
                <a:solidFill>
                  <a:srgbClr val="000000"/>
                </a:solidFill>
                <a:effectLst/>
                <a:latin typeface="Nunito" pitchFamily="2" charset="0"/>
              </a:rPr>
              <a:t>Delivers early partial working solutions.</a:t>
            </a:r>
          </a:p>
          <a:p>
            <a:endParaRPr lang="en-IN" dirty="0"/>
          </a:p>
        </p:txBody>
      </p:sp>
      <p:sp>
        <p:nvSpPr>
          <p:cNvPr id="4" name="Content Placeholder 3">
            <a:extLst>
              <a:ext uri="{FF2B5EF4-FFF2-40B4-BE49-F238E27FC236}">
                <a16:creationId xmlns:a16="http://schemas.microsoft.com/office/drawing/2014/main" id="{73DAFA5C-61E2-9E01-24AF-A4B1E1F7FDBB}"/>
              </a:ext>
            </a:extLst>
          </p:cNvPr>
          <p:cNvSpPr>
            <a:spLocks noGrp="1"/>
          </p:cNvSpPr>
          <p:nvPr>
            <p:ph sz="half" idx="2"/>
          </p:nvPr>
        </p:nvSpPr>
        <p:spPr>
          <a:xfrm>
            <a:off x="6520070" y="1948070"/>
            <a:ext cx="5247860" cy="4412972"/>
          </a:xfrm>
        </p:spPr>
        <p:txBody>
          <a:bodyPr>
            <a:normAutofit/>
          </a:bodyPr>
          <a:lstStyle/>
          <a:p>
            <a:pPr algn="just">
              <a:buFont typeface="Arial" panose="020B0604020202020204" pitchFamily="34" charset="0"/>
              <a:buChar char="•"/>
            </a:pPr>
            <a:r>
              <a:rPr lang="en-US" sz="2000" b="0" i="0" dirty="0">
                <a:solidFill>
                  <a:srgbClr val="000000"/>
                </a:solidFill>
                <a:effectLst/>
                <a:latin typeface="Nunito" pitchFamily="2" charset="0"/>
              </a:rPr>
              <a:t>Minimal rules, documentation easily employed.</a:t>
            </a:r>
          </a:p>
          <a:p>
            <a:pPr algn="just">
              <a:buFont typeface="Arial" panose="020B0604020202020204" pitchFamily="34" charset="0"/>
              <a:buChar char="•"/>
            </a:pPr>
            <a:r>
              <a:rPr lang="en-US" sz="2000" b="0" i="0" dirty="0">
                <a:solidFill>
                  <a:srgbClr val="000000"/>
                </a:solidFill>
                <a:effectLst/>
                <a:latin typeface="Nunito" pitchFamily="2" charset="0"/>
              </a:rPr>
              <a:t>Enables concurrent development and delivery within an overall planned context.</a:t>
            </a:r>
          </a:p>
          <a:p>
            <a:pPr algn="just">
              <a:buFont typeface="Arial" panose="020B0604020202020204" pitchFamily="34" charset="0"/>
              <a:buChar char="•"/>
            </a:pPr>
            <a:r>
              <a:rPr lang="en-US" sz="2000" b="0" i="0" dirty="0">
                <a:solidFill>
                  <a:srgbClr val="000000"/>
                </a:solidFill>
                <a:effectLst/>
                <a:latin typeface="Nunito" pitchFamily="2" charset="0"/>
              </a:rPr>
              <a:t>Little or no planning required.</a:t>
            </a:r>
          </a:p>
          <a:p>
            <a:pPr algn="just">
              <a:buFont typeface="Arial" panose="020B0604020202020204" pitchFamily="34" charset="0"/>
              <a:buChar char="•"/>
            </a:pPr>
            <a:r>
              <a:rPr lang="en-US" sz="2000" b="0" i="0" dirty="0">
                <a:solidFill>
                  <a:srgbClr val="000000"/>
                </a:solidFill>
                <a:effectLst/>
                <a:latin typeface="Nunito" pitchFamily="2" charset="0"/>
              </a:rPr>
              <a:t>Easy to manage.</a:t>
            </a:r>
          </a:p>
          <a:p>
            <a:pPr algn="just">
              <a:buFont typeface="Arial" panose="020B0604020202020204" pitchFamily="34" charset="0"/>
              <a:buChar char="•"/>
            </a:pPr>
            <a:r>
              <a:rPr lang="en-US" sz="2000" b="0" i="0" dirty="0">
                <a:solidFill>
                  <a:srgbClr val="000000"/>
                </a:solidFill>
                <a:effectLst/>
                <a:latin typeface="Nunito" pitchFamily="2" charset="0"/>
              </a:rPr>
              <a:t>Gives flexibility to developers.</a:t>
            </a:r>
          </a:p>
          <a:p>
            <a:pPr algn="just">
              <a:buFont typeface="Arial" panose="020B0604020202020204" pitchFamily="34" charset="0"/>
              <a:buChar char="•"/>
            </a:pPr>
            <a:r>
              <a:rPr lang="en-US" sz="2000" b="0" i="0" dirty="0">
                <a:solidFill>
                  <a:srgbClr val="000000"/>
                </a:solidFill>
                <a:effectLst/>
                <a:latin typeface="Nunito" pitchFamily="2" charset="0"/>
              </a:rPr>
              <a:t>Good model for environments that change steadily.</a:t>
            </a:r>
          </a:p>
          <a:p>
            <a:pPr algn="just">
              <a:buFont typeface="Arial" panose="020B0604020202020204" pitchFamily="34" charset="0"/>
              <a:buChar char="•"/>
            </a:pPr>
            <a:endParaRPr lang="en-US" b="0" i="0" dirty="0">
              <a:solidFill>
                <a:srgbClr val="000000"/>
              </a:solidFill>
              <a:effectLst/>
              <a:latin typeface="Nunito" pitchFamily="2" charset="0"/>
            </a:endParaRPr>
          </a:p>
          <a:p>
            <a:endParaRPr lang="en-IN" dirty="0"/>
          </a:p>
        </p:txBody>
      </p:sp>
      <p:cxnSp>
        <p:nvCxnSpPr>
          <p:cNvPr id="6" name="Straight Connector 5">
            <a:extLst>
              <a:ext uri="{FF2B5EF4-FFF2-40B4-BE49-F238E27FC236}">
                <a16:creationId xmlns:a16="http://schemas.microsoft.com/office/drawing/2014/main" id="{BCCA8CFF-AD79-034E-A805-8C204F27C951}"/>
              </a:ext>
            </a:extLst>
          </p:cNvPr>
          <p:cNvCxnSpPr>
            <a:cxnSpLocks/>
            <a:endCxn id="2" idx="2"/>
          </p:cNvCxnSpPr>
          <p:nvPr/>
        </p:nvCxnSpPr>
        <p:spPr>
          <a:xfrm flipV="1">
            <a:off x="6194066" y="1948070"/>
            <a:ext cx="0" cy="441297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119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C894-980B-21C9-894F-6EE1BDCBC39D}"/>
              </a:ext>
            </a:extLst>
          </p:cNvPr>
          <p:cNvSpPr>
            <a:spLocks noGrp="1"/>
          </p:cNvSpPr>
          <p:nvPr>
            <p:ph type="title"/>
          </p:nvPr>
        </p:nvSpPr>
        <p:spPr/>
        <p:txBody>
          <a:bodyPr/>
          <a:lstStyle/>
          <a:p>
            <a:pPr algn="ctr"/>
            <a:r>
              <a:rPr lang="en-US" sz="4400" b="0" i="0" dirty="0">
                <a:solidFill>
                  <a:srgbClr val="000000"/>
                </a:solidFill>
                <a:effectLst/>
                <a:latin typeface="Nunito" pitchFamily="2" charset="0"/>
              </a:rPr>
              <a:t>The </a:t>
            </a:r>
            <a:r>
              <a:rPr lang="en-US" sz="4200" b="0" i="0" dirty="0">
                <a:solidFill>
                  <a:srgbClr val="000000"/>
                </a:solidFill>
                <a:effectLst/>
                <a:latin typeface="Nunito" pitchFamily="2" charset="0"/>
              </a:rPr>
              <a:t>disadvantages</a:t>
            </a:r>
            <a:r>
              <a:rPr lang="en-US" sz="4400" b="0" i="0" dirty="0">
                <a:solidFill>
                  <a:srgbClr val="000000"/>
                </a:solidFill>
                <a:effectLst/>
                <a:latin typeface="Nunito" pitchFamily="2" charset="0"/>
              </a:rPr>
              <a:t> of the Agile Model</a:t>
            </a:r>
            <a:r>
              <a:rPr lang="en-US" b="0" i="0" dirty="0">
                <a:solidFill>
                  <a:srgbClr val="000000"/>
                </a:solidFill>
                <a:effectLst/>
                <a:latin typeface="Nunito" pitchFamily="2" charset="0"/>
              </a:rPr>
              <a:t> </a:t>
            </a:r>
            <a:endParaRPr lang="en-IN" dirty="0"/>
          </a:p>
        </p:txBody>
      </p:sp>
      <p:sp>
        <p:nvSpPr>
          <p:cNvPr id="3" name="Content Placeholder 2">
            <a:extLst>
              <a:ext uri="{FF2B5EF4-FFF2-40B4-BE49-F238E27FC236}">
                <a16:creationId xmlns:a16="http://schemas.microsoft.com/office/drawing/2014/main" id="{654BCF81-6E55-D289-87D1-59EEAE49163B}"/>
              </a:ext>
            </a:extLst>
          </p:cNvPr>
          <p:cNvSpPr>
            <a:spLocks noGrp="1"/>
          </p:cNvSpPr>
          <p:nvPr>
            <p:ph sz="half" idx="1"/>
          </p:nvPr>
        </p:nvSpPr>
        <p:spPr>
          <a:xfrm>
            <a:off x="1036320" y="2120900"/>
            <a:ext cx="4700696" cy="4226891"/>
          </a:xfrm>
        </p:spPr>
        <p:txBody>
          <a:bodyPr>
            <a:normAutofit/>
          </a:bodyPr>
          <a:lstStyle/>
          <a:p>
            <a:pPr algn="just">
              <a:buFont typeface="Arial" panose="020B0604020202020204" pitchFamily="34" charset="0"/>
              <a:buChar char="•"/>
            </a:pPr>
            <a:r>
              <a:rPr lang="en-US" sz="2000" b="0" i="0" dirty="0">
                <a:solidFill>
                  <a:srgbClr val="000000"/>
                </a:solidFill>
                <a:effectLst/>
                <a:latin typeface="Nunito" pitchFamily="2" charset="0"/>
              </a:rPr>
              <a:t>Not suitable for handling complex dependencies.</a:t>
            </a:r>
          </a:p>
          <a:p>
            <a:pPr algn="just">
              <a:buFont typeface="Arial" panose="020B0604020202020204" pitchFamily="34" charset="0"/>
              <a:buChar char="•"/>
            </a:pPr>
            <a:r>
              <a:rPr lang="en-US" sz="2000" b="0" i="0" dirty="0">
                <a:solidFill>
                  <a:srgbClr val="000000"/>
                </a:solidFill>
                <a:effectLst/>
                <a:latin typeface="Nunito" pitchFamily="2" charset="0"/>
              </a:rPr>
              <a:t>More risk of sustainability, maintainability and extensibility.</a:t>
            </a:r>
          </a:p>
          <a:p>
            <a:pPr algn="just">
              <a:buFont typeface="Arial" panose="020B0604020202020204" pitchFamily="34" charset="0"/>
              <a:buChar char="•"/>
            </a:pPr>
            <a:r>
              <a:rPr lang="en-US" sz="2000" b="0" i="0" dirty="0">
                <a:solidFill>
                  <a:srgbClr val="000000"/>
                </a:solidFill>
                <a:effectLst/>
                <a:latin typeface="Nunito" pitchFamily="2" charset="0"/>
              </a:rPr>
              <a:t>An overall plan, an agile leader and agile PM practice is a must without which it will not work.</a:t>
            </a:r>
          </a:p>
          <a:p>
            <a:pPr algn="just">
              <a:buFont typeface="Arial" panose="020B0604020202020204" pitchFamily="34" charset="0"/>
              <a:buChar char="•"/>
            </a:pPr>
            <a:r>
              <a:rPr lang="en-US" sz="2000" b="0" i="0" dirty="0">
                <a:solidFill>
                  <a:srgbClr val="000000"/>
                </a:solidFill>
                <a:effectLst/>
                <a:latin typeface="Nunito" pitchFamily="2" charset="0"/>
              </a:rPr>
              <a:t>Strict delivery management dictates the scope, functionality to be delivered, and adjustments to meet the deadlines.</a:t>
            </a:r>
          </a:p>
          <a:p>
            <a:endParaRPr lang="en-IN" dirty="0"/>
          </a:p>
        </p:txBody>
      </p:sp>
      <p:sp>
        <p:nvSpPr>
          <p:cNvPr id="4" name="Content Placeholder 3">
            <a:extLst>
              <a:ext uri="{FF2B5EF4-FFF2-40B4-BE49-F238E27FC236}">
                <a16:creationId xmlns:a16="http://schemas.microsoft.com/office/drawing/2014/main" id="{5ADAB207-B176-BEEC-F275-D0F98AF0465C}"/>
              </a:ext>
            </a:extLst>
          </p:cNvPr>
          <p:cNvSpPr>
            <a:spLocks noGrp="1"/>
          </p:cNvSpPr>
          <p:nvPr>
            <p:ph sz="half" idx="2"/>
          </p:nvPr>
        </p:nvSpPr>
        <p:spPr>
          <a:xfrm>
            <a:off x="6515943" y="2120899"/>
            <a:ext cx="5331499" cy="4226891"/>
          </a:xfrm>
        </p:spPr>
        <p:txBody>
          <a:bodyPr>
            <a:normAutofit/>
          </a:bodyPr>
          <a:lstStyle/>
          <a:p>
            <a:pPr algn="just">
              <a:buFont typeface="Arial" panose="020B0604020202020204" pitchFamily="34" charset="0"/>
              <a:buChar char="•"/>
            </a:pPr>
            <a:r>
              <a:rPr lang="en-US" sz="2000" b="0" i="0" dirty="0">
                <a:solidFill>
                  <a:srgbClr val="000000"/>
                </a:solidFill>
                <a:effectLst/>
                <a:latin typeface="Nunito" pitchFamily="2" charset="0"/>
              </a:rPr>
              <a:t>Depends heavily on customer interaction, so if customer is not clear, team can be driven in the wrong direction.</a:t>
            </a:r>
          </a:p>
          <a:p>
            <a:pPr algn="just">
              <a:buFont typeface="Arial" panose="020B0604020202020204" pitchFamily="34" charset="0"/>
              <a:buChar char="•"/>
            </a:pPr>
            <a:r>
              <a:rPr lang="en-US" sz="2000" b="0" i="0" dirty="0">
                <a:solidFill>
                  <a:srgbClr val="000000"/>
                </a:solidFill>
                <a:effectLst/>
                <a:latin typeface="Nunito" pitchFamily="2" charset="0"/>
              </a:rPr>
              <a:t>There is a very high individual dependency, since there is minimum documentation generated.</a:t>
            </a:r>
          </a:p>
          <a:p>
            <a:pPr algn="just">
              <a:buFont typeface="Arial" panose="020B0604020202020204" pitchFamily="34" charset="0"/>
              <a:buChar char="•"/>
            </a:pPr>
            <a:r>
              <a:rPr lang="en-US" sz="2000" b="0" i="0" dirty="0">
                <a:solidFill>
                  <a:srgbClr val="000000"/>
                </a:solidFill>
                <a:effectLst/>
                <a:latin typeface="Nunito" pitchFamily="2" charset="0"/>
              </a:rPr>
              <a:t>Transfer of technology to new team members may be quite challenging due to lack of documentation.</a:t>
            </a:r>
          </a:p>
          <a:p>
            <a:endParaRPr lang="en-IN" dirty="0"/>
          </a:p>
        </p:txBody>
      </p:sp>
      <p:cxnSp>
        <p:nvCxnSpPr>
          <p:cNvPr id="6" name="Straight Connector 5">
            <a:extLst>
              <a:ext uri="{FF2B5EF4-FFF2-40B4-BE49-F238E27FC236}">
                <a16:creationId xmlns:a16="http://schemas.microsoft.com/office/drawing/2014/main" id="{6AB51846-5290-ADA1-4BA8-95E1A4BE03CF}"/>
              </a:ext>
            </a:extLst>
          </p:cNvPr>
          <p:cNvCxnSpPr>
            <a:cxnSpLocks/>
          </p:cNvCxnSpPr>
          <p:nvPr/>
        </p:nvCxnSpPr>
        <p:spPr>
          <a:xfrm>
            <a:off x="5963478" y="193481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BA50FE8-2E09-FD74-E8FB-4172B9A24C2A}"/>
              </a:ext>
            </a:extLst>
          </p:cNvPr>
          <p:cNvCxnSpPr>
            <a:cxnSpLocks/>
          </p:cNvCxnSpPr>
          <p:nvPr/>
        </p:nvCxnSpPr>
        <p:spPr>
          <a:xfrm flipH="1" flipV="1">
            <a:off x="6122504" y="1908313"/>
            <a:ext cx="66261" cy="443947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08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9A73-2CA8-DDE6-CD5E-8F67214072D5}"/>
              </a:ext>
            </a:extLst>
          </p:cNvPr>
          <p:cNvSpPr>
            <a:spLocks noGrp="1"/>
          </p:cNvSpPr>
          <p:nvPr>
            <p:ph type="title"/>
          </p:nvPr>
        </p:nvSpPr>
        <p:spPr/>
        <p:txBody>
          <a:bodyPr/>
          <a:lstStyle/>
          <a:p>
            <a:pPr algn="ctr"/>
            <a:r>
              <a:rPr lang="en-IN" dirty="0"/>
              <a:t>AGILE-SCRUM METHOD</a:t>
            </a:r>
          </a:p>
        </p:txBody>
      </p:sp>
      <p:sp>
        <p:nvSpPr>
          <p:cNvPr id="3" name="Content Placeholder 2">
            <a:extLst>
              <a:ext uri="{FF2B5EF4-FFF2-40B4-BE49-F238E27FC236}">
                <a16:creationId xmlns:a16="http://schemas.microsoft.com/office/drawing/2014/main" id="{5F401705-358D-CF9F-841A-42FE1640B2C5}"/>
              </a:ext>
            </a:extLst>
          </p:cNvPr>
          <p:cNvSpPr>
            <a:spLocks noGrp="1"/>
          </p:cNvSpPr>
          <p:nvPr>
            <p:ph idx="1"/>
          </p:nvPr>
        </p:nvSpPr>
        <p:spPr>
          <a:xfrm>
            <a:off x="742122" y="1961323"/>
            <a:ext cx="10413558" cy="4399720"/>
          </a:xfrm>
        </p:spPr>
        <p:txBody>
          <a:bodyPr>
            <a:normAutofit lnSpcReduction="10000"/>
          </a:bodyPr>
          <a:lstStyle/>
          <a:p>
            <a:pPr>
              <a:buFont typeface="Wingdings" panose="05000000000000000000" pitchFamily="2" charset="2"/>
              <a:buChar char="§"/>
            </a:pPr>
            <a:r>
              <a:rPr lang="en-US" b="0" i="0" dirty="0">
                <a:solidFill>
                  <a:srgbClr val="2D2D2D"/>
                </a:solidFill>
                <a:effectLst/>
                <a:latin typeface="Silka"/>
              </a:rPr>
              <a:t> </a:t>
            </a:r>
            <a:r>
              <a:rPr lang="en-US" sz="2000" b="0" i="0" dirty="0">
                <a:solidFill>
                  <a:srgbClr val="2D2D2D"/>
                </a:solidFill>
                <a:effectLst/>
                <a:latin typeface="Silka"/>
              </a:rPr>
              <a:t>Agile scrum methodology is the combination of the agile philosophy and the scrum framework.</a:t>
            </a:r>
          </a:p>
          <a:p>
            <a:pPr>
              <a:buFont typeface="Wingdings" panose="05000000000000000000" pitchFamily="2" charset="2"/>
              <a:buChar char="§"/>
            </a:pPr>
            <a:r>
              <a:rPr lang="en-US" sz="2000" b="0" i="0" dirty="0">
                <a:solidFill>
                  <a:srgbClr val="2D2D2D"/>
                </a:solidFill>
                <a:effectLst/>
                <a:latin typeface="Silka"/>
              </a:rPr>
              <a:t> Agile scrum methodology is a</a:t>
            </a:r>
            <a:r>
              <a:rPr lang="en-US" sz="2000" b="0" i="0" dirty="0">
                <a:solidFill>
                  <a:schemeClr val="tx1"/>
                </a:solidFill>
                <a:effectLst/>
                <a:latin typeface="Silka"/>
              </a:rPr>
              <a:t> </a:t>
            </a:r>
            <a:r>
              <a:rPr lang="en-US" sz="2000" dirty="0">
                <a:solidFill>
                  <a:schemeClr val="tx1"/>
                </a:solidFill>
                <a:latin typeface="Silka"/>
              </a:rPr>
              <a:t>project management system </a:t>
            </a:r>
            <a:r>
              <a:rPr lang="en-US" sz="2000" b="0" i="0" dirty="0">
                <a:solidFill>
                  <a:srgbClr val="2D2D2D"/>
                </a:solidFill>
                <a:effectLst/>
                <a:latin typeface="Silka"/>
              </a:rPr>
              <a:t>that relies on incremental development. Each iteration consists of two- to four-week sprints, where the goal of each sprint is to build the most important features first and come out with a potentially deliverable product.</a:t>
            </a:r>
          </a:p>
          <a:p>
            <a:pPr>
              <a:buFont typeface="Wingdings" panose="05000000000000000000" pitchFamily="2" charset="2"/>
              <a:buChar char="§"/>
            </a:pPr>
            <a:r>
              <a:rPr lang="en-US" sz="2000" b="0" i="0" dirty="0">
                <a:solidFill>
                  <a:srgbClr val="2D2D2D"/>
                </a:solidFill>
                <a:effectLst/>
                <a:latin typeface="Silka"/>
              </a:rPr>
              <a:t>Agile scrum methodology has several benefits.</a:t>
            </a:r>
          </a:p>
          <a:p>
            <a:pPr lvl="2">
              <a:buFont typeface="Arial" panose="020B0604020202020204" pitchFamily="34" charset="0"/>
              <a:buChar char="•"/>
            </a:pPr>
            <a:r>
              <a:rPr lang="en-US" sz="1800" b="0" i="0" dirty="0">
                <a:solidFill>
                  <a:schemeClr val="tx1"/>
                </a:solidFill>
                <a:effectLst/>
                <a:latin typeface="Silka"/>
              </a:rPr>
              <a:t>Flexibility and adaptability</a:t>
            </a:r>
          </a:p>
          <a:p>
            <a:pPr lvl="2">
              <a:buFont typeface="Arial" panose="020B0604020202020204" pitchFamily="34" charset="0"/>
              <a:buChar char="•"/>
            </a:pPr>
            <a:r>
              <a:rPr lang="en-US" sz="1800" b="0" i="0" dirty="0">
                <a:solidFill>
                  <a:srgbClr val="2D2D2D"/>
                </a:solidFill>
                <a:effectLst/>
                <a:latin typeface="Silka"/>
              </a:rPr>
              <a:t>Creativity and innovation</a:t>
            </a:r>
          </a:p>
          <a:p>
            <a:pPr lvl="2">
              <a:buFont typeface="Arial" panose="020B0604020202020204" pitchFamily="34" charset="0"/>
              <a:buChar char="•"/>
            </a:pPr>
            <a:r>
              <a:rPr lang="en-US" sz="1800" b="0" i="0" dirty="0">
                <a:solidFill>
                  <a:srgbClr val="2D2D2D"/>
                </a:solidFill>
                <a:effectLst/>
                <a:latin typeface="Silka"/>
              </a:rPr>
              <a:t>Lower costs</a:t>
            </a:r>
          </a:p>
          <a:p>
            <a:pPr lvl="2">
              <a:buFont typeface="Arial" panose="020B0604020202020204" pitchFamily="34" charset="0"/>
              <a:buChar char="•"/>
            </a:pPr>
            <a:r>
              <a:rPr lang="en-US" sz="1800" b="0" i="0" dirty="0">
                <a:solidFill>
                  <a:srgbClr val="2D2D2D"/>
                </a:solidFill>
                <a:effectLst/>
                <a:latin typeface="Silka"/>
              </a:rPr>
              <a:t>Quality improvement</a:t>
            </a:r>
          </a:p>
          <a:p>
            <a:pPr lvl="2">
              <a:buFont typeface="Arial" panose="020B0604020202020204" pitchFamily="34" charset="0"/>
              <a:buChar char="•"/>
            </a:pPr>
            <a:r>
              <a:rPr lang="en-US" sz="1800" b="0" i="0" dirty="0">
                <a:solidFill>
                  <a:srgbClr val="2D2D2D"/>
                </a:solidFill>
                <a:effectLst/>
                <a:latin typeface="Silka"/>
              </a:rPr>
              <a:t>Organizational synergy</a:t>
            </a:r>
          </a:p>
          <a:p>
            <a:pPr lvl="2">
              <a:buFont typeface="Arial" panose="020B0604020202020204" pitchFamily="34" charset="0"/>
              <a:buChar char="•"/>
            </a:pPr>
            <a:r>
              <a:rPr lang="en-US" sz="1800" b="0" i="0" dirty="0">
                <a:solidFill>
                  <a:srgbClr val="2D2D2D"/>
                </a:solidFill>
                <a:effectLst/>
                <a:latin typeface="Silka"/>
              </a:rPr>
              <a:t>Employee satisfaction</a:t>
            </a:r>
          </a:p>
          <a:p>
            <a:pPr lvl="2">
              <a:buFont typeface="Arial" panose="020B0604020202020204" pitchFamily="34" charset="0"/>
              <a:buChar char="•"/>
            </a:pPr>
            <a:r>
              <a:rPr lang="en-US" sz="1800" b="0" i="0" dirty="0">
                <a:solidFill>
                  <a:srgbClr val="2D2D2D"/>
                </a:solidFill>
                <a:effectLst/>
                <a:latin typeface="Silka"/>
              </a:rPr>
              <a:t>Customer satisfaction</a:t>
            </a:r>
          </a:p>
          <a:p>
            <a:pPr lvl="4">
              <a:buFont typeface="Wingdings" panose="05000000000000000000" pitchFamily="2" charset="2"/>
              <a:buChar char="§"/>
            </a:pPr>
            <a:endParaRPr lang="en-IN" dirty="0"/>
          </a:p>
        </p:txBody>
      </p:sp>
    </p:spTree>
    <p:extLst>
      <p:ext uri="{BB962C8B-B14F-4D97-AF65-F5344CB8AC3E}">
        <p14:creationId xmlns:p14="http://schemas.microsoft.com/office/powerpoint/2010/main" val="272884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45BD2-A38F-FBA7-D64D-5B91EB38F57A}"/>
              </a:ext>
            </a:extLst>
          </p:cNvPr>
          <p:cNvSpPr>
            <a:spLocks noGrp="1"/>
          </p:cNvSpPr>
          <p:nvPr>
            <p:ph type="title"/>
          </p:nvPr>
        </p:nvSpPr>
        <p:spPr/>
        <p:txBody>
          <a:bodyPr/>
          <a:lstStyle/>
          <a:p>
            <a:pPr algn="ctr"/>
            <a:r>
              <a:rPr lang="en-IN" dirty="0"/>
              <a:t>JAVA</a:t>
            </a:r>
          </a:p>
        </p:txBody>
      </p:sp>
      <p:sp>
        <p:nvSpPr>
          <p:cNvPr id="3" name="Content Placeholder 2">
            <a:extLst>
              <a:ext uri="{FF2B5EF4-FFF2-40B4-BE49-F238E27FC236}">
                <a16:creationId xmlns:a16="http://schemas.microsoft.com/office/drawing/2014/main" id="{4EEF3671-FC2C-6C89-8C68-B546805DB37C}"/>
              </a:ext>
            </a:extLst>
          </p:cNvPr>
          <p:cNvSpPr>
            <a:spLocks noGrp="1"/>
          </p:cNvSpPr>
          <p:nvPr>
            <p:ph idx="1"/>
          </p:nvPr>
        </p:nvSpPr>
        <p:spPr>
          <a:xfrm>
            <a:off x="1097279" y="2108201"/>
            <a:ext cx="10445363" cy="4160077"/>
          </a:xfrm>
        </p:spPr>
        <p:txBody>
          <a:bodyPr/>
          <a:lstStyle/>
          <a:p>
            <a:pPr>
              <a:buFont typeface="Wingdings" panose="05000000000000000000" pitchFamily="2" charset="2"/>
              <a:buChar char="§"/>
            </a:pPr>
            <a:r>
              <a:rPr lang="en-US" b="0" i="0" dirty="0">
                <a:solidFill>
                  <a:srgbClr val="333333"/>
                </a:solidFill>
                <a:effectLst/>
                <a:latin typeface="inter-regular"/>
              </a:rPr>
              <a:t> </a:t>
            </a:r>
            <a:r>
              <a:rPr lang="en-US" sz="2000" b="0" i="0" dirty="0">
                <a:solidFill>
                  <a:srgbClr val="333333"/>
                </a:solidFill>
                <a:effectLst/>
                <a:latin typeface="inter-regular"/>
              </a:rPr>
              <a:t>Java is an object-oriented class-based, concurrent, secured and general-purpose computer-programming language. It is a widely used robust technology.</a:t>
            </a:r>
          </a:p>
          <a:p>
            <a:pPr>
              <a:buFont typeface="Wingdings" panose="05000000000000000000" pitchFamily="2" charset="2"/>
              <a:buChar char="§"/>
            </a:pPr>
            <a:r>
              <a:rPr lang="en-US" sz="2000" b="0" i="0" dirty="0">
                <a:solidFill>
                  <a:srgbClr val="333333"/>
                </a:solidFill>
                <a:effectLst/>
                <a:latin typeface="inter-regular"/>
              </a:rPr>
              <a:t>Java is a high level, robust, object-oriented, platform independent and secure programming language.</a:t>
            </a:r>
          </a:p>
          <a:p>
            <a:pPr>
              <a:buFont typeface="Wingdings" panose="05000000000000000000" pitchFamily="2" charset="2"/>
              <a:buChar char="§"/>
            </a:pPr>
            <a:r>
              <a:rPr lang="en-US" sz="2000" b="0" i="0" dirty="0">
                <a:solidFill>
                  <a:srgbClr val="333333"/>
                </a:solidFill>
                <a:effectLst/>
                <a:latin typeface="inter-regular"/>
              </a:rPr>
              <a:t>Java has a runtime environment (JRE) and API</a:t>
            </a:r>
            <a:r>
              <a:rPr lang="en-US" sz="2000" dirty="0">
                <a:solidFill>
                  <a:srgbClr val="333333"/>
                </a:solidFill>
                <a:latin typeface="inter-regular"/>
              </a:rPr>
              <a:t>.</a:t>
            </a:r>
          </a:p>
          <a:p>
            <a:pPr>
              <a:buFont typeface="Wingdings" panose="05000000000000000000" pitchFamily="2" charset="2"/>
              <a:buChar char="§"/>
            </a:pPr>
            <a:r>
              <a:rPr lang="en-US" sz="2000" b="0" i="0" dirty="0">
                <a:solidFill>
                  <a:srgbClr val="333333"/>
                </a:solidFill>
                <a:effectLst/>
                <a:latin typeface="inter-regular"/>
              </a:rPr>
              <a:t>JVM (Java Virtual Machine) is an abstract machine. It is called a virtual machine because it doesn't physically exist. It is a specification that provides a runtime environment in which Java bytecode can be executed. It can also run those programs which are written in other languages and compiled to Java bytecode.</a:t>
            </a:r>
          </a:p>
          <a:p>
            <a:endParaRPr lang="en-IN" dirty="0"/>
          </a:p>
        </p:txBody>
      </p:sp>
    </p:spTree>
    <p:extLst>
      <p:ext uri="{BB962C8B-B14F-4D97-AF65-F5344CB8AC3E}">
        <p14:creationId xmlns:p14="http://schemas.microsoft.com/office/powerpoint/2010/main" val="260707776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{72B04A8F-D219-4143-BF9B-B3881477ADD5}tf56160789_win32</Template>
  <TotalTime>758</TotalTime>
  <Words>2081</Words>
  <Application>Microsoft Office PowerPoint</Application>
  <PresentationFormat>Widescreen</PresentationFormat>
  <Paragraphs>183</Paragraphs>
  <Slides>28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28</vt:i4>
      </vt:variant>
    </vt:vector>
  </HeadingPairs>
  <TitlesOfParts>
    <vt:vector size="42" baseType="lpstr">
      <vt:lpstr>Arial</vt:lpstr>
      <vt:lpstr>Arial</vt:lpstr>
      <vt:lpstr>Bookman Old Style</vt:lpstr>
      <vt:lpstr>Calibri</vt:lpstr>
      <vt:lpstr>Courier New</vt:lpstr>
      <vt:lpstr>erdana</vt:lpstr>
      <vt:lpstr>Franklin Gothic Book</vt:lpstr>
      <vt:lpstr>inter-regular</vt:lpstr>
      <vt:lpstr>Nunito</vt:lpstr>
      <vt:lpstr>Roboto</vt:lpstr>
      <vt:lpstr>Silka</vt:lpstr>
      <vt:lpstr>Source Sans Pro</vt:lpstr>
      <vt:lpstr>Wingdings</vt:lpstr>
      <vt:lpstr>1_RetrospectVTI</vt:lpstr>
      <vt:lpstr>Automation Testing</vt:lpstr>
      <vt:lpstr>SOFTWARE DEVELOPMENT LIFE CYCLE</vt:lpstr>
      <vt:lpstr>SIX PHASES OF SDLC</vt:lpstr>
      <vt:lpstr>AGILE MODEL</vt:lpstr>
      <vt:lpstr>Areas where iterations takes place</vt:lpstr>
      <vt:lpstr>The advantages of the Agile Model </vt:lpstr>
      <vt:lpstr>The disadvantages of the Agile Model </vt:lpstr>
      <vt:lpstr>AGILE-SCRUM METHOD</vt:lpstr>
      <vt:lpstr>JAVA</vt:lpstr>
      <vt:lpstr>PowerPoint Presentation</vt:lpstr>
      <vt:lpstr>PowerPoint Presentation</vt:lpstr>
      <vt:lpstr>PowerPoint Presentation</vt:lpstr>
      <vt:lpstr>JAVA- OOPS CONCEPTS</vt:lpstr>
      <vt:lpstr>Encapsulation</vt:lpstr>
      <vt:lpstr>Abstraction</vt:lpstr>
      <vt:lpstr>Polymorphism</vt:lpstr>
      <vt:lpstr>Inheritance</vt:lpstr>
      <vt:lpstr>SELENIUM</vt:lpstr>
      <vt:lpstr>PowerPoint Presentation</vt:lpstr>
      <vt:lpstr>PowerPoint Presentation</vt:lpstr>
      <vt:lpstr>PowerPoint Presentation</vt:lpstr>
      <vt:lpstr>Data Driven test</vt:lpstr>
      <vt:lpstr>JMeter</vt:lpstr>
      <vt:lpstr>Components of JMeter</vt:lpstr>
      <vt:lpstr>PowerPoint Presentation</vt:lpstr>
      <vt:lpstr>JIRA</vt:lpstr>
      <vt:lpstr>Postman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Testing</dc:title>
  <dc:creator>Aiswarya</dc:creator>
  <cp:lastModifiedBy>Aiswarya</cp:lastModifiedBy>
  <cp:revision>21</cp:revision>
  <dcterms:created xsi:type="dcterms:W3CDTF">2023-02-12T17:58:08Z</dcterms:created>
  <dcterms:modified xsi:type="dcterms:W3CDTF">2023-02-18T17:29:04Z</dcterms:modified>
</cp:coreProperties>
</file>