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8" r:id="rId2"/>
    <p:sldId id="257" r:id="rId3"/>
    <p:sldId id="259" r:id="rId4"/>
    <p:sldId id="260" r:id="rId5"/>
    <p:sldId id="296" r:id="rId6"/>
    <p:sldId id="261" r:id="rId7"/>
    <p:sldId id="295" r:id="rId8"/>
    <p:sldId id="290" r:id="rId9"/>
    <p:sldId id="291" r:id="rId10"/>
    <p:sldId id="294" r:id="rId11"/>
    <p:sldId id="269" r:id="rId12"/>
    <p:sldId id="297" r:id="rId13"/>
    <p:sldId id="298" r:id="rId14"/>
    <p:sldId id="299" r:id="rId15"/>
    <p:sldId id="29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88" d="100"/>
          <a:sy n="88" d="100"/>
        </p:scale>
        <p:origin x="-128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2/26/2019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2/26/2019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aws.com/" TargetMode="External"/><Relationship Id="rId2" Type="http://schemas.openxmlformats.org/officeDocument/2006/relationships/hyperlink" Target="http://www.nevon.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0"/>
            <a:ext cx="8001000" cy="1470025"/>
          </a:xfrm>
        </p:spPr>
        <p:txBody>
          <a:bodyPr>
            <a:noAutofit/>
          </a:bodyPr>
          <a:lstStyle/>
          <a:p>
            <a:pPr algn="ctr"/>
            <a:r>
              <a:rPr lang="en-US" sz="4400" dirty="0" smtClean="0">
                <a:solidFill>
                  <a:schemeClr val="tx1"/>
                </a:solidFill>
                <a:latin typeface="Cambria" pitchFamily="18" charset="0"/>
              </a:rPr>
              <a:t>Student Information System Using Cloud Computing</a:t>
            </a:r>
            <a:endParaRPr lang="en-US" sz="4400" dirty="0">
              <a:solidFill>
                <a:schemeClr val="tx1"/>
              </a:solidFill>
              <a:latin typeface="Cambria" pitchFamily="18" charset="0"/>
            </a:endParaRPr>
          </a:p>
        </p:txBody>
      </p:sp>
      <p:sp>
        <p:nvSpPr>
          <p:cNvPr id="7" name="Title 3"/>
          <p:cNvSpPr txBox="1">
            <a:spLocks/>
          </p:cNvSpPr>
          <p:nvPr/>
        </p:nvSpPr>
        <p:spPr>
          <a:xfrm>
            <a:off x="2209800" y="1676400"/>
            <a:ext cx="3733800" cy="2895600"/>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50000"/>
              </a:lnSpc>
              <a:spcBef>
                <a:spcPct val="0"/>
              </a:spcBef>
              <a:spcAft>
                <a:spcPts val="0"/>
              </a:spcAft>
              <a:buClrTx/>
              <a:buSzTx/>
              <a:buFontTx/>
              <a:buNone/>
              <a:tabLst/>
              <a:defRPr/>
            </a:pPr>
            <a:r>
              <a:rPr lang="en-US" sz="2400" b="1" u="sng" dirty="0" smtClean="0">
                <a:solidFill>
                  <a:schemeClr val="bg1"/>
                </a:solidFill>
                <a:latin typeface="Cambria" pitchFamily="18" charset="0"/>
                <a:ea typeface="+mj-ea"/>
                <a:cs typeface="+mj-cs"/>
              </a:rPr>
              <a:t>Team Members:</a:t>
            </a:r>
            <a:endParaRPr lang="en-US" sz="2400" b="1" dirty="0" smtClean="0">
              <a:latin typeface="Cambria" pitchFamily="18" charset="0"/>
              <a:ea typeface="+mj-ea"/>
              <a:cs typeface="+mj-cs"/>
            </a:endParaRPr>
          </a:p>
          <a:p>
            <a:pPr marL="0" marR="0" lvl="0" indent="0" defTabSz="914400" rtl="0" eaLnBrk="1" fontAlgn="auto" latinLnBrk="0" hangingPunct="1">
              <a:spcBef>
                <a:spcPct val="0"/>
              </a:spcBef>
              <a:spcAft>
                <a:spcPts val="0"/>
              </a:spcAft>
              <a:buClrTx/>
              <a:buSzTx/>
              <a:buFontTx/>
              <a:buNone/>
              <a:tabLst/>
              <a:defRPr/>
            </a:pPr>
            <a:endParaRPr lang="en-US" sz="2400" b="1" dirty="0" smtClean="0">
              <a:latin typeface="Cambria"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rPr>
              <a:t>1.AISWARYA.M</a:t>
            </a:r>
          </a:p>
          <a:p>
            <a:pPr marL="0" marR="0" lvl="0" indent="0" defTabSz="914400" rtl="0" eaLnBrk="1" fontAlgn="auto" latinLnBrk="0" hangingPunct="1">
              <a:lnSpc>
                <a:spcPct val="100000"/>
              </a:lnSpc>
              <a:spcBef>
                <a:spcPct val="0"/>
              </a:spcBef>
              <a:spcAft>
                <a:spcPts val="0"/>
              </a:spcAft>
              <a:buClrTx/>
              <a:buSzTx/>
              <a:buFontTx/>
              <a:buNone/>
              <a:tabLst/>
              <a:defRPr/>
            </a:pPr>
            <a:r>
              <a:rPr lang="en-US" sz="2400" dirty="0" smtClean="0">
                <a:latin typeface="Cambria" pitchFamily="18" charset="0"/>
                <a:ea typeface="+mj-ea"/>
                <a:cs typeface="+mj-cs"/>
              </a:rPr>
              <a:t>2.ANJANA MANOJ</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rPr>
              <a:t>3.DEEPTHI.K.T</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2209800" y="4343400"/>
            <a:ext cx="4953000" cy="1938992"/>
          </a:xfrm>
          <a:prstGeom prst="rect">
            <a:avLst/>
          </a:prstGeom>
          <a:noFill/>
        </p:spPr>
        <p:txBody>
          <a:bodyPr wrap="square" rtlCol="0">
            <a:spAutoFit/>
          </a:bodyPr>
          <a:lstStyle/>
          <a:p>
            <a:r>
              <a:rPr lang="en-US" sz="2400" b="1" u="sng" dirty="0" smtClean="0">
                <a:solidFill>
                  <a:schemeClr val="bg1"/>
                </a:solidFill>
              </a:rPr>
              <a:t>Industrial Guide:</a:t>
            </a:r>
          </a:p>
          <a:p>
            <a:pPr>
              <a:lnSpc>
                <a:spcPct val="150000"/>
              </a:lnSpc>
            </a:pPr>
            <a:r>
              <a:rPr lang="en-US" sz="2400" b="1" dirty="0" smtClean="0"/>
              <a:t>Mr. GOKUL</a:t>
            </a:r>
          </a:p>
          <a:p>
            <a:pPr>
              <a:lnSpc>
                <a:spcPct val="150000"/>
              </a:lnSpc>
            </a:pPr>
            <a:r>
              <a:rPr lang="en-US" sz="2400" b="1" u="sng" dirty="0" smtClean="0">
                <a:solidFill>
                  <a:schemeClr val="bg1"/>
                </a:solidFill>
              </a:rPr>
              <a:t>Faculty Guide:</a:t>
            </a:r>
          </a:p>
          <a:p>
            <a:r>
              <a:rPr lang="en-US" sz="2400" b="1" dirty="0" smtClean="0"/>
              <a:t>Mrs. KAMALA.V</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1066800" y="1905000"/>
            <a:ext cx="5791200" cy="4247317"/>
          </a:xfrm>
          <a:prstGeom prst="rect">
            <a:avLst/>
          </a:prstGeom>
        </p:spPr>
        <p:txBody>
          <a:bodyPr wrap="square">
            <a:spAutoFit/>
          </a:bodyPr>
          <a:lstStyle/>
          <a:p>
            <a:r>
              <a:rPr lang="en-US" dirty="0" smtClean="0"/>
              <a:t>Module 1:</a:t>
            </a:r>
          </a:p>
          <a:p>
            <a:pPr>
              <a:buFont typeface="Wingdings" pitchFamily="2" charset="2"/>
              <a:buChar char="Ø"/>
            </a:pPr>
            <a:r>
              <a:rPr lang="en-US" dirty="0" smtClean="0"/>
              <a:t>Static Web Hosting</a:t>
            </a:r>
          </a:p>
          <a:p>
            <a:endParaRPr lang="en-US" dirty="0" smtClean="0"/>
          </a:p>
          <a:p>
            <a:r>
              <a:rPr lang="en-US" dirty="0" smtClean="0"/>
              <a:t>Module 2:</a:t>
            </a:r>
          </a:p>
          <a:p>
            <a:pPr>
              <a:buFont typeface="Wingdings" pitchFamily="2" charset="2"/>
              <a:buChar char="Ø"/>
            </a:pPr>
            <a:r>
              <a:rPr lang="en-US" dirty="0" smtClean="0"/>
              <a:t>User Management</a:t>
            </a:r>
          </a:p>
          <a:p>
            <a:endParaRPr lang="en-US" dirty="0" smtClean="0"/>
          </a:p>
          <a:p>
            <a:r>
              <a:rPr lang="en-US" dirty="0" smtClean="0"/>
              <a:t>Module 3:</a:t>
            </a:r>
          </a:p>
          <a:p>
            <a:pPr>
              <a:buFont typeface="Wingdings" pitchFamily="2" charset="2"/>
              <a:buChar char="Ø"/>
            </a:pPr>
            <a:r>
              <a:rPr lang="en-US" dirty="0" err="1" smtClean="0"/>
              <a:t>Serverless</a:t>
            </a:r>
            <a:r>
              <a:rPr lang="en-US" dirty="0" smtClean="0"/>
              <a:t> Backend</a:t>
            </a:r>
          </a:p>
          <a:p>
            <a:pPr>
              <a:buFont typeface="Wingdings" pitchFamily="2" charset="2"/>
              <a:buChar char="Ø"/>
            </a:pPr>
            <a:endParaRPr lang="en-US" dirty="0" smtClean="0"/>
          </a:p>
          <a:p>
            <a:r>
              <a:rPr lang="en-US" dirty="0" smtClean="0"/>
              <a:t>Module 4:</a:t>
            </a:r>
          </a:p>
          <a:p>
            <a:pPr>
              <a:buFont typeface="Wingdings" pitchFamily="2" charset="2"/>
              <a:buChar char="Ø"/>
            </a:pPr>
            <a:r>
              <a:rPr lang="en-US" dirty="0" err="1" smtClean="0"/>
              <a:t>RESTful</a:t>
            </a:r>
            <a:r>
              <a:rPr lang="en-US" dirty="0" smtClean="0"/>
              <a:t> API’s</a:t>
            </a:r>
          </a:p>
          <a:p>
            <a:endParaRPr lang="en-US" dirty="0" smtClean="0"/>
          </a:p>
          <a:p>
            <a:r>
              <a:rPr lang="en-US" dirty="0" smtClean="0"/>
              <a:t>Module 5:</a:t>
            </a:r>
          </a:p>
          <a:p>
            <a:pPr>
              <a:buFont typeface="Wingdings" pitchFamily="2" charset="2"/>
              <a:buChar char="Ø"/>
            </a:pPr>
            <a:r>
              <a:rPr lang="en-US" dirty="0" smtClean="0"/>
              <a:t>Resource Termination And Next Step</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pic>
        <p:nvPicPr>
          <p:cNvPr id="3" name="Picture 2" descr="ppt1.PNG"/>
          <p:cNvPicPr>
            <a:picLocks noChangeAspect="1"/>
          </p:cNvPicPr>
          <p:nvPr/>
        </p:nvPicPr>
        <p:blipFill>
          <a:blip r:embed="rId2"/>
          <a:stretch>
            <a:fillRect/>
          </a:stretch>
        </p:blipFill>
        <p:spPr>
          <a:xfrm>
            <a:off x="533400" y="1981200"/>
            <a:ext cx="7772400" cy="4572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71600" y="1143000"/>
            <a:ext cx="6781800" cy="5181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9600" y="1447800"/>
            <a:ext cx="7848600" cy="4953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990600" y="1219200"/>
            <a:ext cx="7543800" cy="5181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pPr algn="ctr"/>
            <a:r>
              <a:rPr lang="en-US" b="1" dirty="0" smtClean="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TextBox 3"/>
          <p:cNvSpPr txBox="1"/>
          <p:nvPr/>
        </p:nvSpPr>
        <p:spPr>
          <a:xfrm>
            <a:off x="685800" y="1752600"/>
            <a:ext cx="7239000" cy="461665"/>
          </a:xfrm>
          <a:prstGeom prst="rect">
            <a:avLst/>
          </a:prstGeom>
          <a:noFill/>
        </p:spPr>
        <p:txBody>
          <a:bodyPr wrap="square" rtlCol="0">
            <a:spAutoFit/>
          </a:bodyPr>
          <a:lstStyle/>
          <a:p>
            <a:pPr algn="just"/>
            <a:r>
              <a:rPr lang="en-US" sz="2400" dirty="0" smtClean="0"/>
              <a:t> </a:t>
            </a:r>
            <a:endParaRPr lang="en-US" sz="2400" dirty="0"/>
          </a:p>
        </p:txBody>
      </p:sp>
      <p:sp>
        <p:nvSpPr>
          <p:cNvPr id="6" name="Rectangle 5"/>
          <p:cNvSpPr/>
          <p:nvPr/>
        </p:nvSpPr>
        <p:spPr>
          <a:xfrm>
            <a:off x="609600" y="1600200"/>
            <a:ext cx="8229600" cy="5078313"/>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Cloud computing has emerged as a new compelling paradigm for the deployment of Applications and services .It represents an evolution of cloud programming models, abstractions, platforms and is a testament to the maturity and wide adoption of Cloud technologies.</a:t>
            </a:r>
          </a:p>
          <a:p>
            <a:pPr algn="just">
              <a:lnSpc>
                <a:spcPct val="150000"/>
              </a:lnSpc>
            </a:pPr>
            <a:r>
              <a:rPr lang="en-US" dirty="0" smtClean="0">
                <a:latin typeface="Times New Roman" pitchFamily="18" charset="0"/>
                <a:cs typeface="Times New Roman" pitchFamily="18" charset="0"/>
              </a:rPr>
              <a:t>Create web application that enables users to request rides without servers. The application will present users with an HTML based user interface for indicating the location where they would like to be picked up and will interface on the backend with a RESTful web service to submit the request and dispatch a nearby unicorn. A Static Website to be hosted with User Management and a cloud based backend is created. JavaScript executed in the browser sends and receives data from a public backend API built using Lambda and API Gateway. </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457200" y="1905000"/>
            <a:ext cx="7924800" cy="3416320"/>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In the existing computing system server based computing is used.</a:t>
            </a:r>
          </a:p>
          <a:p>
            <a:pPr algn="just">
              <a:lnSpc>
                <a:spcPct val="150000"/>
              </a:lnSpc>
            </a:pPr>
            <a:r>
              <a:rPr lang="en-US" dirty="0" smtClean="0">
                <a:latin typeface="Times New Roman" pitchFamily="18" charset="0"/>
                <a:cs typeface="Times New Roman" pitchFamily="18" charset="0"/>
              </a:rPr>
              <a:t>Server-based computing (SBC) is an over-arching term referring to the technology by which applications are implemented, controlled, supported and functioned on the server . Upgrading hardware, application deployment, backing up of data and technical support are simplified in a server-based environment. We need the sever room to handle the systems and to store the data. In the  existing student information systems basically they will establish the student data and they will be run in the normal physical server.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533400" y="2133600"/>
            <a:ext cx="7467600" cy="2315827"/>
          </a:xfrm>
          <a:prstGeom prst="rect">
            <a:avLst/>
          </a:prstGeom>
          <a:noFill/>
        </p:spPr>
        <p:txBody>
          <a:bodyPr wrap="square" rtlCol="0">
            <a:spAutoFit/>
          </a:bodyPr>
          <a:lstStyle/>
          <a:p>
            <a:pPr algn="just">
              <a:lnSpc>
                <a:spcPct val="150000"/>
              </a:lnSpc>
              <a:buFont typeface="Arial" pitchFamily="34" charset="0"/>
              <a:buChar char="•"/>
            </a:pPr>
            <a:r>
              <a:rPr lang="en-US" sz="1400" dirty="0" smtClean="0">
                <a:latin typeface="Times New Roman" pitchFamily="18" charset="0"/>
                <a:cs typeface="Times New Roman" pitchFamily="18" charset="0"/>
              </a:rPr>
              <a:t>Student information system using cloud computing is the web application which helps the students to gather the information about the extracurricular activities that are going to happened in different institutions like workshops ,paper presentation, seminars etc… Also the students can register through this website and they can publish the details of the events that they are aware of  including the venue date etc... We are using cloud as the backend to store and retrieve the data ..some of the </a:t>
            </a:r>
            <a:r>
              <a:rPr lang="en-US" sz="1400" dirty="0" err="1" smtClean="0">
                <a:latin typeface="Times New Roman" pitchFamily="18" charset="0"/>
                <a:cs typeface="Times New Roman" pitchFamily="18" charset="0"/>
              </a:rPr>
              <a:t>aws</a:t>
            </a:r>
            <a:r>
              <a:rPr lang="en-US" sz="1400" dirty="0" smtClean="0">
                <a:latin typeface="Times New Roman" pitchFamily="18" charset="0"/>
                <a:cs typeface="Times New Roman" pitchFamily="18" charset="0"/>
              </a:rPr>
              <a:t> services like lambda,cognito,s3,dynamodb, Restful API are used. Our proposed system is highly scalable and cost effective.</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0"/>
            <a:ext cx="8686800" cy="4508927"/>
          </a:xfrm>
          <a:prstGeom prst="rect">
            <a:avLst/>
          </a:prstGeom>
        </p:spPr>
        <p:txBody>
          <a:bodyPr wrap="square">
            <a:spAutoFit/>
          </a:bodyPr>
          <a:lstStyle/>
          <a:p>
            <a:r>
              <a:rPr lang="en-US" sz="4000" dirty="0" smtClean="0">
                <a:latin typeface="Cambria" pitchFamily="18" charset="0"/>
              </a:rPr>
              <a:t>Advantages over existing methods</a:t>
            </a:r>
          </a:p>
          <a:p>
            <a:pPr algn="just">
              <a:lnSpc>
                <a:spcPct val="150000"/>
              </a:lnSpc>
              <a:buFont typeface="Wingdings" pitchFamily="2" charset="2"/>
              <a:buChar char="Ø"/>
            </a:pPr>
            <a:r>
              <a:rPr lang="en-US" dirty="0" smtClean="0">
                <a:latin typeface="Times New Roman" pitchFamily="18" charset="0"/>
                <a:cs typeface="Times New Roman" pitchFamily="18" charset="0"/>
              </a:rPr>
              <a:t>The biggest advantage of cloud computing is that there is no more provisioning or managing of physical servers. It is not that servers are troublesome.</a:t>
            </a:r>
          </a:p>
          <a:p>
            <a:pPr algn="just">
              <a:lnSpc>
                <a:spcPct val="150000"/>
              </a:lnSpc>
              <a:buFont typeface="Wingdings" pitchFamily="2" charset="2"/>
              <a:buChar char="Ø"/>
            </a:pPr>
            <a:r>
              <a:rPr lang="en-US" dirty="0" smtClean="0">
                <a:latin typeface="Times New Roman" pitchFamily="18" charset="0"/>
                <a:cs typeface="Times New Roman" pitchFamily="18" charset="0"/>
              </a:rPr>
              <a:t>There is no need for the physical setup so that the implementation cost will be very less.</a:t>
            </a:r>
          </a:p>
          <a:p>
            <a:pPr algn="just">
              <a:lnSpc>
                <a:spcPct val="150000"/>
              </a:lnSpc>
              <a:buFont typeface="Wingdings" pitchFamily="2" charset="2"/>
              <a:buChar char="Ø"/>
            </a:pPr>
            <a:r>
              <a:rPr lang="en-US" dirty="0" smtClean="0">
                <a:latin typeface="Times New Roman" pitchFamily="18" charset="0"/>
                <a:cs typeface="Times New Roman" pitchFamily="18" charset="0"/>
              </a:rPr>
              <a:t>Data  will be stored in very secured way.</a:t>
            </a:r>
          </a:p>
          <a:p>
            <a:pPr algn="just">
              <a:lnSpc>
                <a:spcPct val="150000"/>
              </a:lnSpc>
              <a:buFont typeface="Wingdings" pitchFamily="2" charset="2"/>
              <a:buChar char="Ø"/>
            </a:pPr>
            <a:r>
              <a:rPr lang="en-US" dirty="0" smtClean="0">
                <a:latin typeface="Times New Roman" pitchFamily="18" charset="0"/>
                <a:cs typeface="Times New Roman" pitchFamily="18" charset="0"/>
              </a:rPr>
              <a:t>Disaster recovery is the other very important benefit of cloud computing .</a:t>
            </a:r>
          </a:p>
          <a:p>
            <a:endParaRPr lang="en-US" dirty="0" smtClean="0">
              <a:latin typeface="Cambria" pitchFamily="18" charset="0"/>
            </a:endParaRPr>
          </a:p>
          <a:p>
            <a:r>
              <a:rPr lang="en-US" sz="4000" dirty="0" smtClean="0">
                <a:latin typeface="Cambria" pitchFamily="18" charset="0"/>
              </a:rPr>
              <a:t>Future Enhancements</a:t>
            </a:r>
          </a:p>
          <a:p>
            <a:pPr algn="just">
              <a:lnSpc>
                <a:spcPct val="150000"/>
              </a:lnSpc>
              <a:buFont typeface="Wingdings" pitchFamily="2" charset="2"/>
              <a:buChar char="Ø"/>
            </a:pPr>
            <a:r>
              <a:rPr lang="en-US" dirty="0" smtClean="0">
                <a:latin typeface="Times New Roman" pitchFamily="18" charset="0"/>
                <a:cs typeface="Times New Roman" pitchFamily="18" charset="0"/>
              </a:rPr>
              <a:t>More security can be ensured by providing security devices.</a:t>
            </a:r>
          </a:p>
          <a:p>
            <a:pPr algn="just">
              <a:lnSpc>
                <a:spcPct val="150000"/>
              </a:lnSpc>
              <a:buFont typeface="Wingdings" pitchFamily="2" charset="2"/>
              <a:buChar char="Ø"/>
            </a:pPr>
            <a:r>
              <a:rPr lang="en-US" dirty="0" smtClean="0">
                <a:latin typeface="Times New Roman" pitchFamily="18" charset="0"/>
                <a:cs typeface="Times New Roman" pitchFamily="18" charset="0"/>
              </a:rPr>
              <a:t>Encryption technologies can be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609600" y="2133600"/>
            <a:ext cx="6477000" cy="4324261"/>
          </a:xfrm>
          <a:prstGeom prst="rect">
            <a:avLst/>
          </a:prstGeom>
        </p:spPr>
        <p:txBody>
          <a:bodyPr wrap="square">
            <a:spAutoFit/>
          </a:bodyPr>
          <a:lstStyle/>
          <a:p>
            <a:r>
              <a:rPr lang="en-US" sz="3200" b="1" dirty="0" smtClean="0">
                <a:latin typeface="Times New Roman" pitchFamily="18" charset="0"/>
                <a:cs typeface="Times New Roman" pitchFamily="18" charset="0"/>
              </a:rPr>
              <a:t>Drawbacks of existing methods</a:t>
            </a:r>
          </a:p>
          <a:p>
            <a:pPr algn="just">
              <a:lnSpc>
                <a:spcPct val="150000"/>
              </a:lnSpc>
              <a:buFont typeface="Wingdings" pitchFamily="2" charset="2"/>
              <a:buChar char="Ø"/>
            </a:pPr>
            <a:r>
              <a:rPr lang="en-US" dirty="0" smtClean="0">
                <a:latin typeface="Times New Roman" pitchFamily="18" charset="0"/>
                <a:cs typeface="Times New Roman" pitchFamily="18" charset="0"/>
              </a:rPr>
              <a:t>The existing system needs the physical servers so that the cost for implementing this will be very high.</a:t>
            </a:r>
          </a:p>
          <a:p>
            <a:pPr algn="just">
              <a:lnSpc>
                <a:spcPct val="150000"/>
              </a:lnSpc>
              <a:buFont typeface="Wingdings" pitchFamily="2" charset="2"/>
              <a:buChar char="Ø"/>
            </a:pPr>
            <a:r>
              <a:rPr lang="en-US" dirty="0" smtClean="0">
                <a:latin typeface="Times New Roman" pitchFamily="18" charset="0"/>
                <a:cs typeface="Times New Roman" pitchFamily="18" charset="0"/>
              </a:rPr>
              <a:t>It will consumes more space for the physical setup including all other networking devices.</a:t>
            </a:r>
          </a:p>
          <a:p>
            <a:pPr algn="just">
              <a:lnSpc>
                <a:spcPct val="150000"/>
              </a:lnSpc>
              <a:buFont typeface="Wingdings" pitchFamily="2" charset="2"/>
              <a:buChar char="Ø"/>
            </a:pPr>
            <a:r>
              <a:rPr lang="en-US" dirty="0" smtClean="0">
                <a:latin typeface="Times New Roman" pitchFamily="18" charset="0"/>
                <a:cs typeface="Times New Roman" pitchFamily="18" charset="0"/>
              </a:rPr>
              <a:t>The data will not be secured and data can’t be recover after any disaster.</a:t>
            </a:r>
          </a:p>
          <a:p>
            <a:pPr algn="just">
              <a:lnSpc>
                <a:spcPct val="150000"/>
              </a:lnSpc>
            </a:pPr>
            <a:r>
              <a:rPr lang="en-US" b="1" dirty="0" smtClean="0">
                <a:latin typeface="Times New Roman" pitchFamily="18" charset="0"/>
                <a:cs typeface="Times New Roman" pitchFamily="18" charset="0"/>
              </a:rPr>
              <a:t>References: </a:t>
            </a:r>
            <a:r>
              <a:rPr lang="en-US" b="1" dirty="0" smtClean="0">
                <a:latin typeface="Times New Roman" pitchFamily="18" charset="0"/>
                <a:cs typeface="Times New Roman" pitchFamily="18" charset="0"/>
                <a:hlinkClick r:id="rId2"/>
              </a:rPr>
              <a:t>www.nevon.com</a:t>
            </a:r>
            <a:endParaRPr lang="en-US" b="1" dirty="0" smtClean="0">
              <a:latin typeface="Times New Roman" pitchFamily="18" charset="0"/>
              <a:cs typeface="Times New Roman" pitchFamily="18" charset="0"/>
            </a:endParaRPr>
          </a:p>
          <a:p>
            <a:pPr algn="just">
              <a:lnSpc>
                <a:spcPct val="150000"/>
              </a:lnSpc>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hlinkClick r:id="rId3"/>
              </a:rPr>
              <a:t>www.aws.com</a:t>
            </a:r>
            <a:endParaRPr lang="en-US" b="1" dirty="0" smtClean="0">
              <a:latin typeface="Times New Roman" pitchFamily="18" charset="0"/>
              <a:cs typeface="Times New Roman" pitchFamily="18" charset="0"/>
            </a:endParaRPr>
          </a:p>
          <a:p>
            <a:pPr algn="just">
              <a:lnSpc>
                <a:spcPct val="150000"/>
              </a:lnSpc>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a:t>
            </a:r>
            <a:br>
              <a:rPr lang="en-US" dirty="0" smtClean="0"/>
            </a:br>
            <a:r>
              <a:rPr lang="en-US" dirty="0" smtClean="0"/>
              <a:t>DFD and/ or ER diagram</a:t>
            </a:r>
            <a:endParaRPr lang="en-US" dirty="0"/>
          </a:p>
        </p:txBody>
      </p:sp>
      <p:sp>
        <p:nvSpPr>
          <p:cNvPr id="4" name="Flowchart: Process 3"/>
          <p:cNvSpPr/>
          <p:nvPr/>
        </p:nvSpPr>
        <p:spPr>
          <a:xfrm>
            <a:off x="685800" y="1828800"/>
            <a:ext cx="7162800" cy="12192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Process 4"/>
          <p:cNvSpPr/>
          <p:nvPr/>
        </p:nvSpPr>
        <p:spPr>
          <a:xfrm>
            <a:off x="914400" y="2209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6" name="Flowchart: Process 5"/>
          <p:cNvSpPr/>
          <p:nvPr/>
        </p:nvSpPr>
        <p:spPr>
          <a:xfrm>
            <a:off x="2590800" y="2209800"/>
            <a:ext cx="16002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Management</a:t>
            </a:r>
            <a:endParaRPr lang="en-US" dirty="0"/>
          </a:p>
        </p:txBody>
      </p:sp>
      <p:sp>
        <p:nvSpPr>
          <p:cNvPr id="7" name="Flowchart: Process 6"/>
          <p:cNvSpPr/>
          <p:nvPr/>
        </p:nvSpPr>
        <p:spPr>
          <a:xfrm>
            <a:off x="4343400" y="2209800"/>
            <a:ext cx="16002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Admin</a:t>
            </a:r>
            <a:endParaRPr lang="en-US" dirty="0"/>
          </a:p>
        </p:txBody>
      </p:sp>
      <p:sp>
        <p:nvSpPr>
          <p:cNvPr id="8" name="Flowchart: Process 7"/>
          <p:cNvSpPr/>
          <p:nvPr/>
        </p:nvSpPr>
        <p:spPr>
          <a:xfrm>
            <a:off x="6096000" y="2209800"/>
            <a:ext cx="16002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Faculty</a:t>
            </a:r>
            <a:endParaRPr lang="en-US" dirty="0"/>
          </a:p>
        </p:txBody>
      </p:sp>
      <p:sp>
        <p:nvSpPr>
          <p:cNvPr id="9" name="Flowchart: Process 8"/>
          <p:cNvSpPr/>
          <p:nvPr/>
        </p:nvSpPr>
        <p:spPr>
          <a:xfrm>
            <a:off x="685800" y="3200400"/>
            <a:ext cx="72390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0" name="Flowchart: Process 9"/>
          <p:cNvSpPr/>
          <p:nvPr/>
        </p:nvSpPr>
        <p:spPr>
          <a:xfrm>
            <a:off x="685800" y="3581400"/>
            <a:ext cx="7239000" cy="9144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Process 10"/>
          <p:cNvSpPr/>
          <p:nvPr/>
        </p:nvSpPr>
        <p:spPr>
          <a:xfrm>
            <a:off x="990600" y="3733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Events</a:t>
            </a:r>
            <a:endParaRPr lang="en-US" dirty="0"/>
          </a:p>
        </p:txBody>
      </p:sp>
      <p:sp>
        <p:nvSpPr>
          <p:cNvPr id="12" name="Flowchart: Process 11"/>
          <p:cNvSpPr/>
          <p:nvPr/>
        </p:nvSpPr>
        <p:spPr>
          <a:xfrm>
            <a:off x="3276600" y="3733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Events</a:t>
            </a:r>
            <a:endParaRPr lang="en-US" dirty="0"/>
          </a:p>
        </p:txBody>
      </p:sp>
      <p:sp>
        <p:nvSpPr>
          <p:cNvPr id="13" name="Flowchart: Process 12"/>
          <p:cNvSpPr/>
          <p:nvPr/>
        </p:nvSpPr>
        <p:spPr>
          <a:xfrm>
            <a:off x="5410200" y="37338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 Events</a:t>
            </a:r>
            <a:endParaRPr lang="en-US" dirty="0"/>
          </a:p>
        </p:txBody>
      </p:sp>
      <p:sp>
        <p:nvSpPr>
          <p:cNvPr id="14" name="Flowchart: Process 13"/>
          <p:cNvSpPr/>
          <p:nvPr/>
        </p:nvSpPr>
        <p:spPr>
          <a:xfrm>
            <a:off x="762000" y="4648200"/>
            <a:ext cx="72390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Middle layer </a:t>
            </a:r>
            <a:endParaRPr lang="en-US" dirty="0"/>
          </a:p>
        </p:txBody>
      </p:sp>
      <p:sp>
        <p:nvSpPr>
          <p:cNvPr id="15" name="Flowchart: Process 14"/>
          <p:cNvSpPr/>
          <p:nvPr/>
        </p:nvSpPr>
        <p:spPr>
          <a:xfrm>
            <a:off x="762000" y="4953000"/>
            <a:ext cx="7239000" cy="10698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loud 15"/>
          <p:cNvSpPr/>
          <p:nvPr/>
        </p:nvSpPr>
        <p:spPr>
          <a:xfrm>
            <a:off x="3276600" y="5029200"/>
            <a:ext cx="19812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Storage</a:t>
            </a:r>
            <a:endParaRPr lang="en-US" dirty="0"/>
          </a:p>
        </p:txBody>
      </p:sp>
      <p:sp>
        <p:nvSpPr>
          <p:cNvPr id="17" name="Flowchart: Process 16"/>
          <p:cNvSpPr/>
          <p:nvPr/>
        </p:nvSpPr>
        <p:spPr>
          <a:xfrm>
            <a:off x="838200" y="6172200"/>
            <a:ext cx="71628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base layer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fontScale="90000"/>
          </a:bodyPr>
          <a:lstStyle/>
          <a:p>
            <a:r>
              <a:rPr lang="en-US" dirty="0" smtClean="0"/>
              <a:t>Data Flow Diagram Level 0</a:t>
            </a:r>
            <a:endParaRPr lang="en-US" dirty="0"/>
          </a:p>
        </p:txBody>
      </p:sp>
      <p:sp>
        <p:nvSpPr>
          <p:cNvPr id="15" name="Oval 14"/>
          <p:cNvSpPr/>
          <p:nvPr/>
        </p:nvSpPr>
        <p:spPr>
          <a:xfrm>
            <a:off x="1600200" y="2438400"/>
            <a:ext cx="2514600" cy="1676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19400" y="1600200"/>
            <a:ext cx="1524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39" name="Rectangle 38"/>
          <p:cNvSpPr/>
          <p:nvPr/>
        </p:nvSpPr>
        <p:spPr>
          <a:xfrm>
            <a:off x="2895600" y="28194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41" name="Flowchart: Connector 40"/>
          <p:cNvSpPr/>
          <p:nvPr/>
        </p:nvSpPr>
        <p:spPr>
          <a:xfrm>
            <a:off x="914400" y="3810000"/>
            <a:ext cx="12192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  events</a:t>
            </a:r>
            <a:endParaRPr lang="en-US" dirty="0"/>
          </a:p>
        </p:txBody>
      </p:sp>
      <p:sp>
        <p:nvSpPr>
          <p:cNvPr id="42" name="Flowchart: Connector 41"/>
          <p:cNvSpPr/>
          <p:nvPr/>
        </p:nvSpPr>
        <p:spPr>
          <a:xfrm>
            <a:off x="2743200" y="3962400"/>
            <a:ext cx="1447800" cy="1066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  </a:t>
            </a:r>
            <a:endParaRPr lang="en-US" dirty="0"/>
          </a:p>
        </p:txBody>
      </p:sp>
      <p:sp>
        <p:nvSpPr>
          <p:cNvPr id="43" name="Flowchart: Connector 42"/>
          <p:cNvSpPr/>
          <p:nvPr/>
        </p:nvSpPr>
        <p:spPr>
          <a:xfrm>
            <a:off x="5105400" y="3962400"/>
            <a:ext cx="1371600" cy="838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  </a:t>
            </a:r>
            <a:endParaRPr lang="en-US" dirty="0"/>
          </a:p>
        </p:txBody>
      </p:sp>
      <p:cxnSp>
        <p:nvCxnSpPr>
          <p:cNvPr id="45" name="Straight Arrow Connector 44"/>
          <p:cNvCxnSpPr>
            <a:stCxn id="17" idx="4"/>
            <a:endCxn id="39" idx="0"/>
          </p:cNvCxnSpPr>
          <p:nvPr/>
        </p:nvCxnSpPr>
        <p:spPr>
          <a:xfrm rot="5400000">
            <a:off x="3352800" y="2590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1" idx="0"/>
          </p:cNvCxnSpPr>
          <p:nvPr/>
        </p:nvCxnSpPr>
        <p:spPr>
          <a:xfrm rot="5400000">
            <a:off x="2400300" y="2628900"/>
            <a:ext cx="3048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9" idx="2"/>
            <a:endCxn id="43" idx="0"/>
          </p:cNvCxnSpPr>
          <p:nvPr/>
        </p:nvCxnSpPr>
        <p:spPr>
          <a:xfrm rot="16200000" flipH="1">
            <a:off x="4457700" y="2628900"/>
            <a:ext cx="4572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9" idx="2"/>
            <a:endCxn id="42" idx="0"/>
          </p:cNvCxnSpPr>
          <p:nvPr/>
        </p:nvCxnSpPr>
        <p:spPr>
          <a:xfrm rot="5400000">
            <a:off x="3295650" y="3676650"/>
            <a:ext cx="457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934200" y="5105400"/>
            <a:ext cx="1447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Signup </a:t>
            </a:r>
            <a:endParaRPr lang="en-US" dirty="0"/>
          </a:p>
        </p:txBody>
      </p:sp>
      <p:sp>
        <p:nvSpPr>
          <p:cNvPr id="62" name="Flowchart: Connector 61"/>
          <p:cNvSpPr/>
          <p:nvPr/>
        </p:nvSpPr>
        <p:spPr>
          <a:xfrm>
            <a:off x="4800600" y="5257800"/>
            <a:ext cx="13716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a:t>
            </a:r>
            <a:endParaRPr lang="en-US" dirty="0"/>
          </a:p>
        </p:txBody>
      </p:sp>
      <p:cxnSp>
        <p:nvCxnSpPr>
          <p:cNvPr id="64" name="Straight Arrow Connector 63"/>
          <p:cNvCxnSpPr>
            <a:stCxn id="43" idx="4"/>
            <a:endCxn id="62" idx="0"/>
          </p:cNvCxnSpPr>
          <p:nvPr/>
        </p:nvCxnSpPr>
        <p:spPr>
          <a:xfrm rot="5400000">
            <a:off x="5410200" y="4876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3" idx="4"/>
            <a:endCxn id="61" idx="0"/>
          </p:cNvCxnSpPr>
          <p:nvPr/>
        </p:nvCxnSpPr>
        <p:spPr>
          <a:xfrm rot="16200000" flipH="1">
            <a:off x="6572250" y="4019550"/>
            <a:ext cx="3048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a:xfrm>
            <a:off x="6172200" y="6248400"/>
            <a:ext cx="1676400" cy="609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 events </a:t>
            </a:r>
            <a:endParaRPr lang="en-US" dirty="0"/>
          </a:p>
        </p:txBody>
      </p:sp>
      <p:cxnSp>
        <p:nvCxnSpPr>
          <p:cNvPr id="69" name="Straight Arrow Connector 68"/>
          <p:cNvCxnSpPr>
            <a:stCxn id="62" idx="5"/>
            <a:endCxn id="67" idx="0"/>
          </p:cNvCxnSpPr>
          <p:nvPr/>
        </p:nvCxnSpPr>
        <p:spPr>
          <a:xfrm rot="16200000" flipH="1">
            <a:off x="6385812" y="5623811"/>
            <a:ext cx="210111" cy="1039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1" idx="4"/>
            <a:endCxn id="67" idx="0"/>
          </p:cNvCxnSpPr>
          <p:nvPr/>
        </p:nvCxnSpPr>
        <p:spPr>
          <a:xfrm rot="5400000">
            <a:off x="7219950" y="5810250"/>
            <a:ext cx="2286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571500" y="55245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8200" y="52578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38200" y="5791200"/>
            <a:ext cx="114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990600" y="5257800"/>
            <a:ext cx="1219200" cy="369332"/>
          </a:xfrm>
          <a:prstGeom prst="rect">
            <a:avLst/>
          </a:prstGeom>
          <a:noFill/>
        </p:spPr>
        <p:txBody>
          <a:bodyPr wrap="square" rtlCol="0">
            <a:spAutoFit/>
          </a:bodyPr>
          <a:lstStyle/>
          <a:p>
            <a:r>
              <a:rPr lang="en-US" dirty="0" smtClean="0"/>
              <a:t>Data store</a:t>
            </a:r>
            <a:endParaRPr lang="en-US" dirty="0"/>
          </a:p>
        </p:txBody>
      </p:sp>
      <p:cxnSp>
        <p:nvCxnSpPr>
          <p:cNvPr id="83" name="Straight Arrow Connector 82"/>
          <p:cNvCxnSpPr>
            <a:stCxn id="41" idx="4"/>
            <a:endCxn id="81" idx="0"/>
          </p:cNvCxnSpPr>
          <p:nvPr/>
        </p:nvCxnSpPr>
        <p:spPr>
          <a:xfrm rot="16200000" flipH="1">
            <a:off x="1295400" y="49530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2" idx="2"/>
            <a:endCxn id="81" idx="0"/>
          </p:cNvCxnSpPr>
          <p:nvPr/>
        </p:nvCxnSpPr>
        <p:spPr>
          <a:xfrm rot="10800000" flipV="1">
            <a:off x="1600200" y="44958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3" idx="3"/>
          </p:cNvCxnSpPr>
          <p:nvPr/>
        </p:nvCxnSpPr>
        <p:spPr>
          <a:xfrm rot="5400000">
            <a:off x="2972758" y="3457691"/>
            <a:ext cx="1113351" cy="3553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Diagram-Level 1</a:t>
            </a:r>
            <a:endParaRPr lang="en-US" dirty="0"/>
          </a:p>
        </p:txBody>
      </p:sp>
      <p:sp>
        <p:nvSpPr>
          <p:cNvPr id="9" name="Flowchart: Connector 8"/>
          <p:cNvSpPr/>
          <p:nvPr/>
        </p:nvSpPr>
        <p:spPr>
          <a:xfrm>
            <a:off x="2895600" y="1981200"/>
            <a:ext cx="14478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t>
            </a:r>
            <a:r>
              <a:rPr lang="en-US" dirty="0" err="1" smtClean="0"/>
              <a:t>aws</a:t>
            </a:r>
            <a:r>
              <a:rPr lang="en-US" dirty="0" smtClean="0"/>
              <a:t> account</a:t>
            </a:r>
            <a:endParaRPr lang="en-US" dirty="0"/>
          </a:p>
        </p:txBody>
      </p:sp>
      <p:sp>
        <p:nvSpPr>
          <p:cNvPr id="10" name="Oval 9"/>
          <p:cNvSpPr/>
          <p:nvPr/>
        </p:nvSpPr>
        <p:spPr>
          <a:xfrm>
            <a:off x="1676400" y="320040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hosting </a:t>
            </a:r>
            <a:endParaRPr lang="en-US" dirty="0"/>
          </a:p>
        </p:txBody>
      </p:sp>
      <p:sp>
        <p:nvSpPr>
          <p:cNvPr id="11" name="Oval 10"/>
          <p:cNvSpPr/>
          <p:nvPr/>
        </p:nvSpPr>
        <p:spPr>
          <a:xfrm>
            <a:off x="4191000" y="34290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management</a:t>
            </a:r>
            <a:endParaRPr lang="en-US" dirty="0"/>
          </a:p>
        </p:txBody>
      </p:sp>
      <p:sp>
        <p:nvSpPr>
          <p:cNvPr id="12" name="Flowchart: Connector 11"/>
          <p:cNvSpPr/>
          <p:nvPr/>
        </p:nvSpPr>
        <p:spPr>
          <a:xfrm>
            <a:off x="4267200" y="4724400"/>
            <a:ext cx="190500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Serverless</a:t>
            </a:r>
            <a:r>
              <a:rPr lang="en-US" dirty="0" smtClean="0"/>
              <a:t> backend</a:t>
            </a:r>
            <a:endParaRPr lang="en-US" dirty="0"/>
          </a:p>
        </p:txBody>
      </p:sp>
      <p:sp>
        <p:nvSpPr>
          <p:cNvPr id="13" name="Oval 12"/>
          <p:cNvSpPr/>
          <p:nvPr/>
        </p:nvSpPr>
        <p:spPr>
          <a:xfrm>
            <a:off x="4343400" y="6019800"/>
            <a:ext cx="1981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calls </a:t>
            </a:r>
            <a:endParaRPr lang="en-US" dirty="0"/>
          </a:p>
        </p:txBody>
      </p:sp>
      <p:cxnSp>
        <p:nvCxnSpPr>
          <p:cNvPr id="16" name="Straight Connector 15"/>
          <p:cNvCxnSpPr/>
          <p:nvPr/>
        </p:nvCxnSpPr>
        <p:spPr>
          <a:xfrm rot="5400000">
            <a:off x="7010400" y="63246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60198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15200" y="66294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315200" y="5943600"/>
            <a:ext cx="1371601" cy="646331"/>
          </a:xfrm>
          <a:prstGeom prst="rect">
            <a:avLst/>
          </a:prstGeom>
          <a:noFill/>
        </p:spPr>
        <p:txBody>
          <a:bodyPr wrap="square" rtlCol="0">
            <a:spAutoFit/>
          </a:bodyPr>
          <a:lstStyle/>
          <a:p>
            <a:r>
              <a:rPr lang="en-US" dirty="0" smtClean="0"/>
              <a:t>Cloud data store</a:t>
            </a:r>
            <a:endParaRPr lang="en-US" dirty="0"/>
          </a:p>
        </p:txBody>
      </p:sp>
      <p:cxnSp>
        <p:nvCxnSpPr>
          <p:cNvPr id="27" name="Straight Arrow Connector 26"/>
          <p:cNvCxnSpPr>
            <a:stCxn id="9" idx="4"/>
            <a:endCxn id="10" idx="0"/>
          </p:cNvCxnSpPr>
          <p:nvPr/>
        </p:nvCxnSpPr>
        <p:spPr>
          <a:xfrm rot="5400000">
            <a:off x="2838450" y="2419350"/>
            <a:ext cx="304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4"/>
            <a:endCxn id="11" idx="0"/>
          </p:cNvCxnSpPr>
          <p:nvPr/>
        </p:nvCxnSpPr>
        <p:spPr>
          <a:xfrm rot="16200000" flipH="1">
            <a:off x="4057650" y="2457450"/>
            <a:ext cx="53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2" idx="0"/>
          </p:cNvCxnSpPr>
          <p:nvPr/>
        </p:nvCxnSpPr>
        <p:spPr>
          <a:xfrm rot="16200000" flipH="1">
            <a:off x="4895850" y="440055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4"/>
            <a:endCxn id="13" idx="0"/>
          </p:cNvCxnSpPr>
          <p:nvPr/>
        </p:nvCxnSpPr>
        <p:spPr>
          <a:xfrm rot="16200000" flipH="1">
            <a:off x="5086350" y="5772150"/>
            <a:ext cx="381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6"/>
            <a:endCxn id="23" idx="1"/>
          </p:cNvCxnSpPr>
          <p:nvPr/>
        </p:nvCxnSpPr>
        <p:spPr>
          <a:xfrm flipV="1">
            <a:off x="6324600" y="6266766"/>
            <a:ext cx="990600" cy="172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1180</TotalTime>
  <Words>648</Words>
  <Application>Microsoft Office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Student Information System Using Cloud Computing</vt:lpstr>
      <vt:lpstr>Abstract </vt:lpstr>
      <vt:lpstr>Existing system</vt:lpstr>
      <vt:lpstr>Proposed System</vt:lpstr>
      <vt:lpstr>Slide 5</vt:lpstr>
      <vt:lpstr>Literature Review</vt:lpstr>
      <vt:lpstr>Architectural Design DFD and/ or ER diagram</vt:lpstr>
      <vt:lpstr>Data Flow Diagram Level 0</vt:lpstr>
      <vt:lpstr>Data Flow Diagram-Level 1</vt:lpstr>
      <vt:lpstr>Module Splitup</vt:lpstr>
      <vt:lpstr>snapshots</vt:lpstr>
      <vt:lpstr>Slide 12</vt:lpstr>
      <vt:lpstr>Slide 13</vt:lpstr>
      <vt:lpstr>Slide 14</vt:lpstr>
      <vt:lpstr>THANK YOU</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HP</cp:lastModifiedBy>
  <cp:revision>113</cp:revision>
  <dcterms:created xsi:type="dcterms:W3CDTF">2011-12-09T06:36:35Z</dcterms:created>
  <dcterms:modified xsi:type="dcterms:W3CDTF">2019-02-26T10:40:24Z</dcterms:modified>
</cp:coreProperties>
</file>