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309" r:id="rId6"/>
    <p:sldId id="261" r:id="rId7"/>
    <p:sldId id="262" r:id="rId8"/>
    <p:sldId id="311" r:id="rId9"/>
    <p:sldId id="290" r:id="rId10"/>
    <p:sldId id="280" r:id="rId11"/>
    <p:sldId id="291" r:id="rId12"/>
    <p:sldId id="296" r:id="rId13"/>
    <p:sldId id="264" r:id="rId14"/>
    <p:sldId id="283" r:id="rId15"/>
    <p:sldId id="292" r:id="rId16"/>
    <p:sldId id="293" r:id="rId17"/>
    <p:sldId id="295" r:id="rId18"/>
    <p:sldId id="294"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10" r:id="rId3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5672" autoAdjust="0"/>
  </p:normalViewPr>
  <p:slideViewPr>
    <p:cSldViewPr snapToGrid="0">
      <p:cViewPr varScale="1">
        <p:scale>
          <a:sx n="42" d="100"/>
          <a:sy n="42" d="100"/>
        </p:scale>
        <p:origin x="1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0E4ED-3819-4E22-8CA8-2382501E43B7}" type="datetimeFigureOut">
              <a:rPr lang="id-ID" smtClean="0"/>
              <a:t>05/04/2023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ED8ED-4997-4195-BBC5-5406181ED062}" type="slidenum">
              <a:rPr lang="id-ID" smtClean="0"/>
              <a:t>‹#›</a:t>
            </a:fld>
            <a:endParaRPr lang="id-ID"/>
          </a:p>
        </p:txBody>
      </p:sp>
    </p:spTree>
    <p:extLst>
      <p:ext uri="{BB962C8B-B14F-4D97-AF65-F5344CB8AC3E}">
        <p14:creationId xmlns:p14="http://schemas.microsoft.com/office/powerpoint/2010/main" val="293689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4BED8ED-4997-4195-BBC5-5406181ED062}" type="slidenum">
              <a:rPr lang="id-ID" smtClean="0"/>
              <a:t>9</a:t>
            </a:fld>
            <a:endParaRPr lang="id-ID"/>
          </a:p>
        </p:txBody>
      </p:sp>
    </p:spTree>
    <p:extLst>
      <p:ext uri="{BB962C8B-B14F-4D97-AF65-F5344CB8AC3E}">
        <p14:creationId xmlns:p14="http://schemas.microsoft.com/office/powerpoint/2010/main" val="315225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18</a:t>
            </a:fld>
            <a:endParaRPr lang="id-ID"/>
          </a:p>
        </p:txBody>
      </p:sp>
    </p:spTree>
    <p:extLst>
      <p:ext uri="{BB962C8B-B14F-4D97-AF65-F5344CB8AC3E}">
        <p14:creationId xmlns:p14="http://schemas.microsoft.com/office/powerpoint/2010/main" val="2626306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19</a:t>
            </a:fld>
            <a:endParaRPr lang="id-ID"/>
          </a:p>
        </p:txBody>
      </p:sp>
    </p:spTree>
    <p:extLst>
      <p:ext uri="{BB962C8B-B14F-4D97-AF65-F5344CB8AC3E}">
        <p14:creationId xmlns:p14="http://schemas.microsoft.com/office/powerpoint/2010/main" val="46811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20</a:t>
            </a:fld>
            <a:endParaRPr lang="id-ID"/>
          </a:p>
        </p:txBody>
      </p:sp>
    </p:spTree>
    <p:extLst>
      <p:ext uri="{BB962C8B-B14F-4D97-AF65-F5344CB8AC3E}">
        <p14:creationId xmlns:p14="http://schemas.microsoft.com/office/powerpoint/2010/main" val="1515652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21</a:t>
            </a:fld>
            <a:endParaRPr lang="id-ID"/>
          </a:p>
        </p:txBody>
      </p:sp>
    </p:spTree>
    <p:extLst>
      <p:ext uri="{BB962C8B-B14F-4D97-AF65-F5344CB8AC3E}">
        <p14:creationId xmlns:p14="http://schemas.microsoft.com/office/powerpoint/2010/main" val="52606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22</a:t>
            </a:fld>
            <a:endParaRPr lang="id-ID"/>
          </a:p>
        </p:txBody>
      </p:sp>
    </p:spTree>
    <p:extLst>
      <p:ext uri="{BB962C8B-B14F-4D97-AF65-F5344CB8AC3E}">
        <p14:creationId xmlns:p14="http://schemas.microsoft.com/office/powerpoint/2010/main" val="1186465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id-ID" sz="1800" dirty="0">
                <a:effectLst/>
                <a:latin typeface="Calibri" panose="020F0502020204030204" pitchFamily="34" charset="0"/>
                <a:ea typeface="Calibri" panose="020F0502020204030204" pitchFamily="34" charset="0"/>
                <a:cs typeface="Times New Roman" panose="02020603050405020304" pitchFamily="18" charset="0"/>
              </a:rPr>
              <a:t>Dengan kata lain, tidak cukup hanya mengetahui bagaimana melakukan tugas khusus untuk manajemen sumber daya manusia. Profesional SDM juga harus dapat bekerja secara efektif dengan orang lain, berkontribusi pada kesuksesan bisnis, dan memimpin orang lain secara etis</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23</a:t>
            </a:fld>
            <a:endParaRPr lang="id-ID"/>
          </a:p>
        </p:txBody>
      </p:sp>
    </p:spTree>
    <p:extLst>
      <p:ext uri="{BB962C8B-B14F-4D97-AF65-F5344CB8AC3E}">
        <p14:creationId xmlns:p14="http://schemas.microsoft.com/office/powerpoint/2010/main" val="336532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24</a:t>
            </a:fld>
            <a:endParaRPr lang="id-ID"/>
          </a:p>
        </p:txBody>
      </p:sp>
    </p:spTree>
    <p:extLst>
      <p:ext uri="{BB962C8B-B14F-4D97-AF65-F5344CB8AC3E}">
        <p14:creationId xmlns:p14="http://schemas.microsoft.com/office/powerpoint/2010/main" val="224201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25</a:t>
            </a:fld>
            <a:endParaRPr lang="id-ID"/>
          </a:p>
        </p:txBody>
      </p:sp>
    </p:spTree>
    <p:extLst>
      <p:ext uri="{BB962C8B-B14F-4D97-AF65-F5344CB8AC3E}">
        <p14:creationId xmlns:p14="http://schemas.microsoft.com/office/powerpoint/2010/main" val="238088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26</a:t>
            </a:fld>
            <a:endParaRPr lang="id-ID"/>
          </a:p>
        </p:txBody>
      </p:sp>
    </p:spTree>
    <p:extLst>
      <p:ext uri="{BB962C8B-B14F-4D97-AF65-F5344CB8AC3E}">
        <p14:creationId xmlns:p14="http://schemas.microsoft.com/office/powerpoint/2010/main" val="2226352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27</a:t>
            </a:fld>
            <a:endParaRPr lang="id-ID"/>
          </a:p>
        </p:txBody>
      </p:sp>
    </p:spTree>
    <p:extLst>
      <p:ext uri="{BB962C8B-B14F-4D97-AF65-F5344CB8AC3E}">
        <p14:creationId xmlns:p14="http://schemas.microsoft.com/office/powerpoint/2010/main" val="279988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10</a:t>
            </a:fld>
            <a:endParaRPr lang="id-ID"/>
          </a:p>
        </p:txBody>
      </p:sp>
    </p:spTree>
    <p:extLst>
      <p:ext uri="{BB962C8B-B14F-4D97-AF65-F5344CB8AC3E}">
        <p14:creationId xmlns:p14="http://schemas.microsoft.com/office/powerpoint/2010/main" val="2900084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7000"/>
              </a:lnSpc>
              <a:spcAft>
                <a:spcPts val="800"/>
              </a:spcAft>
              <a:buFont typeface="Arial" panose="020B0604020202020204" pitchFamily="34" charset="0"/>
              <a:buChar char="•"/>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28</a:t>
            </a:fld>
            <a:endParaRPr lang="id-ID"/>
          </a:p>
        </p:txBody>
      </p:sp>
    </p:spTree>
    <p:extLst>
      <p:ext uri="{BB962C8B-B14F-4D97-AF65-F5344CB8AC3E}">
        <p14:creationId xmlns:p14="http://schemas.microsoft.com/office/powerpoint/2010/main" val="1063061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Aft>
                <a:spcPts val="800"/>
              </a:spcAft>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29</a:t>
            </a:fld>
            <a:endParaRPr lang="id-ID"/>
          </a:p>
        </p:txBody>
      </p:sp>
    </p:spTree>
    <p:extLst>
      <p:ext uri="{BB962C8B-B14F-4D97-AF65-F5344CB8AC3E}">
        <p14:creationId xmlns:p14="http://schemas.microsoft.com/office/powerpoint/2010/main" val="1367439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Aft>
                <a:spcPts val="800"/>
              </a:spcAft>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30</a:t>
            </a:fld>
            <a:endParaRPr lang="id-ID"/>
          </a:p>
        </p:txBody>
      </p:sp>
    </p:spTree>
    <p:extLst>
      <p:ext uri="{BB962C8B-B14F-4D97-AF65-F5344CB8AC3E}">
        <p14:creationId xmlns:p14="http://schemas.microsoft.com/office/powerpoint/2010/main" val="185647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11</a:t>
            </a:fld>
            <a:endParaRPr lang="id-ID"/>
          </a:p>
        </p:txBody>
      </p:sp>
    </p:spTree>
    <p:extLst>
      <p:ext uri="{BB962C8B-B14F-4D97-AF65-F5344CB8AC3E}">
        <p14:creationId xmlns:p14="http://schemas.microsoft.com/office/powerpoint/2010/main" val="314422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12</a:t>
            </a:fld>
            <a:endParaRPr lang="id-ID"/>
          </a:p>
        </p:txBody>
      </p:sp>
    </p:spTree>
    <p:extLst>
      <p:ext uri="{BB962C8B-B14F-4D97-AF65-F5344CB8AC3E}">
        <p14:creationId xmlns:p14="http://schemas.microsoft.com/office/powerpoint/2010/main" val="187505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id-ID" dirty="0"/>
              <a:t>pelatihan, pengalaman, penilaian, kecerdasan, hubungan, dan wawasan</a:t>
            </a:r>
            <a:endParaRPr lang="en-ID" dirty="0"/>
          </a:p>
          <a:p>
            <a:pPr marL="171450" indent="-171450">
              <a:buFont typeface="Arial" panose="020B0604020202020204" pitchFamily="34" charset="0"/>
              <a:buChar char="•"/>
            </a:pPr>
            <a:r>
              <a:rPr lang="en-ID" dirty="0"/>
              <a:t>Behaviour: </a:t>
            </a:r>
            <a:r>
              <a:rPr lang="en-ID" dirty="0" err="1"/>
              <a:t>perilaku</a:t>
            </a:r>
            <a:endParaRPr lang="en-ID" dirty="0"/>
          </a:p>
          <a:p>
            <a:pPr marL="171450" indent="-171450">
              <a:buFont typeface="Arial" panose="020B0604020202020204" pitchFamily="34" charset="0"/>
              <a:buChar char="•"/>
            </a:pPr>
            <a:r>
              <a:rPr lang="id-ID" dirty="0"/>
              <a:t>kualitas, profitabilitas, dan kepuasan pelanggan.</a:t>
            </a:r>
          </a:p>
        </p:txBody>
      </p:sp>
      <p:sp>
        <p:nvSpPr>
          <p:cNvPr id="4" name="Slide Number Placeholder 3"/>
          <p:cNvSpPr>
            <a:spLocks noGrp="1"/>
          </p:cNvSpPr>
          <p:nvPr>
            <p:ph type="sldNum" sz="quarter" idx="5"/>
          </p:nvPr>
        </p:nvSpPr>
        <p:spPr/>
        <p:txBody>
          <a:bodyPr/>
          <a:lstStyle/>
          <a:p>
            <a:fld id="{14BED8ED-4997-4195-BBC5-5406181ED062}" type="slidenum">
              <a:rPr lang="id-ID" smtClean="0"/>
              <a:t>13</a:t>
            </a:fld>
            <a:endParaRPr lang="id-ID"/>
          </a:p>
        </p:txBody>
      </p:sp>
    </p:spTree>
    <p:extLst>
      <p:ext uri="{BB962C8B-B14F-4D97-AF65-F5344CB8AC3E}">
        <p14:creationId xmlns:p14="http://schemas.microsoft.com/office/powerpoint/2010/main" val="61393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14</a:t>
            </a:fld>
            <a:endParaRPr lang="id-ID"/>
          </a:p>
        </p:txBody>
      </p:sp>
    </p:spTree>
    <p:extLst>
      <p:ext uri="{BB962C8B-B14F-4D97-AF65-F5344CB8AC3E}">
        <p14:creationId xmlns:p14="http://schemas.microsoft.com/office/powerpoint/2010/main" val="252115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15</a:t>
            </a:fld>
            <a:endParaRPr lang="id-ID"/>
          </a:p>
        </p:txBody>
      </p:sp>
    </p:spTree>
    <p:extLst>
      <p:ext uri="{BB962C8B-B14F-4D97-AF65-F5344CB8AC3E}">
        <p14:creationId xmlns:p14="http://schemas.microsoft.com/office/powerpoint/2010/main" val="66103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16</a:t>
            </a:fld>
            <a:endParaRPr lang="id-ID"/>
          </a:p>
        </p:txBody>
      </p:sp>
    </p:spTree>
    <p:extLst>
      <p:ext uri="{BB962C8B-B14F-4D97-AF65-F5344CB8AC3E}">
        <p14:creationId xmlns:p14="http://schemas.microsoft.com/office/powerpoint/2010/main" val="209724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17</a:t>
            </a:fld>
            <a:endParaRPr lang="id-ID"/>
          </a:p>
        </p:txBody>
      </p:sp>
    </p:spTree>
    <p:extLst>
      <p:ext uri="{BB962C8B-B14F-4D97-AF65-F5344CB8AC3E}">
        <p14:creationId xmlns:p14="http://schemas.microsoft.com/office/powerpoint/2010/main" val="341156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23F4-D89A-B9FF-0CBF-B4C1EE62F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FF3EF20-1D20-262F-F512-6132C0B70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ED83A39-584A-9460-47FC-2C3C9BF20203}"/>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3F694E22-3133-DD7B-E83E-0EEBDC648E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7CE0CBB-A337-2BFB-3241-B1B92960FDC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39002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92AA-ECB0-7016-94FD-896AC8D78DA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52C8866-D489-C35B-E24C-96543F9D2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38F34BA-85A7-C3B5-4518-2AD2FE91422E}"/>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95C76BF7-2444-486E-6718-14DAA3E4F1C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A873CB6-CCF3-671E-5DED-EF3F9BEF2A5C}"/>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022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2AFD3-14A1-B238-C0AC-C9929853A5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B76E090-7610-DAA7-8F0B-080D54E6F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D1FAF91-765E-3185-91A2-B7C894A1BD21}"/>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FD2369D3-E902-AB1C-6697-E563156B07B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88067AC-11F1-AD5C-660D-B44A7E4B4F70}"/>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54216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0376-E037-FBEF-3F83-D5850DFADBD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B526C64-8234-EB0A-3338-04DE8B46D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AED3B43-2391-D027-59B6-BC6C7827CC12}"/>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AB651E97-ED6E-265B-5C06-64CE9C8FE38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52352E0-7FB1-9D07-D64F-37656480567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193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FCB-1A27-FD7B-B238-96F682923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A9780CA-437C-9DE2-8DC6-988D2761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2DC34-7F88-F241-3A40-62EF62881EF8}"/>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E822D700-5678-2369-89B2-21FBC861F25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1EC583-E267-473B-FCE6-EF45DAFACBB7}"/>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8722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4610-D933-C40B-DC2D-A4FBAB06A6B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C30026F-D41C-D34C-9859-09A625762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A5CCA53-15DC-3504-1C65-E79489753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E34B7D72-3966-F8B9-DC90-BD5340805152}"/>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6" name="Footer Placeholder 5">
            <a:extLst>
              <a:ext uri="{FF2B5EF4-FFF2-40B4-BE49-F238E27FC236}">
                <a16:creationId xmlns:a16="http://schemas.microsoft.com/office/drawing/2014/main" id="{5237C7D8-C9B4-EDD3-9B59-D1B14033DD1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9C7EF2A-1961-5AA1-E519-795308789D38}"/>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365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7C97-2292-ABD3-7519-FA4F9441659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0D04CAB-39D1-45B9-40FA-6446D6D8B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B020B-7FFA-F484-4BE1-7FECF9CB7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7B15B3B-EC8F-626F-C5CD-C0662CA81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0AB84-3312-19F6-EE6D-EB2524A67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09CBCB6-FEFD-3213-E312-386B221723A8}"/>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8" name="Footer Placeholder 7">
            <a:extLst>
              <a:ext uri="{FF2B5EF4-FFF2-40B4-BE49-F238E27FC236}">
                <a16:creationId xmlns:a16="http://schemas.microsoft.com/office/drawing/2014/main" id="{897A0EC3-4694-C06E-DC63-4C6BBDCD473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67030B3-8712-93C8-5A19-1FA4B677660B}"/>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429289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F396-386B-7096-7D6E-DD97FEA9A29E}"/>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909738F-40CB-1DD6-8594-741C1998001B}"/>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4" name="Footer Placeholder 3">
            <a:extLst>
              <a:ext uri="{FF2B5EF4-FFF2-40B4-BE49-F238E27FC236}">
                <a16:creationId xmlns:a16="http://schemas.microsoft.com/office/drawing/2014/main" id="{87F32956-40C1-10E7-FA47-C7F74ED9D58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CAF4C96-88CD-A856-3DE9-22359DFE58E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798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E4A9-43EB-30B1-D6A4-DB2F14939824}"/>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3" name="Footer Placeholder 2">
            <a:extLst>
              <a:ext uri="{FF2B5EF4-FFF2-40B4-BE49-F238E27FC236}">
                <a16:creationId xmlns:a16="http://schemas.microsoft.com/office/drawing/2014/main" id="{ABAF2DF9-344A-09F0-6AA0-2D9269B7FF9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4361389-E398-D827-FEB8-7DD33125F5DD}"/>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9452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93A3-94E7-02B3-28E4-76D17A9C9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64BBD5A-57C7-A07E-68C4-439104D9D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300B36C-0731-6A1D-7766-1AA7EC76B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EA2F6-E53D-60CE-1163-895F1F51F811}"/>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6" name="Footer Placeholder 5">
            <a:extLst>
              <a:ext uri="{FF2B5EF4-FFF2-40B4-BE49-F238E27FC236}">
                <a16:creationId xmlns:a16="http://schemas.microsoft.com/office/drawing/2014/main" id="{8D52D884-2B20-3E12-2184-939E7320CF9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C3B555-0B79-A55F-2539-5F97316746A9}"/>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73581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CC41-30B8-1C51-50A6-A0E824870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0862200-0E59-7EEB-C815-F0585B0C7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05C19DC-AB0A-9D5B-7D87-729DEFF4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CF-287D-E4A8-A716-6BAE88F39452}"/>
              </a:ext>
            </a:extLst>
          </p:cNvPr>
          <p:cNvSpPr>
            <a:spLocks noGrp="1"/>
          </p:cNvSpPr>
          <p:nvPr>
            <p:ph type="dt" sz="half" idx="10"/>
          </p:nvPr>
        </p:nvSpPr>
        <p:spPr/>
        <p:txBody>
          <a:bodyPr/>
          <a:lstStyle/>
          <a:p>
            <a:fld id="{BB1BE316-EB74-4320-9DD0-064FECFA3692}" type="datetimeFigureOut">
              <a:rPr lang="id-ID" smtClean="0"/>
              <a:t>05/04/2023</a:t>
            </a:fld>
            <a:endParaRPr lang="id-ID"/>
          </a:p>
        </p:txBody>
      </p:sp>
      <p:sp>
        <p:nvSpPr>
          <p:cNvPr id="6" name="Footer Placeholder 5">
            <a:extLst>
              <a:ext uri="{FF2B5EF4-FFF2-40B4-BE49-F238E27FC236}">
                <a16:creationId xmlns:a16="http://schemas.microsoft.com/office/drawing/2014/main" id="{E89EE8E6-90D1-B091-1C0D-C40DB3CE0E5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55A9D6-8878-642F-D866-E1A4A1FDE81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4773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2DAD2-12D3-F9A9-94F1-F21719608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88A7478-A219-A3CD-2AD8-A6352B9BD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6FFDF9C-CC71-0EFA-F7F9-46C510EFD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BE316-EB74-4320-9DD0-064FECFA3692}" type="datetimeFigureOut">
              <a:rPr lang="id-ID" smtClean="0"/>
              <a:t>05/04/2023</a:t>
            </a:fld>
            <a:endParaRPr lang="id-ID"/>
          </a:p>
        </p:txBody>
      </p:sp>
      <p:sp>
        <p:nvSpPr>
          <p:cNvPr id="5" name="Footer Placeholder 4">
            <a:extLst>
              <a:ext uri="{FF2B5EF4-FFF2-40B4-BE49-F238E27FC236}">
                <a16:creationId xmlns:a16="http://schemas.microsoft.com/office/drawing/2014/main" id="{EDF904E1-25AD-780E-517B-7352EB14D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F714342D-4A12-B3BA-CB60-4EF8F24E2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C9FC-6745-4542-A76C-00072C5F3869}" type="slidenum">
              <a:rPr lang="id-ID" smtClean="0"/>
              <a:t>‹#›</a:t>
            </a:fld>
            <a:endParaRPr lang="id-ID"/>
          </a:p>
        </p:txBody>
      </p:sp>
    </p:spTree>
    <p:extLst>
      <p:ext uri="{BB962C8B-B14F-4D97-AF65-F5344CB8AC3E}">
        <p14:creationId xmlns:p14="http://schemas.microsoft.com/office/powerpoint/2010/main" val="227747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4" y="2766593"/>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PERENCANAAN SUMBER DAYA PERUSAHAAN (HR)</a:t>
            </a:r>
            <a:endParaRPr lang="id-ID" sz="4000" b="1" dirty="0">
              <a:latin typeface="Bahnschrift"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AA1AE73E-D336-9385-0792-377B97E58FC7}"/>
              </a:ext>
            </a:extLst>
          </p:cNvPr>
          <p:cNvSpPr>
            <a:spLocks noGrp="1"/>
          </p:cNvSpPr>
          <p:nvPr>
            <p:ph type="subTitle" idx="1"/>
          </p:nvPr>
        </p:nvSpPr>
        <p:spPr>
          <a:xfrm>
            <a:off x="4629145" y="3781588"/>
            <a:ext cx="2933700" cy="614109"/>
          </a:xfrm>
        </p:spPr>
        <p:txBody>
          <a:bodyPr>
            <a:normAutofit/>
          </a:bodyPr>
          <a:lstStyle/>
          <a:p>
            <a:r>
              <a:rPr lang="en-ID" sz="3200" b="1" dirty="0" err="1">
                <a:solidFill>
                  <a:srgbClr val="C00000"/>
                </a:solidFill>
                <a:latin typeface="Bahnschrift" panose="020B0502040204020203" pitchFamily="34" charset="0"/>
                <a:cs typeface="Arial" panose="020B0604020202020204" pitchFamily="34" charset="0"/>
              </a:rPr>
              <a:t>Pertemuan</a:t>
            </a:r>
            <a:r>
              <a:rPr lang="en-ID" sz="3200" b="1" dirty="0">
                <a:solidFill>
                  <a:srgbClr val="C00000"/>
                </a:solidFill>
                <a:latin typeface="Bahnschrift" panose="020B0502040204020203" pitchFamily="34" charset="0"/>
                <a:cs typeface="Arial" panose="020B0604020202020204" pitchFamily="34" charset="0"/>
              </a:rPr>
              <a:t> 1</a:t>
            </a:r>
            <a:endParaRPr lang="id-ID" sz="3200" b="1" dirty="0">
              <a:solidFill>
                <a:srgbClr val="C00000"/>
              </a:solidFill>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4" y="440081"/>
            <a:ext cx="2701624" cy="143277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A1FED0B-E9F7-68E6-D7CF-265E15E80805}"/>
              </a:ext>
            </a:extLst>
          </p:cNvPr>
          <p:cNvSpPr txBox="1">
            <a:spLocks/>
          </p:cNvSpPr>
          <p:nvPr/>
        </p:nvSpPr>
        <p:spPr>
          <a:xfrm>
            <a:off x="3762374" y="5410692"/>
            <a:ext cx="4667250" cy="7797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000" b="1" dirty="0" err="1">
                <a:solidFill>
                  <a:schemeClr val="tx1">
                    <a:lumMod val="85000"/>
                    <a:lumOff val="15000"/>
                  </a:schemeClr>
                </a:solidFill>
                <a:latin typeface="Bahnschrift" panose="020B0502040204020203" pitchFamily="34" charset="0"/>
                <a:cs typeface="Arial" panose="020B0604020202020204" pitchFamily="34" charset="0"/>
              </a:rPr>
              <a:t>Dosen</a:t>
            </a:r>
            <a:r>
              <a:rPr lang="en-ID" sz="2000" b="1" dirty="0">
                <a:solidFill>
                  <a:schemeClr val="tx1">
                    <a:lumMod val="85000"/>
                    <a:lumOff val="15000"/>
                  </a:schemeClr>
                </a:solidFill>
                <a:latin typeface="Bahnschrift" panose="020B0502040204020203" pitchFamily="34" charset="0"/>
                <a:cs typeface="Arial" panose="020B0604020202020204" pitchFamily="34" charset="0"/>
              </a:rPr>
              <a:t>:</a:t>
            </a:r>
          </a:p>
          <a:p>
            <a:r>
              <a:rPr lang="en-ID" sz="2000" b="1" dirty="0">
                <a:solidFill>
                  <a:schemeClr val="tx1">
                    <a:lumMod val="85000"/>
                    <a:lumOff val="15000"/>
                  </a:schemeClr>
                </a:solidFill>
                <a:latin typeface="Bahnschrift" panose="020B0502040204020203" pitchFamily="34" charset="0"/>
                <a:cs typeface="Arial" panose="020B0604020202020204" pitchFamily="34" charset="0"/>
              </a:rPr>
              <a:t>Raulia Riski,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S.Kom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M.M.Sc</a:t>
            </a:r>
            <a:r>
              <a:rPr lang="en-ID" sz="2000" b="1" dirty="0">
                <a:solidFill>
                  <a:schemeClr val="tx1">
                    <a:lumMod val="85000"/>
                    <a:lumOff val="15000"/>
                  </a:schemeClr>
                </a:solidFill>
                <a:latin typeface="Bahnschrift" panose="020B0502040204020203" pitchFamily="34" charset="0"/>
                <a:cs typeface="Arial" panose="020B0604020202020204" pitchFamily="34" charset="0"/>
              </a:rPr>
              <a:t>.</a:t>
            </a:r>
          </a:p>
        </p:txBody>
      </p:sp>
    </p:spTree>
    <p:extLst>
      <p:ext uri="{BB962C8B-B14F-4D97-AF65-F5344CB8AC3E}">
        <p14:creationId xmlns:p14="http://schemas.microsoft.com/office/powerpoint/2010/main" val="29655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Human Resources and Company Performance</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75645" y="1348729"/>
            <a:ext cx="10527784" cy="830997"/>
          </a:xfrm>
          <a:prstGeom prst="rect">
            <a:avLst/>
          </a:prstGeom>
          <a:noFill/>
        </p:spPr>
        <p:txBody>
          <a:bodyPr wrap="square">
            <a:spAutoFit/>
          </a:bodyPr>
          <a:lstStyle/>
          <a:p>
            <a:pPr algn="just"/>
            <a:r>
              <a:rPr lang="id-ID" sz="2400" dirty="0">
                <a:latin typeface="Bahnschrift" panose="020B0502040204020203" pitchFamily="34" charset="0"/>
              </a:rPr>
              <a:t>Gambar 1.</a:t>
            </a:r>
            <a:r>
              <a:rPr lang="en-ID" sz="2400" dirty="0">
                <a:latin typeface="Bahnschrift" panose="020B0502040204020203" pitchFamily="34" charset="0"/>
              </a:rPr>
              <a:t> </a:t>
            </a:r>
            <a:r>
              <a:rPr lang="en-ID" sz="2400" dirty="0" err="1">
                <a:latin typeface="Bahnschrift" panose="020B0502040204020203" pitchFamily="34" charset="0"/>
              </a:rPr>
              <a:t>menekankan</a:t>
            </a:r>
            <a:r>
              <a:rPr lang="id-ID" sz="2400" dirty="0">
                <a:latin typeface="Bahnschrift" panose="020B0502040204020203" pitchFamily="34" charset="0"/>
              </a:rPr>
              <a:t> bahwa ada beberapa praktik HRM penting yang harus </a:t>
            </a:r>
            <a:r>
              <a:rPr lang="en-US" sz="2400" dirty="0" err="1">
                <a:latin typeface="Bahnschrift" panose="020B0502040204020203" pitchFamily="34" charset="0"/>
              </a:rPr>
              <a:t>dilakukan</a:t>
            </a:r>
            <a:r>
              <a:rPr lang="en-US" sz="2400" dirty="0">
                <a:latin typeface="Bahnschrift" panose="020B0502040204020203" pitchFamily="34" charset="0"/>
              </a:rPr>
              <a:t> </a:t>
            </a:r>
            <a:r>
              <a:rPr lang="en-US" sz="2400" dirty="0" err="1">
                <a:latin typeface="Bahnschrift" panose="020B0502040204020203" pitchFamily="34" charset="0"/>
              </a:rPr>
              <a:t>untuk</a:t>
            </a:r>
            <a:r>
              <a:rPr lang="en-US" sz="2400" dirty="0">
                <a:latin typeface="Bahnschrift" panose="020B0502040204020203" pitchFamily="34" charset="0"/>
              </a:rPr>
              <a:t> </a:t>
            </a:r>
            <a:r>
              <a:rPr lang="id-ID" sz="2400" dirty="0">
                <a:latin typeface="Bahnschrift" panose="020B0502040204020203" pitchFamily="34" charset="0"/>
              </a:rPr>
              <a:t>mendukung strategi bisnis organisasi</a:t>
            </a:r>
            <a:r>
              <a:rPr lang="en-ID" sz="2400" dirty="0">
                <a:latin typeface="Bahnschrift" panose="020B0502040204020203" pitchFamily="34" charset="0"/>
              </a:rPr>
              <a:t>.</a:t>
            </a:r>
            <a:endParaRPr lang="id-ID" sz="2400" b="1" dirty="0">
              <a:latin typeface="Bahnschrift" panose="020B0502040204020203" pitchFamily="34" charset="0"/>
            </a:endParaRPr>
          </a:p>
        </p:txBody>
      </p:sp>
      <p:pic>
        <p:nvPicPr>
          <p:cNvPr id="7" name="Picture 6">
            <a:extLst>
              <a:ext uri="{FF2B5EF4-FFF2-40B4-BE49-F238E27FC236}">
                <a16:creationId xmlns:a16="http://schemas.microsoft.com/office/drawing/2014/main" id="{A7038AFD-3430-820D-B72C-359C8CA50447}"/>
              </a:ext>
            </a:extLst>
          </p:cNvPr>
          <p:cNvPicPr>
            <a:picLocks noChangeAspect="1"/>
          </p:cNvPicPr>
          <p:nvPr/>
        </p:nvPicPr>
        <p:blipFill>
          <a:blip r:embed="rId4"/>
          <a:stretch>
            <a:fillRect/>
          </a:stretch>
        </p:blipFill>
        <p:spPr>
          <a:xfrm>
            <a:off x="2123073" y="2279792"/>
            <a:ext cx="8228239" cy="3361391"/>
          </a:xfrm>
          <a:prstGeom prst="rect">
            <a:avLst/>
          </a:prstGeom>
        </p:spPr>
      </p:pic>
      <p:sp>
        <p:nvSpPr>
          <p:cNvPr id="9" name="TextBox 8">
            <a:extLst>
              <a:ext uri="{FF2B5EF4-FFF2-40B4-BE49-F238E27FC236}">
                <a16:creationId xmlns:a16="http://schemas.microsoft.com/office/drawing/2014/main" id="{E043E85F-806E-49ED-0412-3CD002FC5D06}"/>
              </a:ext>
            </a:extLst>
          </p:cNvPr>
          <p:cNvSpPr txBox="1"/>
          <p:nvPr/>
        </p:nvSpPr>
        <p:spPr>
          <a:xfrm>
            <a:off x="3159451" y="5446545"/>
            <a:ext cx="4871029" cy="461665"/>
          </a:xfrm>
          <a:prstGeom prst="rect">
            <a:avLst/>
          </a:prstGeom>
          <a:noFill/>
        </p:spPr>
        <p:txBody>
          <a:bodyPr wrap="square">
            <a:spAutoFit/>
          </a:bodyPr>
          <a:lstStyle/>
          <a:p>
            <a:r>
              <a:rPr lang="id-ID" sz="2400" dirty="0">
                <a:latin typeface="Tw Cen MT" panose="020B0602020104020603" pitchFamily="34" charset="0"/>
              </a:rPr>
              <a:t>Gambar 1</a:t>
            </a:r>
            <a:r>
              <a:rPr lang="en-ID" sz="2400" dirty="0">
                <a:latin typeface="Tw Cen MT" panose="020B0602020104020603" pitchFamily="34" charset="0"/>
              </a:rPr>
              <a:t>. </a:t>
            </a:r>
            <a:r>
              <a:rPr lang="en-ID" sz="2400" dirty="0" err="1">
                <a:latin typeface="Tw Cen MT" panose="020B0602020104020603" pitchFamily="34" charset="0"/>
              </a:rPr>
              <a:t>Praktik-praktik</a:t>
            </a:r>
            <a:r>
              <a:rPr lang="en-ID" sz="2400" dirty="0">
                <a:latin typeface="Tw Cen MT" panose="020B0602020104020603" pitchFamily="34" charset="0"/>
              </a:rPr>
              <a:t> MSDM</a:t>
            </a:r>
            <a:endParaRPr lang="id-ID" sz="2400" b="1" dirty="0">
              <a:latin typeface="Tw Cen MT" panose="020B0602020104020603" pitchFamily="34" charset="0"/>
            </a:endParaRPr>
          </a:p>
        </p:txBody>
      </p:sp>
    </p:spTree>
    <p:extLst>
      <p:ext uri="{BB962C8B-B14F-4D97-AF65-F5344CB8AC3E}">
        <p14:creationId xmlns:p14="http://schemas.microsoft.com/office/powerpoint/2010/main" val="18182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Human Resources and Company Performance</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038AFD-3430-820D-B72C-359C8CA50447}"/>
              </a:ext>
            </a:extLst>
          </p:cNvPr>
          <p:cNvPicPr>
            <a:picLocks noChangeAspect="1"/>
          </p:cNvPicPr>
          <p:nvPr/>
        </p:nvPicPr>
        <p:blipFill rotWithShape="1">
          <a:blip r:embed="rId4"/>
          <a:srcRect t="8856" r="14382" b="7141"/>
          <a:stretch/>
        </p:blipFill>
        <p:spPr>
          <a:xfrm rot="5400000">
            <a:off x="-241405" y="2663663"/>
            <a:ext cx="5084995" cy="2038098"/>
          </a:xfrm>
          <a:prstGeom prst="rect">
            <a:avLst/>
          </a:prstGeom>
        </p:spPr>
      </p:pic>
      <p:sp>
        <p:nvSpPr>
          <p:cNvPr id="10" name="TextBox 9">
            <a:extLst>
              <a:ext uri="{FF2B5EF4-FFF2-40B4-BE49-F238E27FC236}">
                <a16:creationId xmlns:a16="http://schemas.microsoft.com/office/drawing/2014/main" id="{A2DB13FC-4BA3-B355-F6E8-1CD04A82BF35}"/>
              </a:ext>
            </a:extLst>
          </p:cNvPr>
          <p:cNvSpPr txBox="1"/>
          <p:nvPr/>
        </p:nvSpPr>
        <p:spPr>
          <a:xfrm>
            <a:off x="3537859" y="1298601"/>
            <a:ext cx="8224544" cy="4093428"/>
          </a:xfrm>
          <a:prstGeom prst="rect">
            <a:avLst/>
          </a:prstGeom>
          <a:noFill/>
        </p:spPr>
        <p:txBody>
          <a:bodyPr wrap="square">
            <a:spAutoFit/>
          </a:bodyPr>
          <a:lstStyle/>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Menganalisis pekerjaan dan merancang pekerjaan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(analysis and design of work)</a:t>
            </a: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Menentukan berapa banyak karyawan dengan pengetahuan dan keterampilan khusus yang dibutuhkan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HR planning</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Menarik karyawan potensial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recruiting</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Memilih karyawan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selection</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Mengajari karyawan bagaimana melakukan pekerjaan mereka dan mempersiapkan mereka untuk masa depan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training and development</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Mengevaluasi kinerja mereka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performance management</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Memberi penghargaan kepada karyawan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compentations</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Dan menciptakan lingkungan kerja yang positif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employee relations</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000" dirty="0">
              <a:latin typeface="Bahnschrift" panose="020B0502040204020203" pitchFamily="34" charset="0"/>
            </a:endParaRPr>
          </a:p>
        </p:txBody>
      </p:sp>
    </p:spTree>
    <p:extLst>
      <p:ext uri="{BB962C8B-B14F-4D97-AF65-F5344CB8AC3E}">
        <p14:creationId xmlns:p14="http://schemas.microsoft.com/office/powerpoint/2010/main" val="38790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Analyzing and Designing Jobs</a:t>
            </a:r>
            <a:endParaRPr lang="id-ID" sz="3600" dirty="0">
              <a:solidFill>
                <a:schemeClr val="bg1"/>
              </a:solidFill>
              <a:latin typeface="Bahnschrift" panose="020B0502040204020203" pitchFamily="34" charset="0"/>
            </a:endParaRPr>
          </a:p>
        </p:txBody>
      </p:sp>
      <p:pic>
        <p:nvPicPr>
          <p:cNvPr id="7" name="Picture 6">
            <a:extLst>
              <a:ext uri="{FF2B5EF4-FFF2-40B4-BE49-F238E27FC236}">
                <a16:creationId xmlns:a16="http://schemas.microsoft.com/office/drawing/2014/main" id="{D2BA40C7-1F4B-EBC2-D7CA-26F12DA0A17A}"/>
              </a:ext>
            </a:extLst>
          </p:cNvPr>
          <p:cNvPicPr>
            <a:picLocks noChangeAspect="1"/>
          </p:cNvPicPr>
          <p:nvPr/>
        </p:nvPicPr>
        <p:blipFill>
          <a:blip r:embed="rId3"/>
          <a:stretch>
            <a:fillRect/>
          </a:stretch>
        </p:blipFill>
        <p:spPr>
          <a:xfrm>
            <a:off x="596191" y="4251284"/>
            <a:ext cx="6749728" cy="2001235"/>
          </a:xfrm>
          <a:prstGeom prst="rect">
            <a:avLst/>
          </a:prstGeom>
          <a:ln>
            <a:solidFill>
              <a:schemeClr val="tx1"/>
            </a:solidFill>
          </a:ln>
        </p:spPr>
      </p:pic>
      <p:sp>
        <p:nvSpPr>
          <p:cNvPr id="9" name="TextBox 8">
            <a:extLst>
              <a:ext uri="{FF2B5EF4-FFF2-40B4-BE49-F238E27FC236}">
                <a16:creationId xmlns:a16="http://schemas.microsoft.com/office/drawing/2014/main" id="{2D82C176-D9E0-C73A-1768-89245CC7E41C}"/>
              </a:ext>
            </a:extLst>
          </p:cNvPr>
          <p:cNvSpPr txBox="1"/>
          <p:nvPr/>
        </p:nvSpPr>
        <p:spPr>
          <a:xfrm>
            <a:off x="210889" y="3702387"/>
            <a:ext cx="11079961" cy="400110"/>
          </a:xfrm>
          <a:prstGeom prst="rect">
            <a:avLst/>
          </a:prstGeom>
          <a:noFill/>
        </p:spPr>
        <p:txBody>
          <a:bodyPr wrap="square">
            <a:spAutoFit/>
          </a:bodyPr>
          <a:lstStyle/>
          <a:p>
            <a:pPr marL="285750" indent="-285750">
              <a:buFont typeface="Arial" panose="020B0604020202020204" pitchFamily="34" charset="0"/>
              <a:buChar char="•"/>
            </a:pPr>
            <a:r>
              <a:rPr lang="id-ID" sz="2000" dirty="0">
                <a:latin typeface="Bahnschrift" panose="020B0502040204020203" pitchFamily="34" charset="0"/>
              </a:rPr>
              <a:t>5 kualitas teratas yang menurut pemberi kerja mereka cari dalam kandidat pekerjaan</a:t>
            </a:r>
            <a:r>
              <a:rPr lang="en-ID" sz="2000" dirty="0">
                <a:latin typeface="Bahnschrift" panose="020B0502040204020203" pitchFamily="34" charset="0"/>
              </a:rPr>
              <a:t>:</a:t>
            </a:r>
            <a:endParaRPr lang="id-ID" sz="2000" dirty="0">
              <a:latin typeface="Bahnschrift" panose="020B0502040204020203" pitchFamily="34" charset="0"/>
            </a:endParaRPr>
          </a:p>
        </p:txBody>
      </p:sp>
      <p:sp>
        <p:nvSpPr>
          <p:cNvPr id="10" name="Subtitle 6">
            <a:extLst>
              <a:ext uri="{FF2B5EF4-FFF2-40B4-BE49-F238E27FC236}">
                <a16:creationId xmlns:a16="http://schemas.microsoft.com/office/drawing/2014/main" id="{99F02E5C-0D1A-0475-75D3-31BA0A2CB87E}"/>
              </a:ext>
            </a:extLst>
          </p:cNvPr>
          <p:cNvSpPr>
            <a:spLocks noGrp="1"/>
          </p:cNvSpPr>
          <p:nvPr>
            <p:ph type="subTitle" idx="1"/>
          </p:nvPr>
        </p:nvSpPr>
        <p:spPr>
          <a:xfrm>
            <a:off x="684473" y="1593206"/>
            <a:ext cx="10347962" cy="968208"/>
          </a:xfrm>
        </p:spPr>
        <p:txBody>
          <a:bodyPr>
            <a:normAutofit/>
          </a:bodyPr>
          <a:lstStyle/>
          <a:p>
            <a:pPr algn="just"/>
            <a:r>
              <a:rPr lang="en-ID" sz="2000" b="1" dirty="0">
                <a:latin typeface="Bahnschrift" panose="020B0502040204020203" pitchFamily="34" charset="0"/>
              </a:rPr>
              <a:t>Job Analysis</a:t>
            </a:r>
            <a:r>
              <a:rPr lang="en-ID" sz="2000" dirty="0">
                <a:latin typeface="Bahnschrift" panose="020B0502040204020203" pitchFamily="34" charset="0"/>
              </a:rPr>
              <a:t>: proses </a:t>
            </a:r>
            <a:r>
              <a:rPr lang="en-ID" sz="2000" dirty="0" err="1">
                <a:latin typeface="Bahnschrift" panose="020B0502040204020203" pitchFamily="34" charset="0"/>
              </a:rPr>
              <a:t>mendapatkan</a:t>
            </a:r>
            <a:r>
              <a:rPr lang="en-ID" sz="2000" dirty="0">
                <a:latin typeface="Bahnschrift" panose="020B0502040204020203" pitchFamily="34" charset="0"/>
              </a:rPr>
              <a:t> </a:t>
            </a:r>
            <a:r>
              <a:rPr lang="en-ID" sz="2000" dirty="0" err="1">
                <a:latin typeface="Bahnschrift" panose="020B0502040204020203" pitchFamily="34" charset="0"/>
              </a:rPr>
              <a:t>informasi</a:t>
            </a:r>
            <a:r>
              <a:rPr lang="en-ID" sz="2000" dirty="0">
                <a:latin typeface="Bahnschrift" panose="020B0502040204020203" pitchFamily="34" charset="0"/>
              </a:rPr>
              <a:t> </a:t>
            </a:r>
            <a:r>
              <a:rPr lang="en-ID" sz="2000" dirty="0" err="1">
                <a:latin typeface="Bahnschrift" panose="020B0502040204020203" pitchFamily="34" charset="0"/>
              </a:rPr>
              <a:t>rinci</a:t>
            </a:r>
            <a:r>
              <a:rPr lang="en-ID" sz="2000" dirty="0">
                <a:latin typeface="Bahnschrift" panose="020B0502040204020203" pitchFamily="34" charset="0"/>
              </a:rPr>
              <a:t> </a:t>
            </a:r>
            <a:r>
              <a:rPr lang="en-ID" sz="2000" dirty="0" err="1">
                <a:latin typeface="Bahnschrift" panose="020B0502040204020203" pitchFamily="34" charset="0"/>
              </a:rPr>
              <a:t>tentang</a:t>
            </a:r>
            <a:r>
              <a:rPr lang="en-ID" sz="2000" dirty="0">
                <a:latin typeface="Bahnschrift" panose="020B0502040204020203" pitchFamily="34" charset="0"/>
              </a:rPr>
              <a:t> </a:t>
            </a:r>
            <a:r>
              <a:rPr lang="en-ID" sz="2000" dirty="0" err="1">
                <a:latin typeface="Bahnschrift" panose="020B0502040204020203" pitchFamily="34" charset="0"/>
              </a:rPr>
              <a:t>pekerjaan</a:t>
            </a:r>
            <a:endParaRPr lang="en-ID" sz="200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447E8A2A-6362-4982-8DDA-4140390256E7}"/>
              </a:ext>
            </a:extLst>
          </p:cNvPr>
          <p:cNvSpPr/>
          <p:nvPr/>
        </p:nvSpPr>
        <p:spPr>
          <a:xfrm>
            <a:off x="471419" y="1356489"/>
            <a:ext cx="10819432" cy="867325"/>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14" name="Subtitle 6">
            <a:extLst>
              <a:ext uri="{FF2B5EF4-FFF2-40B4-BE49-F238E27FC236}">
                <a16:creationId xmlns:a16="http://schemas.microsoft.com/office/drawing/2014/main" id="{00F045C4-C4C7-E4DA-F85D-1049BB6F1CBB}"/>
              </a:ext>
            </a:extLst>
          </p:cNvPr>
          <p:cNvSpPr txBox="1">
            <a:spLocks/>
          </p:cNvSpPr>
          <p:nvPr/>
        </p:nvSpPr>
        <p:spPr>
          <a:xfrm>
            <a:off x="684473" y="2602879"/>
            <a:ext cx="10418956"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sz="2000" b="1" dirty="0">
                <a:latin typeface="Bahnschrift" panose="020B0502040204020203" pitchFamily="34" charset="0"/>
              </a:rPr>
              <a:t>Job Design</a:t>
            </a:r>
            <a:r>
              <a:rPr lang="en-ID" sz="2000" dirty="0">
                <a:latin typeface="Bahnschrift" panose="020B0502040204020203" pitchFamily="34" charset="0"/>
              </a:rPr>
              <a:t>: proses </a:t>
            </a:r>
            <a:r>
              <a:rPr lang="en-ID" sz="2000" dirty="0" err="1">
                <a:latin typeface="Bahnschrift" panose="020B0502040204020203" pitchFamily="34" charset="0"/>
              </a:rPr>
              <a:t>menentukan</a:t>
            </a:r>
            <a:r>
              <a:rPr lang="en-ID" sz="2000" dirty="0">
                <a:latin typeface="Bahnschrift" panose="020B0502040204020203" pitchFamily="34" charset="0"/>
              </a:rPr>
              <a:t> </a:t>
            </a:r>
            <a:r>
              <a:rPr lang="en-ID" sz="2000" dirty="0" err="1">
                <a:latin typeface="Bahnschrift" panose="020B0502040204020203" pitchFamily="34" charset="0"/>
              </a:rPr>
              <a:t>cara</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akan</a:t>
            </a:r>
            <a:r>
              <a:rPr lang="en-ID" sz="2000" dirty="0">
                <a:latin typeface="Bahnschrift" panose="020B0502040204020203" pitchFamily="34" charset="0"/>
              </a:rPr>
              <a:t> </a:t>
            </a:r>
            <a:r>
              <a:rPr lang="en-ID" sz="2000" dirty="0" err="1">
                <a:latin typeface="Bahnschrift" panose="020B0502040204020203" pitchFamily="34" charset="0"/>
              </a:rPr>
              <a:t>dilakukan</a:t>
            </a:r>
            <a:r>
              <a:rPr lang="en-ID" sz="2000" dirty="0">
                <a:latin typeface="Bahnschrift" panose="020B0502040204020203" pitchFamily="34" charset="0"/>
              </a:rPr>
              <a:t> dan </a:t>
            </a:r>
            <a:r>
              <a:rPr lang="en-ID" sz="2000" dirty="0" err="1">
                <a:latin typeface="Bahnschrift" panose="020B0502040204020203" pitchFamily="34" charset="0"/>
              </a:rPr>
              <a:t>tugas-tugas</a:t>
            </a:r>
            <a:r>
              <a:rPr lang="en-ID" sz="2000" dirty="0">
                <a:latin typeface="Bahnschrift" panose="020B0502040204020203" pitchFamily="34" charset="0"/>
              </a:rPr>
              <a:t> yang </a:t>
            </a:r>
            <a:r>
              <a:rPr lang="en-ID" sz="2000" dirty="0" err="1">
                <a:latin typeface="Bahnschrift" panose="020B0502040204020203" pitchFamily="34" charset="0"/>
              </a:rPr>
              <a:t>dibutuhkan</a:t>
            </a:r>
            <a:r>
              <a:rPr lang="en-ID" sz="2000" dirty="0">
                <a:latin typeface="Bahnschrift" panose="020B0502040204020203" pitchFamily="34" charset="0"/>
              </a:rPr>
              <a:t> oleh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tertentu</a:t>
            </a:r>
            <a:r>
              <a:rPr lang="en-ID" sz="2000" dirty="0">
                <a:latin typeface="Bahnschrift" panose="020B0502040204020203" pitchFamily="34" charset="0"/>
              </a:rPr>
              <a:t>. </a:t>
            </a:r>
          </a:p>
        </p:txBody>
      </p:sp>
      <p:sp>
        <p:nvSpPr>
          <p:cNvPr id="15" name="Rectangle: Rounded Corners 14">
            <a:extLst>
              <a:ext uri="{FF2B5EF4-FFF2-40B4-BE49-F238E27FC236}">
                <a16:creationId xmlns:a16="http://schemas.microsoft.com/office/drawing/2014/main" id="{D3926A0D-8186-45FD-A088-606F576411C3}"/>
              </a:ext>
            </a:extLst>
          </p:cNvPr>
          <p:cNvSpPr/>
          <p:nvPr/>
        </p:nvSpPr>
        <p:spPr>
          <a:xfrm>
            <a:off x="471418" y="2527869"/>
            <a:ext cx="10819433" cy="867325"/>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Tree>
    <p:extLst>
      <p:ext uri="{BB962C8B-B14F-4D97-AF65-F5344CB8AC3E}">
        <p14:creationId xmlns:p14="http://schemas.microsoft.com/office/powerpoint/2010/main" val="251616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315F7D9-132B-D680-E06B-1054EBA1D6B2}"/>
              </a:ext>
            </a:extLst>
          </p:cNvPr>
          <p:cNvPicPr>
            <a:picLocks noChangeAspect="1"/>
          </p:cNvPicPr>
          <p:nvPr/>
        </p:nvPicPr>
        <p:blipFill>
          <a:blip r:embed="rId4"/>
          <a:stretch>
            <a:fillRect/>
          </a:stretch>
        </p:blipFill>
        <p:spPr>
          <a:xfrm>
            <a:off x="642132" y="2381715"/>
            <a:ext cx="5918627" cy="3035605"/>
          </a:xfrm>
          <a:prstGeom prst="rect">
            <a:avLst/>
          </a:prstGeom>
        </p:spPr>
      </p:pic>
      <p:sp>
        <p:nvSpPr>
          <p:cNvPr id="14" name="TextBox 13">
            <a:extLst>
              <a:ext uri="{FF2B5EF4-FFF2-40B4-BE49-F238E27FC236}">
                <a16:creationId xmlns:a16="http://schemas.microsoft.com/office/drawing/2014/main" id="{DEFE622B-85EB-FC8F-B627-914C50C2C73A}"/>
              </a:ext>
            </a:extLst>
          </p:cNvPr>
          <p:cNvSpPr txBox="1"/>
          <p:nvPr/>
        </p:nvSpPr>
        <p:spPr>
          <a:xfrm>
            <a:off x="2625315" y="5583990"/>
            <a:ext cx="1779018" cy="461665"/>
          </a:xfrm>
          <a:prstGeom prst="rect">
            <a:avLst/>
          </a:prstGeom>
          <a:noFill/>
        </p:spPr>
        <p:txBody>
          <a:bodyPr wrap="square">
            <a:spAutoFit/>
          </a:bodyPr>
          <a:lstStyle/>
          <a:p>
            <a:r>
              <a:rPr lang="id-ID" sz="2400" dirty="0">
                <a:latin typeface="Bahnschrift" panose="020B0502040204020203" pitchFamily="34" charset="0"/>
              </a:rPr>
              <a:t>Gambar </a:t>
            </a:r>
            <a:r>
              <a:rPr lang="en-ID" sz="2400" dirty="0">
                <a:latin typeface="Bahnschrift" panose="020B0502040204020203" pitchFamily="34" charset="0"/>
              </a:rPr>
              <a:t>2.</a:t>
            </a:r>
            <a:endParaRPr lang="id-ID" sz="2400" b="1" dirty="0">
              <a:latin typeface="Bahnschrift" panose="020B0502040204020203" pitchFamily="34" charset="0"/>
            </a:endParaRPr>
          </a:p>
        </p:txBody>
      </p:sp>
      <p:sp>
        <p:nvSpPr>
          <p:cNvPr id="16" name="TextBox 15">
            <a:extLst>
              <a:ext uri="{FF2B5EF4-FFF2-40B4-BE49-F238E27FC236}">
                <a16:creationId xmlns:a16="http://schemas.microsoft.com/office/drawing/2014/main" id="{A9168300-AC2D-1320-9CEC-BF681E9426DE}"/>
              </a:ext>
            </a:extLst>
          </p:cNvPr>
          <p:cNvSpPr txBox="1"/>
          <p:nvPr/>
        </p:nvSpPr>
        <p:spPr>
          <a:xfrm>
            <a:off x="367591" y="1122932"/>
            <a:ext cx="11434744" cy="1015663"/>
          </a:xfrm>
          <a:prstGeom prst="rect">
            <a:avLst/>
          </a:prstGeom>
          <a:noFill/>
        </p:spPr>
        <p:txBody>
          <a:bodyPr wrap="square">
            <a:spAutoFit/>
          </a:bodyPr>
          <a:lstStyle/>
          <a:p>
            <a:pPr marL="342900" indent="-342900" algn="just">
              <a:buFont typeface="Arial" panose="020B0604020202020204" pitchFamily="34" charset="0"/>
              <a:buChar char="•"/>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Konsep </a:t>
            </a:r>
            <a:r>
              <a:rPr lang="en-ID" sz="2000" dirty="0">
                <a:latin typeface="Bahnschrift" panose="020B0502040204020203" pitchFamily="34" charset="0"/>
                <a:ea typeface="Calibri" panose="020F0502020204030204" pitchFamily="34" charset="0"/>
                <a:cs typeface="Times New Roman" panose="02020603050405020304" pitchFamily="18" charset="0"/>
              </a:rPr>
              <a:t>HRM</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menyiratkan bahwa </a:t>
            </a:r>
            <a:r>
              <a:rPr lang="id-ID" sz="2000" b="1" dirty="0">
                <a:effectLst/>
                <a:latin typeface="Bahnschrift" panose="020B0502040204020203" pitchFamily="34" charset="0"/>
                <a:ea typeface="Calibri" panose="020F0502020204030204" pitchFamily="34" charset="0"/>
                <a:cs typeface="Times New Roman" panose="02020603050405020304" pitchFamily="18" charset="0"/>
              </a:rPr>
              <a:t>karyawan</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adalah </a:t>
            </a:r>
            <a:r>
              <a:rPr lang="en-ID" sz="2000" b="1" dirty="0">
                <a:effectLst/>
                <a:latin typeface="Bahnschrift" panose="020B0502040204020203" pitchFamily="34" charset="0"/>
                <a:ea typeface="Calibri" panose="020F0502020204030204" pitchFamily="34" charset="0"/>
                <a:cs typeface="Times New Roman" panose="02020603050405020304" pitchFamily="18" charset="0"/>
              </a:rPr>
              <a:t>resource</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dari </a:t>
            </a:r>
            <a:r>
              <a:rPr lang="id-ID" sz="2000" b="1" dirty="0">
                <a:effectLst/>
                <a:latin typeface="Bahnschrift" panose="020B0502040204020203" pitchFamily="34" charset="0"/>
                <a:ea typeface="Calibri" panose="020F0502020204030204" pitchFamily="34" charset="0"/>
                <a:cs typeface="Times New Roman" panose="02020603050405020304" pitchFamily="18" charset="0"/>
              </a:rPr>
              <a:t>pemberi pekerjaan</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Sebagai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jenis</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i="1" dirty="0">
                <a:effectLst/>
                <a:latin typeface="Bahnschrift" panose="020B0502040204020203" pitchFamily="34" charset="0"/>
                <a:ea typeface="Calibri" panose="020F0502020204030204" pitchFamily="34" charset="0"/>
                <a:cs typeface="Times New Roman" panose="02020603050405020304" pitchFamily="18" charset="0"/>
              </a:rPr>
              <a:t>resource</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modal manusia berarti karyawan organisasi, yang dijelaskan dalam hal </a:t>
            </a:r>
            <a:r>
              <a:rPr lang="id-ID" sz="2000" b="1" i="1" dirty="0">
                <a:effectLst/>
                <a:latin typeface="Bahnschrift" panose="020B0502040204020203" pitchFamily="34" charset="0"/>
                <a:ea typeface="Calibri" panose="020F0502020204030204" pitchFamily="34" charset="0"/>
                <a:cs typeface="Times New Roman" panose="02020603050405020304" pitchFamily="18" charset="0"/>
              </a:rPr>
              <a:t>training, experience, judgment, intelligence, relationships, and insight</a:t>
            </a:r>
            <a:r>
              <a:rPr lang="en-ID" sz="2000" b="1" i="1"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000" b="1" i="1" dirty="0">
              <a:latin typeface="Bahnschrift" panose="020B0502040204020203" pitchFamily="34" charset="0"/>
            </a:endParaRPr>
          </a:p>
        </p:txBody>
      </p:sp>
      <p:sp>
        <p:nvSpPr>
          <p:cNvPr id="22" name="TextBox 21">
            <a:extLst>
              <a:ext uri="{FF2B5EF4-FFF2-40B4-BE49-F238E27FC236}">
                <a16:creationId xmlns:a16="http://schemas.microsoft.com/office/drawing/2014/main" id="{72DA5411-2479-F264-CA83-9D3156E8761E}"/>
              </a:ext>
            </a:extLst>
          </p:cNvPr>
          <p:cNvSpPr txBox="1"/>
          <p:nvPr/>
        </p:nvSpPr>
        <p:spPr>
          <a:xfrm>
            <a:off x="6677886" y="2221930"/>
            <a:ext cx="5124449" cy="3970318"/>
          </a:xfrm>
          <a:prstGeom prst="rect">
            <a:avLst/>
          </a:prstGeom>
          <a:noFill/>
        </p:spPr>
        <p:txBody>
          <a:bodyPr wrap="square">
            <a:spAutoFit/>
          </a:bodyPr>
          <a:lstStyle/>
          <a:p>
            <a:pPr marL="285750" indent="-285750" algn="just">
              <a:buFont typeface="Arial" panose="020B0604020202020204" pitchFamily="34" charset="0"/>
              <a:buChar char="•"/>
            </a:pPr>
            <a:r>
              <a:rPr lang="id-ID" dirty="0">
                <a:latin typeface="Bahnschrift" panose="020B0502040204020203" pitchFamily="34" charset="0"/>
              </a:rPr>
              <a:t>Keputusan seperti siapa</a:t>
            </a:r>
            <a:r>
              <a:rPr lang="en-ID" dirty="0">
                <a:latin typeface="Bahnschrift" panose="020B0502040204020203" pitchFamily="34" charset="0"/>
              </a:rPr>
              <a:t> behaviour-</a:t>
            </a:r>
            <a:r>
              <a:rPr lang="en-ID" dirty="0" err="1">
                <a:latin typeface="Bahnschrift" panose="020B0502040204020203" pitchFamily="34" charset="0"/>
              </a:rPr>
              <a:t>nya</a:t>
            </a:r>
            <a:r>
              <a:rPr lang="en-ID" dirty="0">
                <a:latin typeface="Bahnschrift" panose="020B0502040204020203" pitchFamily="34" charset="0"/>
              </a:rPr>
              <a:t>, (</a:t>
            </a:r>
            <a:r>
              <a:rPr lang="id-ID" dirty="0">
                <a:latin typeface="Bahnschrift" panose="020B0502040204020203" pitchFamily="34" charset="0"/>
              </a:rPr>
              <a:t>yang akan dipekerjakan, apa yang harus dibayar, pelatihan apa yang ditawarkan, dan bagaimana mengevaluasi kinerja karyawan</a:t>
            </a:r>
            <a:r>
              <a:rPr lang="en-ID" dirty="0">
                <a:latin typeface="Bahnschrift" panose="020B0502040204020203" pitchFamily="34" charset="0"/>
              </a:rPr>
              <a:t>)</a:t>
            </a:r>
            <a:r>
              <a:rPr lang="id-ID" dirty="0">
                <a:latin typeface="Bahnschrift" panose="020B0502040204020203" pitchFamily="34" charset="0"/>
              </a:rPr>
              <a:t> secara langsung memengaruhi </a:t>
            </a:r>
            <a:r>
              <a:rPr lang="id-ID" b="1" dirty="0">
                <a:latin typeface="Bahnschrift" panose="020B0502040204020203" pitchFamily="34" charset="0"/>
              </a:rPr>
              <a:t>motivasi</a:t>
            </a:r>
            <a:r>
              <a:rPr lang="id-ID" dirty="0">
                <a:latin typeface="Bahnschrift" panose="020B0502040204020203" pitchFamily="34" charset="0"/>
              </a:rPr>
              <a:t> dan </a:t>
            </a:r>
            <a:r>
              <a:rPr lang="id-ID" b="1" dirty="0">
                <a:latin typeface="Bahnschrift" panose="020B0502040204020203" pitchFamily="34" charset="0"/>
              </a:rPr>
              <a:t>kemampuan karyawan </a:t>
            </a:r>
            <a:r>
              <a:rPr lang="id-ID" dirty="0">
                <a:latin typeface="Bahnschrift" panose="020B0502040204020203" pitchFamily="34" charset="0"/>
              </a:rPr>
              <a:t>untuk menyediakan barang dan jasa</a:t>
            </a:r>
            <a:r>
              <a:rPr lang="en-ID" dirty="0">
                <a:latin typeface="Bahnschrift" panose="020B0502040204020203" pitchFamily="34" charset="0"/>
              </a:rPr>
              <a:t> (</a:t>
            </a:r>
            <a:r>
              <a:rPr lang="en-ID" b="1" dirty="0">
                <a:latin typeface="Bahnschrift" panose="020B0502040204020203" pitchFamily="34" charset="0"/>
              </a:rPr>
              <a:t>effort</a:t>
            </a:r>
            <a:r>
              <a:rPr lang="en-ID" dirty="0">
                <a:latin typeface="Bahnschrift" panose="020B0502040204020203" pitchFamily="34" charset="0"/>
              </a:rPr>
              <a:t>)</a:t>
            </a:r>
            <a:r>
              <a:rPr lang="id-ID" dirty="0">
                <a:latin typeface="Bahnschrift" panose="020B0502040204020203" pitchFamily="34" charset="0"/>
              </a:rPr>
              <a:t>.</a:t>
            </a:r>
            <a:endParaRPr lang="en-ID" dirty="0">
              <a:latin typeface="Bahnschrift" panose="020B0502040204020203" pitchFamily="34" charset="0"/>
            </a:endParaRPr>
          </a:p>
          <a:p>
            <a:pPr marL="285750" indent="-285750" algn="just">
              <a:buFont typeface="Arial" panose="020B0604020202020204" pitchFamily="34" charset="0"/>
              <a:buChar char="•"/>
            </a:pPr>
            <a:endParaRPr lang="en-ID" dirty="0">
              <a:latin typeface="Bahnschrift" panose="020B0502040204020203" pitchFamily="34" charset="0"/>
            </a:endParaRPr>
          </a:p>
          <a:p>
            <a:pPr marL="285750" indent="-285750" algn="just">
              <a:buFont typeface="Arial" panose="020B0604020202020204" pitchFamily="34" charset="0"/>
              <a:buChar char="•"/>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Dengan memengaruhi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siapa</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yang bekerja untuk organisasi dan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bagaimana</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orang-orang itu bekerja, </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HRM</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berkontribusi pada ukuran dasar kinerja organisasi, seperti </a:t>
            </a:r>
            <a:r>
              <a:rPr lang="id-ID" sz="1800" b="1" i="1" dirty="0">
                <a:effectLst/>
                <a:latin typeface="Bahnschrift" panose="020B0502040204020203" pitchFamily="34" charset="0"/>
                <a:ea typeface="Calibri" panose="020F0502020204030204" pitchFamily="34" charset="0"/>
                <a:cs typeface="Times New Roman" panose="02020603050405020304" pitchFamily="18" charset="0"/>
              </a:rPr>
              <a:t>quality, profitability, and customer satisfaction.</a:t>
            </a:r>
            <a:endParaRPr lang="id-ID" b="1" i="1" dirty="0">
              <a:latin typeface="Bahnschrift" panose="020B0502040204020203" pitchFamily="34" charset="0"/>
            </a:endParaRPr>
          </a:p>
        </p:txBody>
      </p:sp>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140422" cy="659303"/>
          </a:xfrm>
        </p:spPr>
        <p:txBody>
          <a:bodyPr>
            <a:noAutofit/>
          </a:bodyPr>
          <a:lstStyle/>
          <a:p>
            <a:pPr algn="l"/>
            <a:r>
              <a:rPr lang="en-US" sz="3600" dirty="0">
                <a:solidFill>
                  <a:schemeClr val="bg1"/>
                </a:solidFill>
                <a:latin typeface="Bahnschrift" panose="020B0502040204020203" pitchFamily="34" charset="0"/>
              </a:rPr>
              <a:t>Human Resources and Company Performance</a:t>
            </a:r>
            <a:endParaRPr lang="id-ID" sz="36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67057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210890" y="148717"/>
            <a:ext cx="5885110" cy="659303"/>
          </a:xfrm>
        </p:spPr>
        <p:txBody>
          <a:bodyPr>
            <a:noAutofit/>
          </a:bodyPr>
          <a:lstStyle/>
          <a:p>
            <a:r>
              <a:rPr lang="en-ID" sz="3600" b="1" dirty="0">
                <a:solidFill>
                  <a:schemeClr val="bg1"/>
                </a:solidFill>
                <a:latin typeface="Bahnschrift" panose="020B0502040204020203" pitchFamily="34" charset="0"/>
              </a:rPr>
              <a:t>HR </a:t>
            </a:r>
            <a:r>
              <a:rPr lang="en-ID" sz="3600" b="1" dirty="0" err="1">
                <a:solidFill>
                  <a:schemeClr val="bg1"/>
                </a:solidFill>
                <a:latin typeface="Bahnschrift" panose="020B0502040204020203" pitchFamily="34" charset="0"/>
              </a:rPr>
              <a:t>memiliki</a:t>
            </a:r>
            <a:r>
              <a:rPr lang="en-ID" sz="3600" b="1" dirty="0">
                <a:solidFill>
                  <a:schemeClr val="bg1"/>
                </a:solidFill>
                <a:latin typeface="Bahnschrift" panose="020B0502040204020203" pitchFamily="34" charset="0"/>
              </a:rPr>
              <a:t> </a:t>
            </a:r>
            <a:r>
              <a:rPr lang="en-ID" sz="3600" b="1" dirty="0" err="1">
                <a:solidFill>
                  <a:schemeClr val="bg1"/>
                </a:solidFill>
                <a:latin typeface="Bahnschrift" panose="020B0502040204020203" pitchFamily="34" charset="0"/>
              </a:rPr>
              <a:t>kualitas</a:t>
            </a:r>
            <a:r>
              <a:rPr lang="en-ID" sz="3600" b="1" dirty="0">
                <a:solidFill>
                  <a:schemeClr val="bg1"/>
                </a:solidFill>
                <a:latin typeface="Bahnschrift" panose="020B0502040204020203" pitchFamily="34" charset="0"/>
              </a:rPr>
              <a:t> </a:t>
            </a:r>
            <a:r>
              <a:rPr lang="en-ID" sz="3600" b="1" dirty="0" err="1">
                <a:solidFill>
                  <a:schemeClr val="bg1"/>
                </a:solidFill>
                <a:latin typeface="Bahnschrift" panose="020B0502040204020203" pitchFamily="34" charset="0"/>
              </a:rPr>
              <a:t>ini</a:t>
            </a:r>
            <a:r>
              <a:rPr lang="en-ID" sz="3600" b="1" dirty="0">
                <a:solidFill>
                  <a:schemeClr val="bg1"/>
                </a:solidFill>
                <a:latin typeface="Bahnschrift" panose="020B0502040204020203" pitchFamily="34" charset="0"/>
              </a:rPr>
              <a:t>:</a:t>
            </a:r>
            <a:endParaRPr lang="id-ID" sz="3600" dirty="0">
              <a:solidFill>
                <a:schemeClr val="bg1"/>
              </a:solidFill>
              <a:latin typeface="Bahnschrift" panose="020B0502040204020203" pitchFamily="34" charset="0"/>
            </a:endParaRPr>
          </a:p>
        </p:txBody>
      </p:sp>
      <p:sp>
        <p:nvSpPr>
          <p:cNvPr id="10" name="Rectangle: Rounded Corners 9">
            <a:extLst>
              <a:ext uri="{FF2B5EF4-FFF2-40B4-BE49-F238E27FC236}">
                <a16:creationId xmlns:a16="http://schemas.microsoft.com/office/drawing/2014/main" id="{74BBF96F-3FEC-E79F-FE96-953B66B4D141}"/>
              </a:ext>
            </a:extLst>
          </p:cNvPr>
          <p:cNvSpPr/>
          <p:nvPr/>
        </p:nvSpPr>
        <p:spPr>
          <a:xfrm>
            <a:off x="555170" y="1367271"/>
            <a:ext cx="5236028" cy="168728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latin typeface="Bahnschrift" panose="020B0502040204020203" pitchFamily="34" charset="0"/>
              </a:rPr>
              <a:t>HR sangat berharga</a:t>
            </a:r>
            <a:r>
              <a:rPr lang="en-ID" dirty="0">
                <a:latin typeface="Bahnschrift" panose="020B0502040204020203" pitchFamily="34" charset="0"/>
              </a:rPr>
              <a:t>.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Karyawan berkualitas tinggi memberikan layanan yang dibutuhkan karena mereka melakukan banyak fungsi penting</a:t>
            </a:r>
            <a:endParaRPr lang="id-ID"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71B93B9D-2330-80FE-84F7-EF84AFCE037F}"/>
              </a:ext>
            </a:extLst>
          </p:cNvPr>
          <p:cNvSpPr/>
          <p:nvPr/>
        </p:nvSpPr>
        <p:spPr>
          <a:xfrm>
            <a:off x="6172200" y="1367271"/>
            <a:ext cx="5355772" cy="168728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800" b="1" dirty="0">
                <a:effectLst/>
                <a:latin typeface="Bahnschrift" panose="020B0502040204020203" pitchFamily="34" charset="0"/>
                <a:ea typeface="Calibri" panose="020F0502020204030204" pitchFamily="34" charset="0"/>
                <a:cs typeface="Times New Roman" panose="02020603050405020304" pitchFamily="18" charset="0"/>
              </a:rPr>
              <a:t>HR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langka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dalam arti bahwa seseorang dengan keterampilan dan pengetahuan tingkat tinggi yang dibutuhkan tidak umum. </a:t>
            </a:r>
            <a:endParaRPr lang="id-ID" dirty="0">
              <a:latin typeface="Bahnschrift" panose="020B0502040204020203" pitchFamily="34" charset="0"/>
            </a:endParaRPr>
          </a:p>
        </p:txBody>
      </p:sp>
      <p:sp>
        <p:nvSpPr>
          <p:cNvPr id="12" name="Rectangle: Rounded Corners 11">
            <a:extLst>
              <a:ext uri="{FF2B5EF4-FFF2-40B4-BE49-F238E27FC236}">
                <a16:creationId xmlns:a16="http://schemas.microsoft.com/office/drawing/2014/main" id="{CA524738-3760-4803-E168-E5D4FBB1899F}"/>
              </a:ext>
            </a:extLst>
          </p:cNvPr>
          <p:cNvSpPr/>
          <p:nvPr/>
        </p:nvSpPr>
        <p:spPr>
          <a:xfrm>
            <a:off x="555170" y="3429000"/>
            <a:ext cx="5236029" cy="168728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800" b="1" dirty="0">
                <a:effectLst/>
                <a:latin typeface="Bahnschrift" panose="020B0502040204020203" pitchFamily="34" charset="0"/>
                <a:ea typeface="Calibri" panose="020F0502020204030204" pitchFamily="34" charset="0"/>
                <a:cs typeface="Times New Roman" panose="02020603050405020304" pitchFamily="18" charset="0"/>
              </a:rPr>
              <a:t>HR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tidak bisa ditiru</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Untuk meniru sumber daya manusia pada pesaing yang berkinerja tinggi, Anda harus mencari tahu karyawan mana yang memberikan keuntungan dan bagaimana caranya</a:t>
            </a:r>
            <a:endParaRPr lang="id-ID" dirty="0">
              <a:latin typeface="Bahnschrift" panose="020B0502040204020203" pitchFamily="34" charset="0"/>
            </a:endParaRPr>
          </a:p>
        </p:txBody>
      </p:sp>
      <p:sp>
        <p:nvSpPr>
          <p:cNvPr id="13" name="Rectangle: Rounded Corners 12">
            <a:extLst>
              <a:ext uri="{FF2B5EF4-FFF2-40B4-BE49-F238E27FC236}">
                <a16:creationId xmlns:a16="http://schemas.microsoft.com/office/drawing/2014/main" id="{6C2A2C74-152A-836B-604F-BB26919CFC5C}"/>
              </a:ext>
            </a:extLst>
          </p:cNvPr>
          <p:cNvSpPr/>
          <p:nvPr/>
        </p:nvSpPr>
        <p:spPr>
          <a:xfrm>
            <a:off x="6172198" y="3429000"/>
            <a:ext cx="5355773" cy="168728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800" b="1" dirty="0">
                <a:effectLst/>
                <a:latin typeface="Bahnschrift" panose="020B0502040204020203" pitchFamily="34" charset="0"/>
                <a:ea typeface="Calibri" panose="020F0502020204030204" pitchFamily="34" charset="0"/>
                <a:cs typeface="Times New Roman" panose="02020603050405020304" pitchFamily="18" charset="0"/>
              </a:rPr>
              <a:t>HR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tidak memiliki pengganti yang baik</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Ketika orang terlatih dengan baik dan sangat termotivasi, mereka belajar, mengembangkan kemampuan mereka, dan peduli terhadap pelanggan</a:t>
            </a:r>
            <a:endParaRPr lang="id-ID" dirty="0">
              <a:latin typeface="Bahnschrift" panose="020B0502040204020203" pitchFamily="34" charset="0"/>
            </a:endParaRPr>
          </a:p>
        </p:txBody>
      </p:sp>
      <p:sp>
        <p:nvSpPr>
          <p:cNvPr id="15" name="TextBox 14">
            <a:extLst>
              <a:ext uri="{FF2B5EF4-FFF2-40B4-BE49-F238E27FC236}">
                <a16:creationId xmlns:a16="http://schemas.microsoft.com/office/drawing/2014/main" id="{9D037557-ACD9-4CA0-765F-F4D27AB74B7D}"/>
              </a:ext>
            </a:extLst>
          </p:cNvPr>
          <p:cNvSpPr txBox="1"/>
          <p:nvPr/>
        </p:nvSpPr>
        <p:spPr>
          <a:xfrm>
            <a:off x="555170" y="5411810"/>
            <a:ext cx="11059887" cy="646331"/>
          </a:xfrm>
          <a:prstGeom prst="rect">
            <a:avLst/>
          </a:prstGeom>
          <a:noFill/>
        </p:spPr>
        <p:txBody>
          <a:bodyPr wrap="square">
            <a:spAutoFit/>
          </a:bodyPr>
          <a:lstStyle/>
          <a:p>
            <a:pPr algn="just"/>
            <a:r>
              <a:rPr lang="id-ID" dirty="0">
                <a:latin typeface="Bahnschrift" panose="020B0502040204020203" pitchFamily="34" charset="0"/>
              </a:rPr>
              <a:t>Kualitas ini menyiratkan bahwa sumber daya manusia memiliki potensi yang sangat besar. Sebuah organisasi menyadari potensi ini melalui cara praktek manajemen sumber daya manusia</a:t>
            </a:r>
            <a:r>
              <a:rPr lang="en-ID" dirty="0">
                <a:latin typeface="Bahnschrift" panose="020B0502040204020203" pitchFamily="34" charset="0"/>
              </a:rPr>
              <a:t>.</a:t>
            </a:r>
            <a:endParaRPr lang="id-ID" dirty="0">
              <a:latin typeface="Bahnschrift" panose="020B0502040204020203" pitchFamily="34" charset="0"/>
            </a:endParaRPr>
          </a:p>
        </p:txBody>
      </p:sp>
    </p:spTree>
    <p:extLst>
      <p:ext uri="{BB962C8B-B14F-4D97-AF65-F5344CB8AC3E}">
        <p14:creationId xmlns:p14="http://schemas.microsoft.com/office/powerpoint/2010/main" val="142970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210890" y="148717"/>
            <a:ext cx="10140422" cy="659303"/>
          </a:xfrm>
        </p:spPr>
        <p:txBody>
          <a:bodyPr>
            <a:noAutofit/>
          </a:bodyPr>
          <a:lstStyle/>
          <a:p>
            <a:pPr algn="l"/>
            <a:r>
              <a:rPr lang="it-IT" sz="3600" dirty="0">
                <a:solidFill>
                  <a:schemeClr val="bg1"/>
                </a:solidFill>
                <a:latin typeface="Tw Cen MT" panose="020B0602020104020603" pitchFamily="34" charset="0"/>
              </a:rPr>
              <a:t>Penerapan Manajemen Proses Bisnis</a:t>
            </a:r>
            <a:endParaRPr lang="id-ID" sz="3600" dirty="0">
              <a:solidFill>
                <a:schemeClr val="bg1"/>
              </a:solidFill>
              <a:latin typeface="Tw Cen MT" panose="020B06020201040206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4E6000-EF9F-0F60-E71F-F8BDCAAD3C02}"/>
              </a:ext>
            </a:extLst>
          </p:cNvPr>
          <p:cNvSpPr txBox="1"/>
          <p:nvPr/>
        </p:nvSpPr>
        <p:spPr>
          <a:xfrm>
            <a:off x="575645" y="804495"/>
            <a:ext cx="10527784" cy="1015663"/>
          </a:xfrm>
          <a:prstGeom prst="rect">
            <a:avLst/>
          </a:prstGeom>
          <a:noFill/>
        </p:spPr>
        <p:txBody>
          <a:bodyPr wrap="square">
            <a:spAutoFit/>
          </a:bodyPr>
          <a:lstStyle/>
          <a:p>
            <a:pPr algn="just"/>
            <a:r>
              <a:rPr lang="en-ID" sz="2000" dirty="0">
                <a:effectLst/>
                <a:latin typeface="Bahnschrift" panose="020B0502040204020203" pitchFamily="34" charset="0"/>
                <a:ea typeface="Calibri" panose="020F0502020204030204" pitchFamily="34" charset="0"/>
                <a:cs typeface="Times New Roman" panose="02020603050405020304" pitchFamily="18" charset="0"/>
              </a:rPr>
              <a:t>HRM yang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efektif</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dapat</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membentuk</a:t>
            </a:r>
            <a:r>
              <a:rPr lang="en-ID" sz="2000" dirty="0">
                <a:latin typeface="Bahnschrift" panose="020B0502040204020203" pitchFamily="34" charset="0"/>
                <a:ea typeface="Calibri" panose="020F0502020204030204" pitchFamily="34" charset="0"/>
                <a:cs typeface="Times New Roman" panose="02020603050405020304" pitchFamily="18" charset="0"/>
              </a:rPr>
              <a:t> </a:t>
            </a:r>
            <a:r>
              <a:rPr lang="en-ID" sz="2000" dirty="0" err="1">
                <a:latin typeface="Bahnschrift" panose="020B0502040204020203" pitchFamily="34" charset="0"/>
                <a:ea typeface="Calibri" panose="020F0502020204030204" pitchFamily="34" charset="0"/>
                <a:cs typeface="Times New Roman" panose="02020603050405020304" pitchFamily="18" charset="0"/>
              </a:rPr>
              <a:t>f</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ondasi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sistem</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kerja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berkinerja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tinggi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sebuah</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di mana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teknologi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struktur</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orang, dan proses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bekerja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sama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dengan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mulus</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memberi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keunggulan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lingkungan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kompetitif</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800" b="1" dirty="0">
              <a:latin typeface="Bahnschrift" panose="020B0502040204020203" pitchFamily="34" charset="0"/>
            </a:endParaRPr>
          </a:p>
        </p:txBody>
      </p:sp>
      <p:sp>
        <p:nvSpPr>
          <p:cNvPr id="10" name="Rectangle: Rounded Corners 9">
            <a:extLst>
              <a:ext uri="{FF2B5EF4-FFF2-40B4-BE49-F238E27FC236}">
                <a16:creationId xmlns:a16="http://schemas.microsoft.com/office/drawing/2014/main" id="{F3FBBB56-6448-1CD3-D682-FB6DACE6D714}"/>
              </a:ext>
            </a:extLst>
          </p:cNvPr>
          <p:cNvSpPr/>
          <p:nvPr/>
        </p:nvSpPr>
        <p:spPr>
          <a:xfrm>
            <a:off x="575645" y="2279492"/>
            <a:ext cx="4312041" cy="2885347"/>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effectLst/>
                <a:latin typeface="Bahnschrift" panose="020B0502040204020203" pitchFamily="34" charset="0"/>
                <a:ea typeface="Calibri" panose="020F0502020204030204" pitchFamily="34" charset="0"/>
                <a:cs typeface="Times New Roman" panose="02020603050405020304" pitchFamily="18" charset="0"/>
              </a:rPr>
              <a:t>Ketika teknologi mengubah cara organisasi memproduksi, mengangkut, berkomunikasi, dan melacak informasi, </a:t>
            </a:r>
            <a:r>
              <a:rPr lang="en-ID" dirty="0">
                <a:solidFill>
                  <a:schemeClr val="tx1"/>
                </a:solidFill>
                <a:effectLst/>
                <a:latin typeface="Bahnschrift" panose="020B0502040204020203" pitchFamily="34" charset="0"/>
                <a:ea typeface="Calibri" panose="020F0502020204030204" pitchFamily="34" charset="0"/>
                <a:cs typeface="Times New Roman" panose="02020603050405020304" pitchFamily="18" charset="0"/>
              </a:rPr>
              <a:t>HRM</a:t>
            </a:r>
            <a:r>
              <a:rPr lang="id-ID" dirty="0">
                <a:solidFill>
                  <a:schemeClr val="tx1"/>
                </a:solidFill>
                <a:effectLst/>
                <a:latin typeface="Bahnschrift" panose="020B0502040204020203" pitchFamily="34" charset="0"/>
                <a:ea typeface="Calibri" panose="020F0502020204030204" pitchFamily="34" charset="0"/>
                <a:cs typeface="Times New Roman" panose="02020603050405020304" pitchFamily="18" charset="0"/>
              </a:rPr>
              <a:t> harus memastikan bahwa organisasi memiliki orang yang tepat untuk menghadapi tantangan baru</a:t>
            </a:r>
            <a:endParaRPr lang="id-ID" dirty="0">
              <a:solidFill>
                <a:schemeClr val="tx1"/>
              </a:solidFill>
              <a:latin typeface="Bahnschrift" panose="020B0502040204020203" pitchFamily="34" charset="0"/>
            </a:endParaRPr>
          </a:p>
        </p:txBody>
      </p:sp>
      <p:sp>
        <p:nvSpPr>
          <p:cNvPr id="13" name="Rectangle: Rounded Corners 12">
            <a:extLst>
              <a:ext uri="{FF2B5EF4-FFF2-40B4-BE49-F238E27FC236}">
                <a16:creationId xmlns:a16="http://schemas.microsoft.com/office/drawing/2014/main" id="{2BE6C086-48BB-046F-C79C-28B0853102B3}"/>
              </a:ext>
            </a:extLst>
          </p:cNvPr>
          <p:cNvSpPr/>
          <p:nvPr/>
        </p:nvSpPr>
        <p:spPr>
          <a:xfrm>
            <a:off x="6791388" y="2262599"/>
            <a:ext cx="4312041" cy="2885347"/>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dirty="0">
                <a:solidFill>
                  <a:schemeClr val="tx1"/>
                </a:solidFill>
                <a:effectLst/>
                <a:latin typeface="Bahnschrift" panose="020B0502040204020203" pitchFamily="34" charset="0"/>
                <a:ea typeface="Calibri" panose="020F0502020204030204" pitchFamily="34" charset="0"/>
                <a:cs typeface="Times New Roman" panose="02020603050405020304" pitchFamily="18" charset="0"/>
              </a:rPr>
              <a:t>Mempertahankan sistem kerja berkinerja tinggi dapat mencakup pengembangan program pelatihan, perekrutan orang dengan keahlian baru, dan penetapan penghargaan untuk perilaku seperti kerja sama tim, fleksibilitas, dan pembelajaran</a:t>
            </a:r>
            <a:endParaRPr lang="id-ID" dirty="0">
              <a:solidFill>
                <a:schemeClr val="tx1"/>
              </a:solidFill>
              <a:latin typeface="Bahnschrift" panose="020B0502040204020203" pitchFamily="34" charset="0"/>
            </a:endParaRPr>
          </a:p>
        </p:txBody>
      </p:sp>
      <p:pic>
        <p:nvPicPr>
          <p:cNvPr id="14" name="Picture 13">
            <a:extLst>
              <a:ext uri="{FF2B5EF4-FFF2-40B4-BE49-F238E27FC236}">
                <a16:creationId xmlns:a16="http://schemas.microsoft.com/office/drawing/2014/main" id="{C364A7D1-17EA-7D30-1A66-FDB0010458AC}"/>
              </a:ext>
            </a:extLst>
          </p:cNvPr>
          <p:cNvPicPr>
            <a:picLocks noChangeAspect="1"/>
          </p:cNvPicPr>
          <p:nvPr/>
        </p:nvPicPr>
        <p:blipFill>
          <a:blip r:embed="rId4"/>
          <a:stretch>
            <a:fillRect/>
          </a:stretch>
        </p:blipFill>
        <p:spPr>
          <a:xfrm rot="2435977">
            <a:off x="5309108" y="3107122"/>
            <a:ext cx="1230086" cy="1230086"/>
          </a:xfrm>
          <a:prstGeom prst="rect">
            <a:avLst/>
          </a:prstGeom>
        </p:spPr>
      </p:pic>
    </p:spTree>
    <p:extLst>
      <p:ext uri="{BB962C8B-B14F-4D97-AF65-F5344CB8AC3E}">
        <p14:creationId xmlns:p14="http://schemas.microsoft.com/office/powerpoint/2010/main" val="334743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Responsibilities of Human Resource Departments</a:t>
            </a:r>
            <a:endParaRPr lang="id-ID" sz="3600"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55BF777E-D6A1-DBB3-D88A-266F4B9BB4B7}"/>
              </a:ext>
            </a:extLst>
          </p:cNvPr>
          <p:cNvSpPr txBox="1"/>
          <p:nvPr/>
        </p:nvSpPr>
        <p:spPr>
          <a:xfrm>
            <a:off x="367591" y="1109255"/>
            <a:ext cx="10943139" cy="867032"/>
          </a:xfrm>
          <a:prstGeom prst="rect">
            <a:avLst/>
          </a:prstGeom>
          <a:noFill/>
        </p:spPr>
        <p:txBody>
          <a:bodyPr wrap="square">
            <a:spAutoFit/>
          </a:bodyPr>
          <a:lstStyle/>
          <a:p>
            <a:pPr algn="just">
              <a:lnSpc>
                <a:spcPct val="150000"/>
              </a:lnSpc>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Salah satu cara untuk mendefinisikan tanggung jawab</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 (responsibilities)</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departemen </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HR</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adalah memikirkan </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HR</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sebagai bisnis di dalam perusahaan dengan tiga lini produk</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dirty="0">
              <a:latin typeface="Bahnschrift" panose="020B0502040204020203" pitchFamily="34" charset="0"/>
            </a:endParaRPr>
          </a:p>
        </p:txBody>
      </p:sp>
      <p:sp>
        <p:nvSpPr>
          <p:cNvPr id="6" name="Rectangle: Rounded Corners 5">
            <a:extLst>
              <a:ext uri="{FF2B5EF4-FFF2-40B4-BE49-F238E27FC236}">
                <a16:creationId xmlns:a16="http://schemas.microsoft.com/office/drawing/2014/main" id="{47A01AD3-AE2D-D9EA-343A-B97374704A78}"/>
              </a:ext>
            </a:extLst>
          </p:cNvPr>
          <p:cNvSpPr/>
          <p:nvPr/>
        </p:nvSpPr>
        <p:spPr>
          <a:xfrm>
            <a:off x="1282045" y="2198651"/>
            <a:ext cx="4851718" cy="95649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Bahnschrift" panose="020B0502040204020203" pitchFamily="34" charset="0"/>
              </a:rPr>
              <a:t>Administrative services and transactions</a:t>
            </a:r>
            <a:endParaRPr lang="id-ID" dirty="0">
              <a:latin typeface="Bahnschrift" panose="020B0502040204020203" pitchFamily="34" charset="0"/>
            </a:endParaRPr>
          </a:p>
        </p:txBody>
      </p:sp>
      <p:sp>
        <p:nvSpPr>
          <p:cNvPr id="7" name="Rectangle: Rounded Corners 6">
            <a:extLst>
              <a:ext uri="{FF2B5EF4-FFF2-40B4-BE49-F238E27FC236}">
                <a16:creationId xmlns:a16="http://schemas.microsoft.com/office/drawing/2014/main" id="{BC9659A7-DC1E-F44E-0735-6594757B6F72}"/>
              </a:ext>
            </a:extLst>
          </p:cNvPr>
          <p:cNvSpPr/>
          <p:nvPr/>
        </p:nvSpPr>
        <p:spPr>
          <a:xfrm>
            <a:off x="1282045" y="3332873"/>
            <a:ext cx="4851718" cy="95649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Bahnschrift" panose="020B0502040204020203" pitchFamily="34" charset="0"/>
              </a:rPr>
              <a:t>Business partner services</a:t>
            </a:r>
            <a:endParaRPr lang="id-ID" dirty="0">
              <a:latin typeface="Bahnschrift" panose="020B0502040204020203" pitchFamily="34" charset="0"/>
            </a:endParaRPr>
          </a:p>
        </p:txBody>
      </p:sp>
      <p:sp>
        <p:nvSpPr>
          <p:cNvPr id="8" name="Rectangle: Rounded Corners 7">
            <a:extLst>
              <a:ext uri="{FF2B5EF4-FFF2-40B4-BE49-F238E27FC236}">
                <a16:creationId xmlns:a16="http://schemas.microsoft.com/office/drawing/2014/main" id="{245B3158-E901-8C24-FB17-0723F8514B85}"/>
              </a:ext>
            </a:extLst>
          </p:cNvPr>
          <p:cNvSpPr/>
          <p:nvPr/>
        </p:nvSpPr>
        <p:spPr>
          <a:xfrm>
            <a:off x="1282045" y="4418504"/>
            <a:ext cx="4851718" cy="95649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Bahnschrift" panose="020B0502040204020203" pitchFamily="34" charset="0"/>
              </a:rPr>
              <a:t>Strategic partner</a:t>
            </a:r>
            <a:endParaRPr lang="id-ID" dirty="0">
              <a:latin typeface="Bahnschrift" panose="020B0502040204020203" pitchFamily="34" charset="0"/>
            </a:endParaRPr>
          </a:p>
        </p:txBody>
      </p:sp>
      <p:sp>
        <p:nvSpPr>
          <p:cNvPr id="9" name="Oval 8">
            <a:extLst>
              <a:ext uri="{FF2B5EF4-FFF2-40B4-BE49-F238E27FC236}">
                <a16:creationId xmlns:a16="http://schemas.microsoft.com/office/drawing/2014/main" id="{7A26A809-8F97-1A2B-02A0-461FFA11A6B6}"/>
              </a:ext>
            </a:extLst>
          </p:cNvPr>
          <p:cNvSpPr/>
          <p:nvPr/>
        </p:nvSpPr>
        <p:spPr>
          <a:xfrm>
            <a:off x="433384" y="2315601"/>
            <a:ext cx="626165" cy="64633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latin typeface="Bahnschrift" panose="020B0502040204020203" pitchFamily="34" charset="0"/>
              </a:rPr>
              <a:t>1</a:t>
            </a:r>
            <a:endParaRPr lang="id-ID" dirty="0">
              <a:latin typeface="Bahnschrift" panose="020B0502040204020203" pitchFamily="34" charset="0"/>
            </a:endParaRPr>
          </a:p>
        </p:txBody>
      </p:sp>
      <p:sp>
        <p:nvSpPr>
          <p:cNvPr id="10" name="Oval 9">
            <a:extLst>
              <a:ext uri="{FF2B5EF4-FFF2-40B4-BE49-F238E27FC236}">
                <a16:creationId xmlns:a16="http://schemas.microsoft.com/office/drawing/2014/main" id="{D2E06832-A7A1-A31F-8213-33E4320687B2}"/>
              </a:ext>
            </a:extLst>
          </p:cNvPr>
          <p:cNvSpPr/>
          <p:nvPr/>
        </p:nvSpPr>
        <p:spPr>
          <a:xfrm>
            <a:off x="433384" y="3432182"/>
            <a:ext cx="626165" cy="64633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latin typeface="Bahnschrift" panose="020B0502040204020203" pitchFamily="34" charset="0"/>
              </a:rPr>
              <a:t>2</a:t>
            </a:r>
            <a:endParaRPr lang="id-ID" dirty="0">
              <a:latin typeface="Bahnschrift" panose="020B0502040204020203" pitchFamily="34" charset="0"/>
            </a:endParaRPr>
          </a:p>
        </p:txBody>
      </p:sp>
      <p:sp>
        <p:nvSpPr>
          <p:cNvPr id="11" name="Oval 10">
            <a:extLst>
              <a:ext uri="{FF2B5EF4-FFF2-40B4-BE49-F238E27FC236}">
                <a16:creationId xmlns:a16="http://schemas.microsoft.com/office/drawing/2014/main" id="{75E7D45A-DA29-2C5E-394D-AAA2AD28CB84}"/>
              </a:ext>
            </a:extLst>
          </p:cNvPr>
          <p:cNvSpPr/>
          <p:nvPr/>
        </p:nvSpPr>
        <p:spPr>
          <a:xfrm>
            <a:off x="433384" y="4442295"/>
            <a:ext cx="626165" cy="64633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latin typeface="Bahnschrift" panose="020B0502040204020203" pitchFamily="34" charset="0"/>
              </a:rPr>
              <a:t>3</a:t>
            </a:r>
            <a:endParaRPr lang="id-ID" dirty="0">
              <a:latin typeface="Bahnschrift" panose="020B0502040204020203" pitchFamily="34" charset="0"/>
            </a:endParaRPr>
          </a:p>
        </p:txBody>
      </p:sp>
    </p:spTree>
    <p:extLst>
      <p:ext uri="{BB962C8B-B14F-4D97-AF65-F5344CB8AC3E}">
        <p14:creationId xmlns:p14="http://schemas.microsoft.com/office/powerpoint/2010/main" val="253810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210890" y="265890"/>
            <a:ext cx="10735838" cy="659303"/>
          </a:xfrm>
        </p:spPr>
        <p:txBody>
          <a:bodyPr>
            <a:noAutofit/>
          </a:bodyPr>
          <a:lstStyle/>
          <a:p>
            <a:pPr algn="l"/>
            <a:r>
              <a:rPr lang="en-US" sz="3200" dirty="0">
                <a:latin typeface="Bahnschrift" panose="020B0502040204020203" pitchFamily="34" charset="0"/>
              </a:rPr>
              <a:t>1. Administrative services and transactions</a:t>
            </a:r>
          </a:p>
        </p:txBody>
      </p:sp>
      <p:sp>
        <p:nvSpPr>
          <p:cNvPr id="5" name="TextBox 4">
            <a:extLst>
              <a:ext uri="{FF2B5EF4-FFF2-40B4-BE49-F238E27FC236}">
                <a16:creationId xmlns:a16="http://schemas.microsoft.com/office/drawing/2014/main" id="{55BF777E-D6A1-DBB3-D88A-266F4B9BB4B7}"/>
              </a:ext>
            </a:extLst>
          </p:cNvPr>
          <p:cNvSpPr txBox="1"/>
          <p:nvPr/>
        </p:nvSpPr>
        <p:spPr>
          <a:xfrm>
            <a:off x="624430" y="916943"/>
            <a:ext cx="10860236" cy="707886"/>
          </a:xfrm>
          <a:prstGeom prst="rect">
            <a:avLst/>
          </a:prstGeom>
          <a:noFill/>
        </p:spPr>
        <p:txBody>
          <a:bodyPr wrap="square">
            <a:spAutoFit/>
          </a:bodyPr>
          <a:lstStyle/>
          <a:p>
            <a:pPr algn="just"/>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Kompensasi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perekrutan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penempatan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karyawan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a:t>
            </a:r>
          </a:p>
          <a:p>
            <a:pPr algn="just"/>
            <a:r>
              <a:rPr lang="en-US" sz="2000" u="sng" dirty="0" err="1">
                <a:latin typeface="Bahnschrift" panose="020B0502040204020203" pitchFamily="34" charset="0"/>
                <a:cs typeface="Times New Roman" panose="02020603050405020304" pitchFamily="18" charset="0"/>
              </a:rPr>
              <a:t>Poin</a:t>
            </a:r>
            <a:r>
              <a:rPr lang="en-US" sz="2000" u="sng" dirty="0">
                <a:latin typeface="Bahnschrift" panose="020B0502040204020203" pitchFamily="34" charset="0"/>
                <a:cs typeface="Times New Roman" panose="02020603050405020304" pitchFamily="18" charset="0"/>
              </a:rPr>
              <a:t> </a:t>
            </a:r>
            <a:r>
              <a:rPr lang="en-US" sz="2000" u="sng" dirty="0" err="1">
                <a:latin typeface="Bahnschrift" panose="020B0502040204020203" pitchFamily="34" charset="0"/>
                <a:cs typeface="Times New Roman" panose="02020603050405020304" pitchFamily="18" charset="0"/>
              </a:rPr>
              <a:t>penting</a:t>
            </a:r>
            <a:r>
              <a:rPr lang="en-US" sz="2000" dirty="0">
                <a:latin typeface="Bahnschrift" panose="020B0502040204020203" pitchFamily="34" charset="0"/>
                <a:cs typeface="Times New Roman" panose="02020603050405020304" pitchFamily="18" charset="0"/>
              </a:rPr>
              <a:t>: </a:t>
            </a:r>
            <a:r>
              <a:rPr lang="en-US" sz="2000" dirty="0" err="1">
                <a:latin typeface="Bahnschrift" panose="020B0502040204020203" pitchFamily="34" charset="0"/>
                <a:cs typeface="Times New Roman" panose="02020603050405020304" pitchFamily="18" charset="0"/>
              </a:rPr>
              <a:t>efisiensi</a:t>
            </a:r>
            <a:r>
              <a:rPr lang="en-US" sz="2000" dirty="0">
                <a:latin typeface="Bahnschrift" panose="020B0502040204020203" pitchFamily="34" charset="0"/>
                <a:cs typeface="Times New Roman" panose="02020603050405020304" pitchFamily="18" charset="0"/>
              </a:rPr>
              <a:t> </a:t>
            </a:r>
            <a:r>
              <a:rPr lang="en-US" sz="2000" dirty="0" err="1">
                <a:latin typeface="Bahnschrift" panose="020B0502040204020203" pitchFamily="34" charset="0"/>
                <a:cs typeface="Times New Roman" panose="02020603050405020304" pitchFamily="18" charset="0"/>
              </a:rPr>
              <a:t>sumber</a:t>
            </a:r>
            <a:r>
              <a:rPr lang="en-US" sz="2000" dirty="0">
                <a:latin typeface="Bahnschrift" panose="020B0502040204020203" pitchFamily="34" charset="0"/>
                <a:cs typeface="Times New Roman" panose="02020603050405020304" pitchFamily="18" charset="0"/>
              </a:rPr>
              <a:t> </a:t>
            </a:r>
            <a:r>
              <a:rPr lang="en-US" sz="2000" dirty="0" err="1">
                <a:latin typeface="Bahnschrift" panose="020B0502040204020203" pitchFamily="34" charset="0"/>
                <a:cs typeface="Times New Roman" panose="02020603050405020304" pitchFamily="18" charset="0"/>
              </a:rPr>
              <a:t>daya</a:t>
            </a:r>
            <a:r>
              <a:rPr lang="en-US" sz="2000" dirty="0">
                <a:latin typeface="Bahnschrift" panose="020B0502040204020203" pitchFamily="34" charset="0"/>
                <a:cs typeface="Times New Roman" panose="02020603050405020304" pitchFamily="18" charset="0"/>
              </a:rPr>
              <a:t> dan </a:t>
            </a:r>
            <a:r>
              <a:rPr lang="en-US" sz="2000" dirty="0" err="1">
                <a:latin typeface="Bahnschrift" panose="020B0502040204020203" pitchFamily="34" charset="0"/>
                <a:cs typeface="Times New Roman" panose="02020603050405020304" pitchFamily="18" charset="0"/>
              </a:rPr>
              <a:t>kualitas</a:t>
            </a:r>
            <a:r>
              <a:rPr lang="en-US" sz="2000" dirty="0">
                <a:latin typeface="Bahnschrift" panose="020B0502040204020203" pitchFamily="34" charset="0"/>
                <a:cs typeface="Times New Roman" panose="02020603050405020304" pitchFamily="18" charset="0"/>
              </a:rPr>
              <a:t> </a:t>
            </a:r>
            <a:r>
              <a:rPr lang="en-US" sz="2000" dirty="0" err="1">
                <a:latin typeface="Bahnschrift" panose="020B0502040204020203" pitchFamily="34" charset="0"/>
                <a:cs typeface="Times New Roman" panose="02020603050405020304" pitchFamily="18" charset="0"/>
              </a:rPr>
              <a:t>jasa</a:t>
            </a:r>
            <a:r>
              <a:rPr lang="en-US" sz="2000" dirty="0">
                <a:latin typeface="Bahnschrift" panose="020B0502040204020203" pitchFamily="34" charset="0"/>
                <a:cs typeface="Times New Roman" panose="02020603050405020304" pitchFamily="18" charset="0"/>
              </a:rPr>
              <a:t>.</a:t>
            </a:r>
            <a:endParaRPr lang="id-ID" sz="2000" dirty="0">
              <a:latin typeface="Bahnschrift" panose="020B0502040204020203" pitchFamily="34" charset="0"/>
            </a:endParaRPr>
          </a:p>
        </p:txBody>
      </p:sp>
      <p:sp>
        <p:nvSpPr>
          <p:cNvPr id="12" name="Title 5">
            <a:extLst>
              <a:ext uri="{FF2B5EF4-FFF2-40B4-BE49-F238E27FC236}">
                <a16:creationId xmlns:a16="http://schemas.microsoft.com/office/drawing/2014/main" id="{7502B697-AE2F-AFAE-D484-8F479A289D91}"/>
              </a:ext>
            </a:extLst>
          </p:cNvPr>
          <p:cNvSpPr txBox="1">
            <a:spLocks/>
          </p:cNvSpPr>
          <p:nvPr/>
        </p:nvSpPr>
        <p:spPr>
          <a:xfrm>
            <a:off x="210890" y="1750892"/>
            <a:ext cx="10735838" cy="659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latin typeface="Bahnschrift" panose="020B0502040204020203" pitchFamily="34" charset="0"/>
              </a:rPr>
              <a:t>2. Business partner services</a:t>
            </a:r>
          </a:p>
        </p:txBody>
      </p:sp>
      <p:sp>
        <p:nvSpPr>
          <p:cNvPr id="13" name="TextBox 12">
            <a:extLst>
              <a:ext uri="{FF2B5EF4-FFF2-40B4-BE49-F238E27FC236}">
                <a16:creationId xmlns:a16="http://schemas.microsoft.com/office/drawing/2014/main" id="{E8E8A6D8-B10B-38BD-7FF9-F01D378BFF0A}"/>
              </a:ext>
            </a:extLst>
          </p:cNvPr>
          <p:cNvSpPr txBox="1"/>
          <p:nvPr/>
        </p:nvSpPr>
        <p:spPr>
          <a:xfrm>
            <a:off x="624430" y="2419724"/>
            <a:ext cx="10943139" cy="1261884"/>
          </a:xfrm>
          <a:prstGeom prst="rect">
            <a:avLst/>
          </a:prstGeom>
          <a:noFill/>
        </p:spPr>
        <p:txBody>
          <a:bodyPr wrap="square">
            <a:spAutoFit/>
          </a:bodyPr>
          <a:lstStyle/>
          <a:p>
            <a:pPr algn="just"/>
            <a:r>
              <a:rPr lang="id-ID" sz="1900" dirty="0">
                <a:effectLst/>
                <a:latin typeface="Bahnschrift" panose="020B0502040204020203" pitchFamily="34" charset="0"/>
                <a:ea typeface="Calibri" panose="020F0502020204030204" pitchFamily="34" charset="0"/>
                <a:cs typeface="Times New Roman" panose="02020603050405020304" pitchFamily="18" charset="0"/>
              </a:rPr>
              <a:t>Mengembangkan sistem SDM yang efektif yang membantu organisasi memenuhi tujuannya untuk menarik, mempertahankan, dan mengembangkan orang dengan keterampilan yang dibutuhkannya. </a:t>
            </a:r>
            <a:endParaRPr lang="en-US" sz="1900" dirty="0">
              <a:effectLst/>
              <a:latin typeface="Bahnschrift" panose="020B0502040204020203" pitchFamily="34" charset="0"/>
              <a:ea typeface="Calibri" panose="020F0502020204030204" pitchFamily="34" charset="0"/>
              <a:cs typeface="Times New Roman" panose="02020603050405020304" pitchFamily="18" charset="0"/>
            </a:endParaRPr>
          </a:p>
          <a:p>
            <a:pPr algn="just"/>
            <a:r>
              <a:rPr lang="en-US" sz="1900" u="sng" dirty="0" err="1">
                <a:latin typeface="Bahnschrift" panose="020B0502040204020203" pitchFamily="34" charset="0"/>
                <a:ea typeface="Calibri" panose="020F0502020204030204" pitchFamily="34" charset="0"/>
                <a:cs typeface="Times New Roman" panose="02020603050405020304" pitchFamily="18" charset="0"/>
              </a:rPr>
              <a:t>Poin</a:t>
            </a:r>
            <a:r>
              <a:rPr lang="en-US" sz="1900" u="sng" dirty="0">
                <a:latin typeface="Bahnschrift" panose="020B0502040204020203" pitchFamily="34" charset="0"/>
                <a:ea typeface="Calibri" panose="020F0502020204030204" pitchFamily="34" charset="0"/>
                <a:cs typeface="Times New Roman" panose="02020603050405020304" pitchFamily="18" charset="0"/>
              </a:rPr>
              <a:t> </a:t>
            </a:r>
            <a:r>
              <a:rPr lang="en-US" sz="1900" u="sng" dirty="0" err="1">
                <a:latin typeface="Bahnschrift" panose="020B0502040204020203" pitchFamily="34" charset="0"/>
                <a:ea typeface="Calibri" panose="020F0502020204030204" pitchFamily="34" charset="0"/>
                <a:cs typeface="Times New Roman" panose="02020603050405020304" pitchFamily="18" charset="0"/>
              </a:rPr>
              <a:t>penting</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id-ID" sz="1900" dirty="0">
                <a:effectLst/>
                <a:latin typeface="Bahnschrift" panose="020B0502040204020203" pitchFamily="34" charset="0"/>
                <a:ea typeface="Calibri" panose="020F0502020204030204" pitchFamily="34" charset="0"/>
                <a:cs typeface="Times New Roman" panose="02020603050405020304" pitchFamily="18" charset="0"/>
              </a:rPr>
              <a:t>Agar sistem menjadi efektif, SDM harus memahami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seluk-beluk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900" dirty="0">
                <a:effectLst/>
                <a:latin typeface="Bahnschrift" panose="020B0502040204020203" pitchFamily="34" charset="0"/>
                <a:ea typeface="Calibri" panose="020F0502020204030204" pitchFamily="34" charset="0"/>
                <a:cs typeface="Times New Roman" panose="02020603050405020304" pitchFamily="18" charset="0"/>
              </a:rPr>
              <a:t>bisnis </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perancangan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sistem</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efektif</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memastikan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kompetensi-kompetensi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dibutuhkan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1900" dirty="0">
              <a:latin typeface="Bahnschrift" panose="020B0502040204020203" pitchFamily="34" charset="0"/>
            </a:endParaRPr>
          </a:p>
        </p:txBody>
      </p:sp>
      <p:sp>
        <p:nvSpPr>
          <p:cNvPr id="14" name="Title 5">
            <a:extLst>
              <a:ext uri="{FF2B5EF4-FFF2-40B4-BE49-F238E27FC236}">
                <a16:creationId xmlns:a16="http://schemas.microsoft.com/office/drawing/2014/main" id="{9C451533-5792-1982-29A8-132C322CF4BA}"/>
              </a:ext>
            </a:extLst>
          </p:cNvPr>
          <p:cNvSpPr txBox="1">
            <a:spLocks/>
          </p:cNvSpPr>
          <p:nvPr/>
        </p:nvSpPr>
        <p:spPr>
          <a:xfrm>
            <a:off x="127987" y="3623651"/>
            <a:ext cx="10735838" cy="659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latin typeface="Bahnschrift" panose="020B0502040204020203" pitchFamily="34" charset="0"/>
              </a:rPr>
              <a:t>3. Strategic partner</a:t>
            </a:r>
          </a:p>
        </p:txBody>
      </p:sp>
      <p:sp>
        <p:nvSpPr>
          <p:cNvPr id="15" name="TextBox 14">
            <a:extLst>
              <a:ext uri="{FF2B5EF4-FFF2-40B4-BE49-F238E27FC236}">
                <a16:creationId xmlns:a16="http://schemas.microsoft.com/office/drawing/2014/main" id="{5313BDF2-34D5-F612-1AAF-25ABC13AB348}"/>
              </a:ext>
            </a:extLst>
          </p:cNvPr>
          <p:cNvSpPr txBox="1"/>
          <p:nvPr/>
        </p:nvSpPr>
        <p:spPr>
          <a:xfrm>
            <a:off x="541527" y="4282954"/>
            <a:ext cx="10943139" cy="1261884"/>
          </a:xfrm>
          <a:prstGeom prst="rect">
            <a:avLst/>
          </a:prstGeom>
          <a:noFill/>
        </p:spPr>
        <p:txBody>
          <a:bodyPr wrap="square">
            <a:spAutoFit/>
          </a:bodyPr>
          <a:lstStyle/>
          <a:p>
            <a:pPr algn="just"/>
            <a:r>
              <a:rPr lang="id-ID" sz="1900" dirty="0">
                <a:effectLst/>
                <a:latin typeface="Bahnschrift" panose="020B0502040204020203" pitchFamily="34" charset="0"/>
                <a:ea typeface="Calibri" panose="020F0502020204030204" pitchFamily="34" charset="0"/>
                <a:cs typeface="Times New Roman" panose="02020603050405020304" pitchFamily="18" charset="0"/>
              </a:rPr>
              <a:t>Berkontribusi pada strategi perusahaan melalui pemahaman tentang </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SDM </a:t>
            </a:r>
            <a:r>
              <a:rPr lang="id-ID" sz="1900" dirty="0">
                <a:effectLst/>
                <a:latin typeface="Bahnschrift" panose="020B0502040204020203" pitchFamily="34" charset="0"/>
                <a:ea typeface="Calibri" panose="020F0502020204030204" pitchFamily="34" charset="0"/>
                <a:cs typeface="Times New Roman" panose="02020603050405020304" pitchFamily="18" charset="0"/>
              </a:rPr>
              <a:t>yang ada dan yang dibutuhkan serta cara praktik SDM dapat memberi perusahaan keunggulan kompetitif. </a:t>
            </a:r>
            <a:endParaRPr lang="en-US" sz="1900" dirty="0">
              <a:effectLst/>
              <a:latin typeface="Bahnschrift" panose="020B0502040204020203" pitchFamily="34" charset="0"/>
              <a:ea typeface="Calibri" panose="020F0502020204030204" pitchFamily="34" charset="0"/>
              <a:cs typeface="Times New Roman" panose="02020603050405020304" pitchFamily="18" charset="0"/>
            </a:endParaRPr>
          </a:p>
          <a:p>
            <a:pPr algn="just"/>
            <a:r>
              <a:rPr lang="en-US" sz="1900" u="sng" dirty="0" err="1">
                <a:latin typeface="Bahnschrift" panose="020B0502040204020203" pitchFamily="34" charset="0"/>
                <a:ea typeface="Calibri" panose="020F0502020204030204" pitchFamily="34" charset="0"/>
                <a:cs typeface="Times New Roman" panose="02020603050405020304" pitchFamily="18" charset="0"/>
              </a:rPr>
              <a:t>Poin</a:t>
            </a:r>
            <a:r>
              <a:rPr lang="en-US" sz="1900" u="sng" dirty="0">
                <a:latin typeface="Bahnschrift" panose="020B0502040204020203" pitchFamily="34" charset="0"/>
                <a:ea typeface="Calibri" panose="020F0502020204030204" pitchFamily="34" charset="0"/>
                <a:cs typeface="Times New Roman" panose="02020603050405020304" pitchFamily="18" charset="0"/>
              </a:rPr>
              <a:t> </a:t>
            </a:r>
            <a:r>
              <a:rPr lang="en-US" sz="1900" u="sng" dirty="0" err="1">
                <a:latin typeface="Bahnschrift" panose="020B0502040204020203" pitchFamily="34" charset="0"/>
                <a:ea typeface="Calibri" panose="020F0502020204030204" pitchFamily="34" charset="0"/>
                <a:cs typeface="Times New Roman" panose="02020603050405020304" pitchFamily="18" charset="0"/>
              </a:rPr>
              <a:t>penting</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id-ID" sz="1900" dirty="0">
                <a:effectLst/>
                <a:latin typeface="Bahnschrift" panose="020B0502040204020203" pitchFamily="34" charset="0"/>
                <a:ea typeface="Calibri" panose="020F0502020204030204" pitchFamily="34" charset="0"/>
                <a:cs typeface="Times New Roman" panose="02020603050405020304" pitchFamily="18" charset="0"/>
              </a:rPr>
              <a:t>Agar ide strategis menjadi efektif, SDM harus memahami bisnis, industrinya, dan pesaingnya</a:t>
            </a:r>
            <a:r>
              <a:rPr lang="en-ID" sz="19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1900" dirty="0">
              <a:latin typeface="Bahnschrift" panose="020B0502040204020203" pitchFamily="34" charset="0"/>
            </a:endParaRPr>
          </a:p>
        </p:txBody>
      </p:sp>
    </p:spTree>
    <p:extLst>
      <p:ext uri="{BB962C8B-B14F-4D97-AF65-F5344CB8AC3E}">
        <p14:creationId xmlns:p14="http://schemas.microsoft.com/office/powerpoint/2010/main" val="98688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Responsibilities of Human Resource Departments</a:t>
            </a:r>
            <a:endParaRPr lang="id-ID" sz="3600" dirty="0">
              <a:solidFill>
                <a:schemeClr val="bg1"/>
              </a:solidFill>
              <a:latin typeface="Bahnschrift" panose="020B0502040204020203" pitchFamily="34" charset="0"/>
            </a:endParaRPr>
          </a:p>
        </p:txBody>
      </p:sp>
      <p:pic>
        <p:nvPicPr>
          <p:cNvPr id="5" name="Picture 4">
            <a:extLst>
              <a:ext uri="{FF2B5EF4-FFF2-40B4-BE49-F238E27FC236}">
                <a16:creationId xmlns:a16="http://schemas.microsoft.com/office/drawing/2014/main" id="{932A1EBD-DF9D-4321-3433-7B40DC3E6623}"/>
              </a:ext>
            </a:extLst>
          </p:cNvPr>
          <p:cNvPicPr>
            <a:picLocks noChangeAspect="1"/>
          </p:cNvPicPr>
          <p:nvPr/>
        </p:nvPicPr>
        <p:blipFill>
          <a:blip r:embed="rId4"/>
          <a:stretch>
            <a:fillRect/>
          </a:stretch>
        </p:blipFill>
        <p:spPr>
          <a:xfrm>
            <a:off x="4475823" y="1184661"/>
            <a:ext cx="7230310" cy="4690549"/>
          </a:xfrm>
          <a:prstGeom prst="rect">
            <a:avLst/>
          </a:prstGeom>
        </p:spPr>
      </p:pic>
      <p:sp>
        <p:nvSpPr>
          <p:cNvPr id="6" name="TextBox 5">
            <a:extLst>
              <a:ext uri="{FF2B5EF4-FFF2-40B4-BE49-F238E27FC236}">
                <a16:creationId xmlns:a16="http://schemas.microsoft.com/office/drawing/2014/main" id="{D9D33C1D-0FF5-525D-106B-608BB734C058}"/>
              </a:ext>
            </a:extLst>
          </p:cNvPr>
          <p:cNvSpPr txBox="1"/>
          <p:nvPr/>
        </p:nvSpPr>
        <p:spPr>
          <a:xfrm>
            <a:off x="210890" y="1289953"/>
            <a:ext cx="3933727" cy="4247317"/>
          </a:xfrm>
          <a:prstGeom prst="rect">
            <a:avLst/>
          </a:prstGeom>
          <a:noFill/>
        </p:spPr>
        <p:txBody>
          <a:bodyPr wrap="square">
            <a:spAutoFit/>
          </a:bodyPr>
          <a:lstStyle/>
          <a:p>
            <a:pPr marL="285750" indent="-285750" algn="just">
              <a:buFont typeface="Arial" panose="020B0604020202020204" pitchFamily="34" charset="0"/>
              <a:buChar char="•"/>
            </a:pPr>
            <a:r>
              <a:rPr lang="id-ID" dirty="0">
                <a:latin typeface="Bahnschrift" panose="020B0502040204020203" pitchFamily="34" charset="0"/>
              </a:rPr>
              <a:t>Tanggung jawab </a:t>
            </a:r>
            <a:r>
              <a:rPr lang="en-US" dirty="0">
                <a:latin typeface="Bahnschrift" panose="020B0502040204020203" pitchFamily="34" charset="0"/>
              </a:rPr>
              <a:t>HR</a:t>
            </a:r>
            <a:r>
              <a:rPr lang="id-ID" dirty="0">
                <a:latin typeface="Bahnschrift" panose="020B0502040204020203" pitchFamily="34" charset="0"/>
              </a:rPr>
              <a:t> </a:t>
            </a:r>
            <a:r>
              <a:rPr lang="en-US" dirty="0">
                <a:latin typeface="Bahnschrift" panose="020B0502040204020203" pitchFamily="34" charset="0"/>
              </a:rPr>
              <a:t>Dept. </a:t>
            </a:r>
            <a:r>
              <a:rPr lang="id-ID" dirty="0">
                <a:latin typeface="Bahnschrift" panose="020B0502040204020203" pitchFamily="34" charset="0"/>
              </a:rPr>
              <a:t>mencakup praktik yang diperkenalkan pada Gambar 1. ditambah dua bidang tanggung jawab yang mendukung praktik tersebut</a:t>
            </a:r>
            <a:r>
              <a:rPr lang="en-ID" dirty="0">
                <a:latin typeface="Bahnschrift" panose="020B0502040204020203" pitchFamily="34" charset="0"/>
              </a:rPr>
              <a:t> (</a:t>
            </a:r>
            <a:r>
              <a:rPr lang="en-ID" dirty="0" err="1">
                <a:latin typeface="Bahnschrift" panose="020B0502040204020203" pitchFamily="34" charset="0"/>
              </a:rPr>
              <a:t>kebijakan</a:t>
            </a:r>
            <a:r>
              <a:rPr lang="en-ID" dirty="0">
                <a:latin typeface="Bahnschrift" panose="020B0502040204020203" pitchFamily="34" charset="0"/>
              </a:rPr>
              <a:t> </a:t>
            </a:r>
            <a:r>
              <a:rPr lang="en-ID" dirty="0" err="1">
                <a:latin typeface="Bahnschrift" panose="020B0502040204020203" pitchFamily="34" charset="0"/>
              </a:rPr>
              <a:t>kepegawaian</a:t>
            </a:r>
            <a:r>
              <a:rPr lang="en-ID" dirty="0">
                <a:latin typeface="Bahnschrift" panose="020B0502040204020203" pitchFamily="34" charset="0"/>
              </a:rPr>
              <a:t> dan </a:t>
            </a:r>
            <a:r>
              <a:rPr lang="en-ID" dirty="0" err="1">
                <a:latin typeface="Bahnschrift" panose="020B0502040204020203" pitchFamily="34" charset="0"/>
              </a:rPr>
              <a:t>kepatuhan</a:t>
            </a:r>
            <a:r>
              <a:rPr lang="en-ID" dirty="0">
                <a:latin typeface="Bahnschrift" panose="020B0502040204020203" pitchFamily="34" charset="0"/>
              </a:rPr>
              <a:t> </a:t>
            </a:r>
            <a:r>
              <a:rPr lang="en-ID" dirty="0" err="1">
                <a:latin typeface="Bahnschrift" panose="020B0502040204020203" pitchFamily="34" charset="0"/>
              </a:rPr>
              <a:t>terhadap</a:t>
            </a:r>
            <a:r>
              <a:rPr lang="en-ID" dirty="0">
                <a:latin typeface="Bahnschrift" panose="020B0502040204020203" pitchFamily="34" charset="0"/>
              </a:rPr>
              <a:t> </a:t>
            </a:r>
            <a:r>
              <a:rPr lang="en-ID" dirty="0" err="1">
                <a:latin typeface="Bahnschrift" panose="020B0502040204020203" pitchFamily="34" charset="0"/>
              </a:rPr>
              <a:t>undang-undang</a:t>
            </a:r>
            <a:r>
              <a:rPr lang="en-ID" dirty="0">
                <a:latin typeface="Bahnschrift" panose="020B0502040204020203" pitchFamily="34" charset="0"/>
              </a:rPr>
              <a:t>)</a:t>
            </a:r>
          </a:p>
          <a:p>
            <a:pPr marL="285750" indent="-285750" algn="just">
              <a:buFont typeface="Arial" panose="020B0604020202020204" pitchFamily="34" charset="0"/>
              <a:buChar char="•"/>
            </a:pPr>
            <a:r>
              <a:rPr lang="id-ID" dirty="0">
                <a:latin typeface="Bahnschrift" panose="020B0502040204020203" pitchFamily="34" charset="0"/>
              </a:rPr>
              <a:t>Di beberapa perusahaan, departemen </a:t>
            </a:r>
            <a:r>
              <a:rPr lang="en-ID" dirty="0">
                <a:latin typeface="Bahnschrift" panose="020B0502040204020203" pitchFamily="34" charset="0"/>
              </a:rPr>
              <a:t>HR</a:t>
            </a:r>
            <a:r>
              <a:rPr lang="id-ID" dirty="0">
                <a:latin typeface="Bahnschrift" panose="020B0502040204020203" pitchFamily="34" charset="0"/>
              </a:rPr>
              <a:t> menangani semua aktivitas yang tercantum dalam Tabe</a:t>
            </a:r>
            <a:r>
              <a:rPr lang="en-ID" dirty="0">
                <a:latin typeface="Bahnschrift" panose="020B0502040204020203" pitchFamily="34" charset="0"/>
              </a:rPr>
              <a:t>l</a:t>
            </a:r>
            <a:r>
              <a:rPr lang="id-ID" dirty="0">
                <a:latin typeface="Bahnschrift" panose="020B0502040204020203" pitchFamily="34" charset="0"/>
              </a:rPr>
              <a:t>. </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Di tempat lain mungkin </a:t>
            </a:r>
            <a:r>
              <a:rPr lang="en-US" dirty="0">
                <a:latin typeface="Bahnschrift" panose="020B0502040204020203" pitchFamily="34" charset="0"/>
              </a:rPr>
              <a:t>HR </a:t>
            </a:r>
            <a:r>
              <a:rPr lang="id-ID" dirty="0">
                <a:latin typeface="Bahnschrift" panose="020B0502040204020203" pitchFamily="34" charset="0"/>
              </a:rPr>
              <a:t>berbagi peran dan tugas dengan manajer departemen lain</a:t>
            </a:r>
            <a:r>
              <a:rPr lang="en-ID" dirty="0">
                <a:latin typeface="Bahnschrift" panose="020B0502040204020203" pitchFamily="34" charset="0"/>
              </a:rPr>
              <a:t>.</a:t>
            </a:r>
            <a:endParaRPr lang="id-ID" dirty="0">
              <a:latin typeface="Bahnschrift" panose="020B0502040204020203" pitchFamily="34" charset="0"/>
            </a:endParaRPr>
          </a:p>
        </p:txBody>
      </p:sp>
    </p:spTree>
    <p:extLst>
      <p:ext uri="{BB962C8B-B14F-4D97-AF65-F5344CB8AC3E}">
        <p14:creationId xmlns:p14="http://schemas.microsoft.com/office/powerpoint/2010/main" val="623724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Subtitle 6">
            <a:extLst>
              <a:ext uri="{FF2B5EF4-FFF2-40B4-BE49-F238E27FC236}">
                <a16:creationId xmlns:a16="http://schemas.microsoft.com/office/drawing/2014/main" id="{99F02E5C-0D1A-0475-75D3-31BA0A2CB87E}"/>
              </a:ext>
            </a:extLst>
          </p:cNvPr>
          <p:cNvSpPr>
            <a:spLocks noGrp="1"/>
          </p:cNvSpPr>
          <p:nvPr>
            <p:ph type="subTitle" idx="1"/>
          </p:nvPr>
        </p:nvSpPr>
        <p:spPr>
          <a:xfrm>
            <a:off x="829124" y="491196"/>
            <a:ext cx="10347962" cy="968208"/>
          </a:xfrm>
        </p:spPr>
        <p:txBody>
          <a:bodyPr>
            <a:normAutofit/>
          </a:bodyPr>
          <a:lstStyle/>
          <a:p>
            <a:pPr algn="just"/>
            <a:r>
              <a:rPr lang="en-ID" sz="1800" b="1" dirty="0">
                <a:latin typeface="Bahnschrift" panose="020B0502040204020203" pitchFamily="34" charset="0"/>
              </a:rPr>
              <a:t>Recruitment: </a:t>
            </a:r>
            <a:r>
              <a:rPr lang="fi-FI" sz="1800" dirty="0">
                <a:latin typeface="Bahnschrift" panose="020B0502040204020203" pitchFamily="34" charset="0"/>
              </a:rPr>
              <a:t>Proses melalui mana organisasi mencari pelamar untuk pekerjaan potensial.</a:t>
            </a:r>
            <a:endParaRPr lang="en-ID" sz="180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447E8A2A-6362-4982-8DDA-4140390256E7}"/>
              </a:ext>
            </a:extLst>
          </p:cNvPr>
          <p:cNvSpPr/>
          <p:nvPr/>
        </p:nvSpPr>
        <p:spPr>
          <a:xfrm>
            <a:off x="616070" y="352637"/>
            <a:ext cx="10819432" cy="671093"/>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14" name="Subtitle 6">
            <a:extLst>
              <a:ext uri="{FF2B5EF4-FFF2-40B4-BE49-F238E27FC236}">
                <a16:creationId xmlns:a16="http://schemas.microsoft.com/office/drawing/2014/main" id="{00F045C4-C4C7-E4DA-F85D-1049BB6F1CBB}"/>
              </a:ext>
            </a:extLst>
          </p:cNvPr>
          <p:cNvSpPr txBox="1">
            <a:spLocks/>
          </p:cNvSpPr>
          <p:nvPr/>
        </p:nvSpPr>
        <p:spPr>
          <a:xfrm>
            <a:off x="829124" y="1319822"/>
            <a:ext cx="10418956"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sz="1800" b="1" dirty="0">
                <a:latin typeface="Bahnschrift" panose="020B0502040204020203" pitchFamily="34" charset="0"/>
              </a:rPr>
              <a:t>Selection</a:t>
            </a:r>
            <a:r>
              <a:rPr lang="en-ID" sz="1800" dirty="0">
                <a:latin typeface="Bahnschrift" panose="020B0502040204020203" pitchFamily="34" charset="0"/>
              </a:rPr>
              <a:t>: Proses </a:t>
            </a:r>
            <a:r>
              <a:rPr lang="en-ID" sz="1800" dirty="0" err="1">
                <a:latin typeface="Bahnschrift" panose="020B0502040204020203" pitchFamily="34" charset="0"/>
              </a:rPr>
              <a:t>dimana</a:t>
            </a:r>
            <a:r>
              <a:rPr lang="en-ID" sz="1800" dirty="0">
                <a:latin typeface="Bahnschrift" panose="020B0502040204020203" pitchFamily="34" charset="0"/>
              </a:rPr>
              <a:t> </a:t>
            </a:r>
            <a:r>
              <a:rPr lang="en-ID" sz="1800" dirty="0" err="1">
                <a:latin typeface="Bahnschrift" panose="020B0502040204020203" pitchFamily="34" charset="0"/>
              </a:rPr>
              <a:t>organisasi</a:t>
            </a:r>
            <a:r>
              <a:rPr lang="en-ID" sz="1800" dirty="0">
                <a:latin typeface="Bahnschrift" panose="020B0502040204020203" pitchFamily="34" charset="0"/>
              </a:rPr>
              <a:t> </a:t>
            </a:r>
            <a:r>
              <a:rPr lang="en-ID" sz="1800" dirty="0" err="1">
                <a:latin typeface="Bahnschrift" panose="020B0502040204020203" pitchFamily="34" charset="0"/>
              </a:rPr>
              <a:t>mencoba</a:t>
            </a:r>
            <a:r>
              <a:rPr lang="en-ID" sz="1800" dirty="0">
                <a:latin typeface="Bahnschrift" panose="020B0502040204020203" pitchFamily="34" charset="0"/>
              </a:rPr>
              <a:t> </a:t>
            </a:r>
            <a:r>
              <a:rPr lang="en-ID" sz="1800" dirty="0" err="1">
                <a:latin typeface="Bahnschrift" panose="020B0502040204020203" pitchFamily="34" charset="0"/>
              </a:rPr>
              <a:t>mengidentifikasi</a:t>
            </a:r>
            <a:r>
              <a:rPr lang="en-ID" sz="1800" dirty="0">
                <a:latin typeface="Bahnschrift" panose="020B0502040204020203" pitchFamily="34" charset="0"/>
              </a:rPr>
              <a:t> </a:t>
            </a:r>
            <a:r>
              <a:rPr lang="en-ID" sz="1800" dirty="0" err="1">
                <a:latin typeface="Bahnschrift" panose="020B0502040204020203" pitchFamily="34" charset="0"/>
              </a:rPr>
              <a:t>pelamar</a:t>
            </a:r>
            <a:r>
              <a:rPr lang="en-ID" sz="1800" dirty="0">
                <a:latin typeface="Bahnschrift" panose="020B0502040204020203" pitchFamily="34" charset="0"/>
              </a:rPr>
              <a:t> </a:t>
            </a:r>
            <a:r>
              <a:rPr lang="en-ID" sz="1800" dirty="0" err="1">
                <a:latin typeface="Bahnschrift" panose="020B0502040204020203" pitchFamily="34" charset="0"/>
              </a:rPr>
              <a:t>dengan</a:t>
            </a:r>
            <a:r>
              <a:rPr lang="en-ID" sz="1800" dirty="0">
                <a:latin typeface="Bahnschrift" panose="020B0502040204020203" pitchFamily="34" charset="0"/>
              </a:rPr>
              <a:t> </a:t>
            </a:r>
            <a:r>
              <a:rPr lang="en-ID" sz="1800" dirty="0" err="1">
                <a:latin typeface="Bahnschrift" panose="020B0502040204020203" pitchFamily="34" charset="0"/>
              </a:rPr>
              <a:t>pengetahuan</a:t>
            </a:r>
            <a:r>
              <a:rPr lang="en-ID" sz="1800" dirty="0">
                <a:latin typeface="Bahnschrift" panose="020B0502040204020203" pitchFamily="34" charset="0"/>
              </a:rPr>
              <a:t>, </a:t>
            </a:r>
            <a:r>
              <a:rPr lang="en-ID" sz="1800" dirty="0" err="1">
                <a:latin typeface="Bahnschrift" panose="020B0502040204020203" pitchFamily="34" charset="0"/>
              </a:rPr>
              <a:t>keterampilan</a:t>
            </a:r>
            <a:r>
              <a:rPr lang="en-ID" sz="1800" dirty="0">
                <a:latin typeface="Bahnschrift" panose="020B0502040204020203" pitchFamily="34" charset="0"/>
              </a:rPr>
              <a:t>, </a:t>
            </a:r>
            <a:r>
              <a:rPr lang="en-ID" sz="1800" dirty="0" err="1">
                <a:latin typeface="Bahnschrift" panose="020B0502040204020203" pitchFamily="34" charset="0"/>
              </a:rPr>
              <a:t>kemampuan</a:t>
            </a:r>
            <a:r>
              <a:rPr lang="en-ID" sz="1800" dirty="0">
                <a:latin typeface="Bahnschrift" panose="020B0502040204020203" pitchFamily="34" charset="0"/>
              </a:rPr>
              <a:t>, dan </a:t>
            </a:r>
            <a:r>
              <a:rPr lang="en-ID" sz="1800" dirty="0" err="1">
                <a:latin typeface="Bahnschrift" panose="020B0502040204020203" pitchFamily="34" charset="0"/>
              </a:rPr>
              <a:t>karakteristik</a:t>
            </a:r>
            <a:r>
              <a:rPr lang="en-ID" sz="1800" dirty="0">
                <a:latin typeface="Bahnschrift" panose="020B0502040204020203" pitchFamily="34" charset="0"/>
              </a:rPr>
              <a:t> lain yang </a:t>
            </a:r>
            <a:r>
              <a:rPr lang="en-ID" sz="1800" dirty="0" err="1">
                <a:latin typeface="Bahnschrift" panose="020B0502040204020203" pitchFamily="34" charset="0"/>
              </a:rPr>
              <a:t>diperlukan</a:t>
            </a:r>
            <a:r>
              <a:rPr lang="en-ID" sz="1800" dirty="0">
                <a:latin typeface="Bahnschrift" panose="020B0502040204020203" pitchFamily="34" charset="0"/>
              </a:rPr>
              <a:t> yang </a:t>
            </a:r>
            <a:r>
              <a:rPr lang="en-ID" sz="1800" dirty="0" err="1">
                <a:latin typeface="Bahnschrift" panose="020B0502040204020203" pitchFamily="34" charset="0"/>
              </a:rPr>
              <a:t>akan</a:t>
            </a:r>
            <a:r>
              <a:rPr lang="en-ID" sz="1800" dirty="0">
                <a:latin typeface="Bahnschrift" panose="020B0502040204020203" pitchFamily="34" charset="0"/>
              </a:rPr>
              <a:t> </a:t>
            </a:r>
            <a:r>
              <a:rPr lang="en-ID" sz="1800" dirty="0" err="1">
                <a:latin typeface="Bahnschrift" panose="020B0502040204020203" pitchFamily="34" charset="0"/>
              </a:rPr>
              <a:t>membantu</a:t>
            </a:r>
            <a:r>
              <a:rPr lang="en-ID" sz="1800" dirty="0">
                <a:latin typeface="Bahnschrift" panose="020B0502040204020203" pitchFamily="34" charset="0"/>
              </a:rPr>
              <a:t> </a:t>
            </a:r>
            <a:r>
              <a:rPr lang="en-ID" sz="1800" dirty="0" err="1">
                <a:latin typeface="Bahnschrift" panose="020B0502040204020203" pitchFamily="34" charset="0"/>
              </a:rPr>
              <a:t>organisasi</a:t>
            </a:r>
            <a:r>
              <a:rPr lang="en-ID" sz="1800" dirty="0">
                <a:latin typeface="Bahnschrift" panose="020B0502040204020203" pitchFamily="34" charset="0"/>
              </a:rPr>
              <a:t> </a:t>
            </a:r>
            <a:r>
              <a:rPr lang="en-ID" sz="1800" dirty="0" err="1">
                <a:latin typeface="Bahnschrift" panose="020B0502040204020203" pitchFamily="34" charset="0"/>
              </a:rPr>
              <a:t>mencapai</a:t>
            </a:r>
            <a:r>
              <a:rPr lang="en-ID" sz="1800" dirty="0">
                <a:latin typeface="Bahnschrift" panose="020B0502040204020203" pitchFamily="34" charset="0"/>
              </a:rPr>
              <a:t> </a:t>
            </a:r>
            <a:r>
              <a:rPr lang="en-ID" sz="1800" dirty="0" err="1">
                <a:latin typeface="Bahnschrift" panose="020B0502040204020203" pitchFamily="34" charset="0"/>
              </a:rPr>
              <a:t>tujuannya</a:t>
            </a:r>
            <a:endParaRPr lang="en-ID" sz="1800" dirty="0">
              <a:latin typeface="Bahnschrift" panose="020B0502040204020203" pitchFamily="34" charset="0"/>
            </a:endParaRPr>
          </a:p>
        </p:txBody>
      </p:sp>
      <p:sp>
        <p:nvSpPr>
          <p:cNvPr id="15" name="Rectangle: Rounded Corners 14">
            <a:extLst>
              <a:ext uri="{FF2B5EF4-FFF2-40B4-BE49-F238E27FC236}">
                <a16:creationId xmlns:a16="http://schemas.microsoft.com/office/drawing/2014/main" id="{D3926A0D-8186-45FD-A088-606F576411C3}"/>
              </a:ext>
            </a:extLst>
          </p:cNvPr>
          <p:cNvSpPr/>
          <p:nvPr/>
        </p:nvSpPr>
        <p:spPr>
          <a:xfrm>
            <a:off x="616069" y="1195610"/>
            <a:ext cx="10819433" cy="1068279"/>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2" name="Rectangle: Rounded Corners 1">
            <a:extLst>
              <a:ext uri="{FF2B5EF4-FFF2-40B4-BE49-F238E27FC236}">
                <a16:creationId xmlns:a16="http://schemas.microsoft.com/office/drawing/2014/main" id="{EB804647-EC56-43B4-F47F-B198E3D48FB8}"/>
              </a:ext>
            </a:extLst>
          </p:cNvPr>
          <p:cNvSpPr/>
          <p:nvPr/>
        </p:nvSpPr>
        <p:spPr>
          <a:xfrm>
            <a:off x="628885" y="2408692"/>
            <a:ext cx="10819433" cy="1068279"/>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3" name="Subtitle 6">
            <a:extLst>
              <a:ext uri="{FF2B5EF4-FFF2-40B4-BE49-F238E27FC236}">
                <a16:creationId xmlns:a16="http://schemas.microsoft.com/office/drawing/2014/main" id="{FCE91E7E-ECE1-BBEB-F6E9-B672CDFBE92D}"/>
              </a:ext>
            </a:extLst>
          </p:cNvPr>
          <p:cNvSpPr txBox="1">
            <a:spLocks/>
          </p:cNvSpPr>
          <p:nvPr/>
        </p:nvSpPr>
        <p:spPr>
          <a:xfrm>
            <a:off x="829123" y="2495562"/>
            <a:ext cx="10418956"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sz="1800" b="1" dirty="0">
                <a:latin typeface="Bahnschrift" panose="020B0502040204020203" pitchFamily="34" charset="0"/>
              </a:rPr>
              <a:t>Training: </a:t>
            </a:r>
            <a:r>
              <a:rPr lang="en-ID" sz="1800" dirty="0" err="1">
                <a:latin typeface="Bahnschrift" panose="020B0502040204020203" pitchFamily="34" charset="0"/>
              </a:rPr>
              <a:t>Upaya</a:t>
            </a:r>
            <a:r>
              <a:rPr lang="en-ID" sz="1800" dirty="0">
                <a:latin typeface="Bahnschrift" panose="020B0502040204020203" pitchFamily="34" charset="0"/>
              </a:rPr>
              <a:t> </a:t>
            </a:r>
            <a:r>
              <a:rPr lang="en-ID" sz="1800" dirty="0" err="1">
                <a:latin typeface="Bahnschrift" panose="020B0502040204020203" pitchFamily="34" charset="0"/>
              </a:rPr>
              <a:t>terencana</a:t>
            </a:r>
            <a:r>
              <a:rPr lang="en-ID" sz="1800" dirty="0">
                <a:latin typeface="Bahnschrift" panose="020B0502040204020203" pitchFamily="34" charset="0"/>
              </a:rPr>
              <a:t> </a:t>
            </a:r>
            <a:r>
              <a:rPr lang="en-ID" sz="1800" dirty="0" err="1">
                <a:latin typeface="Bahnschrift" panose="020B0502040204020203" pitchFamily="34" charset="0"/>
              </a:rPr>
              <a:t>organisasi</a:t>
            </a:r>
            <a:r>
              <a:rPr lang="en-ID" sz="1800" dirty="0">
                <a:latin typeface="Bahnschrift" panose="020B0502040204020203" pitchFamily="34" charset="0"/>
              </a:rPr>
              <a:t> </a:t>
            </a:r>
            <a:r>
              <a:rPr lang="en-ID" sz="1800" dirty="0" err="1">
                <a:latin typeface="Bahnschrift" panose="020B0502040204020203" pitchFamily="34" charset="0"/>
              </a:rPr>
              <a:t>untuk</a:t>
            </a:r>
            <a:r>
              <a:rPr lang="en-ID" sz="1800" dirty="0">
                <a:latin typeface="Bahnschrift" panose="020B0502040204020203" pitchFamily="34" charset="0"/>
              </a:rPr>
              <a:t> </a:t>
            </a:r>
            <a:r>
              <a:rPr lang="en-ID" sz="1800" dirty="0" err="1">
                <a:latin typeface="Bahnschrift" panose="020B0502040204020203" pitchFamily="34" charset="0"/>
              </a:rPr>
              <a:t>membantu</a:t>
            </a:r>
            <a:r>
              <a:rPr lang="en-ID" sz="1800" dirty="0">
                <a:latin typeface="Bahnschrift" panose="020B0502040204020203" pitchFamily="34" charset="0"/>
              </a:rPr>
              <a:t> </a:t>
            </a:r>
            <a:r>
              <a:rPr lang="en-ID" sz="1800" dirty="0" err="1">
                <a:latin typeface="Bahnschrift" panose="020B0502040204020203" pitchFamily="34" charset="0"/>
              </a:rPr>
              <a:t>karyawan</a:t>
            </a:r>
            <a:r>
              <a:rPr lang="en-ID" sz="1800" dirty="0">
                <a:latin typeface="Bahnschrift" panose="020B0502040204020203" pitchFamily="34" charset="0"/>
              </a:rPr>
              <a:t> </a:t>
            </a:r>
            <a:r>
              <a:rPr lang="en-ID" sz="1800" dirty="0" err="1">
                <a:latin typeface="Bahnschrift" panose="020B0502040204020203" pitchFamily="34" charset="0"/>
              </a:rPr>
              <a:t>memperoleh</a:t>
            </a:r>
            <a:r>
              <a:rPr lang="en-ID" sz="1800" dirty="0">
                <a:latin typeface="Bahnschrift" panose="020B0502040204020203" pitchFamily="34" charset="0"/>
              </a:rPr>
              <a:t> </a:t>
            </a:r>
            <a:r>
              <a:rPr lang="en-ID" sz="1800" dirty="0" err="1">
                <a:latin typeface="Bahnschrift" panose="020B0502040204020203" pitchFamily="34" charset="0"/>
              </a:rPr>
              <a:t>pengetahuan</a:t>
            </a:r>
            <a:r>
              <a:rPr lang="en-ID" sz="1800" dirty="0">
                <a:latin typeface="Bahnschrift" panose="020B0502040204020203" pitchFamily="34" charset="0"/>
              </a:rPr>
              <a:t>, </a:t>
            </a:r>
            <a:r>
              <a:rPr lang="en-ID" sz="1800" dirty="0" err="1">
                <a:latin typeface="Bahnschrift" panose="020B0502040204020203" pitchFamily="34" charset="0"/>
              </a:rPr>
              <a:t>keterampilan</a:t>
            </a:r>
            <a:r>
              <a:rPr lang="en-ID" sz="1800" dirty="0">
                <a:latin typeface="Bahnschrift" panose="020B0502040204020203" pitchFamily="34" charset="0"/>
              </a:rPr>
              <a:t>, </a:t>
            </a:r>
            <a:r>
              <a:rPr lang="en-ID" sz="1800" dirty="0" err="1">
                <a:latin typeface="Bahnschrift" panose="020B0502040204020203" pitchFamily="34" charset="0"/>
              </a:rPr>
              <a:t>kemampuan</a:t>
            </a:r>
            <a:r>
              <a:rPr lang="en-ID" sz="1800" dirty="0">
                <a:latin typeface="Bahnschrift" panose="020B0502040204020203" pitchFamily="34" charset="0"/>
              </a:rPr>
              <a:t>, dan </a:t>
            </a:r>
            <a:r>
              <a:rPr lang="en-ID" sz="1800" dirty="0" err="1">
                <a:latin typeface="Bahnschrift" panose="020B0502040204020203" pitchFamily="34" charset="0"/>
              </a:rPr>
              <a:t>perilaku</a:t>
            </a:r>
            <a:r>
              <a:rPr lang="en-ID" sz="1800" dirty="0">
                <a:latin typeface="Bahnschrift" panose="020B0502040204020203" pitchFamily="34" charset="0"/>
              </a:rPr>
              <a:t> </a:t>
            </a:r>
            <a:r>
              <a:rPr lang="en-ID" sz="1800" dirty="0" err="1">
                <a:latin typeface="Bahnschrift" panose="020B0502040204020203" pitchFamily="34" charset="0"/>
              </a:rPr>
              <a:t>terkait</a:t>
            </a:r>
            <a:r>
              <a:rPr lang="en-ID" sz="1800" dirty="0">
                <a:latin typeface="Bahnschrift" panose="020B0502040204020203" pitchFamily="34" charset="0"/>
              </a:rPr>
              <a:t> </a:t>
            </a:r>
            <a:r>
              <a:rPr lang="en-ID" sz="1800" dirty="0" err="1">
                <a:latin typeface="Bahnschrift" panose="020B0502040204020203" pitchFamily="34" charset="0"/>
              </a:rPr>
              <a:t>pekerjaan</a:t>
            </a:r>
            <a:r>
              <a:rPr lang="en-ID" sz="1800" dirty="0">
                <a:latin typeface="Bahnschrift" panose="020B0502040204020203" pitchFamily="34" charset="0"/>
              </a:rPr>
              <a:t>, </a:t>
            </a:r>
            <a:r>
              <a:rPr lang="en-ID" sz="1800" dirty="0" err="1">
                <a:latin typeface="Bahnschrift" panose="020B0502040204020203" pitchFamily="34" charset="0"/>
              </a:rPr>
              <a:t>dengan</a:t>
            </a:r>
            <a:r>
              <a:rPr lang="en-ID" sz="1800" dirty="0">
                <a:latin typeface="Bahnschrift" panose="020B0502040204020203" pitchFamily="34" charset="0"/>
              </a:rPr>
              <a:t> </a:t>
            </a:r>
            <a:r>
              <a:rPr lang="en-ID" sz="1800" dirty="0" err="1">
                <a:latin typeface="Bahnschrift" panose="020B0502040204020203" pitchFamily="34" charset="0"/>
              </a:rPr>
              <a:t>tujuan</a:t>
            </a:r>
            <a:r>
              <a:rPr lang="en-ID" sz="1800" dirty="0">
                <a:latin typeface="Bahnschrift" panose="020B0502040204020203" pitchFamily="34" charset="0"/>
              </a:rPr>
              <a:t> </a:t>
            </a:r>
            <a:r>
              <a:rPr lang="en-ID" sz="1800" dirty="0" err="1">
                <a:latin typeface="Bahnschrift" panose="020B0502040204020203" pitchFamily="34" charset="0"/>
              </a:rPr>
              <a:t>menerapkannya</a:t>
            </a:r>
            <a:r>
              <a:rPr lang="en-ID" sz="1800" dirty="0">
                <a:latin typeface="Bahnschrift" panose="020B0502040204020203" pitchFamily="34" charset="0"/>
              </a:rPr>
              <a:t> di </a:t>
            </a:r>
            <a:r>
              <a:rPr lang="en-ID" sz="1800" dirty="0" err="1">
                <a:latin typeface="Bahnschrift" panose="020B0502040204020203" pitchFamily="34" charset="0"/>
              </a:rPr>
              <a:t>pekerjaan</a:t>
            </a:r>
            <a:r>
              <a:rPr lang="en-ID" sz="1800" dirty="0">
                <a:latin typeface="Bahnschrift" panose="020B0502040204020203" pitchFamily="34" charset="0"/>
              </a:rPr>
              <a:t>.</a:t>
            </a:r>
          </a:p>
        </p:txBody>
      </p:sp>
      <p:sp>
        <p:nvSpPr>
          <p:cNvPr id="8" name="Rectangle: Rounded Corners 7">
            <a:extLst>
              <a:ext uri="{FF2B5EF4-FFF2-40B4-BE49-F238E27FC236}">
                <a16:creationId xmlns:a16="http://schemas.microsoft.com/office/drawing/2014/main" id="{BBF102BE-9C4E-6D05-A09B-75FCC10381D7}"/>
              </a:ext>
            </a:extLst>
          </p:cNvPr>
          <p:cNvSpPr/>
          <p:nvPr/>
        </p:nvSpPr>
        <p:spPr>
          <a:xfrm>
            <a:off x="606205" y="3615770"/>
            <a:ext cx="10819433" cy="995986"/>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12" name="Subtitle 6">
            <a:extLst>
              <a:ext uri="{FF2B5EF4-FFF2-40B4-BE49-F238E27FC236}">
                <a16:creationId xmlns:a16="http://schemas.microsoft.com/office/drawing/2014/main" id="{F983C71D-D0AA-F169-96CF-F57D449A333D}"/>
              </a:ext>
            </a:extLst>
          </p:cNvPr>
          <p:cNvSpPr txBox="1">
            <a:spLocks/>
          </p:cNvSpPr>
          <p:nvPr/>
        </p:nvSpPr>
        <p:spPr>
          <a:xfrm>
            <a:off x="793627" y="3771501"/>
            <a:ext cx="10418956"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sz="1800" b="1" dirty="0">
                <a:latin typeface="Bahnschrift" panose="020B0502040204020203" pitchFamily="34" charset="0"/>
              </a:rPr>
              <a:t>Development: </a:t>
            </a:r>
            <a:r>
              <a:rPr lang="en-ID" sz="1800" dirty="0" err="1">
                <a:latin typeface="Bahnschrift" panose="020B0502040204020203" pitchFamily="34" charset="0"/>
              </a:rPr>
              <a:t>Akuisisi</a:t>
            </a:r>
            <a:r>
              <a:rPr lang="en-ID" sz="1800" dirty="0">
                <a:latin typeface="Bahnschrift" panose="020B0502040204020203" pitchFamily="34" charset="0"/>
              </a:rPr>
              <a:t> </a:t>
            </a:r>
            <a:r>
              <a:rPr lang="en-ID" sz="1800" dirty="0" err="1">
                <a:latin typeface="Bahnschrift" panose="020B0502040204020203" pitchFamily="34" charset="0"/>
              </a:rPr>
              <a:t>pengetahuan</a:t>
            </a:r>
            <a:r>
              <a:rPr lang="en-ID" sz="1800" dirty="0">
                <a:latin typeface="Bahnschrift" panose="020B0502040204020203" pitchFamily="34" charset="0"/>
              </a:rPr>
              <a:t>, </a:t>
            </a:r>
            <a:r>
              <a:rPr lang="en-ID" sz="1800" dirty="0" err="1">
                <a:latin typeface="Bahnschrift" panose="020B0502040204020203" pitchFamily="34" charset="0"/>
              </a:rPr>
              <a:t>keterampilan</a:t>
            </a:r>
            <a:r>
              <a:rPr lang="en-ID" sz="1800" dirty="0">
                <a:latin typeface="Bahnschrift" panose="020B0502040204020203" pitchFamily="34" charset="0"/>
              </a:rPr>
              <a:t>, dan </a:t>
            </a:r>
            <a:r>
              <a:rPr lang="en-ID" sz="1800" dirty="0" err="1">
                <a:latin typeface="Bahnschrift" panose="020B0502040204020203" pitchFamily="34" charset="0"/>
              </a:rPr>
              <a:t>perilaku</a:t>
            </a:r>
            <a:r>
              <a:rPr lang="en-ID" sz="1800" dirty="0">
                <a:latin typeface="Bahnschrift" panose="020B0502040204020203" pitchFamily="34" charset="0"/>
              </a:rPr>
              <a:t> yang </a:t>
            </a:r>
            <a:r>
              <a:rPr lang="en-ID" sz="1800" dirty="0" err="1">
                <a:latin typeface="Bahnschrift" panose="020B0502040204020203" pitchFamily="34" charset="0"/>
              </a:rPr>
              <a:t>meningkatkan</a:t>
            </a:r>
            <a:r>
              <a:rPr lang="en-ID" sz="1800" dirty="0">
                <a:latin typeface="Bahnschrift" panose="020B0502040204020203" pitchFamily="34" charset="0"/>
              </a:rPr>
              <a:t> </a:t>
            </a:r>
            <a:r>
              <a:rPr lang="en-ID" sz="1800" dirty="0" err="1">
                <a:latin typeface="Bahnschrift" panose="020B0502040204020203" pitchFamily="34" charset="0"/>
              </a:rPr>
              <a:t>kemampuan</a:t>
            </a:r>
            <a:r>
              <a:rPr lang="en-ID" sz="1800" dirty="0">
                <a:latin typeface="Bahnschrift" panose="020B0502040204020203" pitchFamily="34" charset="0"/>
              </a:rPr>
              <a:t> </a:t>
            </a:r>
            <a:r>
              <a:rPr lang="en-ID" sz="1800" dirty="0" err="1">
                <a:latin typeface="Bahnschrift" panose="020B0502040204020203" pitchFamily="34" charset="0"/>
              </a:rPr>
              <a:t>karyawan</a:t>
            </a:r>
            <a:r>
              <a:rPr lang="en-ID" sz="1800" dirty="0">
                <a:latin typeface="Bahnschrift" panose="020B0502040204020203" pitchFamily="34" charset="0"/>
              </a:rPr>
              <a:t> </a:t>
            </a:r>
            <a:r>
              <a:rPr lang="en-ID" sz="1800" dirty="0" err="1">
                <a:latin typeface="Bahnschrift" panose="020B0502040204020203" pitchFamily="34" charset="0"/>
              </a:rPr>
              <a:t>untuk</a:t>
            </a:r>
            <a:r>
              <a:rPr lang="en-ID" sz="1800" dirty="0">
                <a:latin typeface="Bahnschrift" panose="020B0502040204020203" pitchFamily="34" charset="0"/>
              </a:rPr>
              <a:t> </a:t>
            </a:r>
            <a:r>
              <a:rPr lang="en-ID" sz="1800" dirty="0" err="1">
                <a:latin typeface="Bahnschrift" panose="020B0502040204020203" pitchFamily="34" charset="0"/>
              </a:rPr>
              <a:t>memenuhi</a:t>
            </a:r>
            <a:r>
              <a:rPr lang="en-ID" sz="1800" dirty="0">
                <a:latin typeface="Bahnschrift" panose="020B0502040204020203" pitchFamily="34" charset="0"/>
              </a:rPr>
              <a:t> </a:t>
            </a:r>
            <a:r>
              <a:rPr lang="en-ID" sz="1800" dirty="0" err="1">
                <a:latin typeface="Bahnschrift" panose="020B0502040204020203" pitchFamily="34" charset="0"/>
              </a:rPr>
              <a:t>perubahan</a:t>
            </a:r>
            <a:r>
              <a:rPr lang="en-ID" sz="1800" dirty="0">
                <a:latin typeface="Bahnschrift" panose="020B0502040204020203" pitchFamily="34" charset="0"/>
              </a:rPr>
              <a:t> </a:t>
            </a:r>
            <a:r>
              <a:rPr lang="en-ID" sz="1800" dirty="0" err="1">
                <a:latin typeface="Bahnschrift" panose="020B0502040204020203" pitchFamily="34" charset="0"/>
              </a:rPr>
              <a:t>persyaratan</a:t>
            </a:r>
            <a:r>
              <a:rPr lang="en-ID" sz="1800" dirty="0">
                <a:latin typeface="Bahnschrift" panose="020B0502040204020203" pitchFamily="34" charset="0"/>
              </a:rPr>
              <a:t> </a:t>
            </a:r>
            <a:r>
              <a:rPr lang="en-ID" sz="1800" dirty="0" err="1">
                <a:latin typeface="Bahnschrift" panose="020B0502040204020203" pitchFamily="34" charset="0"/>
              </a:rPr>
              <a:t>pekerjaan</a:t>
            </a:r>
            <a:r>
              <a:rPr lang="en-ID" sz="1800" dirty="0">
                <a:latin typeface="Bahnschrift" panose="020B0502040204020203" pitchFamily="34" charset="0"/>
              </a:rPr>
              <a:t> dan </a:t>
            </a:r>
            <a:r>
              <a:rPr lang="en-ID" sz="1800" dirty="0" err="1">
                <a:latin typeface="Bahnschrift" panose="020B0502040204020203" pitchFamily="34" charset="0"/>
              </a:rPr>
              <a:t>permintaan</a:t>
            </a:r>
            <a:r>
              <a:rPr lang="en-ID" sz="1800" dirty="0">
                <a:latin typeface="Bahnschrift" panose="020B0502040204020203" pitchFamily="34" charset="0"/>
              </a:rPr>
              <a:t> </a:t>
            </a:r>
            <a:r>
              <a:rPr lang="en-ID" sz="1800" dirty="0" err="1">
                <a:latin typeface="Bahnschrift" panose="020B0502040204020203" pitchFamily="34" charset="0"/>
              </a:rPr>
              <a:t>pelanggan</a:t>
            </a:r>
            <a:r>
              <a:rPr lang="en-ID" sz="1800" dirty="0">
                <a:latin typeface="Bahnschrift" panose="020B0502040204020203" pitchFamily="34" charset="0"/>
              </a:rPr>
              <a:t>.</a:t>
            </a:r>
          </a:p>
        </p:txBody>
      </p:sp>
      <p:sp>
        <p:nvSpPr>
          <p:cNvPr id="13" name="Rectangle: Rounded Corners 12">
            <a:extLst>
              <a:ext uri="{FF2B5EF4-FFF2-40B4-BE49-F238E27FC236}">
                <a16:creationId xmlns:a16="http://schemas.microsoft.com/office/drawing/2014/main" id="{04CA2B1D-5916-B974-0669-B5FAB7ADEF29}"/>
              </a:ext>
            </a:extLst>
          </p:cNvPr>
          <p:cNvSpPr/>
          <p:nvPr/>
        </p:nvSpPr>
        <p:spPr>
          <a:xfrm>
            <a:off x="606205" y="4765557"/>
            <a:ext cx="10819433" cy="1228880"/>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16" name="Subtitle 6">
            <a:extLst>
              <a:ext uri="{FF2B5EF4-FFF2-40B4-BE49-F238E27FC236}">
                <a16:creationId xmlns:a16="http://schemas.microsoft.com/office/drawing/2014/main" id="{853EE6B9-8666-B7CA-5445-B12360001CF5}"/>
              </a:ext>
            </a:extLst>
          </p:cNvPr>
          <p:cNvSpPr txBox="1">
            <a:spLocks/>
          </p:cNvSpPr>
          <p:nvPr/>
        </p:nvSpPr>
        <p:spPr>
          <a:xfrm>
            <a:off x="793627" y="4921288"/>
            <a:ext cx="10418956"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sz="1800" b="1" dirty="0">
                <a:latin typeface="Bahnschrift" panose="020B0502040204020203" pitchFamily="34" charset="0"/>
              </a:rPr>
              <a:t>Performance Management: </a:t>
            </a:r>
            <a:r>
              <a:rPr lang="en-ID" sz="1800" dirty="0">
                <a:latin typeface="Bahnschrift" panose="020B0502040204020203" pitchFamily="34" charset="0"/>
              </a:rPr>
              <a:t>Proses di mana </a:t>
            </a:r>
            <a:r>
              <a:rPr lang="en-ID" sz="1800" dirty="0" err="1">
                <a:latin typeface="Bahnschrift" panose="020B0502040204020203" pitchFamily="34" charset="0"/>
              </a:rPr>
              <a:t>manajer</a:t>
            </a:r>
            <a:r>
              <a:rPr lang="en-ID" sz="1800" dirty="0">
                <a:latin typeface="Bahnschrift" panose="020B0502040204020203" pitchFamily="34" charset="0"/>
              </a:rPr>
              <a:t> </a:t>
            </a:r>
            <a:r>
              <a:rPr lang="en-ID" sz="1800" dirty="0" err="1">
                <a:latin typeface="Bahnschrift" panose="020B0502040204020203" pitchFamily="34" charset="0"/>
              </a:rPr>
              <a:t>memastikan</a:t>
            </a:r>
            <a:r>
              <a:rPr lang="en-ID" sz="1800" dirty="0">
                <a:latin typeface="Bahnschrift" panose="020B0502040204020203" pitchFamily="34" charset="0"/>
              </a:rPr>
              <a:t> </a:t>
            </a:r>
            <a:r>
              <a:rPr lang="en-ID" sz="1800" dirty="0" err="1">
                <a:latin typeface="Bahnschrift" panose="020B0502040204020203" pitchFamily="34" charset="0"/>
              </a:rPr>
              <a:t>bahwa</a:t>
            </a:r>
            <a:r>
              <a:rPr lang="en-ID" sz="1800" dirty="0">
                <a:latin typeface="Bahnschrift" panose="020B0502040204020203" pitchFamily="34" charset="0"/>
              </a:rPr>
              <a:t> </a:t>
            </a:r>
            <a:r>
              <a:rPr lang="en-ID" sz="1800" dirty="0" err="1">
                <a:latin typeface="Bahnschrift" panose="020B0502040204020203" pitchFamily="34" charset="0"/>
              </a:rPr>
              <a:t>aktivitas</a:t>
            </a:r>
            <a:r>
              <a:rPr lang="en-ID" sz="1800" dirty="0">
                <a:latin typeface="Bahnschrift" panose="020B0502040204020203" pitchFamily="34" charset="0"/>
              </a:rPr>
              <a:t> dan </a:t>
            </a:r>
            <a:r>
              <a:rPr lang="en-ID" sz="1800" dirty="0" err="1">
                <a:latin typeface="Bahnschrift" panose="020B0502040204020203" pitchFamily="34" charset="0"/>
              </a:rPr>
              <a:t>keluaran</a:t>
            </a:r>
            <a:r>
              <a:rPr lang="en-ID" sz="1800" dirty="0">
                <a:latin typeface="Bahnschrift" panose="020B0502040204020203" pitchFamily="34" charset="0"/>
              </a:rPr>
              <a:t> </a:t>
            </a:r>
            <a:r>
              <a:rPr lang="en-ID" sz="1800" dirty="0" err="1">
                <a:latin typeface="Bahnschrift" panose="020B0502040204020203" pitchFamily="34" charset="0"/>
              </a:rPr>
              <a:t>karyawan</a:t>
            </a:r>
            <a:r>
              <a:rPr lang="en-ID" sz="1800" dirty="0">
                <a:latin typeface="Bahnschrift" panose="020B0502040204020203" pitchFamily="34" charset="0"/>
              </a:rPr>
              <a:t> </a:t>
            </a:r>
            <a:r>
              <a:rPr lang="en-ID" sz="1800" dirty="0" err="1">
                <a:latin typeface="Bahnschrift" panose="020B0502040204020203" pitchFamily="34" charset="0"/>
              </a:rPr>
              <a:t>berkontribusi</a:t>
            </a:r>
            <a:r>
              <a:rPr lang="en-ID" sz="1800" dirty="0">
                <a:latin typeface="Bahnschrift" panose="020B0502040204020203" pitchFamily="34" charset="0"/>
              </a:rPr>
              <a:t> pada </a:t>
            </a:r>
            <a:r>
              <a:rPr lang="en-ID" sz="1800" dirty="0" err="1">
                <a:latin typeface="Bahnschrift" panose="020B0502040204020203" pitchFamily="34" charset="0"/>
              </a:rPr>
              <a:t>tujuan</a:t>
            </a:r>
            <a:r>
              <a:rPr lang="en-ID" sz="1800" dirty="0">
                <a:latin typeface="Bahnschrift" panose="020B0502040204020203" pitchFamily="34" charset="0"/>
              </a:rPr>
              <a:t> </a:t>
            </a:r>
            <a:r>
              <a:rPr lang="en-ID" sz="1800" dirty="0" err="1">
                <a:latin typeface="Bahnschrift" panose="020B0502040204020203" pitchFamily="34" charset="0"/>
              </a:rPr>
              <a:t>organisasi</a:t>
            </a:r>
            <a:r>
              <a:rPr lang="en-ID" sz="1800" dirty="0">
                <a:latin typeface="Bahnschrift" panose="020B0502040204020203" pitchFamily="34" charset="0"/>
              </a:rPr>
              <a:t>. </a:t>
            </a:r>
            <a:r>
              <a:rPr lang="en-ID" sz="1800" dirty="0" err="1">
                <a:latin typeface="Bahnschrift" panose="020B0502040204020203" pitchFamily="34" charset="0"/>
              </a:rPr>
              <a:t>Kegiatan</a:t>
            </a:r>
            <a:r>
              <a:rPr lang="en-ID" sz="1800" dirty="0">
                <a:latin typeface="Bahnschrift" panose="020B0502040204020203" pitchFamily="34" charset="0"/>
              </a:rPr>
              <a:t> </a:t>
            </a:r>
            <a:r>
              <a:rPr lang="en-ID" sz="1800" dirty="0" err="1">
                <a:latin typeface="Bahnschrift" panose="020B0502040204020203" pitchFamily="34" charset="0"/>
              </a:rPr>
              <a:t>manajemen</a:t>
            </a:r>
            <a:r>
              <a:rPr lang="en-ID" sz="1800" dirty="0">
                <a:latin typeface="Bahnschrift" panose="020B0502040204020203" pitchFamily="34" charset="0"/>
              </a:rPr>
              <a:t> </a:t>
            </a:r>
            <a:r>
              <a:rPr lang="en-ID" sz="1800" dirty="0" err="1">
                <a:latin typeface="Bahnschrift" panose="020B0502040204020203" pitchFamily="34" charset="0"/>
              </a:rPr>
              <a:t>kinerja</a:t>
            </a:r>
            <a:r>
              <a:rPr lang="en-ID" sz="1800" dirty="0">
                <a:latin typeface="Bahnschrift" panose="020B0502040204020203" pitchFamily="34" charset="0"/>
              </a:rPr>
              <a:t> </a:t>
            </a:r>
            <a:r>
              <a:rPr lang="en-ID" sz="1800" dirty="0" err="1">
                <a:latin typeface="Bahnschrift" panose="020B0502040204020203" pitchFamily="34" charset="0"/>
              </a:rPr>
              <a:t>termasuk</a:t>
            </a:r>
            <a:r>
              <a:rPr lang="en-ID" sz="1800" dirty="0">
                <a:latin typeface="Bahnschrift" panose="020B0502040204020203" pitchFamily="34" charset="0"/>
              </a:rPr>
              <a:t> </a:t>
            </a:r>
            <a:r>
              <a:rPr lang="en-ID" sz="1800" dirty="0" err="1">
                <a:latin typeface="Bahnschrift" panose="020B0502040204020203" pitchFamily="34" charset="0"/>
              </a:rPr>
              <a:t>menentukan</a:t>
            </a:r>
            <a:r>
              <a:rPr lang="en-ID" sz="1800" dirty="0">
                <a:latin typeface="Bahnschrift" panose="020B0502040204020203" pitchFamily="34" charset="0"/>
              </a:rPr>
              <a:t> </a:t>
            </a:r>
            <a:r>
              <a:rPr lang="en-ID" sz="1800" dirty="0" err="1">
                <a:latin typeface="Bahnschrift" panose="020B0502040204020203" pitchFamily="34" charset="0"/>
              </a:rPr>
              <a:t>tugas</a:t>
            </a:r>
            <a:r>
              <a:rPr lang="en-ID" sz="1800" dirty="0">
                <a:latin typeface="Bahnschrift" panose="020B0502040204020203" pitchFamily="34" charset="0"/>
              </a:rPr>
              <a:t> dan </a:t>
            </a:r>
            <a:r>
              <a:rPr lang="en-ID" sz="1800" dirty="0" err="1">
                <a:latin typeface="Bahnschrift" panose="020B0502040204020203" pitchFamily="34" charset="0"/>
              </a:rPr>
              <a:t>hasil</a:t>
            </a:r>
            <a:r>
              <a:rPr lang="en-ID" sz="1800" dirty="0">
                <a:latin typeface="Bahnschrift" panose="020B0502040204020203" pitchFamily="34" charset="0"/>
              </a:rPr>
              <a:t> </a:t>
            </a:r>
            <a:r>
              <a:rPr lang="en-ID" sz="1800" dirty="0" err="1">
                <a:latin typeface="Bahnschrift" panose="020B0502040204020203" pitchFamily="34" charset="0"/>
              </a:rPr>
              <a:t>pekerjaan</a:t>
            </a:r>
            <a:r>
              <a:rPr lang="en-ID" sz="1800" dirty="0">
                <a:latin typeface="Bahnschrift" panose="020B0502040204020203" pitchFamily="34" charset="0"/>
              </a:rPr>
              <a:t> yang </a:t>
            </a:r>
            <a:r>
              <a:rPr lang="en-ID" sz="1800" dirty="0" err="1">
                <a:latin typeface="Bahnschrift" panose="020B0502040204020203" pitchFamily="34" charset="0"/>
              </a:rPr>
              <a:t>berkontribusi</a:t>
            </a:r>
            <a:r>
              <a:rPr lang="en-ID" sz="1800" dirty="0">
                <a:latin typeface="Bahnschrift" panose="020B0502040204020203" pitchFamily="34" charset="0"/>
              </a:rPr>
              <a:t> pada </a:t>
            </a:r>
            <a:r>
              <a:rPr lang="en-ID" sz="1800" dirty="0" err="1">
                <a:latin typeface="Bahnschrift" panose="020B0502040204020203" pitchFamily="34" charset="0"/>
              </a:rPr>
              <a:t>keberhasilan</a:t>
            </a:r>
            <a:r>
              <a:rPr lang="en-ID" sz="1800" dirty="0">
                <a:latin typeface="Bahnschrift" panose="020B0502040204020203" pitchFamily="34" charset="0"/>
              </a:rPr>
              <a:t> </a:t>
            </a:r>
            <a:r>
              <a:rPr lang="en-ID" sz="1800" dirty="0" err="1">
                <a:latin typeface="Bahnschrift" panose="020B0502040204020203" pitchFamily="34" charset="0"/>
              </a:rPr>
              <a:t>organisasi</a:t>
            </a:r>
            <a:r>
              <a:rPr lang="en-ID" sz="1800" dirty="0">
                <a:latin typeface="Bahnschrift" panose="020B0502040204020203" pitchFamily="34" charset="0"/>
              </a:rPr>
              <a:t>.</a:t>
            </a:r>
          </a:p>
        </p:txBody>
      </p:sp>
    </p:spTree>
    <p:extLst>
      <p:ext uri="{BB962C8B-B14F-4D97-AF65-F5344CB8AC3E}">
        <p14:creationId xmlns:p14="http://schemas.microsoft.com/office/powerpoint/2010/main" val="415996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890831" y="893761"/>
            <a:ext cx="5858312" cy="659303"/>
          </a:xfrm>
        </p:spPr>
        <p:txBody>
          <a:bodyPr>
            <a:noAutofit/>
          </a:bodyPr>
          <a:lstStyle/>
          <a:p>
            <a:r>
              <a:rPr lang="en-ID" sz="4800" dirty="0" err="1">
                <a:latin typeface="Bahnschrift" panose="020B0502040204020203" pitchFamily="34" charset="0"/>
              </a:rPr>
              <a:t>Kontrak</a:t>
            </a:r>
            <a:r>
              <a:rPr lang="en-ID" sz="4800" dirty="0">
                <a:latin typeface="Bahnschrift" panose="020B0502040204020203" pitchFamily="34" charset="0"/>
              </a:rPr>
              <a:t> </a:t>
            </a:r>
            <a:r>
              <a:rPr lang="en-ID" sz="4800" dirty="0" err="1">
                <a:latin typeface="Bahnschrift" panose="020B0502040204020203" pitchFamily="34" charset="0"/>
              </a:rPr>
              <a:t>Perkuliahan</a:t>
            </a:r>
            <a:endParaRPr lang="id-ID" sz="4800" dirty="0">
              <a:latin typeface="Bahnschrift" panose="020B0502040204020203" pitchFamily="34" charset="0"/>
            </a:endParaRPr>
          </a:p>
        </p:txBody>
      </p:sp>
      <p:sp>
        <p:nvSpPr>
          <p:cNvPr id="7" name="Subtitle 6">
            <a:extLst>
              <a:ext uri="{FF2B5EF4-FFF2-40B4-BE49-F238E27FC236}">
                <a16:creationId xmlns:a16="http://schemas.microsoft.com/office/drawing/2014/main" id="{DA81295E-6224-834E-C777-0AE373D70AEB}"/>
              </a:ext>
            </a:extLst>
          </p:cNvPr>
          <p:cNvSpPr>
            <a:spLocks noGrp="1"/>
          </p:cNvSpPr>
          <p:nvPr>
            <p:ph type="subTitle" idx="1"/>
          </p:nvPr>
        </p:nvSpPr>
        <p:spPr>
          <a:xfrm>
            <a:off x="746467" y="1714482"/>
            <a:ext cx="10089823" cy="4092428"/>
          </a:xfrm>
        </p:spPr>
        <p:txBody>
          <a:bodyPr>
            <a:noAutofit/>
          </a:bodyPr>
          <a:lstStyle/>
          <a:p>
            <a:pPr marL="457200" indent="-457200" algn="l">
              <a:buFont typeface="+mj-lt"/>
              <a:buAutoNum type="arabicPeriod"/>
            </a:pPr>
            <a:r>
              <a:rPr lang="en-ID" dirty="0" err="1">
                <a:latin typeface="Bahnschrift" panose="020B0502040204020203" pitchFamily="34" charset="0"/>
              </a:rPr>
              <a:t>Mahasiswa</a:t>
            </a:r>
            <a:r>
              <a:rPr lang="en-ID" dirty="0">
                <a:latin typeface="Bahnschrift" panose="020B0502040204020203" pitchFamily="34" charset="0"/>
              </a:rPr>
              <a:t> </a:t>
            </a:r>
            <a:r>
              <a:rPr lang="en-ID" dirty="0" err="1">
                <a:latin typeface="Bahnschrift" panose="020B0502040204020203" pitchFamily="34" charset="0"/>
              </a:rPr>
              <a:t>hadir</a:t>
            </a:r>
            <a:r>
              <a:rPr lang="en-ID" dirty="0">
                <a:latin typeface="Bahnschrift" panose="020B0502040204020203" pitchFamily="34" charset="0"/>
              </a:rPr>
              <a:t> </a:t>
            </a:r>
            <a:r>
              <a:rPr lang="en-ID" dirty="0" err="1">
                <a:latin typeface="Bahnschrift" panose="020B0502040204020203" pitchFamily="34" charset="0"/>
              </a:rPr>
              <a:t>tepat</a:t>
            </a:r>
            <a:r>
              <a:rPr lang="en-ID" dirty="0">
                <a:latin typeface="Bahnschrift" panose="020B0502040204020203" pitchFamily="34" charset="0"/>
              </a:rPr>
              <a:t> </a:t>
            </a:r>
            <a:r>
              <a:rPr lang="en-ID" dirty="0" err="1">
                <a:latin typeface="Bahnschrift" panose="020B0502040204020203" pitchFamily="34" charset="0"/>
              </a:rPr>
              <a:t>waktu</a:t>
            </a:r>
            <a:r>
              <a:rPr lang="en-ID" dirty="0">
                <a:latin typeface="Bahnschrift" panose="020B0502040204020203" pitchFamily="34" charset="0"/>
              </a:rPr>
              <a:t> </a:t>
            </a:r>
            <a:r>
              <a:rPr lang="en-ID" dirty="0" err="1">
                <a:latin typeface="Bahnschrift" panose="020B0502040204020203" pitchFamily="34" charset="0"/>
              </a:rPr>
              <a:t>dengan</a:t>
            </a:r>
            <a:r>
              <a:rPr lang="en-ID" dirty="0">
                <a:latin typeface="Bahnschrift" panose="020B0502040204020203" pitchFamily="34" charset="0"/>
              </a:rPr>
              <a:t> </a:t>
            </a:r>
            <a:r>
              <a:rPr lang="en-ID" dirty="0" err="1">
                <a:latin typeface="Bahnschrift" panose="020B0502040204020203" pitchFamily="34" charset="0"/>
              </a:rPr>
              <a:t>maksimum</a:t>
            </a:r>
            <a:r>
              <a:rPr lang="en-ID" dirty="0">
                <a:latin typeface="Bahnschrift" panose="020B0502040204020203" pitchFamily="34" charset="0"/>
              </a:rPr>
              <a:t> </a:t>
            </a:r>
            <a:r>
              <a:rPr lang="en-ID" dirty="0" err="1">
                <a:latin typeface="Bahnschrift" panose="020B0502040204020203" pitchFamily="34" charset="0"/>
              </a:rPr>
              <a:t>keterlambatan</a:t>
            </a:r>
            <a:r>
              <a:rPr lang="en-ID" dirty="0">
                <a:latin typeface="Bahnschrift" panose="020B0502040204020203" pitchFamily="34" charset="0"/>
              </a:rPr>
              <a:t> </a:t>
            </a:r>
            <a:r>
              <a:rPr lang="en-ID" b="1" dirty="0">
                <a:latin typeface="Bahnschrift" panose="020B0502040204020203" pitchFamily="34" charset="0"/>
              </a:rPr>
              <a:t>15 </a:t>
            </a:r>
            <a:r>
              <a:rPr lang="en-ID" b="1" dirty="0" err="1">
                <a:latin typeface="Bahnschrift" panose="020B0502040204020203" pitchFamily="34" charset="0"/>
              </a:rPr>
              <a:t>menit</a:t>
            </a:r>
            <a:endParaRPr lang="en-ID" b="1" dirty="0">
              <a:latin typeface="Bahnschrift" panose="020B0502040204020203" pitchFamily="34" charset="0"/>
            </a:endParaRPr>
          </a:p>
          <a:p>
            <a:pPr marL="457200" indent="-457200" algn="l">
              <a:buFont typeface="+mj-lt"/>
              <a:buAutoNum type="arabicPeriod"/>
            </a:pPr>
            <a:r>
              <a:rPr lang="en-ID" dirty="0" err="1">
                <a:latin typeface="Bahnschrift" panose="020B0502040204020203" pitchFamily="34" charset="0"/>
              </a:rPr>
              <a:t>Mahasiswa</a:t>
            </a:r>
            <a:r>
              <a:rPr lang="en-ID" dirty="0">
                <a:latin typeface="Bahnschrift" panose="020B0502040204020203" pitchFamily="34" charset="0"/>
              </a:rPr>
              <a:t> yang </a:t>
            </a:r>
            <a:r>
              <a:rPr lang="en-ID" dirty="0" err="1">
                <a:latin typeface="Bahnschrift" panose="020B0502040204020203" pitchFamily="34" charset="0"/>
              </a:rPr>
              <a:t>terlambat</a:t>
            </a:r>
            <a:r>
              <a:rPr lang="en-ID" dirty="0">
                <a:latin typeface="Bahnschrift" panose="020B0502040204020203" pitchFamily="34" charset="0"/>
              </a:rPr>
              <a:t> </a:t>
            </a:r>
            <a:r>
              <a:rPr lang="en-ID" dirty="0" err="1">
                <a:latin typeface="Bahnschrift" panose="020B0502040204020203" pitchFamily="34" charset="0"/>
              </a:rPr>
              <a:t>lebih</a:t>
            </a:r>
            <a:r>
              <a:rPr lang="en-ID" dirty="0">
                <a:latin typeface="Bahnschrift" panose="020B0502040204020203" pitchFamily="34" charset="0"/>
              </a:rPr>
              <a:t> </a:t>
            </a:r>
            <a:r>
              <a:rPr lang="en-ID" dirty="0" err="1">
                <a:latin typeface="Bahnschrift" panose="020B0502040204020203" pitchFamily="34" charset="0"/>
              </a:rPr>
              <a:t>dari</a:t>
            </a:r>
            <a:r>
              <a:rPr lang="en-ID" dirty="0">
                <a:latin typeface="Bahnschrift" panose="020B0502040204020203" pitchFamily="34" charset="0"/>
              </a:rPr>
              <a:t> 15 </a:t>
            </a:r>
            <a:r>
              <a:rPr lang="en-ID" dirty="0" err="1">
                <a:latin typeface="Bahnschrift" panose="020B0502040204020203" pitchFamily="34" charset="0"/>
              </a:rPr>
              <a:t>menit</a:t>
            </a:r>
            <a:r>
              <a:rPr lang="en-ID" dirty="0">
                <a:latin typeface="Bahnschrift" panose="020B0502040204020203" pitchFamily="34" charset="0"/>
              </a:rPr>
              <a:t> </a:t>
            </a:r>
            <a:r>
              <a:rPr lang="en-ID" dirty="0" err="1">
                <a:latin typeface="Bahnschrift" panose="020B0502040204020203" pitchFamily="34" charset="0"/>
              </a:rPr>
              <a:t>dapat</a:t>
            </a:r>
            <a:r>
              <a:rPr lang="en-ID" dirty="0">
                <a:latin typeface="Bahnschrift" panose="020B0502040204020203" pitchFamily="34" charset="0"/>
              </a:rPr>
              <a:t> </a:t>
            </a:r>
            <a:r>
              <a:rPr lang="en-ID" dirty="0" err="1">
                <a:latin typeface="Bahnschrift" panose="020B0502040204020203" pitchFamily="34" charset="0"/>
              </a:rPr>
              <a:t>mengikuti</a:t>
            </a:r>
            <a:r>
              <a:rPr lang="en-ID" dirty="0">
                <a:latin typeface="Bahnschrift" panose="020B0502040204020203" pitchFamily="34" charset="0"/>
              </a:rPr>
              <a:t> </a:t>
            </a:r>
            <a:r>
              <a:rPr lang="en-ID" dirty="0" err="1">
                <a:latin typeface="Bahnschrift" panose="020B0502040204020203" pitchFamily="34" charset="0"/>
              </a:rPr>
              <a:t>perkuliahan</a:t>
            </a:r>
            <a:r>
              <a:rPr lang="en-ID" dirty="0">
                <a:latin typeface="Bahnschrift" panose="020B0502040204020203" pitchFamily="34" charset="0"/>
              </a:rPr>
              <a:t>, </a:t>
            </a:r>
            <a:r>
              <a:rPr lang="en-ID" dirty="0" err="1">
                <a:latin typeface="Bahnschrift" panose="020B0502040204020203" pitchFamily="34" charset="0"/>
              </a:rPr>
              <a:t>namun</a:t>
            </a:r>
            <a:r>
              <a:rPr lang="en-ID" dirty="0">
                <a:latin typeface="Bahnschrift" panose="020B0502040204020203" pitchFamily="34" charset="0"/>
              </a:rPr>
              <a:t> </a:t>
            </a:r>
            <a:r>
              <a:rPr lang="en-ID" b="1" dirty="0" err="1">
                <a:latin typeface="Bahnschrift" panose="020B0502040204020203" pitchFamily="34" charset="0"/>
              </a:rPr>
              <a:t>tidak</a:t>
            </a:r>
            <a:r>
              <a:rPr lang="en-ID" b="1" dirty="0">
                <a:latin typeface="Bahnschrift" panose="020B0502040204020203" pitchFamily="34" charset="0"/>
              </a:rPr>
              <a:t> </a:t>
            </a:r>
            <a:r>
              <a:rPr lang="en-ID" b="1" dirty="0" err="1">
                <a:latin typeface="Bahnschrift" panose="020B0502040204020203" pitchFamily="34" charset="0"/>
              </a:rPr>
              <a:t>diperkenankan</a:t>
            </a:r>
            <a:r>
              <a:rPr lang="en-ID" b="1" dirty="0">
                <a:latin typeface="Bahnschrift" panose="020B0502040204020203" pitchFamily="34" charset="0"/>
              </a:rPr>
              <a:t> </a:t>
            </a:r>
            <a:r>
              <a:rPr lang="en-ID" dirty="0" err="1">
                <a:latin typeface="Bahnschrift" panose="020B0502040204020203" pitchFamily="34" charset="0"/>
              </a:rPr>
              <a:t>presensi</a:t>
            </a:r>
            <a:endParaRPr lang="en-ID" dirty="0">
              <a:latin typeface="Bahnschrift" panose="020B0502040204020203" pitchFamily="34" charset="0"/>
            </a:endParaRPr>
          </a:p>
          <a:p>
            <a:pPr marL="457200" indent="-457200" algn="l">
              <a:buFont typeface="+mj-lt"/>
              <a:buAutoNum type="arabicPeriod"/>
            </a:pPr>
            <a:r>
              <a:rPr lang="en-US" dirty="0" err="1">
                <a:latin typeface="Bahnschrift" panose="020B0502040204020203" pitchFamily="34" charset="0"/>
              </a:rPr>
              <a:t>Kehadiran</a:t>
            </a:r>
            <a:r>
              <a:rPr lang="en-US" dirty="0">
                <a:latin typeface="Bahnschrift" panose="020B0502040204020203" pitchFamily="34" charset="0"/>
              </a:rPr>
              <a:t> minimal 85%</a:t>
            </a:r>
          </a:p>
          <a:p>
            <a:pPr marL="457200" indent="-457200" algn="l">
              <a:buFont typeface="+mj-lt"/>
              <a:buAutoNum type="arabicPeriod"/>
            </a:pPr>
            <a:r>
              <a:rPr lang="en-US" dirty="0" err="1">
                <a:latin typeface="Bahnschrift" panose="020B0502040204020203" pitchFamily="34" charset="0"/>
              </a:rPr>
              <a:t>Izin</a:t>
            </a:r>
            <a:r>
              <a:rPr lang="en-US" dirty="0">
                <a:latin typeface="Bahnschrift" panose="020B0502040204020203" pitchFamily="34" charset="0"/>
              </a:rPr>
              <a:t>, </a:t>
            </a:r>
            <a:r>
              <a:rPr lang="en-US" dirty="0" err="1">
                <a:latin typeface="Bahnschrift" panose="020B0502040204020203" pitchFamily="34" charset="0"/>
              </a:rPr>
              <a:t>sakit</a:t>
            </a:r>
            <a:r>
              <a:rPr lang="en-US" dirty="0">
                <a:latin typeface="Bahnschrift" panose="020B0502040204020203" pitchFamily="34" charset="0"/>
              </a:rPr>
              <a:t> </a:t>
            </a:r>
            <a:r>
              <a:rPr lang="en-US" dirty="0" err="1">
                <a:latin typeface="Bahnschrift" panose="020B0502040204020203" pitchFamily="34" charset="0"/>
              </a:rPr>
              <a:t>tanpa</a:t>
            </a:r>
            <a:r>
              <a:rPr lang="en-US" dirty="0">
                <a:latin typeface="Bahnschrift" panose="020B0502040204020203" pitchFamily="34" charset="0"/>
              </a:rPr>
              <a:t> </a:t>
            </a:r>
            <a:r>
              <a:rPr lang="en-US" dirty="0" err="1">
                <a:latin typeface="Bahnschrift" panose="020B0502040204020203" pitchFamily="34" charset="0"/>
              </a:rPr>
              <a:t>surat</a:t>
            </a:r>
            <a:r>
              <a:rPr lang="en-US" dirty="0">
                <a:latin typeface="Bahnschrift" panose="020B0502040204020203" pitchFamily="34" charset="0"/>
              </a:rPr>
              <a:t> </a:t>
            </a:r>
            <a:r>
              <a:rPr lang="en-US" dirty="0" err="1">
                <a:latin typeface="Bahnschrift" panose="020B0502040204020203" pitchFamily="34" charset="0"/>
              </a:rPr>
              <a:t>dokter</a:t>
            </a:r>
            <a:r>
              <a:rPr lang="en-US" dirty="0">
                <a:latin typeface="Bahnschrift" panose="020B0502040204020203" pitchFamily="34" charset="0"/>
              </a:rPr>
              <a:t> </a:t>
            </a:r>
            <a:r>
              <a:rPr lang="en-US" dirty="0" err="1">
                <a:latin typeface="Bahnschrift" panose="020B0502040204020203" pitchFamily="34" charset="0"/>
              </a:rPr>
              <a:t>terhitung</a:t>
            </a:r>
            <a:r>
              <a:rPr lang="en-US" dirty="0">
                <a:latin typeface="Bahnschrift" panose="020B0502040204020203" pitchFamily="34" charset="0"/>
              </a:rPr>
              <a:t> Alpha</a:t>
            </a:r>
          </a:p>
          <a:p>
            <a:pPr marL="457200" indent="-457200" algn="l">
              <a:buFont typeface="+mj-lt"/>
              <a:buAutoNum type="arabicPeriod"/>
            </a:pPr>
            <a:r>
              <a:rPr lang="id-ID" dirty="0">
                <a:latin typeface="Bahnschrift" panose="020B0502040204020203" pitchFamily="34" charset="0"/>
              </a:rPr>
              <a:t>Pengumpulan </a:t>
            </a:r>
            <a:r>
              <a:rPr lang="id-ID" b="1" dirty="0">
                <a:latin typeface="Bahnschrift" panose="020B0502040204020203" pitchFamily="34" charset="0"/>
              </a:rPr>
              <a:t>tugas dilakukan </a:t>
            </a:r>
            <a:r>
              <a:rPr lang="en-US" b="1" dirty="0" err="1">
                <a:latin typeface="Bahnschrift" panose="020B0502040204020203" pitchFamily="34" charset="0"/>
              </a:rPr>
              <a:t>melalui</a:t>
            </a:r>
            <a:r>
              <a:rPr lang="en-US" b="1" dirty="0">
                <a:latin typeface="Bahnschrift" panose="020B0502040204020203" pitchFamily="34" charset="0"/>
              </a:rPr>
              <a:t> e learning </a:t>
            </a:r>
            <a:r>
              <a:rPr lang="en-US" dirty="0" err="1">
                <a:latin typeface="Bahnschrift" panose="020B0502040204020203" pitchFamily="34" charset="0"/>
              </a:rPr>
              <a:t>sesuai</a:t>
            </a:r>
            <a:r>
              <a:rPr lang="en-US" dirty="0">
                <a:latin typeface="Bahnschrift" panose="020B0502040204020203" pitchFamily="34" charset="0"/>
              </a:rPr>
              <a:t> </a:t>
            </a:r>
            <a:r>
              <a:rPr lang="en-US" dirty="0" err="1">
                <a:latin typeface="Bahnschrift" panose="020B0502040204020203" pitchFamily="34" charset="0"/>
              </a:rPr>
              <a:t>dengan</a:t>
            </a:r>
            <a:r>
              <a:rPr lang="en-US" dirty="0">
                <a:latin typeface="Bahnschrift" panose="020B0502040204020203" pitchFamily="34" charset="0"/>
              </a:rPr>
              <a:t> deadline pada e learning, </a:t>
            </a:r>
            <a:r>
              <a:rPr lang="en-US" dirty="0" err="1">
                <a:latin typeface="Bahnschrift" panose="020B0502040204020203" pitchFamily="34" charset="0"/>
              </a:rPr>
              <a:t>Keterlambatan</a:t>
            </a:r>
            <a:r>
              <a:rPr lang="en-US" dirty="0">
                <a:latin typeface="Bahnschrift" panose="020B0502040204020203" pitchFamily="34" charset="0"/>
              </a:rPr>
              <a:t> </a:t>
            </a:r>
            <a:r>
              <a:rPr lang="en-US" dirty="0" err="1">
                <a:latin typeface="Bahnschrift" panose="020B0502040204020203" pitchFamily="34" charset="0"/>
              </a:rPr>
              <a:t>pengumpulan</a:t>
            </a:r>
            <a:r>
              <a:rPr lang="en-US" dirty="0">
                <a:latin typeface="Bahnschrift" panose="020B0502040204020203" pitchFamily="34" charset="0"/>
              </a:rPr>
              <a:t> </a:t>
            </a:r>
            <a:r>
              <a:rPr lang="en-US" dirty="0" err="1">
                <a:latin typeface="Bahnschrift" panose="020B0502040204020203" pitchFamily="34" charset="0"/>
              </a:rPr>
              <a:t>tugas</a:t>
            </a:r>
            <a:r>
              <a:rPr lang="en-US" dirty="0">
                <a:latin typeface="Bahnschrift" panose="020B0502040204020203" pitchFamily="34" charset="0"/>
              </a:rPr>
              <a:t> </a:t>
            </a:r>
            <a:r>
              <a:rPr lang="en-US" dirty="0" err="1">
                <a:latin typeface="Bahnschrift" panose="020B0502040204020203" pitchFamily="34" charset="0"/>
              </a:rPr>
              <a:t>berlaku</a:t>
            </a:r>
            <a:r>
              <a:rPr lang="en-US" dirty="0">
                <a:latin typeface="Bahnschrift" panose="020B0502040204020203" pitchFamily="34" charset="0"/>
              </a:rPr>
              <a:t> </a:t>
            </a:r>
            <a:r>
              <a:rPr lang="en-US" dirty="0" err="1">
                <a:latin typeface="Bahnschrift" panose="020B0502040204020203" pitchFamily="34" charset="0"/>
              </a:rPr>
              <a:t>pengurangan</a:t>
            </a:r>
            <a:r>
              <a:rPr lang="en-US" dirty="0">
                <a:latin typeface="Bahnschrift" panose="020B0502040204020203" pitchFamily="34" charset="0"/>
              </a:rPr>
              <a:t> </a:t>
            </a:r>
            <a:r>
              <a:rPr lang="en-US" dirty="0" err="1">
                <a:latin typeface="Bahnschrift" panose="020B0502040204020203" pitchFamily="34" charset="0"/>
              </a:rPr>
              <a:t>poin</a:t>
            </a:r>
            <a:endParaRPr lang="en-US" dirty="0">
              <a:latin typeface="Bahnschrift" panose="020B0502040204020203" pitchFamily="34" charset="0"/>
            </a:endParaRPr>
          </a:p>
          <a:p>
            <a:pPr marL="457200" indent="-457200" algn="l">
              <a:buFont typeface="+mj-lt"/>
              <a:buAutoNum type="arabicPeriod"/>
            </a:pPr>
            <a:r>
              <a:rPr lang="en-US" dirty="0" err="1">
                <a:latin typeface="Bahnschrift" panose="020B0502040204020203" pitchFamily="34" charset="0"/>
              </a:rPr>
              <a:t>Dilarang</a:t>
            </a:r>
            <a:r>
              <a:rPr lang="en-US" dirty="0">
                <a:latin typeface="Bahnschrift" panose="020B0502040204020203" pitchFamily="34" charset="0"/>
              </a:rPr>
              <a:t> </a:t>
            </a:r>
            <a:r>
              <a:rPr lang="en-US" dirty="0" err="1">
                <a:latin typeface="Bahnschrift" panose="020B0502040204020203" pitchFamily="34" charset="0"/>
              </a:rPr>
              <a:t>keras</a:t>
            </a:r>
            <a:r>
              <a:rPr lang="en-US" dirty="0">
                <a:latin typeface="Bahnschrift" panose="020B0502040204020203" pitchFamily="34" charset="0"/>
              </a:rPr>
              <a:t> </a:t>
            </a:r>
            <a:r>
              <a:rPr lang="en-US" dirty="0" err="1">
                <a:latin typeface="Bahnschrift" panose="020B0502040204020203" pitchFamily="34" charset="0"/>
              </a:rPr>
              <a:t>melakukan</a:t>
            </a:r>
            <a:r>
              <a:rPr lang="en-US" dirty="0">
                <a:latin typeface="Bahnschrift" panose="020B0502040204020203" pitchFamily="34" charset="0"/>
              </a:rPr>
              <a:t> plagiarism </a:t>
            </a:r>
            <a:r>
              <a:rPr lang="en-US" dirty="0" err="1">
                <a:latin typeface="Bahnschrift" panose="020B0502040204020203" pitchFamily="34" charset="0"/>
              </a:rPr>
              <a:t>atau</a:t>
            </a:r>
            <a:r>
              <a:rPr lang="en-US" dirty="0">
                <a:latin typeface="Bahnschrift" panose="020B0502040204020203" pitchFamily="34" charset="0"/>
              </a:rPr>
              <a:t> </a:t>
            </a:r>
            <a:r>
              <a:rPr lang="en-US" dirty="0" err="1">
                <a:latin typeface="Bahnschrift" panose="020B0502040204020203" pitchFamily="34" charset="0"/>
              </a:rPr>
              <a:t>menyalin</a:t>
            </a:r>
            <a:r>
              <a:rPr lang="en-US" dirty="0">
                <a:latin typeface="Bahnschrift" panose="020B0502040204020203" pitchFamily="34" charset="0"/>
              </a:rPr>
              <a:t> </a:t>
            </a:r>
            <a:r>
              <a:rPr lang="en-US" dirty="0" err="1">
                <a:latin typeface="Bahnschrift" panose="020B0502040204020203" pitchFamily="34" charset="0"/>
              </a:rPr>
              <a:t>jawaban</a:t>
            </a:r>
            <a:r>
              <a:rPr lang="en-US" dirty="0">
                <a:latin typeface="Bahnschrift" panose="020B0502040204020203" pitchFamily="34" charset="0"/>
              </a:rPr>
              <a:t> </a:t>
            </a:r>
            <a:r>
              <a:rPr lang="en-US" dirty="0" err="1">
                <a:latin typeface="Bahnschrift" panose="020B0502040204020203" pitchFamily="34" charset="0"/>
              </a:rPr>
              <a:t>teman</a:t>
            </a:r>
            <a:r>
              <a:rPr lang="en-US" dirty="0">
                <a:latin typeface="Bahnschrift" panose="020B0502040204020203" pitchFamily="34" charset="0"/>
              </a:rPr>
              <a:t> </a:t>
            </a:r>
            <a:r>
              <a:rPr lang="en-US" dirty="0" err="1">
                <a:latin typeface="Bahnschrift" panose="020B0502040204020203" pitchFamily="34" charset="0"/>
              </a:rPr>
              <a:t>dalam</a:t>
            </a:r>
            <a:r>
              <a:rPr lang="en-US" dirty="0">
                <a:latin typeface="Bahnschrift" panose="020B0502040204020203" pitchFamily="34" charset="0"/>
              </a:rPr>
              <a:t> </a:t>
            </a:r>
            <a:r>
              <a:rPr lang="en-US" dirty="0" err="1">
                <a:latin typeface="Bahnschrift" panose="020B0502040204020203" pitchFamily="34" charset="0"/>
              </a:rPr>
              <a:t>semua</a:t>
            </a:r>
            <a:r>
              <a:rPr lang="en-US" dirty="0">
                <a:latin typeface="Bahnschrift" panose="020B0502040204020203" pitchFamily="34" charset="0"/>
              </a:rPr>
              <a:t> </a:t>
            </a:r>
            <a:r>
              <a:rPr lang="en-US" dirty="0" err="1">
                <a:latin typeface="Bahnschrift" panose="020B0502040204020203" pitchFamily="34" charset="0"/>
              </a:rPr>
              <a:t>penugasan</a:t>
            </a:r>
            <a:r>
              <a:rPr lang="en-US" dirty="0">
                <a:latin typeface="Bahnschrift" panose="020B0502040204020203" pitchFamily="34" charset="0"/>
              </a:rPr>
              <a:t> dan </a:t>
            </a:r>
            <a:r>
              <a:rPr lang="en-US" dirty="0" err="1">
                <a:latin typeface="Bahnschrift" panose="020B0502040204020203" pitchFamily="34" charset="0"/>
              </a:rPr>
              <a:t>ujian</a:t>
            </a:r>
            <a:endParaRPr lang="en-US" dirty="0">
              <a:latin typeface="Bahnschrift" panose="020B0502040204020203" pitchFamily="34" charset="0"/>
            </a:endParaRPr>
          </a:p>
          <a:p>
            <a:pPr marL="457200" indent="-457200" algn="l">
              <a:buFont typeface="+mj-lt"/>
              <a:buAutoNum type="arabicPeriod"/>
            </a:pPr>
            <a:endParaRPr lang="en-ID" dirty="0">
              <a:latin typeface="Bahnschrift" panose="020B0502040204020203" pitchFamily="34" charset="0"/>
            </a:endParaRPr>
          </a:p>
          <a:p>
            <a:pPr marL="457200" indent="-457200" algn="l">
              <a:buFont typeface="+mj-lt"/>
              <a:buAutoNum type="arabicPeriod"/>
            </a:pPr>
            <a:endParaRPr lang="en-ID" dirty="0">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Managing and Using Human Resource Data</a:t>
            </a:r>
            <a:endParaRPr lang="id-ID" sz="3600"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D82C176-D9E0-C73A-1768-89245CC7E41C}"/>
              </a:ext>
            </a:extLst>
          </p:cNvPr>
          <p:cNvSpPr txBox="1"/>
          <p:nvPr/>
        </p:nvSpPr>
        <p:spPr>
          <a:xfrm>
            <a:off x="367591" y="1300980"/>
            <a:ext cx="8393349" cy="4708981"/>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Penanganan catatan tentang karyawan membutuhkan </a:t>
            </a:r>
            <a:r>
              <a:rPr lang="id-ID" sz="2000" b="1" dirty="0">
                <a:latin typeface="Bahnschrift" panose="020B0502040204020203" pitchFamily="34" charset="0"/>
              </a:rPr>
              <a:t>ketelitian</a:t>
            </a:r>
            <a:endParaRPr lang="en-ID" sz="2000" b="1" dirty="0">
              <a:latin typeface="Bahnschrift" panose="020B0502040204020203" pitchFamily="34" charset="0"/>
            </a:endParaRPr>
          </a:p>
          <a:p>
            <a:pPr marL="285750" indent="-285750" algn="just">
              <a:buFont typeface="Arial" panose="020B0604020202020204" pitchFamily="34" charset="0"/>
              <a:buChar char="•"/>
            </a:pPr>
            <a:r>
              <a:rPr lang="id-ID" sz="2000" dirty="0">
                <a:latin typeface="Bahnschrift" panose="020B0502040204020203" pitchFamily="34" charset="0"/>
              </a:rPr>
              <a:t>Baik organisasi menyimpan catatan di </a:t>
            </a:r>
            <a:r>
              <a:rPr lang="id-ID" sz="2000" b="1" dirty="0">
                <a:latin typeface="Bahnschrift" panose="020B0502040204020203" pitchFamily="34" charset="0"/>
              </a:rPr>
              <a:t>lemari arsip </a:t>
            </a:r>
            <a:r>
              <a:rPr lang="en-ID" sz="2000" dirty="0">
                <a:latin typeface="Bahnschrift" panose="020B0502040204020203" pitchFamily="34" charset="0"/>
              </a:rPr>
              <a:t>/</a:t>
            </a:r>
            <a:r>
              <a:rPr lang="id-ID" sz="2000" dirty="0">
                <a:latin typeface="Bahnschrift" panose="020B0502040204020203" pitchFamily="34" charset="0"/>
              </a:rPr>
              <a:t> di </a:t>
            </a:r>
            <a:r>
              <a:rPr lang="id-ID" sz="2000" b="1" dirty="0">
                <a:latin typeface="Bahnschrift" panose="020B0502040204020203" pitchFamily="34" charset="0"/>
              </a:rPr>
              <a:t>sistem informasi</a:t>
            </a:r>
            <a:r>
              <a:rPr lang="id-ID" sz="2000" dirty="0">
                <a:latin typeface="Bahnschrift" panose="020B0502040204020203" pitchFamily="34" charset="0"/>
              </a:rPr>
              <a:t> komputer, organisasi harus memiliki metode untuk memastikan </a:t>
            </a:r>
            <a:r>
              <a:rPr lang="id-ID" sz="2000" b="1" dirty="0">
                <a:latin typeface="Bahnschrift" panose="020B0502040204020203" pitchFamily="34" charset="0"/>
              </a:rPr>
              <a:t>keakuratan</a:t>
            </a:r>
            <a:r>
              <a:rPr lang="id-ID" sz="2000" dirty="0">
                <a:latin typeface="Bahnschrift" panose="020B0502040204020203" pitchFamily="34" charset="0"/>
              </a:rPr>
              <a:t> dan menyeimbangkan masalah privasi dengan akses mudah bagi mereka yang </a:t>
            </a:r>
            <a:r>
              <a:rPr lang="id-ID" sz="2000" b="1" dirty="0">
                <a:latin typeface="Bahnschrift" panose="020B0502040204020203" pitchFamily="34" charset="0"/>
              </a:rPr>
              <a:t>membutuhkan informasi dan berwenang </a:t>
            </a:r>
            <a:r>
              <a:rPr lang="id-ID" sz="2000" dirty="0">
                <a:latin typeface="Bahnschrift" panose="020B0502040204020203" pitchFamily="34" charset="0"/>
              </a:rPr>
              <a:t>untuk melihatnya</a:t>
            </a:r>
            <a:endParaRPr lang="en-ID" sz="2000" dirty="0">
              <a:latin typeface="Bahnschrift" panose="020B0502040204020203" pitchFamily="34" charset="0"/>
            </a:endParaRPr>
          </a:p>
          <a:p>
            <a:pPr marL="285750" indent="-285750" algn="just">
              <a:buFont typeface="Arial" panose="020B0604020202020204" pitchFamily="34" charset="0"/>
              <a:buChar char="•"/>
            </a:pPr>
            <a:r>
              <a:rPr lang="id-ID" sz="2000" dirty="0">
                <a:latin typeface="Bahnschrift" panose="020B0502040204020203" pitchFamily="34" charset="0"/>
              </a:rPr>
              <a:t>Data karyawan dapat menunjukkan</a:t>
            </a:r>
            <a:r>
              <a:rPr lang="en-ID" sz="2000" dirty="0">
                <a:latin typeface="Bahnschrift" panose="020B0502040204020203" pitchFamily="34" charset="0"/>
              </a:rPr>
              <a:t> </a:t>
            </a:r>
            <a:r>
              <a:rPr lang="id-ID" sz="2000" dirty="0">
                <a:latin typeface="Bahnschrift" panose="020B0502040204020203" pitchFamily="34" charset="0"/>
              </a:rPr>
              <a:t>misalnya, talenta perusahaan mana yang paling menjanjikan untuk kepemimpinan masa depan, karyawan seperti apa yang cenderung berkinerja terbaik di posisi tertentu, dan di departemen mana kebutuhan perekrutan akan paling mendesak</a:t>
            </a:r>
            <a:endParaRPr lang="en-ID" sz="2000" dirty="0">
              <a:latin typeface="Bahnschrift" panose="020B0502040204020203" pitchFamily="34" charset="0"/>
            </a:endParaRPr>
          </a:p>
          <a:p>
            <a:pPr marL="285750" indent="-285750" algn="just">
              <a:buFont typeface="Arial" panose="020B0604020202020204" pitchFamily="34" charset="0"/>
              <a:buChar char="•"/>
            </a:pPr>
            <a:r>
              <a:rPr lang="id-ID" sz="2000" dirty="0">
                <a:latin typeface="Bahnschrift" panose="020B0502040204020203" pitchFamily="34" charset="0"/>
              </a:rPr>
              <a:t>Mereka mungkin terlibat dalam </a:t>
            </a:r>
            <a:r>
              <a:rPr lang="id-ID" sz="2000" b="1" dirty="0">
                <a:latin typeface="Bahnschrift" panose="020B0502040204020203" pitchFamily="34" charset="0"/>
              </a:rPr>
              <a:t>workforce analytics</a:t>
            </a:r>
            <a:r>
              <a:rPr lang="id-ID" sz="2000" dirty="0">
                <a:latin typeface="Bahnschrift" panose="020B0502040204020203" pitchFamily="34" charset="0"/>
              </a:rPr>
              <a:t>, yaitu penggunaan alat kuantitatif dan metode ilmiah untuk menganalisis data dari database sumber daya manusia dan sumber lain untuk membuat keputusan berbasis bukti yang mendukung tujuan bisnis</a:t>
            </a:r>
            <a:r>
              <a:rPr lang="en-ID" sz="2000" dirty="0">
                <a:latin typeface="Bahnschrift" panose="020B0502040204020203" pitchFamily="34" charset="0"/>
              </a:rPr>
              <a:t>.</a:t>
            </a:r>
            <a:endParaRPr lang="id-ID" sz="2000" dirty="0">
              <a:latin typeface="Bahnschrift" panose="020B0502040204020203" pitchFamily="34" charset="0"/>
            </a:endParaRPr>
          </a:p>
        </p:txBody>
      </p:sp>
      <p:pic>
        <p:nvPicPr>
          <p:cNvPr id="13" name="Picture 12" descr="Icon&#10;&#10;Description automatically generated">
            <a:extLst>
              <a:ext uri="{FF2B5EF4-FFF2-40B4-BE49-F238E27FC236}">
                <a16:creationId xmlns:a16="http://schemas.microsoft.com/office/drawing/2014/main" id="{231599CB-BCDF-3EEB-7AEA-18494EC84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281" y="2236976"/>
            <a:ext cx="2384048" cy="2384048"/>
          </a:xfrm>
          <a:prstGeom prst="rect">
            <a:avLst/>
          </a:prstGeom>
        </p:spPr>
      </p:pic>
    </p:spTree>
    <p:extLst>
      <p:ext uri="{BB962C8B-B14F-4D97-AF65-F5344CB8AC3E}">
        <p14:creationId xmlns:p14="http://schemas.microsoft.com/office/powerpoint/2010/main" val="2487881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Supporting the Organization’s Strategy</a:t>
            </a:r>
            <a:endParaRPr lang="id-ID" sz="3600"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D82C176-D9E0-C73A-1768-89245CC7E41C}"/>
              </a:ext>
            </a:extLst>
          </p:cNvPr>
          <p:cNvSpPr txBox="1"/>
          <p:nvPr/>
        </p:nvSpPr>
        <p:spPr>
          <a:xfrm>
            <a:off x="367589" y="2742154"/>
            <a:ext cx="3896296" cy="1754326"/>
          </a:xfrm>
          <a:prstGeom prst="rect">
            <a:avLst/>
          </a:prstGeom>
          <a:noFill/>
        </p:spPr>
        <p:txBody>
          <a:bodyPr wrap="square">
            <a:spAutoFit/>
          </a:bodyPr>
          <a:lstStyle/>
          <a:p>
            <a:pPr algn="just"/>
            <a:r>
              <a:rPr lang="id-ID" dirty="0">
                <a:latin typeface="Bahnschrift" panose="020B0502040204020203" pitchFamily="34" charset="0"/>
              </a:rPr>
              <a:t>Karena semakin banyak organisasi yang menghargai pentingnya HR yang sangat terampil, banyak departemen HRM telah mengambil peran yang lebih aktif dalam mendukung strategi organisasi</a:t>
            </a:r>
            <a:r>
              <a:rPr lang="en-ID" dirty="0">
                <a:latin typeface="Bahnschrift" panose="020B0502040204020203" pitchFamily="34" charset="0"/>
              </a:rPr>
              <a:t>.</a:t>
            </a:r>
            <a:endParaRPr lang="id-ID" dirty="0">
              <a:latin typeface="Bahnschrift" panose="020B0502040204020203" pitchFamily="34" charset="0"/>
            </a:endParaRPr>
          </a:p>
        </p:txBody>
      </p:sp>
      <p:sp>
        <p:nvSpPr>
          <p:cNvPr id="2" name="Rectangle: Rounded Corners 1">
            <a:extLst>
              <a:ext uri="{FF2B5EF4-FFF2-40B4-BE49-F238E27FC236}">
                <a16:creationId xmlns:a16="http://schemas.microsoft.com/office/drawing/2014/main" id="{FDE196A4-DD6D-87D2-3BA8-B98CF95ABFFC}"/>
              </a:ext>
            </a:extLst>
          </p:cNvPr>
          <p:cNvSpPr/>
          <p:nvPr/>
        </p:nvSpPr>
        <p:spPr>
          <a:xfrm>
            <a:off x="5314281" y="1264523"/>
            <a:ext cx="5148470"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latin typeface="Bahnschrift" panose="020B0502040204020203" pitchFamily="34" charset="0"/>
              </a:rPr>
              <a:t>Memahami operasi bisnis organisasi</a:t>
            </a:r>
          </a:p>
        </p:txBody>
      </p:sp>
      <p:sp>
        <p:nvSpPr>
          <p:cNvPr id="5" name="Rectangle: Rounded Corners 4">
            <a:extLst>
              <a:ext uri="{FF2B5EF4-FFF2-40B4-BE49-F238E27FC236}">
                <a16:creationId xmlns:a16="http://schemas.microsoft.com/office/drawing/2014/main" id="{BDDA26D7-3BE2-0D0D-C28B-7E4848D069D7}"/>
              </a:ext>
            </a:extLst>
          </p:cNvPr>
          <p:cNvSpPr/>
          <p:nvPr/>
        </p:nvSpPr>
        <p:spPr>
          <a:xfrm>
            <a:off x="5314281" y="2181888"/>
            <a:ext cx="6510130"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a:effectLst/>
                <a:latin typeface="Bahnschrift" panose="020B0502040204020203" pitchFamily="34" charset="0"/>
                <a:ea typeface="Calibri" panose="020F0502020204030204" pitchFamily="34" charset="0"/>
                <a:cs typeface="Times New Roman" panose="02020603050405020304" pitchFamily="18" charset="0"/>
              </a:rPr>
              <a:t>Memproyeksikan bagaimana tren bisnis dapat memengaruhi bisnis</a:t>
            </a:r>
            <a:endParaRPr lang="id-ID" dirty="0">
              <a:latin typeface="Bahnschrift" panose="020B0502040204020203" pitchFamily="34" charset="0"/>
            </a:endParaRPr>
          </a:p>
        </p:txBody>
      </p:sp>
      <p:sp>
        <p:nvSpPr>
          <p:cNvPr id="6" name="Rectangle: Rounded Corners 5">
            <a:extLst>
              <a:ext uri="{FF2B5EF4-FFF2-40B4-BE49-F238E27FC236}">
                <a16:creationId xmlns:a16="http://schemas.microsoft.com/office/drawing/2014/main" id="{6FEF8039-33BC-77CE-9CFE-B734E6ABA44C}"/>
              </a:ext>
            </a:extLst>
          </p:cNvPr>
          <p:cNvSpPr/>
          <p:nvPr/>
        </p:nvSpPr>
        <p:spPr>
          <a:xfrm>
            <a:off x="5314281" y="3099253"/>
            <a:ext cx="5148470"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a:effectLst/>
                <a:latin typeface="Bahnschrift" panose="020B0502040204020203" pitchFamily="34" charset="0"/>
                <a:ea typeface="Calibri" panose="020F0502020204030204" pitchFamily="34" charset="0"/>
                <a:cs typeface="Times New Roman" panose="02020603050405020304" pitchFamily="18" charset="0"/>
              </a:rPr>
              <a:t>Memperkuat aspek positif dari budaya organisasi</a:t>
            </a:r>
            <a:endParaRPr lang="id-ID"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DDB3F89-E9E2-53CD-D751-A6A3C972D05B}"/>
              </a:ext>
            </a:extLst>
          </p:cNvPr>
          <p:cNvSpPr/>
          <p:nvPr/>
        </p:nvSpPr>
        <p:spPr>
          <a:xfrm>
            <a:off x="5314280" y="4003714"/>
            <a:ext cx="6510129"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a:effectLst/>
                <a:latin typeface="Bahnschrift" panose="020B0502040204020203" pitchFamily="34" charset="0"/>
                <a:ea typeface="Calibri" panose="020F0502020204030204" pitchFamily="34" charset="0"/>
                <a:cs typeface="Times New Roman" panose="02020603050405020304" pitchFamily="18" charset="0"/>
              </a:rPr>
              <a:t>Mengembangkan bakat untuk kebutuhan saat ini dan masa depan</a:t>
            </a:r>
            <a:endParaRPr lang="id-ID" dirty="0">
              <a:latin typeface="Bahnschrift" panose="020B0502040204020203" pitchFamily="34" charset="0"/>
            </a:endParaRPr>
          </a:p>
        </p:txBody>
      </p:sp>
      <p:sp>
        <p:nvSpPr>
          <p:cNvPr id="12" name="Rectangle: Rounded Corners 11">
            <a:extLst>
              <a:ext uri="{FF2B5EF4-FFF2-40B4-BE49-F238E27FC236}">
                <a16:creationId xmlns:a16="http://schemas.microsoft.com/office/drawing/2014/main" id="{9E981A21-616F-2435-6E6F-0F812F7524C5}"/>
              </a:ext>
            </a:extLst>
          </p:cNvPr>
          <p:cNvSpPr/>
          <p:nvPr/>
        </p:nvSpPr>
        <p:spPr>
          <a:xfrm>
            <a:off x="5314281" y="4921079"/>
            <a:ext cx="5148470"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a:effectLst/>
                <a:latin typeface="Bahnschrift" panose="020B0502040204020203" pitchFamily="34" charset="0"/>
                <a:ea typeface="Calibri" panose="020F0502020204030204" pitchFamily="34" charset="0"/>
                <a:cs typeface="Times New Roman" panose="02020603050405020304" pitchFamily="18" charset="0"/>
              </a:rPr>
              <a:t>Menyusun strategi SDM yang efektif</a:t>
            </a:r>
            <a:endParaRPr lang="id-ID" dirty="0">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AD632D75-EB78-9E5B-22DD-3DD4CAFFF82A}"/>
              </a:ext>
            </a:extLst>
          </p:cNvPr>
          <p:cNvSpPr/>
          <p:nvPr/>
        </p:nvSpPr>
        <p:spPr>
          <a:xfrm>
            <a:off x="5314281" y="5851282"/>
            <a:ext cx="6510128" cy="7431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dirty="0">
                <a:effectLst/>
                <a:latin typeface="Bahnschrift" panose="020B0502040204020203" pitchFamily="34" charset="0"/>
                <a:ea typeface="Calibri" panose="020F0502020204030204" pitchFamily="34" charset="0"/>
                <a:cs typeface="Times New Roman" panose="02020603050405020304" pitchFamily="18" charset="0"/>
              </a:rPr>
              <a:t>Mengajukan kasus untuk mereka ke manajemen puncak</a:t>
            </a:r>
            <a:endParaRPr lang="id-ID" dirty="0">
              <a:latin typeface="Bahnschrift" panose="020B0502040204020203" pitchFamily="34" charset="0"/>
            </a:endParaRPr>
          </a:p>
        </p:txBody>
      </p:sp>
      <p:cxnSp>
        <p:nvCxnSpPr>
          <p:cNvPr id="16" name="Straight Arrow Connector 15">
            <a:extLst>
              <a:ext uri="{FF2B5EF4-FFF2-40B4-BE49-F238E27FC236}">
                <a16:creationId xmlns:a16="http://schemas.microsoft.com/office/drawing/2014/main" id="{E46AB358-FF7B-9D5D-A786-0BECE3194208}"/>
              </a:ext>
            </a:extLst>
          </p:cNvPr>
          <p:cNvCxnSpPr>
            <a:stCxn id="9" idx="3"/>
            <a:endCxn id="2" idx="1"/>
          </p:cNvCxnSpPr>
          <p:nvPr/>
        </p:nvCxnSpPr>
        <p:spPr>
          <a:xfrm flipV="1">
            <a:off x="4263885" y="1636082"/>
            <a:ext cx="1050396" cy="1983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1B1FDE-03FD-228A-41E5-BCB5E97E8ECB}"/>
              </a:ext>
            </a:extLst>
          </p:cNvPr>
          <p:cNvCxnSpPr>
            <a:stCxn id="9" idx="3"/>
            <a:endCxn id="5" idx="1"/>
          </p:cNvCxnSpPr>
          <p:nvPr/>
        </p:nvCxnSpPr>
        <p:spPr>
          <a:xfrm flipV="1">
            <a:off x="4263885" y="2553447"/>
            <a:ext cx="1050396" cy="1065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A526BCB-0808-0C16-0DF9-4BA0F115F5B1}"/>
              </a:ext>
            </a:extLst>
          </p:cNvPr>
          <p:cNvCxnSpPr>
            <a:stCxn id="9" idx="3"/>
            <a:endCxn id="6" idx="1"/>
          </p:cNvCxnSpPr>
          <p:nvPr/>
        </p:nvCxnSpPr>
        <p:spPr>
          <a:xfrm flipV="1">
            <a:off x="4263885" y="3470812"/>
            <a:ext cx="1050396" cy="148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C785BD4-0FF0-C406-D993-4F0FDF1FDEDC}"/>
              </a:ext>
            </a:extLst>
          </p:cNvPr>
          <p:cNvCxnSpPr>
            <a:stCxn id="9" idx="3"/>
            <a:endCxn id="11" idx="1"/>
          </p:cNvCxnSpPr>
          <p:nvPr/>
        </p:nvCxnSpPr>
        <p:spPr>
          <a:xfrm>
            <a:off x="4263885" y="3619317"/>
            <a:ext cx="1050395" cy="755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704156B-9242-93D3-CA61-03180BA6E11E}"/>
              </a:ext>
            </a:extLst>
          </p:cNvPr>
          <p:cNvCxnSpPr>
            <a:stCxn id="9" idx="3"/>
            <a:endCxn id="12" idx="1"/>
          </p:cNvCxnSpPr>
          <p:nvPr/>
        </p:nvCxnSpPr>
        <p:spPr>
          <a:xfrm>
            <a:off x="4263885" y="3619317"/>
            <a:ext cx="1050396" cy="1673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229D502-74F6-26AA-2A02-3BC585E0C126}"/>
              </a:ext>
            </a:extLst>
          </p:cNvPr>
          <p:cNvCxnSpPr>
            <a:stCxn id="9" idx="3"/>
            <a:endCxn id="14" idx="1"/>
          </p:cNvCxnSpPr>
          <p:nvPr/>
        </p:nvCxnSpPr>
        <p:spPr>
          <a:xfrm>
            <a:off x="4263885" y="3619317"/>
            <a:ext cx="1050396" cy="2603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2" descr="Download | Pendaftaran ITTelkom Surabaya">
            <a:extLst>
              <a:ext uri="{FF2B5EF4-FFF2-40B4-BE49-F238E27FC236}">
                <a16:creationId xmlns:a16="http://schemas.microsoft.com/office/drawing/2014/main" id="{0C84E950-4ACA-437F-D8BA-581D183C9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1" y="6026325"/>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Supporting the Organization’s Strategy</a:t>
            </a:r>
            <a:endParaRPr lang="id-ID" sz="3600"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D82C176-D9E0-C73A-1768-89245CC7E41C}"/>
              </a:ext>
            </a:extLst>
          </p:cNvPr>
          <p:cNvSpPr txBox="1"/>
          <p:nvPr/>
        </p:nvSpPr>
        <p:spPr>
          <a:xfrm>
            <a:off x="3285558" y="1235895"/>
            <a:ext cx="6043150" cy="400110"/>
          </a:xfrm>
          <a:prstGeom prst="rect">
            <a:avLst/>
          </a:prstGeom>
          <a:noFill/>
        </p:spPr>
        <p:txBody>
          <a:bodyPr wrap="square">
            <a:spAutoFit/>
          </a:bodyPr>
          <a:lstStyle/>
          <a:p>
            <a:pPr algn="ctr"/>
            <a:r>
              <a:rPr lang="id-ID" sz="2000" dirty="0">
                <a:latin typeface="Bahnschrift" panose="020B0502040204020203" pitchFamily="34" charset="0"/>
              </a:rPr>
              <a:t>Elemen</a:t>
            </a:r>
            <a:r>
              <a:rPr lang="en-US" sz="2000" dirty="0">
                <a:latin typeface="Bahnschrift" panose="020B0502040204020203" pitchFamily="34" charset="0"/>
              </a:rPr>
              <a:t>-</a:t>
            </a:r>
            <a:r>
              <a:rPr lang="en-US" sz="2000" dirty="0" err="1">
                <a:latin typeface="Bahnschrift" panose="020B0502040204020203" pitchFamily="34" charset="0"/>
              </a:rPr>
              <a:t>elemen</a:t>
            </a:r>
            <a:r>
              <a:rPr lang="id-ID" sz="2000" dirty="0">
                <a:latin typeface="Bahnschrift" panose="020B0502040204020203" pitchFamily="34" charset="0"/>
              </a:rPr>
              <a:t> penting</a:t>
            </a:r>
            <a:r>
              <a:rPr lang="en-ID" sz="2000" dirty="0">
                <a:latin typeface="Bahnschrift" panose="020B0502040204020203" pitchFamily="34" charset="0"/>
              </a:rPr>
              <a:t>:</a:t>
            </a:r>
            <a:endParaRPr lang="id-ID" sz="2000" dirty="0">
              <a:latin typeface="Bahnschrift" panose="020B0502040204020203" pitchFamily="34" charset="0"/>
            </a:endParaRPr>
          </a:p>
        </p:txBody>
      </p:sp>
      <p:pic>
        <p:nvPicPr>
          <p:cNvPr id="36" name="Picture 2" descr="Download | Pendaftaran ITTelkom Surabaya">
            <a:extLst>
              <a:ext uri="{FF2B5EF4-FFF2-40B4-BE49-F238E27FC236}">
                <a16:creationId xmlns:a16="http://schemas.microsoft.com/office/drawing/2014/main" id="{0C84E950-4ACA-437F-D8BA-581D183C9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1" y="6026325"/>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FA49F44-B20C-369E-6E55-DEA12FD57502}"/>
              </a:ext>
            </a:extLst>
          </p:cNvPr>
          <p:cNvSpPr/>
          <p:nvPr/>
        </p:nvSpPr>
        <p:spPr>
          <a:xfrm>
            <a:off x="561558" y="1887880"/>
            <a:ext cx="2136913" cy="21070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Human Resource Planning</a:t>
            </a:r>
            <a:endParaRPr lang="id-ID" dirty="0"/>
          </a:p>
        </p:txBody>
      </p:sp>
      <p:sp>
        <p:nvSpPr>
          <p:cNvPr id="4" name="Oval 3">
            <a:extLst>
              <a:ext uri="{FF2B5EF4-FFF2-40B4-BE49-F238E27FC236}">
                <a16:creationId xmlns:a16="http://schemas.microsoft.com/office/drawing/2014/main" id="{4A652B86-FEF2-22CA-425B-AB86CC005620}"/>
              </a:ext>
            </a:extLst>
          </p:cNvPr>
          <p:cNvSpPr/>
          <p:nvPr/>
        </p:nvSpPr>
        <p:spPr>
          <a:xfrm>
            <a:off x="2799521" y="1935522"/>
            <a:ext cx="2136913" cy="21070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Talent Management</a:t>
            </a:r>
            <a:endParaRPr lang="id-ID" dirty="0"/>
          </a:p>
        </p:txBody>
      </p:sp>
      <p:sp>
        <p:nvSpPr>
          <p:cNvPr id="7" name="Oval 6">
            <a:extLst>
              <a:ext uri="{FF2B5EF4-FFF2-40B4-BE49-F238E27FC236}">
                <a16:creationId xmlns:a16="http://schemas.microsoft.com/office/drawing/2014/main" id="{FE613E92-9388-E6BB-3241-725F0BB3269C}"/>
              </a:ext>
            </a:extLst>
          </p:cNvPr>
          <p:cNvSpPr/>
          <p:nvPr/>
        </p:nvSpPr>
        <p:spPr>
          <a:xfrm>
            <a:off x="5027543" y="1887880"/>
            <a:ext cx="2136913" cy="21070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Evidence-Based HR</a:t>
            </a:r>
          </a:p>
        </p:txBody>
      </p:sp>
      <p:sp>
        <p:nvSpPr>
          <p:cNvPr id="8" name="Oval 7">
            <a:extLst>
              <a:ext uri="{FF2B5EF4-FFF2-40B4-BE49-F238E27FC236}">
                <a16:creationId xmlns:a16="http://schemas.microsoft.com/office/drawing/2014/main" id="{C0FF00A7-5B05-C64D-F3A0-E974A63158D0}"/>
              </a:ext>
            </a:extLst>
          </p:cNvPr>
          <p:cNvSpPr/>
          <p:nvPr/>
        </p:nvSpPr>
        <p:spPr>
          <a:xfrm>
            <a:off x="7265506" y="1978490"/>
            <a:ext cx="2136913" cy="21070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Sustainability</a:t>
            </a:r>
          </a:p>
        </p:txBody>
      </p:sp>
      <p:sp>
        <p:nvSpPr>
          <p:cNvPr id="10" name="Oval 9">
            <a:extLst>
              <a:ext uri="{FF2B5EF4-FFF2-40B4-BE49-F238E27FC236}">
                <a16:creationId xmlns:a16="http://schemas.microsoft.com/office/drawing/2014/main" id="{9E43DAEA-08E9-534D-6940-8896796706BB}"/>
              </a:ext>
            </a:extLst>
          </p:cNvPr>
          <p:cNvSpPr/>
          <p:nvPr/>
        </p:nvSpPr>
        <p:spPr>
          <a:xfrm>
            <a:off x="9503469" y="1887880"/>
            <a:ext cx="2136913" cy="21070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Stakeholders</a:t>
            </a:r>
          </a:p>
        </p:txBody>
      </p:sp>
      <p:sp>
        <p:nvSpPr>
          <p:cNvPr id="15" name="TextBox 14">
            <a:extLst>
              <a:ext uri="{FF2B5EF4-FFF2-40B4-BE49-F238E27FC236}">
                <a16:creationId xmlns:a16="http://schemas.microsoft.com/office/drawing/2014/main" id="{AEC3B108-3AAC-8164-485A-C0286B76C0D5}"/>
              </a:ext>
            </a:extLst>
          </p:cNvPr>
          <p:cNvSpPr txBox="1"/>
          <p:nvPr/>
        </p:nvSpPr>
        <p:spPr>
          <a:xfrm>
            <a:off x="711158" y="4152911"/>
            <a:ext cx="1817829" cy="1815882"/>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Mengidentifikasi jumlah dan jenis karyawan yang dibutuhkan organisasi untuk mencapai tujuannya</a:t>
            </a:r>
            <a:endParaRPr lang="id-ID" sz="1600" dirty="0">
              <a:latin typeface="Bahnschrift" panose="020B0502040204020203" pitchFamily="34" charset="0"/>
            </a:endParaRPr>
          </a:p>
        </p:txBody>
      </p:sp>
      <p:sp>
        <p:nvSpPr>
          <p:cNvPr id="19" name="TextBox 18">
            <a:extLst>
              <a:ext uri="{FF2B5EF4-FFF2-40B4-BE49-F238E27FC236}">
                <a16:creationId xmlns:a16="http://schemas.microsoft.com/office/drawing/2014/main" id="{1FD227CC-F623-7286-B42E-DCFFCDC1E8C2}"/>
              </a:ext>
            </a:extLst>
          </p:cNvPr>
          <p:cNvSpPr txBox="1"/>
          <p:nvPr/>
        </p:nvSpPr>
        <p:spPr>
          <a:xfrm>
            <a:off x="2874891" y="4152911"/>
            <a:ext cx="1986171" cy="2308324"/>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Upaya sistematis dan terencana untuk menarik, mempertahankan, mengembangkan, dan memotivasi karyawan dan manajer yang sangat terampil</a:t>
            </a:r>
            <a:endParaRPr lang="id-ID" sz="1600" dirty="0">
              <a:latin typeface="Bahnschrift" panose="020B0502040204020203" pitchFamily="34" charset="0"/>
            </a:endParaRPr>
          </a:p>
        </p:txBody>
      </p:sp>
      <p:sp>
        <p:nvSpPr>
          <p:cNvPr id="25" name="TextBox 24">
            <a:extLst>
              <a:ext uri="{FF2B5EF4-FFF2-40B4-BE49-F238E27FC236}">
                <a16:creationId xmlns:a16="http://schemas.microsoft.com/office/drawing/2014/main" id="{9EC91567-2E08-3691-6C41-6DC9AE500F0D}"/>
              </a:ext>
            </a:extLst>
          </p:cNvPr>
          <p:cNvSpPr txBox="1"/>
          <p:nvPr/>
        </p:nvSpPr>
        <p:spPr>
          <a:xfrm>
            <a:off x="5027542" y="4152911"/>
            <a:ext cx="2136913" cy="2308324"/>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Mengumpulkan dan menggunakan data untuk menunjukkan bahwa praktik </a:t>
            </a:r>
            <a:r>
              <a:rPr lang="en-ID" sz="1600" dirty="0">
                <a:effectLst/>
                <a:latin typeface="Bahnschrift" panose="020B0502040204020203" pitchFamily="34" charset="0"/>
                <a:ea typeface="Calibri" panose="020F0502020204030204" pitchFamily="34" charset="0"/>
                <a:cs typeface="Times New Roman" panose="02020603050405020304" pitchFamily="18" charset="0"/>
              </a:rPr>
              <a:t>HR</a:t>
            </a:r>
            <a:r>
              <a:rPr lang="id-ID" sz="1600" dirty="0">
                <a:effectLst/>
                <a:latin typeface="Bahnschrift" panose="020B0502040204020203" pitchFamily="34" charset="0"/>
                <a:ea typeface="Calibri" panose="020F0502020204030204" pitchFamily="34" charset="0"/>
                <a:cs typeface="Times New Roman" panose="02020603050405020304" pitchFamily="18" charset="0"/>
              </a:rPr>
              <a:t> memiliki pengaruh positif pada laba perusahaan atau pemangku kepentingan utama</a:t>
            </a:r>
            <a:endParaRPr lang="id-ID" sz="1600" dirty="0">
              <a:latin typeface="Bahnschrift" panose="020B0502040204020203" pitchFamily="34" charset="0"/>
            </a:endParaRPr>
          </a:p>
        </p:txBody>
      </p:sp>
      <p:sp>
        <p:nvSpPr>
          <p:cNvPr id="28" name="TextBox 27">
            <a:extLst>
              <a:ext uri="{FF2B5EF4-FFF2-40B4-BE49-F238E27FC236}">
                <a16:creationId xmlns:a16="http://schemas.microsoft.com/office/drawing/2014/main" id="{2E43983A-2012-0751-5887-72FE9BEA725C}"/>
              </a:ext>
            </a:extLst>
          </p:cNvPr>
          <p:cNvSpPr txBox="1"/>
          <p:nvPr/>
        </p:nvSpPr>
        <p:spPr>
          <a:xfrm>
            <a:off x="7191795" y="4152910"/>
            <a:ext cx="2136913" cy="2554545"/>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Kemampuan organisasi untuk mendapatkan keuntungan tanpa menghabiskan sumber dayanya, termasuk karyawan, sumber daya alam, dan dukungan masyarakat sekitar</a:t>
            </a:r>
            <a:endParaRPr lang="id-ID" sz="1600" dirty="0">
              <a:latin typeface="Bahnschrift" panose="020B0502040204020203" pitchFamily="34" charset="0"/>
            </a:endParaRPr>
          </a:p>
        </p:txBody>
      </p:sp>
      <p:sp>
        <p:nvSpPr>
          <p:cNvPr id="31" name="TextBox 30">
            <a:extLst>
              <a:ext uri="{FF2B5EF4-FFF2-40B4-BE49-F238E27FC236}">
                <a16:creationId xmlns:a16="http://schemas.microsoft.com/office/drawing/2014/main" id="{26CB8045-B5EF-A8F3-9835-3F8FBA45C750}"/>
              </a:ext>
            </a:extLst>
          </p:cNvPr>
          <p:cNvSpPr txBox="1"/>
          <p:nvPr/>
        </p:nvSpPr>
        <p:spPr>
          <a:xfrm>
            <a:off x="9629364" y="4152910"/>
            <a:ext cx="1885121" cy="2554545"/>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Pihak-pihak yang berkepentingan dengan kesuksesan perusahaan (biasanya pemegang saham, masyarakat, pelanggan, dan karyawan</a:t>
            </a:r>
            <a:r>
              <a:rPr lang="en-ID" sz="16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1600" dirty="0">
              <a:latin typeface="Bahnschrift" panose="020B0502040204020203" pitchFamily="34" charset="0"/>
            </a:endParaRPr>
          </a:p>
        </p:txBody>
      </p:sp>
    </p:spTree>
    <p:extLst>
      <p:ext uri="{BB962C8B-B14F-4D97-AF65-F5344CB8AC3E}">
        <p14:creationId xmlns:p14="http://schemas.microsoft.com/office/powerpoint/2010/main" val="120449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Skills of HRM Professionals</a:t>
            </a:r>
            <a:endParaRPr lang="id-ID" sz="3600" dirty="0">
              <a:solidFill>
                <a:schemeClr val="bg1"/>
              </a:solidFill>
              <a:latin typeface="Bahnschrift" panose="020B0502040204020203" pitchFamily="34" charset="0"/>
            </a:endParaRPr>
          </a:p>
        </p:txBody>
      </p:sp>
      <p:sp>
        <p:nvSpPr>
          <p:cNvPr id="31" name="TextBox 30">
            <a:extLst>
              <a:ext uri="{FF2B5EF4-FFF2-40B4-BE49-F238E27FC236}">
                <a16:creationId xmlns:a16="http://schemas.microsoft.com/office/drawing/2014/main" id="{26CB8045-B5EF-A8F3-9835-3F8FBA45C750}"/>
              </a:ext>
            </a:extLst>
          </p:cNvPr>
          <p:cNvSpPr txBox="1"/>
          <p:nvPr/>
        </p:nvSpPr>
        <p:spPr>
          <a:xfrm>
            <a:off x="6994851" y="1602528"/>
            <a:ext cx="4505740" cy="4401205"/>
          </a:xfrm>
          <a:prstGeom prst="rect">
            <a:avLst/>
          </a:prstGeom>
          <a:noFill/>
        </p:spPr>
        <p:txBody>
          <a:bodyPr wrap="square">
            <a:spAutoFit/>
          </a:bodyPr>
          <a:lstStyle/>
          <a:p>
            <a:pPr marL="285750" indent="-285750" algn="just">
              <a:buFont typeface="Arial" panose="020B0604020202020204" pitchFamily="34" charset="0"/>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The Society for Human Resource Management (SHRM)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telah</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menetapkan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seperangkat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pengetahuan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keterampilan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terkait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dengan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kesuksesan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mengelompokkannya</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ke</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9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kategori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disebut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b="1" dirty="0" err="1">
                <a:effectLst/>
                <a:latin typeface="Bahnschrift" panose="020B0502040204020203" pitchFamily="34" charset="0"/>
                <a:ea typeface="Calibri" panose="020F0502020204030204" pitchFamily="34" charset="0"/>
                <a:cs typeface="Times New Roman" panose="02020603050405020304" pitchFamily="18" charset="0"/>
              </a:rPr>
              <a:t>kompetensi</a:t>
            </a:r>
            <a:r>
              <a:rPr lang="en-US" sz="2000" b="1"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b="1" dirty="0" err="1">
                <a:effectLst/>
                <a:latin typeface="Bahnschrift" panose="020B0502040204020203" pitchFamily="34" charset="0"/>
                <a:ea typeface="Calibri" panose="020F0502020204030204" pitchFamily="34" charset="0"/>
                <a:cs typeface="Times New Roman" panose="02020603050405020304" pitchFamily="18" charset="0"/>
              </a:rPr>
              <a:t>keberhasilan</a:t>
            </a:r>
            <a:r>
              <a:rPr lang="en-US" sz="2000" b="1" dirty="0">
                <a:effectLst/>
                <a:latin typeface="Bahnschrift" panose="020B0502040204020203" pitchFamily="34" charset="0"/>
                <a:ea typeface="Calibri" panose="020F0502020204030204" pitchFamily="34" charset="0"/>
                <a:cs typeface="Times New Roman" panose="02020603050405020304" pitchFamily="18" charset="0"/>
              </a:rPr>
              <a:t> SDM</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Seperti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terlihat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pada Gambar 3.</a:t>
            </a:r>
          </a:p>
          <a:p>
            <a:pPr marL="285750" indent="-285750" algn="just">
              <a:buFont typeface="Arial" panose="020B0604020202020204" pitchFamily="34" charset="0"/>
              <a:buChar char="•"/>
            </a:pPr>
            <a:r>
              <a:rPr lang="id-ID" sz="2000" dirty="0">
                <a:latin typeface="Bahnschrift" panose="020B0502040204020203" pitchFamily="34" charset="0"/>
              </a:rPr>
              <a:t>Seperti yang ditunjukkan Gambar</a:t>
            </a:r>
            <a:r>
              <a:rPr lang="en-ID" sz="2000" dirty="0">
                <a:latin typeface="Bahnschrift" panose="020B0502040204020203" pitchFamily="34" charset="0"/>
              </a:rPr>
              <a:t> </a:t>
            </a:r>
            <a:r>
              <a:rPr lang="id-ID" sz="2000" dirty="0">
                <a:latin typeface="Bahnschrift" panose="020B0502040204020203" pitchFamily="34" charset="0"/>
              </a:rPr>
              <a:t>3</a:t>
            </a:r>
            <a:r>
              <a:rPr lang="en-ID" sz="2000" dirty="0">
                <a:latin typeface="Bahnschrift" panose="020B0502040204020203" pitchFamily="34" charset="0"/>
              </a:rPr>
              <a:t>.,</a:t>
            </a:r>
            <a:r>
              <a:rPr lang="id-ID" sz="2000" dirty="0">
                <a:latin typeface="Bahnschrift" panose="020B0502040204020203" pitchFamily="34" charset="0"/>
              </a:rPr>
              <a:t> kompetensi ini terbagi dalam empat kelompok kompetensi: </a:t>
            </a:r>
            <a:r>
              <a:rPr lang="en-US" sz="2000" b="1" dirty="0">
                <a:latin typeface="Bahnschrift" panose="020B0502040204020203" pitchFamily="34" charset="0"/>
              </a:rPr>
              <a:t>technical, interpersonal, business, and leadership.</a:t>
            </a:r>
            <a:endParaRPr lang="id-ID" sz="2000" b="1" dirty="0">
              <a:latin typeface="Bahnschrift" panose="020B0502040204020203" pitchFamily="34" charset="0"/>
            </a:endParaRPr>
          </a:p>
        </p:txBody>
      </p:sp>
      <p:pic>
        <p:nvPicPr>
          <p:cNvPr id="5" name="Picture 4">
            <a:extLst>
              <a:ext uri="{FF2B5EF4-FFF2-40B4-BE49-F238E27FC236}">
                <a16:creationId xmlns:a16="http://schemas.microsoft.com/office/drawing/2014/main" id="{86F56E2F-E8BC-0F84-A1EC-3BFEEB467FBC}"/>
              </a:ext>
            </a:extLst>
          </p:cNvPr>
          <p:cNvPicPr>
            <a:picLocks noChangeAspect="1"/>
          </p:cNvPicPr>
          <p:nvPr/>
        </p:nvPicPr>
        <p:blipFill rotWithShape="1">
          <a:blip r:embed="rId3"/>
          <a:srcRect l="4934" r="20343"/>
          <a:stretch/>
        </p:blipFill>
        <p:spPr>
          <a:xfrm>
            <a:off x="691409" y="1138214"/>
            <a:ext cx="5404591" cy="5166329"/>
          </a:xfrm>
          <a:prstGeom prst="rect">
            <a:avLst/>
          </a:prstGeom>
        </p:spPr>
      </p:pic>
      <p:pic>
        <p:nvPicPr>
          <p:cNvPr id="6" name="Picture 5">
            <a:extLst>
              <a:ext uri="{FF2B5EF4-FFF2-40B4-BE49-F238E27FC236}">
                <a16:creationId xmlns:a16="http://schemas.microsoft.com/office/drawing/2014/main" id="{A4A1D9AB-5AC0-9FCD-7C5D-3FA15E2244E6}"/>
              </a:ext>
            </a:extLst>
          </p:cNvPr>
          <p:cNvPicPr>
            <a:picLocks noChangeAspect="1"/>
          </p:cNvPicPr>
          <p:nvPr/>
        </p:nvPicPr>
        <p:blipFill rotWithShape="1">
          <a:blip r:embed="rId3"/>
          <a:srcRect l="78572" t="37020" r="2623" b="36886"/>
          <a:stretch/>
        </p:blipFill>
        <p:spPr>
          <a:xfrm>
            <a:off x="5500770" y="5250157"/>
            <a:ext cx="1494081" cy="1480930"/>
          </a:xfrm>
          <a:prstGeom prst="rect">
            <a:avLst/>
          </a:prstGeom>
        </p:spPr>
      </p:pic>
      <p:sp>
        <p:nvSpPr>
          <p:cNvPr id="11" name="TextBox 10">
            <a:extLst>
              <a:ext uri="{FF2B5EF4-FFF2-40B4-BE49-F238E27FC236}">
                <a16:creationId xmlns:a16="http://schemas.microsoft.com/office/drawing/2014/main" id="{C02ACACE-7695-68CB-4CA6-F462DCD286DE}"/>
              </a:ext>
            </a:extLst>
          </p:cNvPr>
          <p:cNvSpPr txBox="1"/>
          <p:nvPr/>
        </p:nvSpPr>
        <p:spPr>
          <a:xfrm>
            <a:off x="2690140" y="6392533"/>
            <a:ext cx="1156353" cy="338554"/>
          </a:xfrm>
          <a:prstGeom prst="rect">
            <a:avLst/>
          </a:prstGeom>
          <a:noFill/>
        </p:spPr>
        <p:txBody>
          <a:bodyPr wrap="square">
            <a:spAutoFit/>
          </a:bodyPr>
          <a:lstStyle/>
          <a:p>
            <a:pPr algn="just"/>
            <a:r>
              <a:rPr lang="en-US" sz="1600" dirty="0">
                <a:effectLst/>
                <a:latin typeface="Bahnschrift" panose="020B0502040204020203" pitchFamily="34" charset="0"/>
                <a:ea typeface="Calibri" panose="020F0502020204030204" pitchFamily="34" charset="0"/>
                <a:cs typeface="Times New Roman" panose="02020603050405020304" pitchFamily="18" charset="0"/>
              </a:rPr>
              <a:t>Gambar 3.</a:t>
            </a:r>
            <a:endParaRPr lang="id-ID" sz="1600" dirty="0">
              <a:latin typeface="Bahnschrift" panose="020B0502040204020203" pitchFamily="34" charset="0"/>
            </a:endParaRPr>
          </a:p>
        </p:txBody>
      </p:sp>
    </p:spTree>
    <p:extLst>
      <p:ext uri="{BB962C8B-B14F-4D97-AF65-F5344CB8AC3E}">
        <p14:creationId xmlns:p14="http://schemas.microsoft.com/office/powerpoint/2010/main" val="298068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Skills of HRM Professionals</a:t>
            </a:r>
            <a:endParaRPr lang="id-ID" sz="3600" dirty="0">
              <a:solidFill>
                <a:schemeClr val="bg1"/>
              </a:solidFill>
              <a:latin typeface="Bahnschrift" panose="020B0502040204020203" pitchFamily="34" charset="0"/>
            </a:endParaRPr>
          </a:p>
        </p:txBody>
      </p:sp>
      <p:sp>
        <p:nvSpPr>
          <p:cNvPr id="31" name="TextBox 30">
            <a:extLst>
              <a:ext uri="{FF2B5EF4-FFF2-40B4-BE49-F238E27FC236}">
                <a16:creationId xmlns:a16="http://schemas.microsoft.com/office/drawing/2014/main" id="{26CB8045-B5EF-A8F3-9835-3F8FBA45C750}"/>
              </a:ext>
            </a:extLst>
          </p:cNvPr>
          <p:cNvSpPr txBox="1"/>
          <p:nvPr/>
        </p:nvSpPr>
        <p:spPr>
          <a:xfrm>
            <a:off x="367591" y="1304816"/>
            <a:ext cx="11190000" cy="707886"/>
          </a:xfrm>
          <a:prstGeom prst="rect">
            <a:avLst/>
          </a:prstGeom>
          <a:noFill/>
        </p:spPr>
        <p:txBody>
          <a:bodyPr wrap="square">
            <a:spAutoFit/>
          </a:bodyPr>
          <a:lstStyle/>
          <a:p>
            <a:pPr algn="just"/>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setiap</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kompetensi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model SHRM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memberikan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definisi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spesifikasi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standar</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diperlukan</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sukses</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di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setiap</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level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Berikut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adalah</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beberapa</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contoh</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000" b="1" dirty="0">
              <a:latin typeface="Bahnschrift" panose="020B0502040204020203" pitchFamily="34" charset="0"/>
            </a:endParaRPr>
          </a:p>
        </p:txBody>
      </p:sp>
      <p:sp>
        <p:nvSpPr>
          <p:cNvPr id="2" name="TextBox 1">
            <a:extLst>
              <a:ext uri="{FF2B5EF4-FFF2-40B4-BE49-F238E27FC236}">
                <a16:creationId xmlns:a16="http://schemas.microsoft.com/office/drawing/2014/main" id="{75FEC786-6709-38A0-69BC-1A2967E4AC6D}"/>
              </a:ext>
            </a:extLst>
          </p:cNvPr>
          <p:cNvSpPr txBox="1"/>
          <p:nvPr/>
        </p:nvSpPr>
        <p:spPr>
          <a:xfrm>
            <a:off x="367591" y="2012702"/>
            <a:ext cx="11190000" cy="4478149"/>
          </a:xfrm>
          <a:prstGeom prst="rect">
            <a:avLst/>
          </a:prstGeom>
          <a:noFill/>
        </p:spPr>
        <p:txBody>
          <a:bodyPr wrap="square">
            <a:spAutoFit/>
          </a:bodyPr>
          <a:lstStyle/>
          <a:p>
            <a:pPr marL="342900" indent="-342900" algn="just">
              <a:buAutoNum type="arabicPeriod"/>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Human resource expertise</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pada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hakekatnya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menyangkut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pemahaman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pelaksanaan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fungsi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manajemen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sumber</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daya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manusia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menggunakan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teknologi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menerapkan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kebijakan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prosedur</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selalu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mengikuti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perkembangan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hukum</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a:t>
            </a:r>
          </a:p>
          <a:p>
            <a:pPr marL="342900" indent="-342900" algn="just">
              <a:buAutoNum type="arabicPeriod"/>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Relationship management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melibatkan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penanganan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interaksi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pribadi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diperlukan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menyediakan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layanan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mendukung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tujuan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memperlakukan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karyawan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dengan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hormat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membangun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kepercayaan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memberikan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layanan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pelanggan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baik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kepada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mereka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dilayani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oleh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fungsi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a:t>
            </a:r>
          </a:p>
          <a:p>
            <a:pPr marL="342900" indent="-342900" algn="just">
              <a:buAutoNum type="arabicPeriod"/>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Consultation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mengacu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pada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cara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karyawan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membimbing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orang lain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Mereka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melakukannya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melalui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seperti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pembinaan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pengumpulan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data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mendukung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keputusan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bisnis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terutama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di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tingkat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senior,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merancang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solusi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mendukung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strategi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bisnis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p>
          <a:p>
            <a:pPr marL="342900" indent="-342900" algn="just">
              <a:buAutoNum type="arabicPeriod"/>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Leadership and navigation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mengacu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pada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mengarahkan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proses dan program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Bergantung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pada level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seseorang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diperlukan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mencakup</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konsisten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dengan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budaya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mendorong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orang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berkolaborasi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atau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menetapkan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visi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fungsi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atau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keseluruhan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1900" b="1" dirty="0">
              <a:latin typeface="Bahnschrift" panose="020B0502040204020203" pitchFamily="34" charset="0"/>
            </a:endParaRPr>
          </a:p>
        </p:txBody>
      </p:sp>
    </p:spTree>
    <p:extLst>
      <p:ext uri="{BB962C8B-B14F-4D97-AF65-F5344CB8AC3E}">
        <p14:creationId xmlns:p14="http://schemas.microsoft.com/office/powerpoint/2010/main" val="260300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Skills of HRM Professionals (Cont’d)</a:t>
            </a:r>
            <a:endParaRPr lang="id-ID" sz="3600" dirty="0">
              <a:solidFill>
                <a:schemeClr val="bg1"/>
              </a:solidFill>
              <a:latin typeface="Bahnschrift" panose="020B0502040204020203" pitchFamily="34" charset="0"/>
            </a:endParaRPr>
          </a:p>
        </p:txBody>
      </p:sp>
      <p:sp>
        <p:nvSpPr>
          <p:cNvPr id="2" name="TextBox 1">
            <a:extLst>
              <a:ext uri="{FF2B5EF4-FFF2-40B4-BE49-F238E27FC236}">
                <a16:creationId xmlns:a16="http://schemas.microsoft.com/office/drawing/2014/main" id="{75FEC786-6709-38A0-69BC-1A2967E4AC6D}"/>
              </a:ext>
            </a:extLst>
          </p:cNvPr>
          <p:cNvSpPr txBox="1"/>
          <p:nvPr/>
        </p:nvSpPr>
        <p:spPr>
          <a:xfrm>
            <a:off x="418978" y="1305341"/>
            <a:ext cx="10684451" cy="5062924"/>
          </a:xfrm>
          <a:prstGeom prst="rect">
            <a:avLst/>
          </a:prstGeom>
          <a:noFill/>
        </p:spPr>
        <p:txBody>
          <a:bodyPr wrap="square">
            <a:spAutoFit/>
          </a:bodyPr>
          <a:lstStyle/>
          <a:p>
            <a:pPr marL="342900" indent="-342900" algn="just">
              <a:buFont typeface="+mj-lt"/>
              <a:buAutoNum type="arabicPeriod" startAt="5"/>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Communicatio</a:t>
            </a:r>
            <a:r>
              <a:rPr lang="en-US" sz="1900" b="1" i="1" dirty="0">
                <a:latin typeface="Bahnschrift" panose="020B0502040204020203" pitchFamily="34" charset="0"/>
                <a:ea typeface="Calibri" panose="020F0502020204030204" pitchFamily="34" charset="0"/>
                <a:cs typeface="Times New Roman" panose="02020603050405020304" pitchFamily="18" charset="0"/>
              </a:rPr>
              <a:t>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melibatkan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keterampilan</a:t>
            </a:r>
            <a:r>
              <a:rPr lang="en-US" sz="1900" dirty="0">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latin typeface="Bahnschrift" panose="020B0502040204020203" pitchFamily="34" charset="0"/>
                <a:ea typeface="Calibri" panose="020F0502020204030204" pitchFamily="34" charset="0"/>
                <a:cs typeface="Times New Roman" panose="02020603050405020304" pitchFamily="18" charset="0"/>
              </a:rPr>
              <a:t>dibutuhkan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untuk</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bertukar</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informasi</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dengan</a:t>
            </a:r>
            <a:r>
              <a:rPr lang="en-US" sz="1900" dirty="0">
                <a:latin typeface="Bahnschrift" panose="020B0502040204020203" pitchFamily="34" charset="0"/>
                <a:ea typeface="Calibri" panose="020F0502020204030204" pitchFamily="34" charset="0"/>
                <a:cs typeface="Times New Roman" panose="02020603050405020304" pitchFamily="18" charset="0"/>
              </a:rPr>
              <a:t> orang lain di </a:t>
            </a:r>
            <a:r>
              <a:rPr lang="en-US" sz="1900" dirty="0" err="1">
                <a:latin typeface="Bahnschrift" panose="020B0502040204020203" pitchFamily="34" charset="0"/>
                <a:ea typeface="Calibri" panose="020F0502020204030204" pitchFamily="34" charset="0"/>
                <a:cs typeface="Times New Roman" panose="02020603050405020304" pitchFamily="18" charset="0"/>
              </a:rPr>
              <a:t>dalam</a:t>
            </a:r>
            <a:r>
              <a:rPr lang="en-US" sz="1900" dirty="0">
                <a:latin typeface="Bahnschrift" panose="020B0502040204020203" pitchFamily="34" charset="0"/>
                <a:ea typeface="Calibri" panose="020F0502020204030204" pitchFamily="34" charset="0"/>
                <a:cs typeface="Times New Roman" panose="02020603050405020304" pitchFamily="18" charset="0"/>
              </a:rPr>
              <a:t> dan di </a:t>
            </a:r>
            <a:r>
              <a:rPr lang="en-US" sz="1900" dirty="0" err="1">
                <a:latin typeface="Bahnschrift" panose="020B0502040204020203" pitchFamily="34" charset="0"/>
                <a:ea typeface="Calibri" panose="020F0502020204030204" pitchFamily="34" charset="0"/>
                <a:cs typeface="Times New Roman" panose="02020603050405020304" pitchFamily="18" charset="0"/>
              </a:rPr>
              <a:t>luar</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Contoh</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perilaku</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termasuk</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mengungkapkan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informasi</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dengan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jelas</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memberikan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umpan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balik</a:t>
            </a:r>
            <a:r>
              <a:rPr lang="en-US" sz="1900" dirty="0">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latin typeface="Bahnschrift" panose="020B0502040204020203" pitchFamily="34" charset="0"/>
                <a:ea typeface="Calibri" panose="020F0502020204030204" pitchFamily="34" charset="0"/>
                <a:cs typeface="Times New Roman" panose="02020603050405020304" pitchFamily="18" charset="0"/>
              </a:rPr>
              <a:t>konstruktif</a:t>
            </a:r>
            <a:r>
              <a:rPr lang="en-US" sz="1900" dirty="0">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latin typeface="Bahnschrift" panose="020B0502040204020203" pitchFamily="34" charset="0"/>
                <a:ea typeface="Calibri" panose="020F0502020204030204" pitchFamily="34" charset="0"/>
                <a:cs typeface="Times New Roman" panose="02020603050405020304" pitchFamily="18" charset="0"/>
              </a:rPr>
              <a:t>mendengarkan</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secara</a:t>
            </a:r>
            <a:r>
              <a:rPr lang="en-US" sz="1900" dirty="0">
                <a:latin typeface="Bahnschrift" panose="020B0502040204020203" pitchFamily="34" charset="0"/>
                <a:ea typeface="Calibri" panose="020F0502020204030204" pitchFamily="34" charset="0"/>
                <a:cs typeface="Times New Roman" panose="02020603050405020304" pitchFamily="18" charset="0"/>
              </a:rPr>
              <a:t> </a:t>
            </a:r>
            <a:r>
              <a:rPr lang="en-US" sz="1900" dirty="0" err="1">
                <a:latin typeface="Bahnschrift" panose="020B0502040204020203" pitchFamily="34" charset="0"/>
                <a:ea typeface="Calibri" panose="020F0502020204030204" pitchFamily="34" charset="0"/>
                <a:cs typeface="Times New Roman" panose="02020603050405020304" pitchFamily="18" charset="0"/>
              </a:rPr>
              <a:t>efektif</a:t>
            </a:r>
            <a:endParaRPr lang="en-US" sz="19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buAutoNum type="arabicPeriod" startAt="5"/>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Global and cultural effectiveness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menghargai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mempertimbangkan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berbagai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perspektif</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orang.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memperoleh</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pengetahuan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tentang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budaya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lain,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menyelesaikan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konflik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mendukung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inklusivitas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sehingga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semua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dapat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berkontribusi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secara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maksimal</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p>
          <a:p>
            <a:pPr marL="342900" indent="-342900" algn="just">
              <a:buAutoNum type="arabicPeriod" startAt="5"/>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Ethical practice:</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melibatkan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penerapan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integritas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akuntabilitas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nilai-nilai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inti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lainnya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Contohnya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menjaga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kerahasiaan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menghargai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etis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menanggapi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laporan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tidak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etis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p>
          <a:p>
            <a:pPr marL="342900" indent="-342900" algn="just">
              <a:buAutoNum type="arabicPeriod" startAt="5"/>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Critical evaluation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mengacu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pada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interpretasi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informasi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dibutuhkan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pengambilan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keputusan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bisnis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mengumpulkan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data yang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relevan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menerapkan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pengetahuan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statistik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memahami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data,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menemukan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akar</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penyebab</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masalah</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a:t>
            </a:r>
          </a:p>
          <a:p>
            <a:pPr marL="342900" indent="-342900" algn="just">
              <a:buAutoNum type="arabicPeriod" startAt="5"/>
            </a:pPr>
            <a:r>
              <a:rPr lang="en-US" sz="1900" b="1" i="1" dirty="0">
                <a:effectLst/>
                <a:latin typeface="Bahnschrift" panose="020B0502040204020203" pitchFamily="34" charset="0"/>
                <a:ea typeface="Calibri" panose="020F0502020204030204" pitchFamily="34" charset="0"/>
                <a:cs typeface="Times New Roman" panose="02020603050405020304" pitchFamily="18" charset="0"/>
              </a:rPr>
              <a:t>Business acumen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melibatkan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pemahaman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bagaimana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informasi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dapat</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digunakan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mendukung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strategi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organisasi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Perilaku</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termasuk</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memperoleh</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menerapkan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pengetahuan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tentang</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prinsip-prinsip</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bisnis</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dan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bagaimana</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fungsi</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SDM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berhubungan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dengan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kesuksesan</a:t>
            </a:r>
            <a:r>
              <a:rPr lang="en-US" sz="1900" dirty="0">
                <a:effectLst/>
                <a:latin typeface="Bahnschrift" panose="020B0502040204020203" pitchFamily="34" charset="0"/>
                <a:ea typeface="Calibri" panose="020F0502020204030204" pitchFamily="34" charset="0"/>
                <a:cs typeface="Times New Roman" panose="02020603050405020304" pitchFamily="18" charset="0"/>
              </a:rPr>
              <a:t> </a:t>
            </a:r>
            <a:r>
              <a:rPr lang="en-US" sz="1900" dirty="0" err="1">
                <a:effectLst/>
                <a:latin typeface="Bahnschrift" panose="020B0502040204020203" pitchFamily="34" charset="0"/>
                <a:ea typeface="Calibri" panose="020F0502020204030204" pitchFamily="34" charset="0"/>
                <a:cs typeface="Times New Roman" panose="02020603050405020304" pitchFamily="18" charset="0"/>
              </a:rPr>
              <a:t>bisnis</a:t>
            </a:r>
            <a:endParaRPr lang="id-ID" sz="1900" b="1" dirty="0">
              <a:latin typeface="Bahnschrift" panose="020B0502040204020203" pitchFamily="34" charset="0"/>
            </a:endParaRPr>
          </a:p>
        </p:txBody>
      </p:sp>
    </p:spTree>
    <p:extLst>
      <p:ext uri="{BB962C8B-B14F-4D97-AF65-F5344CB8AC3E}">
        <p14:creationId xmlns:p14="http://schemas.microsoft.com/office/powerpoint/2010/main" val="2762215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HR Responsibilities of Supervisors</a:t>
            </a:r>
            <a:endParaRPr lang="id-ID" sz="3600" dirty="0">
              <a:solidFill>
                <a:schemeClr val="bg1"/>
              </a:solidFill>
              <a:latin typeface="Bahnschrift" panose="020B0502040204020203" pitchFamily="34" charset="0"/>
            </a:endParaRPr>
          </a:p>
        </p:txBody>
      </p:sp>
      <p:pic>
        <p:nvPicPr>
          <p:cNvPr id="4" name="Picture 3">
            <a:extLst>
              <a:ext uri="{FF2B5EF4-FFF2-40B4-BE49-F238E27FC236}">
                <a16:creationId xmlns:a16="http://schemas.microsoft.com/office/drawing/2014/main" id="{901D845C-FF9A-435C-8093-2612C3EF421D}"/>
              </a:ext>
            </a:extLst>
          </p:cNvPr>
          <p:cNvPicPr>
            <a:picLocks noChangeAspect="1"/>
          </p:cNvPicPr>
          <p:nvPr/>
        </p:nvPicPr>
        <p:blipFill>
          <a:blip r:embed="rId3"/>
          <a:stretch>
            <a:fillRect/>
          </a:stretch>
        </p:blipFill>
        <p:spPr>
          <a:xfrm>
            <a:off x="6645845" y="2236845"/>
            <a:ext cx="5121687" cy="3115421"/>
          </a:xfrm>
          <a:prstGeom prst="rect">
            <a:avLst/>
          </a:prstGeom>
        </p:spPr>
      </p:pic>
      <p:sp>
        <p:nvSpPr>
          <p:cNvPr id="2" name="TextBox 1">
            <a:extLst>
              <a:ext uri="{FF2B5EF4-FFF2-40B4-BE49-F238E27FC236}">
                <a16:creationId xmlns:a16="http://schemas.microsoft.com/office/drawing/2014/main" id="{88E53595-D02F-7A13-0B19-0D65E8540CD8}"/>
              </a:ext>
            </a:extLst>
          </p:cNvPr>
          <p:cNvSpPr txBox="1"/>
          <p:nvPr/>
        </p:nvSpPr>
        <p:spPr>
          <a:xfrm>
            <a:off x="6885432" y="5506154"/>
            <a:ext cx="4537236" cy="707886"/>
          </a:xfrm>
          <a:prstGeom prst="rect">
            <a:avLst/>
          </a:prstGeom>
          <a:noFill/>
        </p:spPr>
        <p:txBody>
          <a:bodyPr wrap="square">
            <a:spAutoFit/>
          </a:bodyPr>
          <a:lstStyle/>
          <a:p>
            <a:pPr algn="ctr"/>
            <a:r>
              <a:rPr lang="en-US" sz="2000" dirty="0">
                <a:effectLst/>
                <a:latin typeface="Bahnschrift" panose="020B0502040204020203" pitchFamily="34" charset="0"/>
                <a:ea typeface="Calibri" panose="020F0502020204030204" pitchFamily="34" charset="0"/>
                <a:cs typeface="Times New Roman" panose="02020603050405020304" pitchFamily="18" charset="0"/>
              </a:rPr>
              <a:t>Gambar 4.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Tanggung</a:t>
            </a:r>
            <a:r>
              <a:rPr lang="en-US" sz="2000" dirty="0" err="1">
                <a:latin typeface="Bahnschrift" panose="020B0502040204020203" pitchFamily="34" charset="0"/>
                <a:ea typeface="Calibri" panose="020F0502020204030204" pitchFamily="34" charset="0"/>
                <a:cs typeface="Times New Roman" panose="02020603050405020304" pitchFamily="18" charset="0"/>
              </a:rPr>
              <a:t>jawab</a:t>
            </a:r>
            <a:r>
              <a:rPr lang="en-US" sz="2000" dirty="0">
                <a:latin typeface="Bahnschrift" panose="020B0502040204020203" pitchFamily="34" charset="0"/>
                <a:ea typeface="Calibri" panose="020F0502020204030204" pitchFamily="34" charset="0"/>
                <a:cs typeface="Times New Roman" panose="02020603050405020304" pitchFamily="18" charset="0"/>
              </a:rPr>
              <a:t> HR Supervisor</a:t>
            </a:r>
            <a:endParaRPr lang="id-ID" sz="2000" dirty="0">
              <a:latin typeface="Bahnschrift" panose="020B0502040204020203" pitchFamily="34" charset="0"/>
            </a:endParaRPr>
          </a:p>
        </p:txBody>
      </p:sp>
      <p:sp>
        <p:nvSpPr>
          <p:cNvPr id="5" name="TextBox 4">
            <a:extLst>
              <a:ext uri="{FF2B5EF4-FFF2-40B4-BE49-F238E27FC236}">
                <a16:creationId xmlns:a16="http://schemas.microsoft.com/office/drawing/2014/main" id="{8E37542C-6CCF-C956-11E4-BD717C4CE5BE}"/>
              </a:ext>
            </a:extLst>
          </p:cNvPr>
          <p:cNvSpPr txBox="1"/>
          <p:nvPr/>
        </p:nvSpPr>
        <p:spPr>
          <a:xfrm>
            <a:off x="606055" y="1848379"/>
            <a:ext cx="5917453" cy="707886"/>
          </a:xfrm>
          <a:prstGeom prst="rect">
            <a:avLst/>
          </a:prstGeom>
          <a:noFill/>
        </p:spPr>
        <p:txBody>
          <a:bodyPr wrap="square">
            <a:spAutoFit/>
          </a:bodyPr>
          <a:lstStyle/>
          <a:p>
            <a:pPr algn="ctr"/>
            <a:r>
              <a:rPr lang="id-ID" sz="2000" dirty="0">
                <a:effectLst/>
                <a:latin typeface="Bahnschrift" panose="020B0502040204020203" pitchFamily="34" charset="0"/>
                <a:ea typeface="Calibri" panose="020F0502020204030204" pitchFamily="34" charset="0"/>
                <a:cs typeface="Times New Roman" panose="02020603050405020304" pitchFamily="18" charset="0"/>
              </a:rPr>
              <a:t>Gambar 4</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menunjukkan beberapa tanggung jawab SDM yang melibatkan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supervisor</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000" dirty="0">
              <a:latin typeface="Bahnschrift" panose="020B0502040204020203" pitchFamily="34" charset="0"/>
            </a:endParaRPr>
          </a:p>
        </p:txBody>
      </p:sp>
      <p:pic>
        <p:nvPicPr>
          <p:cNvPr id="6" name="Picture 5">
            <a:extLst>
              <a:ext uri="{FF2B5EF4-FFF2-40B4-BE49-F238E27FC236}">
                <a16:creationId xmlns:a16="http://schemas.microsoft.com/office/drawing/2014/main" id="{928E1016-F784-AFEF-6E21-223A6B716BA0}"/>
              </a:ext>
            </a:extLst>
          </p:cNvPr>
          <p:cNvPicPr>
            <a:picLocks noChangeAspect="1"/>
          </p:cNvPicPr>
          <p:nvPr/>
        </p:nvPicPr>
        <p:blipFill rotWithShape="1">
          <a:blip r:embed="rId4"/>
          <a:srcRect t="8856" r="80529" b="7141"/>
          <a:stretch/>
        </p:blipFill>
        <p:spPr>
          <a:xfrm rot="5400000">
            <a:off x="1046895" y="3309405"/>
            <a:ext cx="1156418" cy="2038098"/>
          </a:xfrm>
          <a:prstGeom prst="rect">
            <a:avLst/>
          </a:prstGeom>
        </p:spPr>
      </p:pic>
      <p:sp>
        <p:nvSpPr>
          <p:cNvPr id="8" name="TextBox 7">
            <a:extLst>
              <a:ext uri="{FF2B5EF4-FFF2-40B4-BE49-F238E27FC236}">
                <a16:creationId xmlns:a16="http://schemas.microsoft.com/office/drawing/2014/main" id="{16B1B0CC-93E8-1D67-AF35-1705EF476F45}"/>
              </a:ext>
            </a:extLst>
          </p:cNvPr>
          <p:cNvSpPr txBox="1"/>
          <p:nvPr/>
        </p:nvSpPr>
        <p:spPr>
          <a:xfrm>
            <a:off x="3140149" y="3034164"/>
            <a:ext cx="3147917" cy="1938992"/>
          </a:xfrm>
          <a:prstGeom prst="rect">
            <a:avLst/>
          </a:prstGeom>
          <a:noFill/>
        </p:spPr>
        <p:txBody>
          <a:bodyPr wrap="square">
            <a:spAutoFit/>
          </a:bodyPr>
          <a:lstStyle/>
          <a:p>
            <a:pPr algn="just"/>
            <a:r>
              <a:rPr lang="id-ID" sz="2000" dirty="0">
                <a:effectLst/>
                <a:latin typeface="Bahnschrift" panose="020B0502040204020203" pitchFamily="34" charset="0"/>
                <a:ea typeface="Calibri" panose="020F0502020204030204" pitchFamily="34" charset="0"/>
                <a:cs typeface="Times New Roman" panose="02020603050405020304" pitchFamily="18" charset="0"/>
              </a:rPr>
              <a:t>Organisasi bergantung pada </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supervisor</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untuk membantu mereka menentukan jenis pekerjaan apa yang perlu dilakukan </a:t>
            </a:r>
            <a:endParaRPr lang="id-ID" sz="2000" dirty="0">
              <a:latin typeface="Bahnschrift" panose="020B0502040204020203" pitchFamily="34" charset="0"/>
            </a:endParaRPr>
          </a:p>
        </p:txBody>
      </p:sp>
      <p:sp>
        <p:nvSpPr>
          <p:cNvPr id="10" name="TextBox 9">
            <a:extLst>
              <a:ext uri="{FF2B5EF4-FFF2-40B4-BE49-F238E27FC236}">
                <a16:creationId xmlns:a16="http://schemas.microsoft.com/office/drawing/2014/main" id="{BCAF5BD1-A07F-4697-A53D-8B3EF1823890}"/>
              </a:ext>
            </a:extLst>
          </p:cNvPr>
          <p:cNvSpPr txBox="1"/>
          <p:nvPr/>
        </p:nvSpPr>
        <p:spPr>
          <a:xfrm>
            <a:off x="3140149" y="5352266"/>
            <a:ext cx="3147917" cy="707886"/>
          </a:xfrm>
          <a:prstGeom prst="rect">
            <a:avLst/>
          </a:prstGeom>
          <a:noFill/>
        </p:spPr>
        <p:txBody>
          <a:bodyPr wrap="square">
            <a:spAutoFit/>
          </a:bodyPr>
          <a:lstStyle/>
          <a:p>
            <a:r>
              <a:rPr lang="id-ID" sz="2000" dirty="0">
                <a:effectLst/>
                <a:latin typeface="Bahnschrift" panose="020B0502040204020203" pitchFamily="34" charset="0"/>
                <a:ea typeface="Calibri" panose="020F0502020204030204" pitchFamily="34" charset="0"/>
                <a:cs typeface="Times New Roman" panose="02020603050405020304" pitchFamily="18" charset="0"/>
              </a:rPr>
              <a:t>berapa banyak karyawan yang dibutuhkan </a:t>
            </a:r>
            <a:endParaRPr lang="id-ID" sz="2000" dirty="0">
              <a:latin typeface="Bahnschrift" panose="020B0502040204020203" pitchFamily="34" charset="0"/>
            </a:endParaRPr>
          </a:p>
        </p:txBody>
      </p:sp>
      <p:cxnSp>
        <p:nvCxnSpPr>
          <p:cNvPr id="12" name="Straight Arrow Connector 11">
            <a:extLst>
              <a:ext uri="{FF2B5EF4-FFF2-40B4-BE49-F238E27FC236}">
                <a16:creationId xmlns:a16="http://schemas.microsoft.com/office/drawing/2014/main" id="{0A04C05E-61B8-A52D-9E98-A00C0C3F1ECF}"/>
              </a:ext>
            </a:extLst>
          </p:cNvPr>
          <p:cNvCxnSpPr>
            <a:cxnSpLocks/>
            <a:endCxn id="8" idx="1"/>
          </p:cNvCxnSpPr>
          <p:nvPr/>
        </p:nvCxnSpPr>
        <p:spPr>
          <a:xfrm flipV="1">
            <a:off x="2542784" y="4003660"/>
            <a:ext cx="597365" cy="41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F3F095C-90AA-0955-9D8C-272FCC9DEF0B}"/>
              </a:ext>
            </a:extLst>
          </p:cNvPr>
          <p:cNvCxnSpPr>
            <a:cxnSpLocks/>
            <a:endCxn id="10" idx="1"/>
          </p:cNvCxnSpPr>
          <p:nvPr/>
        </p:nvCxnSpPr>
        <p:spPr>
          <a:xfrm>
            <a:off x="2542784" y="4521784"/>
            <a:ext cx="597365" cy="1184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706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HR Responsibilities of Supervisors</a:t>
            </a:r>
            <a:endParaRPr lang="id-ID" sz="3600" dirty="0">
              <a:solidFill>
                <a:schemeClr val="bg1"/>
              </a:solidFill>
              <a:latin typeface="Bahnschrift" panose="020B0502040204020203" pitchFamily="34" charset="0"/>
            </a:endParaRPr>
          </a:p>
        </p:txBody>
      </p:sp>
      <p:pic>
        <p:nvPicPr>
          <p:cNvPr id="4" name="Picture 3">
            <a:extLst>
              <a:ext uri="{FF2B5EF4-FFF2-40B4-BE49-F238E27FC236}">
                <a16:creationId xmlns:a16="http://schemas.microsoft.com/office/drawing/2014/main" id="{901D845C-FF9A-435C-8093-2612C3EF421D}"/>
              </a:ext>
            </a:extLst>
          </p:cNvPr>
          <p:cNvPicPr>
            <a:picLocks noChangeAspect="1"/>
          </p:cNvPicPr>
          <p:nvPr/>
        </p:nvPicPr>
        <p:blipFill rotWithShape="1">
          <a:blip r:embed="rId3"/>
          <a:srcRect l="1727" r="1673"/>
          <a:stretch/>
        </p:blipFill>
        <p:spPr>
          <a:xfrm>
            <a:off x="2849526" y="1735804"/>
            <a:ext cx="6496493" cy="4090838"/>
          </a:xfrm>
          <a:prstGeom prst="rect">
            <a:avLst/>
          </a:prstGeom>
        </p:spPr>
      </p:pic>
      <p:sp>
        <p:nvSpPr>
          <p:cNvPr id="7" name="Oval 6">
            <a:extLst>
              <a:ext uri="{FF2B5EF4-FFF2-40B4-BE49-F238E27FC236}">
                <a16:creationId xmlns:a16="http://schemas.microsoft.com/office/drawing/2014/main" id="{34F6EE00-BE4C-03CC-0846-64390503F609}"/>
              </a:ext>
            </a:extLst>
          </p:cNvPr>
          <p:cNvSpPr/>
          <p:nvPr/>
        </p:nvSpPr>
        <p:spPr>
          <a:xfrm>
            <a:off x="6772939" y="4274288"/>
            <a:ext cx="2690038" cy="101130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842402D4-D34E-A56B-6517-04ED857AABA8}"/>
              </a:ext>
            </a:extLst>
          </p:cNvPr>
          <p:cNvSpPr txBox="1"/>
          <p:nvPr/>
        </p:nvSpPr>
        <p:spPr>
          <a:xfrm>
            <a:off x="9553354" y="5041812"/>
            <a:ext cx="2562447" cy="1569660"/>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Supervisor biasanya mewawancarai kandidat dan berpartisipasi dalam keputusan tentang kandidat mana yang akan dipekerjakan</a:t>
            </a:r>
            <a:endParaRPr lang="id-ID" sz="1600" dirty="0">
              <a:latin typeface="Bahnschrift" panose="020B0502040204020203" pitchFamily="34" charset="0"/>
            </a:endParaRPr>
          </a:p>
        </p:txBody>
      </p:sp>
      <p:sp>
        <p:nvSpPr>
          <p:cNvPr id="15" name="TextBox 14">
            <a:extLst>
              <a:ext uri="{FF2B5EF4-FFF2-40B4-BE49-F238E27FC236}">
                <a16:creationId xmlns:a16="http://schemas.microsoft.com/office/drawing/2014/main" id="{D3125E1F-F16A-10D6-E112-28EB6ADD3460}"/>
              </a:ext>
            </a:extLst>
          </p:cNvPr>
          <p:cNvSpPr txBox="1"/>
          <p:nvPr/>
        </p:nvSpPr>
        <p:spPr>
          <a:xfrm>
            <a:off x="9792586" y="2864305"/>
            <a:ext cx="2115879" cy="1815882"/>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Banyak organisasi mengharapkan </a:t>
            </a:r>
            <a:r>
              <a:rPr lang="en-ID" sz="1600" dirty="0">
                <a:effectLst/>
                <a:latin typeface="Bahnschrift" panose="020B0502040204020203" pitchFamily="34" charset="0"/>
                <a:ea typeface="Calibri" panose="020F0502020204030204" pitchFamily="34" charset="0"/>
                <a:cs typeface="Times New Roman" panose="02020603050405020304" pitchFamily="18" charset="0"/>
              </a:rPr>
              <a:t>supervisor</a:t>
            </a:r>
            <a:r>
              <a:rPr lang="id-ID" sz="1600" dirty="0">
                <a:effectLst/>
                <a:latin typeface="Bahnschrift" panose="020B0502040204020203" pitchFamily="34" charset="0"/>
                <a:ea typeface="Calibri" panose="020F0502020204030204" pitchFamily="34" charset="0"/>
                <a:cs typeface="Times New Roman" panose="02020603050405020304" pitchFamily="18" charset="0"/>
              </a:rPr>
              <a:t> untuk melatih karyawan dalam beberapa atau semua aspek pekerjaan karyawan</a:t>
            </a:r>
            <a:endParaRPr lang="id-ID" sz="1600" dirty="0">
              <a:latin typeface="Bahnschrift" panose="020B0502040204020203" pitchFamily="34" charset="0"/>
            </a:endParaRPr>
          </a:p>
        </p:txBody>
      </p:sp>
      <p:sp>
        <p:nvSpPr>
          <p:cNvPr id="16" name="Oval 15">
            <a:extLst>
              <a:ext uri="{FF2B5EF4-FFF2-40B4-BE49-F238E27FC236}">
                <a16:creationId xmlns:a16="http://schemas.microsoft.com/office/drawing/2014/main" id="{5F087268-8BD4-B7FC-5412-801EAC62752E}"/>
              </a:ext>
            </a:extLst>
          </p:cNvPr>
          <p:cNvSpPr/>
          <p:nvPr/>
        </p:nvSpPr>
        <p:spPr>
          <a:xfrm>
            <a:off x="7049387" y="3307826"/>
            <a:ext cx="2020185" cy="84950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8" name="Straight Arrow Connector 17">
            <a:extLst>
              <a:ext uri="{FF2B5EF4-FFF2-40B4-BE49-F238E27FC236}">
                <a16:creationId xmlns:a16="http://schemas.microsoft.com/office/drawing/2014/main" id="{6ED00562-825B-1835-2133-288AD051335A}"/>
              </a:ext>
            </a:extLst>
          </p:cNvPr>
          <p:cNvCxnSpPr>
            <a:stCxn id="16" idx="6"/>
          </p:cNvCxnSpPr>
          <p:nvPr/>
        </p:nvCxnSpPr>
        <p:spPr>
          <a:xfrm flipV="1">
            <a:off x="9069572" y="3307826"/>
            <a:ext cx="988828" cy="424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354E093-96D6-1F62-F46A-262557BAE4F7}"/>
              </a:ext>
            </a:extLst>
          </p:cNvPr>
          <p:cNvCxnSpPr>
            <a:cxnSpLocks/>
          </p:cNvCxnSpPr>
          <p:nvPr/>
        </p:nvCxnSpPr>
        <p:spPr>
          <a:xfrm>
            <a:off x="9101470" y="5147248"/>
            <a:ext cx="568842" cy="422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F71E97E-DBA0-093C-8CDB-D40BD4A7909E}"/>
              </a:ext>
            </a:extLst>
          </p:cNvPr>
          <p:cNvSpPr txBox="1"/>
          <p:nvPr/>
        </p:nvSpPr>
        <p:spPr>
          <a:xfrm>
            <a:off x="736304" y="4967266"/>
            <a:ext cx="1996264" cy="1569660"/>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Supervisor melakukan penilaian kinerja dan dapat merekomendasikan kenaikan gaji</a:t>
            </a:r>
            <a:endParaRPr lang="id-ID" sz="1600" dirty="0">
              <a:latin typeface="Bahnschrift" panose="020B0502040204020203" pitchFamily="34" charset="0"/>
            </a:endParaRPr>
          </a:p>
        </p:txBody>
      </p:sp>
      <p:sp>
        <p:nvSpPr>
          <p:cNvPr id="25" name="Oval 24">
            <a:extLst>
              <a:ext uri="{FF2B5EF4-FFF2-40B4-BE49-F238E27FC236}">
                <a16:creationId xmlns:a16="http://schemas.microsoft.com/office/drawing/2014/main" id="{518BDBD2-6605-77F0-5FEE-AB4729DFBABE}"/>
              </a:ext>
            </a:extLst>
          </p:cNvPr>
          <p:cNvSpPr/>
          <p:nvPr/>
        </p:nvSpPr>
        <p:spPr>
          <a:xfrm>
            <a:off x="2939903" y="4505142"/>
            <a:ext cx="2383465" cy="11832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6" name="Straight Arrow Connector 25">
            <a:extLst>
              <a:ext uri="{FF2B5EF4-FFF2-40B4-BE49-F238E27FC236}">
                <a16:creationId xmlns:a16="http://schemas.microsoft.com/office/drawing/2014/main" id="{0CD8735F-3036-5B70-8714-06E04D6ACAA4}"/>
              </a:ext>
            </a:extLst>
          </p:cNvPr>
          <p:cNvCxnSpPr>
            <a:cxnSpLocks/>
          </p:cNvCxnSpPr>
          <p:nvPr/>
        </p:nvCxnSpPr>
        <p:spPr>
          <a:xfrm flipH="1">
            <a:off x="2315240" y="5175207"/>
            <a:ext cx="624663" cy="253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D92D4D1-DC97-052C-C3EF-700C425D7BBE}"/>
              </a:ext>
            </a:extLst>
          </p:cNvPr>
          <p:cNvSpPr txBox="1"/>
          <p:nvPr/>
        </p:nvSpPr>
        <p:spPr>
          <a:xfrm>
            <a:off x="6772939" y="1092550"/>
            <a:ext cx="2573079" cy="584775"/>
          </a:xfrm>
          <a:prstGeom prst="rect">
            <a:avLst/>
          </a:prstGeom>
          <a:noFill/>
        </p:spPr>
        <p:txBody>
          <a:bodyPr wrap="square">
            <a:spAutoFit/>
          </a:bodyPr>
          <a:lstStyle/>
          <a:p>
            <a:pPr algn="ctr"/>
            <a:r>
              <a:rPr lang="id-ID" sz="1600" dirty="0">
                <a:latin typeface="Bahnschrift" panose="020B0502040204020203" pitchFamily="34" charset="0"/>
              </a:rPr>
              <a:t>Membantu menganalisis pekerjaan</a:t>
            </a:r>
          </a:p>
        </p:txBody>
      </p:sp>
      <p:sp>
        <p:nvSpPr>
          <p:cNvPr id="30" name="Oval 29">
            <a:extLst>
              <a:ext uri="{FF2B5EF4-FFF2-40B4-BE49-F238E27FC236}">
                <a16:creationId xmlns:a16="http://schemas.microsoft.com/office/drawing/2014/main" id="{868997AE-FD14-A353-8C80-344BAEFE7135}"/>
              </a:ext>
            </a:extLst>
          </p:cNvPr>
          <p:cNvSpPr/>
          <p:nvPr/>
        </p:nvSpPr>
        <p:spPr>
          <a:xfrm>
            <a:off x="4679213" y="1735804"/>
            <a:ext cx="2370174" cy="4671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2" name="Straight Arrow Connector 31">
            <a:extLst>
              <a:ext uri="{FF2B5EF4-FFF2-40B4-BE49-F238E27FC236}">
                <a16:creationId xmlns:a16="http://schemas.microsoft.com/office/drawing/2014/main" id="{A4BE263F-88AA-A492-D550-3191FEB698D9}"/>
              </a:ext>
            </a:extLst>
          </p:cNvPr>
          <p:cNvCxnSpPr/>
          <p:nvPr/>
        </p:nvCxnSpPr>
        <p:spPr>
          <a:xfrm flipV="1">
            <a:off x="6560288" y="1384937"/>
            <a:ext cx="648586" cy="350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76B3C8B-A71B-A04F-0EA9-30ABA5D1E257}"/>
              </a:ext>
            </a:extLst>
          </p:cNvPr>
          <p:cNvSpPr txBox="1"/>
          <p:nvPr/>
        </p:nvSpPr>
        <p:spPr>
          <a:xfrm>
            <a:off x="5959993" y="6086696"/>
            <a:ext cx="2711303" cy="584775"/>
          </a:xfrm>
          <a:prstGeom prst="rect">
            <a:avLst/>
          </a:prstGeom>
          <a:noFill/>
        </p:spPr>
        <p:txBody>
          <a:bodyPr wrap="square">
            <a:spAutoFit/>
          </a:bodyPr>
          <a:lstStyle/>
          <a:p>
            <a:pPr algn="ctr"/>
            <a:r>
              <a:rPr lang="id-ID" sz="1600" dirty="0">
                <a:latin typeface="Bahnschrift" panose="020B0502040204020203" pitchFamily="34" charset="0"/>
              </a:rPr>
              <a:t>Melakukan penilaian kinerja</a:t>
            </a:r>
          </a:p>
        </p:txBody>
      </p:sp>
      <p:sp>
        <p:nvSpPr>
          <p:cNvPr id="35" name="Oval 34">
            <a:extLst>
              <a:ext uri="{FF2B5EF4-FFF2-40B4-BE49-F238E27FC236}">
                <a16:creationId xmlns:a16="http://schemas.microsoft.com/office/drawing/2014/main" id="{14C31D6D-3579-6750-2793-5B2817D862E7}"/>
              </a:ext>
            </a:extLst>
          </p:cNvPr>
          <p:cNvSpPr/>
          <p:nvPr/>
        </p:nvSpPr>
        <p:spPr>
          <a:xfrm>
            <a:off x="5140842" y="5122042"/>
            <a:ext cx="1722474" cy="84950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7" name="Straight Arrow Connector 36">
            <a:extLst>
              <a:ext uri="{FF2B5EF4-FFF2-40B4-BE49-F238E27FC236}">
                <a16:creationId xmlns:a16="http://schemas.microsoft.com/office/drawing/2014/main" id="{4341078F-5EA5-1267-4F35-D6DA4C5A0532}"/>
              </a:ext>
            </a:extLst>
          </p:cNvPr>
          <p:cNvCxnSpPr>
            <a:cxnSpLocks/>
          </p:cNvCxnSpPr>
          <p:nvPr/>
        </p:nvCxnSpPr>
        <p:spPr>
          <a:xfrm>
            <a:off x="6738606" y="5802220"/>
            <a:ext cx="542706" cy="398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E2858853-EA99-2C9A-B7ED-978CA3BF9EBB}"/>
              </a:ext>
            </a:extLst>
          </p:cNvPr>
          <p:cNvSpPr txBox="1"/>
          <p:nvPr/>
        </p:nvSpPr>
        <p:spPr>
          <a:xfrm>
            <a:off x="14176" y="3732322"/>
            <a:ext cx="2119424" cy="584775"/>
          </a:xfrm>
          <a:prstGeom prst="rect">
            <a:avLst/>
          </a:prstGeom>
          <a:noFill/>
        </p:spPr>
        <p:txBody>
          <a:bodyPr wrap="square">
            <a:spAutoFit/>
          </a:bodyPr>
          <a:lstStyle/>
          <a:p>
            <a:pPr algn="ctr"/>
            <a:r>
              <a:rPr lang="id-ID" sz="1600" dirty="0">
                <a:effectLst/>
                <a:latin typeface="Bahnschrift" panose="020B0502040204020203" pitchFamily="34" charset="0"/>
                <a:ea typeface="Calibri" panose="020F0502020204030204" pitchFamily="34" charset="0"/>
                <a:cs typeface="Times New Roman" panose="02020603050405020304" pitchFamily="18" charset="0"/>
              </a:rPr>
              <a:t>Memahami prinsip-prinsip komunikasi</a:t>
            </a:r>
            <a:endParaRPr lang="id-ID" sz="1600" dirty="0">
              <a:latin typeface="Bahnschrift" panose="020B0502040204020203" pitchFamily="34" charset="0"/>
            </a:endParaRPr>
          </a:p>
        </p:txBody>
      </p:sp>
      <p:sp>
        <p:nvSpPr>
          <p:cNvPr id="40" name="Oval 39">
            <a:extLst>
              <a:ext uri="{FF2B5EF4-FFF2-40B4-BE49-F238E27FC236}">
                <a16:creationId xmlns:a16="http://schemas.microsoft.com/office/drawing/2014/main" id="{54AE2C02-6312-BD6A-51B6-38D818098B04}"/>
              </a:ext>
            </a:extLst>
          </p:cNvPr>
          <p:cNvSpPr/>
          <p:nvPr/>
        </p:nvSpPr>
        <p:spPr>
          <a:xfrm>
            <a:off x="2845981" y="3480201"/>
            <a:ext cx="1917405" cy="9664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2" name="Straight Arrow Connector 41">
            <a:extLst>
              <a:ext uri="{FF2B5EF4-FFF2-40B4-BE49-F238E27FC236}">
                <a16:creationId xmlns:a16="http://schemas.microsoft.com/office/drawing/2014/main" id="{92FB824E-FF8B-56CA-B3B4-97ECDC87035C}"/>
              </a:ext>
            </a:extLst>
          </p:cNvPr>
          <p:cNvCxnSpPr>
            <a:cxnSpLocks/>
            <a:stCxn id="40" idx="2"/>
          </p:cNvCxnSpPr>
          <p:nvPr/>
        </p:nvCxnSpPr>
        <p:spPr>
          <a:xfrm flipH="1">
            <a:off x="1915633" y="3963432"/>
            <a:ext cx="930348" cy="81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38C85CA-EFE7-BF2A-A220-0F197F136DE4}"/>
              </a:ext>
            </a:extLst>
          </p:cNvPr>
          <p:cNvSpPr txBox="1"/>
          <p:nvPr/>
        </p:nvSpPr>
        <p:spPr>
          <a:xfrm>
            <a:off x="-14176" y="1521214"/>
            <a:ext cx="2370174" cy="830997"/>
          </a:xfrm>
          <a:prstGeom prst="rect">
            <a:avLst/>
          </a:prstGeom>
          <a:noFill/>
        </p:spPr>
        <p:txBody>
          <a:bodyPr wrap="square">
            <a:spAutoFit/>
          </a:bodyPr>
          <a:lstStyle/>
          <a:p>
            <a:pPr algn="ctr"/>
            <a:r>
              <a:rPr lang="en-ID" sz="1600" dirty="0" err="1">
                <a:latin typeface="Bahnschrift" panose="020B0502040204020203" pitchFamily="34" charset="0"/>
              </a:rPr>
              <a:t>Memotivasi</a:t>
            </a:r>
            <a:r>
              <a:rPr lang="en-ID" sz="1600" dirty="0">
                <a:latin typeface="Bahnschrift" panose="020B0502040204020203" pitchFamily="34" charset="0"/>
              </a:rPr>
              <a:t>, m</a:t>
            </a:r>
            <a:r>
              <a:rPr lang="id-ID" sz="1600" dirty="0">
                <a:latin typeface="Bahnschrift" panose="020B0502040204020203" pitchFamily="34" charset="0"/>
              </a:rPr>
              <a:t>ewakili perusahaan kepada karyawannya.</a:t>
            </a:r>
          </a:p>
        </p:txBody>
      </p:sp>
      <p:sp>
        <p:nvSpPr>
          <p:cNvPr id="45" name="Oval 44">
            <a:extLst>
              <a:ext uri="{FF2B5EF4-FFF2-40B4-BE49-F238E27FC236}">
                <a16:creationId xmlns:a16="http://schemas.microsoft.com/office/drawing/2014/main" id="{2A75B122-BE2F-2D55-F751-B932F0A90F89}"/>
              </a:ext>
            </a:extLst>
          </p:cNvPr>
          <p:cNvSpPr/>
          <p:nvPr/>
        </p:nvSpPr>
        <p:spPr>
          <a:xfrm>
            <a:off x="2402960" y="1806409"/>
            <a:ext cx="2488018" cy="15568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7" name="Straight Arrow Connector 46">
            <a:extLst>
              <a:ext uri="{FF2B5EF4-FFF2-40B4-BE49-F238E27FC236}">
                <a16:creationId xmlns:a16="http://schemas.microsoft.com/office/drawing/2014/main" id="{A15C4ECB-EF5E-F205-409B-16800EBEFFF0}"/>
              </a:ext>
            </a:extLst>
          </p:cNvPr>
          <p:cNvCxnSpPr>
            <a:cxnSpLocks/>
            <a:stCxn id="45" idx="2"/>
          </p:cNvCxnSpPr>
          <p:nvPr/>
        </p:nvCxnSpPr>
        <p:spPr>
          <a:xfrm flipH="1" flipV="1">
            <a:off x="1839433" y="2202942"/>
            <a:ext cx="563527" cy="381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AD11C95F-8F28-611E-9C35-866DDACFEEAA}"/>
              </a:ext>
            </a:extLst>
          </p:cNvPr>
          <p:cNvSpPr/>
          <p:nvPr/>
        </p:nvSpPr>
        <p:spPr>
          <a:xfrm>
            <a:off x="6911605" y="2498221"/>
            <a:ext cx="2370174" cy="58831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TextBox 52">
            <a:extLst>
              <a:ext uri="{FF2B5EF4-FFF2-40B4-BE49-F238E27FC236}">
                <a16:creationId xmlns:a16="http://schemas.microsoft.com/office/drawing/2014/main" id="{5C4350B8-6081-7CE9-F3C7-5A762D092783}"/>
              </a:ext>
            </a:extLst>
          </p:cNvPr>
          <p:cNvSpPr txBox="1"/>
          <p:nvPr/>
        </p:nvSpPr>
        <p:spPr>
          <a:xfrm>
            <a:off x="9385891" y="1737820"/>
            <a:ext cx="2573079" cy="584775"/>
          </a:xfrm>
          <a:prstGeom prst="rect">
            <a:avLst/>
          </a:prstGeom>
          <a:noFill/>
        </p:spPr>
        <p:txBody>
          <a:bodyPr wrap="square">
            <a:spAutoFit/>
          </a:bodyPr>
          <a:lstStyle/>
          <a:p>
            <a:pPr algn="ctr"/>
            <a:r>
              <a:rPr lang="en-ID" sz="1600" dirty="0" err="1">
                <a:latin typeface="Bahnschrift" panose="020B0502040204020203" pitchFamily="34" charset="0"/>
              </a:rPr>
              <a:t>Meramalkan</a:t>
            </a:r>
            <a:r>
              <a:rPr lang="en-ID" sz="1600" dirty="0">
                <a:latin typeface="Bahnschrift" panose="020B0502040204020203" pitchFamily="34" charset="0"/>
              </a:rPr>
              <a:t> </a:t>
            </a:r>
            <a:r>
              <a:rPr lang="en-ID" sz="1600" dirty="0" err="1">
                <a:latin typeface="Bahnschrift" panose="020B0502040204020203" pitchFamily="34" charset="0"/>
              </a:rPr>
              <a:t>kebutuhan</a:t>
            </a:r>
            <a:r>
              <a:rPr lang="en-ID" sz="1600" dirty="0">
                <a:latin typeface="Bahnschrift" panose="020B0502040204020203" pitchFamily="34" charset="0"/>
              </a:rPr>
              <a:t> HR</a:t>
            </a:r>
            <a:endParaRPr lang="id-ID" sz="1600" dirty="0">
              <a:latin typeface="Bahnschrift" panose="020B0502040204020203" pitchFamily="34" charset="0"/>
            </a:endParaRPr>
          </a:p>
        </p:txBody>
      </p:sp>
      <p:cxnSp>
        <p:nvCxnSpPr>
          <p:cNvPr id="55" name="Straight Arrow Connector 54">
            <a:extLst>
              <a:ext uri="{FF2B5EF4-FFF2-40B4-BE49-F238E27FC236}">
                <a16:creationId xmlns:a16="http://schemas.microsoft.com/office/drawing/2014/main" id="{CB7AB947-2291-1051-C047-351D01B17B5F}"/>
              </a:ext>
            </a:extLst>
          </p:cNvPr>
          <p:cNvCxnSpPr/>
          <p:nvPr/>
        </p:nvCxnSpPr>
        <p:spPr>
          <a:xfrm flipV="1">
            <a:off x="8506047" y="2095450"/>
            <a:ext cx="1164265" cy="417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923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Ethics in Human Resource Management</a:t>
            </a:r>
            <a:endParaRPr lang="id-ID" sz="3600"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8E37542C-6CCF-C956-11E4-BD717C4CE5BE}"/>
              </a:ext>
            </a:extLst>
          </p:cNvPr>
          <p:cNvSpPr txBox="1"/>
          <p:nvPr/>
        </p:nvSpPr>
        <p:spPr>
          <a:xfrm>
            <a:off x="367591" y="1585882"/>
            <a:ext cx="10990522" cy="830997"/>
          </a:xfrm>
          <a:prstGeom prst="rect">
            <a:avLst/>
          </a:prstGeom>
          <a:noFill/>
        </p:spPr>
        <p:txBody>
          <a:bodyPr wrap="square">
            <a:spAutoFit/>
          </a:bodyPr>
          <a:lstStyle/>
          <a:p>
            <a:pPr algn="just"/>
            <a:r>
              <a:rPr lang="id-ID" sz="2400" dirty="0">
                <a:effectLst/>
                <a:latin typeface="Bahnschrift" panose="020B0502040204020203" pitchFamily="34" charset="0"/>
                <a:ea typeface="Calibri" panose="020F0502020204030204" pitchFamily="34" charset="0"/>
                <a:cs typeface="Times New Roman" panose="02020603050405020304" pitchFamily="18" charset="0"/>
              </a:rPr>
              <a:t>Etika mengacu pada prinsip dasar tentang benar dan salah</a:t>
            </a:r>
            <a:r>
              <a:rPr lang="en-ID" sz="24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400" dirty="0">
                <a:latin typeface="Bahnschrift" panose="020B0502040204020203" pitchFamily="34" charset="0"/>
                <a:ea typeface="Calibri" panose="020F0502020204030204" pitchFamily="34" charset="0"/>
                <a:cs typeface="Times New Roman" panose="02020603050405020304" pitchFamily="18" charset="0"/>
              </a:rPr>
              <a:t>P</a:t>
            </a:r>
            <a:r>
              <a:rPr lang="id-ID" sz="2400" dirty="0">
                <a:effectLst/>
                <a:latin typeface="Bahnschrift" panose="020B0502040204020203" pitchFamily="34" charset="0"/>
                <a:ea typeface="Calibri" panose="020F0502020204030204" pitchFamily="34" charset="0"/>
                <a:cs typeface="Times New Roman" panose="02020603050405020304" pitchFamily="18" charset="0"/>
              </a:rPr>
              <a:t>erilaku etis adalah perilaku yang konsisten dengan prinsip-prinsip tersebut</a:t>
            </a:r>
            <a:endParaRPr lang="id-ID" sz="2400" dirty="0">
              <a:latin typeface="Bahnschrift" panose="020B0502040204020203" pitchFamily="34" charset="0"/>
            </a:endParaRPr>
          </a:p>
        </p:txBody>
      </p:sp>
      <p:sp>
        <p:nvSpPr>
          <p:cNvPr id="7" name="TextBox 6">
            <a:extLst>
              <a:ext uri="{FF2B5EF4-FFF2-40B4-BE49-F238E27FC236}">
                <a16:creationId xmlns:a16="http://schemas.microsoft.com/office/drawing/2014/main" id="{18909491-B708-F226-9737-FA4B406AEBD4}"/>
              </a:ext>
            </a:extLst>
          </p:cNvPr>
          <p:cNvSpPr txBox="1"/>
          <p:nvPr/>
        </p:nvSpPr>
        <p:spPr>
          <a:xfrm>
            <a:off x="3530009" y="2892498"/>
            <a:ext cx="5313366" cy="461665"/>
          </a:xfrm>
          <a:prstGeom prst="rect">
            <a:avLst/>
          </a:prstGeom>
          <a:noFill/>
        </p:spPr>
        <p:txBody>
          <a:bodyPr wrap="square">
            <a:spAutoFit/>
          </a:bodyPr>
          <a:lstStyle/>
          <a:p>
            <a:r>
              <a:rPr lang="en-ID" sz="2400" dirty="0">
                <a:latin typeface="Bahnschrift" panose="020B0502040204020203" pitchFamily="34" charset="0"/>
              </a:rPr>
              <a:t>Hak </a:t>
            </a:r>
            <a:r>
              <a:rPr lang="en-ID" sz="2400" dirty="0" err="1">
                <a:latin typeface="Bahnschrift" panose="020B0502040204020203" pitchFamily="34" charset="0"/>
              </a:rPr>
              <a:t>persetujuan</a:t>
            </a:r>
            <a:r>
              <a:rPr lang="en-ID" sz="2400" dirty="0">
                <a:latin typeface="Bahnschrift" panose="020B0502040204020203" pitchFamily="34" charset="0"/>
              </a:rPr>
              <a:t> </a:t>
            </a:r>
            <a:r>
              <a:rPr lang="en-ID" sz="2400" dirty="0" err="1">
                <a:latin typeface="Bahnschrift" panose="020B0502040204020203" pitchFamily="34" charset="0"/>
              </a:rPr>
              <a:t>bebas</a:t>
            </a:r>
            <a:endParaRPr lang="id-ID" sz="2400" dirty="0">
              <a:latin typeface="Bahnschrift" panose="020B0502040204020203" pitchFamily="34" charset="0"/>
            </a:endParaRPr>
          </a:p>
        </p:txBody>
      </p:sp>
      <p:sp>
        <p:nvSpPr>
          <p:cNvPr id="9" name="Oval 8">
            <a:extLst>
              <a:ext uri="{FF2B5EF4-FFF2-40B4-BE49-F238E27FC236}">
                <a16:creationId xmlns:a16="http://schemas.microsoft.com/office/drawing/2014/main" id="{6B25ED8A-43C1-EF5A-D62A-8BDB804C6436}"/>
              </a:ext>
            </a:extLst>
          </p:cNvPr>
          <p:cNvSpPr/>
          <p:nvPr/>
        </p:nvSpPr>
        <p:spPr>
          <a:xfrm>
            <a:off x="367591" y="3057182"/>
            <a:ext cx="2046000" cy="19843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t>HAK KARYAWAN?</a:t>
            </a:r>
            <a:endParaRPr lang="id-ID" b="1" dirty="0"/>
          </a:p>
        </p:txBody>
      </p:sp>
      <p:sp>
        <p:nvSpPr>
          <p:cNvPr id="11" name="TextBox 10">
            <a:extLst>
              <a:ext uri="{FF2B5EF4-FFF2-40B4-BE49-F238E27FC236}">
                <a16:creationId xmlns:a16="http://schemas.microsoft.com/office/drawing/2014/main" id="{7E4DF1F0-2108-40D7-C50A-A734DE514B6D}"/>
              </a:ext>
            </a:extLst>
          </p:cNvPr>
          <p:cNvSpPr txBox="1"/>
          <p:nvPr/>
        </p:nvSpPr>
        <p:spPr>
          <a:xfrm>
            <a:off x="3530008" y="3429763"/>
            <a:ext cx="5313366" cy="461665"/>
          </a:xfrm>
          <a:prstGeom prst="rect">
            <a:avLst/>
          </a:prstGeom>
          <a:noFill/>
        </p:spPr>
        <p:txBody>
          <a:bodyPr wrap="square">
            <a:spAutoFit/>
          </a:bodyPr>
          <a:lstStyle/>
          <a:p>
            <a:r>
              <a:rPr lang="en-ID" sz="2400" dirty="0">
                <a:latin typeface="Bahnschrift" panose="020B0502040204020203" pitchFamily="34" charset="0"/>
              </a:rPr>
              <a:t>Hak </a:t>
            </a:r>
            <a:r>
              <a:rPr lang="en-ID" sz="2400" dirty="0" err="1">
                <a:latin typeface="Bahnschrift" panose="020B0502040204020203" pitchFamily="34" charset="0"/>
              </a:rPr>
              <a:t>privasi</a:t>
            </a:r>
            <a:endParaRPr lang="id-ID" sz="2400" dirty="0">
              <a:latin typeface="Bahnschrift" panose="020B0502040204020203" pitchFamily="34" charset="0"/>
            </a:endParaRPr>
          </a:p>
        </p:txBody>
      </p:sp>
      <p:sp>
        <p:nvSpPr>
          <p:cNvPr id="13" name="TextBox 12">
            <a:extLst>
              <a:ext uri="{FF2B5EF4-FFF2-40B4-BE49-F238E27FC236}">
                <a16:creationId xmlns:a16="http://schemas.microsoft.com/office/drawing/2014/main" id="{1E9A22FA-5DED-2EB7-CBEE-9999D169AEB1}"/>
              </a:ext>
            </a:extLst>
          </p:cNvPr>
          <p:cNvSpPr txBox="1"/>
          <p:nvPr/>
        </p:nvSpPr>
        <p:spPr>
          <a:xfrm>
            <a:off x="3530007" y="3967028"/>
            <a:ext cx="5313366" cy="461665"/>
          </a:xfrm>
          <a:prstGeom prst="rect">
            <a:avLst/>
          </a:prstGeom>
          <a:noFill/>
        </p:spPr>
        <p:txBody>
          <a:bodyPr wrap="square">
            <a:spAutoFit/>
          </a:bodyPr>
          <a:lstStyle/>
          <a:p>
            <a:r>
              <a:rPr lang="en-ID" sz="2400" dirty="0">
                <a:latin typeface="Bahnschrift" panose="020B0502040204020203" pitchFamily="34" charset="0"/>
              </a:rPr>
              <a:t>Hak </a:t>
            </a:r>
            <a:r>
              <a:rPr lang="en-ID" sz="2400" dirty="0" err="1">
                <a:latin typeface="Bahnschrift" panose="020B0502040204020203" pitchFamily="34" charset="0"/>
              </a:rPr>
              <a:t>kebebasan</a:t>
            </a:r>
            <a:r>
              <a:rPr lang="en-ID" sz="2400" dirty="0">
                <a:latin typeface="Bahnschrift" panose="020B0502040204020203" pitchFamily="34" charset="0"/>
              </a:rPr>
              <a:t> </a:t>
            </a:r>
            <a:r>
              <a:rPr lang="en-ID" sz="2400" dirty="0" err="1">
                <a:latin typeface="Bahnschrift" panose="020B0502040204020203" pitchFamily="34" charset="0"/>
              </a:rPr>
              <a:t>hati</a:t>
            </a:r>
            <a:r>
              <a:rPr lang="en-ID" sz="2400" dirty="0">
                <a:latin typeface="Bahnschrift" panose="020B0502040204020203" pitchFamily="34" charset="0"/>
              </a:rPr>
              <a:t> </a:t>
            </a:r>
            <a:r>
              <a:rPr lang="en-ID" sz="2400" dirty="0" err="1">
                <a:latin typeface="Bahnschrift" panose="020B0502040204020203" pitchFamily="34" charset="0"/>
              </a:rPr>
              <a:t>nurani</a:t>
            </a:r>
            <a:endParaRPr lang="id-ID" sz="2400" dirty="0">
              <a:latin typeface="Bahnschrift" panose="020B0502040204020203" pitchFamily="34" charset="0"/>
            </a:endParaRPr>
          </a:p>
        </p:txBody>
      </p:sp>
      <p:sp>
        <p:nvSpPr>
          <p:cNvPr id="15" name="TextBox 14">
            <a:extLst>
              <a:ext uri="{FF2B5EF4-FFF2-40B4-BE49-F238E27FC236}">
                <a16:creationId xmlns:a16="http://schemas.microsoft.com/office/drawing/2014/main" id="{5B3624A3-800C-0227-DBAC-E2C2DD12AA73}"/>
              </a:ext>
            </a:extLst>
          </p:cNvPr>
          <p:cNvSpPr txBox="1"/>
          <p:nvPr/>
        </p:nvSpPr>
        <p:spPr>
          <a:xfrm>
            <a:off x="3502422" y="4504293"/>
            <a:ext cx="5313366" cy="461665"/>
          </a:xfrm>
          <a:prstGeom prst="rect">
            <a:avLst/>
          </a:prstGeom>
          <a:noFill/>
        </p:spPr>
        <p:txBody>
          <a:bodyPr wrap="square">
            <a:spAutoFit/>
          </a:bodyPr>
          <a:lstStyle/>
          <a:p>
            <a:r>
              <a:rPr lang="en-ID" sz="2400" dirty="0">
                <a:latin typeface="Bahnschrift" panose="020B0502040204020203" pitchFamily="34" charset="0"/>
              </a:rPr>
              <a:t>Hak </a:t>
            </a:r>
            <a:r>
              <a:rPr lang="en-ID" sz="2400" dirty="0" err="1">
                <a:latin typeface="Bahnschrift" panose="020B0502040204020203" pitchFamily="34" charset="0"/>
              </a:rPr>
              <a:t>kebebasan</a:t>
            </a:r>
            <a:r>
              <a:rPr lang="en-ID" sz="2400" dirty="0">
                <a:latin typeface="Bahnschrift" panose="020B0502040204020203" pitchFamily="34" charset="0"/>
              </a:rPr>
              <a:t> </a:t>
            </a:r>
            <a:r>
              <a:rPr lang="en-ID" sz="2400" dirty="0" err="1">
                <a:latin typeface="Bahnschrift" panose="020B0502040204020203" pitchFamily="34" charset="0"/>
              </a:rPr>
              <a:t>berbicara</a:t>
            </a:r>
            <a:endParaRPr lang="id-ID" sz="2400" dirty="0">
              <a:latin typeface="Bahnschrift" panose="020B0502040204020203" pitchFamily="34" charset="0"/>
            </a:endParaRPr>
          </a:p>
        </p:txBody>
      </p:sp>
      <p:sp>
        <p:nvSpPr>
          <p:cNvPr id="16" name="TextBox 15">
            <a:extLst>
              <a:ext uri="{FF2B5EF4-FFF2-40B4-BE49-F238E27FC236}">
                <a16:creationId xmlns:a16="http://schemas.microsoft.com/office/drawing/2014/main" id="{AA1399DE-E390-BB74-7064-DFC60CEBF4BE}"/>
              </a:ext>
            </a:extLst>
          </p:cNvPr>
          <p:cNvSpPr txBox="1"/>
          <p:nvPr/>
        </p:nvSpPr>
        <p:spPr>
          <a:xfrm>
            <a:off x="3530007" y="5041558"/>
            <a:ext cx="5313366" cy="461665"/>
          </a:xfrm>
          <a:prstGeom prst="rect">
            <a:avLst/>
          </a:prstGeom>
          <a:noFill/>
        </p:spPr>
        <p:txBody>
          <a:bodyPr wrap="square">
            <a:spAutoFit/>
          </a:bodyPr>
          <a:lstStyle/>
          <a:p>
            <a:r>
              <a:rPr lang="en-ID" sz="2400" dirty="0">
                <a:latin typeface="Bahnschrift" panose="020B0502040204020203" pitchFamily="34" charset="0"/>
              </a:rPr>
              <a:t>Hak </a:t>
            </a:r>
            <a:r>
              <a:rPr lang="en-ID" sz="2400" dirty="0" err="1">
                <a:latin typeface="Bahnschrift" panose="020B0502040204020203" pitchFamily="34" charset="0"/>
              </a:rPr>
              <a:t>atas</a:t>
            </a:r>
            <a:r>
              <a:rPr lang="en-ID" sz="2400" dirty="0">
                <a:latin typeface="Bahnschrift" panose="020B0502040204020203" pitchFamily="34" charset="0"/>
              </a:rPr>
              <a:t> proses </a:t>
            </a:r>
            <a:r>
              <a:rPr lang="en-ID" sz="2400" dirty="0" err="1">
                <a:latin typeface="Bahnschrift" panose="020B0502040204020203" pitchFamily="34" charset="0"/>
              </a:rPr>
              <a:t>hukum</a:t>
            </a:r>
            <a:endParaRPr lang="id-ID" sz="2400" dirty="0">
              <a:latin typeface="Bahnschrift" panose="020B0502040204020203" pitchFamily="34" charset="0"/>
            </a:endParaRPr>
          </a:p>
        </p:txBody>
      </p:sp>
      <p:cxnSp>
        <p:nvCxnSpPr>
          <p:cNvPr id="18" name="Straight Arrow Connector 17">
            <a:extLst>
              <a:ext uri="{FF2B5EF4-FFF2-40B4-BE49-F238E27FC236}">
                <a16:creationId xmlns:a16="http://schemas.microsoft.com/office/drawing/2014/main" id="{20124717-ABCF-C1D5-D35A-990E65B866CE}"/>
              </a:ext>
            </a:extLst>
          </p:cNvPr>
          <p:cNvCxnSpPr>
            <a:cxnSpLocks/>
            <a:stCxn id="9" idx="6"/>
            <a:endCxn id="7" idx="1"/>
          </p:cNvCxnSpPr>
          <p:nvPr/>
        </p:nvCxnSpPr>
        <p:spPr>
          <a:xfrm flipV="1">
            <a:off x="2413591" y="3123331"/>
            <a:ext cx="1116418" cy="926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FFDBE36-DD43-3EBE-8C2B-CD3919EA427C}"/>
              </a:ext>
            </a:extLst>
          </p:cNvPr>
          <p:cNvCxnSpPr>
            <a:cxnSpLocks/>
            <a:stCxn id="9" idx="6"/>
            <a:endCxn id="11" idx="1"/>
          </p:cNvCxnSpPr>
          <p:nvPr/>
        </p:nvCxnSpPr>
        <p:spPr>
          <a:xfrm flipV="1">
            <a:off x="2413591" y="3660596"/>
            <a:ext cx="1116417" cy="388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FFA0816-82E8-891E-2F7B-73F9472095F9}"/>
              </a:ext>
            </a:extLst>
          </p:cNvPr>
          <p:cNvCxnSpPr>
            <a:cxnSpLocks/>
            <a:stCxn id="9" idx="6"/>
            <a:endCxn id="13" idx="1"/>
          </p:cNvCxnSpPr>
          <p:nvPr/>
        </p:nvCxnSpPr>
        <p:spPr>
          <a:xfrm>
            <a:off x="2413591" y="4049370"/>
            <a:ext cx="1116416" cy="148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45B4EA7-9F97-93D8-6EE0-12D668508D79}"/>
              </a:ext>
            </a:extLst>
          </p:cNvPr>
          <p:cNvCxnSpPr>
            <a:cxnSpLocks/>
            <a:stCxn id="9" idx="6"/>
            <a:endCxn id="15" idx="1"/>
          </p:cNvCxnSpPr>
          <p:nvPr/>
        </p:nvCxnSpPr>
        <p:spPr>
          <a:xfrm>
            <a:off x="2413591" y="4049370"/>
            <a:ext cx="1088831" cy="685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2FAE79-F604-2653-1EB9-176E7F7E32D2}"/>
              </a:ext>
            </a:extLst>
          </p:cNvPr>
          <p:cNvCxnSpPr>
            <a:cxnSpLocks/>
            <a:stCxn id="9" idx="6"/>
            <a:endCxn id="16" idx="1"/>
          </p:cNvCxnSpPr>
          <p:nvPr/>
        </p:nvCxnSpPr>
        <p:spPr>
          <a:xfrm>
            <a:off x="2413591" y="4049370"/>
            <a:ext cx="1116416" cy="1223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376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Ethics in Human Resource Management</a:t>
            </a:r>
            <a:endParaRPr lang="id-ID" sz="3600"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8E37542C-6CCF-C956-11E4-BD717C4CE5BE}"/>
              </a:ext>
            </a:extLst>
          </p:cNvPr>
          <p:cNvSpPr txBox="1"/>
          <p:nvPr/>
        </p:nvSpPr>
        <p:spPr>
          <a:xfrm>
            <a:off x="419121" y="1276873"/>
            <a:ext cx="10990522" cy="430887"/>
          </a:xfrm>
          <a:prstGeom prst="rect">
            <a:avLst/>
          </a:prstGeom>
          <a:noFill/>
        </p:spPr>
        <p:txBody>
          <a:bodyPr wrap="square">
            <a:spAutoFit/>
          </a:bodyPr>
          <a:lstStyle/>
          <a:p>
            <a:pPr algn="just"/>
            <a:r>
              <a:rPr lang="en-ID" sz="2200" dirty="0">
                <a:latin typeface="Bahnschrift" panose="020B0502040204020203" pitchFamily="34" charset="0"/>
                <a:ea typeface="Calibri" panose="020F0502020204030204" pitchFamily="34" charset="0"/>
                <a:cs typeface="Times New Roman" panose="02020603050405020304" pitchFamily="18" charset="0"/>
              </a:rPr>
              <a:t>M</a:t>
            </a:r>
            <a:r>
              <a:rPr lang="id-ID" sz="2200" dirty="0">
                <a:effectLst/>
                <a:latin typeface="Bahnschrift" panose="020B0502040204020203" pitchFamily="34" charset="0"/>
                <a:ea typeface="Calibri" panose="020F0502020204030204" pitchFamily="34" charset="0"/>
                <a:cs typeface="Times New Roman" panose="02020603050405020304" pitchFamily="18" charset="0"/>
              </a:rPr>
              <a:t>asalah etika dalam </a:t>
            </a:r>
            <a:r>
              <a:rPr lang="en-ID" sz="2200" dirty="0">
                <a:latin typeface="Bahnschrift" panose="020B0502040204020203" pitchFamily="34" charset="0"/>
                <a:ea typeface="Calibri" panose="020F0502020204030204" pitchFamily="34" charset="0"/>
                <a:cs typeface="Times New Roman" panose="02020603050405020304" pitchFamily="18" charset="0"/>
              </a:rPr>
              <a:t>HRM</a:t>
            </a:r>
            <a:r>
              <a:rPr lang="en-ID" sz="2200" dirty="0">
                <a:effectLst/>
                <a:latin typeface="Bahnschrift" panose="020B0502040204020203" pitchFamily="34" charset="0"/>
                <a:ea typeface="Calibri" panose="020F0502020204030204" pitchFamily="34" charset="0"/>
                <a:cs typeface="Times New Roman" panose="02020603050405020304" pitchFamily="18" charset="0"/>
              </a:rPr>
              <a:t>:</a:t>
            </a:r>
            <a:endParaRPr lang="id-ID" sz="2200" dirty="0">
              <a:latin typeface="Bahnschrift" panose="020B0502040204020203" pitchFamily="34" charset="0"/>
            </a:endParaRPr>
          </a:p>
        </p:txBody>
      </p:sp>
      <p:sp>
        <p:nvSpPr>
          <p:cNvPr id="3" name="TextBox 2">
            <a:extLst>
              <a:ext uri="{FF2B5EF4-FFF2-40B4-BE49-F238E27FC236}">
                <a16:creationId xmlns:a16="http://schemas.microsoft.com/office/drawing/2014/main" id="{642440F6-740D-B36A-E182-2D5006E317F9}"/>
              </a:ext>
            </a:extLst>
          </p:cNvPr>
          <p:cNvSpPr txBox="1"/>
          <p:nvPr/>
        </p:nvSpPr>
        <p:spPr>
          <a:xfrm>
            <a:off x="419121" y="1676983"/>
            <a:ext cx="11093582" cy="4086183"/>
          </a:xfrm>
          <a:prstGeom prst="rect">
            <a:avLst/>
          </a:prstGeom>
          <a:noFill/>
        </p:spPr>
        <p:txBody>
          <a:bodyPr wrap="square">
            <a:spAutoFit/>
          </a:bodyPr>
          <a:lstStyle/>
          <a:p>
            <a:pPr marL="342900" indent="-342900">
              <a:lnSpc>
                <a:spcPct val="150000"/>
              </a:lnSpc>
              <a:buFont typeface="+mj-lt"/>
              <a:buAutoNum type="alphaLcParenR"/>
            </a:pPr>
            <a:r>
              <a:rPr lang="id-ID" sz="2200" dirty="0">
                <a:latin typeface="Bahnschrift" panose="020B0502040204020203" pitchFamily="34" charset="0"/>
              </a:rPr>
              <a:t>Harus membuat keputusan yang menghasilkan kebaikan terbesar untuk jumlah</a:t>
            </a:r>
            <a:r>
              <a:rPr lang="en-US" sz="2200" dirty="0">
                <a:latin typeface="Bahnschrift" panose="020B0502040204020203" pitchFamily="34" charset="0"/>
              </a:rPr>
              <a:t> orang</a:t>
            </a:r>
            <a:r>
              <a:rPr lang="id-ID" sz="2200" dirty="0">
                <a:latin typeface="Bahnschrift" panose="020B0502040204020203" pitchFamily="34" charset="0"/>
              </a:rPr>
              <a:t> terbesar.</a:t>
            </a:r>
          </a:p>
          <a:p>
            <a:pPr marL="342900" indent="-342900">
              <a:lnSpc>
                <a:spcPct val="150000"/>
              </a:lnSpc>
              <a:buFont typeface="+mj-lt"/>
              <a:buAutoNum type="alphaLcParenR"/>
            </a:pPr>
            <a:r>
              <a:rPr lang="id-ID" sz="2200" dirty="0">
                <a:latin typeface="Bahnschrift" panose="020B0502040204020203" pitchFamily="34" charset="0"/>
              </a:rPr>
              <a:t>Harus menghormati hak dasar privasi, proses hukum, persetujuan, dan kebebasan berbicara.</a:t>
            </a:r>
          </a:p>
          <a:p>
            <a:pPr marL="342900" indent="-342900">
              <a:lnSpc>
                <a:spcPct val="150000"/>
              </a:lnSpc>
              <a:buFont typeface="+mj-lt"/>
              <a:buAutoNum type="alphaLcParenR"/>
            </a:pPr>
            <a:r>
              <a:rPr lang="id-ID" sz="2200" dirty="0">
                <a:latin typeface="Bahnschrift" panose="020B0502040204020203" pitchFamily="34" charset="0"/>
              </a:rPr>
              <a:t>Harus memperlakukan orang lain secara setara dan adil.</a:t>
            </a:r>
          </a:p>
          <a:p>
            <a:pPr marL="342900" indent="-342900">
              <a:lnSpc>
                <a:spcPct val="150000"/>
              </a:lnSpc>
              <a:buFont typeface="+mj-lt"/>
              <a:buAutoNum type="alphaLcParenR"/>
            </a:pPr>
            <a:r>
              <a:rPr lang="id-ID" sz="2200" dirty="0">
                <a:latin typeface="Bahnschrift" panose="020B0502040204020203" pitchFamily="34" charset="0"/>
              </a:rPr>
              <a:t>Harus mengenali masalah etika yang muncul di bidang-bidang seperti privasi karyawan, perlindungan keselamatan karyawan, dan keadilan dalam praktik ketenagakerjaan</a:t>
            </a:r>
          </a:p>
        </p:txBody>
      </p:sp>
    </p:spTree>
    <p:extLst>
      <p:ext uri="{BB962C8B-B14F-4D97-AF65-F5344CB8AC3E}">
        <p14:creationId xmlns:p14="http://schemas.microsoft.com/office/powerpoint/2010/main" val="32837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746467" y="875977"/>
            <a:ext cx="3358173" cy="659303"/>
          </a:xfrm>
        </p:spPr>
        <p:txBody>
          <a:bodyPr>
            <a:normAutofit fontScale="90000"/>
          </a:bodyPr>
          <a:lstStyle/>
          <a:p>
            <a:r>
              <a:rPr lang="en-ID" sz="5300" dirty="0" err="1">
                <a:latin typeface="Bahnschrift" panose="020B0502040204020203" pitchFamily="34" charset="0"/>
              </a:rPr>
              <a:t>Bobot</a:t>
            </a:r>
            <a:r>
              <a:rPr lang="en-ID" dirty="0">
                <a:latin typeface="Bahnschrift" panose="020B0502040204020203" pitchFamily="34" charset="0"/>
              </a:rPr>
              <a:t> Nilai</a:t>
            </a:r>
            <a:endParaRPr lang="id-ID" dirty="0">
              <a:latin typeface="Bahnschrift" panose="020B0502040204020203" pitchFamily="34" charset="0"/>
            </a:endParaRPr>
          </a:p>
        </p:txBody>
      </p:sp>
      <p:graphicFrame>
        <p:nvGraphicFramePr>
          <p:cNvPr id="2" name="Table 2">
            <a:extLst>
              <a:ext uri="{FF2B5EF4-FFF2-40B4-BE49-F238E27FC236}">
                <a16:creationId xmlns:a16="http://schemas.microsoft.com/office/drawing/2014/main" id="{FCAAE944-9876-4358-5659-D843A97A5C53}"/>
              </a:ext>
            </a:extLst>
          </p:cNvPr>
          <p:cNvGraphicFramePr>
            <a:graphicFrameLocks noGrp="1"/>
          </p:cNvGraphicFramePr>
          <p:nvPr>
            <p:extLst>
              <p:ext uri="{D42A27DB-BD31-4B8C-83A1-F6EECF244321}">
                <p14:modId xmlns:p14="http://schemas.microsoft.com/office/powerpoint/2010/main" val="1374413170"/>
              </p:ext>
            </p:extLst>
          </p:nvPr>
        </p:nvGraphicFramePr>
        <p:xfrm>
          <a:off x="988541" y="1965959"/>
          <a:ext cx="9499587" cy="2178177"/>
        </p:xfrm>
        <a:graphic>
          <a:graphicData uri="http://schemas.openxmlformats.org/drawingml/2006/table">
            <a:tbl>
              <a:tblPr firstRow="1" bandRow="1">
                <a:tableStyleId>{5C22544A-7EE6-4342-B048-85BDC9FD1C3A}</a:tableStyleId>
              </a:tblPr>
              <a:tblGrid>
                <a:gridCol w="889686">
                  <a:extLst>
                    <a:ext uri="{9D8B030D-6E8A-4147-A177-3AD203B41FA5}">
                      <a16:colId xmlns:a16="http://schemas.microsoft.com/office/drawing/2014/main" val="914684276"/>
                    </a:ext>
                  </a:extLst>
                </a:gridCol>
                <a:gridCol w="5443372">
                  <a:extLst>
                    <a:ext uri="{9D8B030D-6E8A-4147-A177-3AD203B41FA5}">
                      <a16:colId xmlns:a16="http://schemas.microsoft.com/office/drawing/2014/main" val="1528971373"/>
                    </a:ext>
                  </a:extLst>
                </a:gridCol>
                <a:gridCol w="3166529">
                  <a:extLst>
                    <a:ext uri="{9D8B030D-6E8A-4147-A177-3AD203B41FA5}">
                      <a16:colId xmlns:a16="http://schemas.microsoft.com/office/drawing/2014/main" val="1296210548"/>
                    </a:ext>
                  </a:extLst>
                </a:gridCol>
              </a:tblGrid>
              <a:tr h="353712">
                <a:tc>
                  <a:txBody>
                    <a:bodyPr/>
                    <a:lstStyle/>
                    <a:p>
                      <a:pPr algn="ctr"/>
                      <a:r>
                        <a:rPr lang="en-ID" sz="2800" b="0" dirty="0">
                          <a:solidFill>
                            <a:schemeClr val="tx1">
                              <a:lumMod val="85000"/>
                              <a:lumOff val="15000"/>
                            </a:schemeClr>
                          </a:solidFill>
                          <a:latin typeface="Bahnschrift" panose="020B0502040204020203" pitchFamily="34" charset="0"/>
                        </a:rPr>
                        <a:t>No</a:t>
                      </a:r>
                      <a:endParaRPr lang="id-ID" sz="2800" b="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D" sz="2800" b="0" dirty="0" err="1">
                          <a:solidFill>
                            <a:schemeClr val="tx1">
                              <a:lumMod val="85000"/>
                              <a:lumOff val="15000"/>
                            </a:schemeClr>
                          </a:solidFill>
                          <a:latin typeface="Bahnschrift" panose="020B0502040204020203" pitchFamily="34" charset="0"/>
                        </a:rPr>
                        <a:t>Penilaian</a:t>
                      </a:r>
                      <a:endParaRPr lang="id-ID" sz="2800" b="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ID" sz="2800" b="0" dirty="0" err="1">
                          <a:solidFill>
                            <a:schemeClr val="tx1">
                              <a:lumMod val="85000"/>
                              <a:lumOff val="15000"/>
                            </a:schemeClr>
                          </a:solidFill>
                          <a:latin typeface="Bahnschrift" panose="020B0502040204020203" pitchFamily="34" charset="0"/>
                        </a:rPr>
                        <a:t>Bobot</a:t>
                      </a:r>
                      <a:endParaRPr lang="id-ID" sz="2800" b="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98058655"/>
                  </a:ext>
                </a:extLst>
              </a:tr>
              <a:tr h="353712">
                <a:tc>
                  <a:txBody>
                    <a:bodyPr/>
                    <a:lstStyle/>
                    <a:p>
                      <a:r>
                        <a:rPr lang="en-ID" sz="2800" dirty="0">
                          <a:solidFill>
                            <a:schemeClr val="tx1">
                              <a:lumMod val="85000"/>
                              <a:lumOff val="15000"/>
                            </a:schemeClr>
                          </a:solidFill>
                          <a:latin typeface="Bahnschrift" panose="020B0502040204020203" pitchFamily="34" charset="0"/>
                        </a:rPr>
                        <a:t>1.</a:t>
                      </a:r>
                      <a:endParaRPr lang="id-ID" sz="280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dirty="0" err="1">
                          <a:effectLst/>
                          <a:latin typeface="Bahnschrift" panose="020B0502040204020203" pitchFamily="34" charset="0"/>
                          <a:ea typeface="Times New Roman" panose="02020603050405020304" pitchFamily="18" charset="0"/>
                          <a:cs typeface="Book Antiqua" panose="02040602050305030304" pitchFamily="18" charset="0"/>
                        </a:rPr>
                        <a:t>Tugas</a:t>
                      </a:r>
                      <a:r>
                        <a:rPr lang="en-ID" sz="2800" dirty="0">
                          <a:effectLst/>
                          <a:latin typeface="Bahnschrift" panose="020B0502040204020203" pitchFamily="34" charset="0"/>
                          <a:ea typeface="Times New Roman" panose="02020603050405020304" pitchFamily="18" charset="0"/>
                          <a:cs typeface="Book Antiqua" panose="02040602050305030304" pitchFamily="18" charset="0"/>
                        </a:rPr>
                        <a:t> </a:t>
                      </a: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a:t>
                      </a:r>
                      <a:r>
                        <a:rPr lang="en-US" sz="2800" dirty="0" err="1">
                          <a:effectLst/>
                          <a:latin typeface="Bahnschrift" panose="020B0502040204020203" pitchFamily="34" charset="0"/>
                          <a:ea typeface="Times New Roman" panose="02020603050405020304" pitchFamily="18" charset="0"/>
                          <a:cs typeface="Book Antiqua" panose="02040602050305030304" pitchFamily="18" charset="0"/>
                        </a:rPr>
                        <a:t>individu</a:t>
                      </a: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 </a:t>
                      </a:r>
                      <a:r>
                        <a:rPr lang="en-US" sz="2800" dirty="0" err="1">
                          <a:effectLst/>
                          <a:latin typeface="Bahnschrift" panose="020B0502040204020203" pitchFamily="34" charset="0"/>
                          <a:ea typeface="Times New Roman" panose="02020603050405020304" pitchFamily="18" charset="0"/>
                          <a:cs typeface="Book Antiqua" panose="02040602050305030304" pitchFamily="18" charset="0"/>
                        </a:rPr>
                        <a:t>kelompok</a:t>
                      </a: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 </a:t>
                      </a:r>
                      <a:r>
                        <a:rPr lang="en-US" sz="2800" dirty="0" err="1">
                          <a:effectLst/>
                          <a:latin typeface="Bahnschrift" panose="020B0502040204020203" pitchFamily="34" charset="0"/>
                          <a:ea typeface="Times New Roman" panose="02020603050405020304" pitchFamily="18" charset="0"/>
                          <a:cs typeface="Book Antiqua" panose="02040602050305030304" pitchFamily="18" charset="0"/>
                        </a:rPr>
                        <a:t>kuis</a:t>
                      </a: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a:t>
                      </a:r>
                      <a:endParaRPr lang="id-ID" sz="2800" dirty="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60 %</a:t>
                      </a:r>
                      <a:endParaRPr lang="id-ID" sz="2800" dirty="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8129115"/>
                  </a:ext>
                </a:extLst>
              </a:tr>
              <a:tr h="353712">
                <a:tc>
                  <a:txBody>
                    <a:bodyPr/>
                    <a:lstStyle/>
                    <a:p>
                      <a:r>
                        <a:rPr lang="en-ID" sz="2800" dirty="0">
                          <a:solidFill>
                            <a:schemeClr val="tx1">
                              <a:lumMod val="85000"/>
                              <a:lumOff val="15000"/>
                            </a:schemeClr>
                          </a:solidFill>
                          <a:latin typeface="Bahnschrift" panose="020B0502040204020203" pitchFamily="34" charset="0"/>
                        </a:rPr>
                        <a:t>2.</a:t>
                      </a:r>
                      <a:endParaRPr lang="id-ID" sz="280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UTS</a:t>
                      </a:r>
                      <a:endParaRPr lang="id-ID" sz="2800" dirty="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20 %</a:t>
                      </a:r>
                      <a:endParaRPr lang="id-ID" sz="2800" dirty="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2502436"/>
                  </a:ext>
                </a:extLst>
              </a:tr>
              <a:tr h="353712">
                <a:tc>
                  <a:txBody>
                    <a:bodyPr/>
                    <a:lstStyle/>
                    <a:p>
                      <a:r>
                        <a:rPr lang="en-ID" sz="2800" dirty="0">
                          <a:solidFill>
                            <a:schemeClr val="tx1">
                              <a:lumMod val="85000"/>
                              <a:lumOff val="15000"/>
                            </a:schemeClr>
                          </a:solidFill>
                          <a:latin typeface="Bahnschrift" panose="020B0502040204020203" pitchFamily="34" charset="0"/>
                        </a:rPr>
                        <a:t>3.</a:t>
                      </a:r>
                      <a:endParaRPr lang="id-ID" sz="2800" dirty="0">
                        <a:solidFill>
                          <a:schemeClr val="tx1">
                            <a:lumMod val="85000"/>
                            <a:lumOff val="15000"/>
                          </a:schemeClr>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a:effectLst/>
                          <a:latin typeface="Bahnschrift" panose="020B0502040204020203" pitchFamily="34" charset="0"/>
                          <a:ea typeface="Times New Roman" panose="02020603050405020304" pitchFamily="18" charset="0"/>
                          <a:cs typeface="Book Antiqua" panose="02040602050305030304" pitchFamily="18" charset="0"/>
                        </a:rPr>
                        <a:t>UAS</a:t>
                      </a:r>
                      <a:endParaRPr lang="id-ID" sz="280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800" dirty="0">
                          <a:effectLst/>
                          <a:latin typeface="Bahnschrift" panose="020B0502040204020203" pitchFamily="34" charset="0"/>
                          <a:ea typeface="Times New Roman" panose="02020603050405020304" pitchFamily="18" charset="0"/>
                          <a:cs typeface="Book Antiqua" panose="02040602050305030304" pitchFamily="18" charset="0"/>
                        </a:rPr>
                        <a:t>20 %</a:t>
                      </a:r>
                      <a:endParaRPr lang="id-ID" sz="2800" dirty="0">
                        <a:effectLst/>
                        <a:latin typeface="Bahnschrift" panose="020B0502040204020203" pitchFamily="34" charset="0"/>
                        <a:ea typeface="Times New Roman" panose="0202060305040502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9606108"/>
                  </a:ext>
                </a:extLst>
              </a:tr>
            </a:tbl>
          </a:graphicData>
        </a:graphic>
      </p:graphicFrame>
      <p:pic>
        <p:nvPicPr>
          <p:cNvPr id="5" name="Picture 2" descr="Download | Pendaftaran ITTelkom Surabaya">
            <a:extLst>
              <a:ext uri="{FF2B5EF4-FFF2-40B4-BE49-F238E27FC236}">
                <a16:creationId xmlns:a16="http://schemas.microsoft.com/office/drawing/2014/main" id="{3C0B0BB1-0AB7-E386-4589-859FA7FA4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537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err="1">
                <a:solidFill>
                  <a:schemeClr val="bg1"/>
                </a:solidFill>
                <a:latin typeface="Bahnschrift" panose="020B0502040204020203" pitchFamily="34" charset="0"/>
              </a:rPr>
              <a:t>Tugas</a:t>
            </a:r>
            <a:r>
              <a:rPr lang="en-US" sz="3600" dirty="0">
                <a:solidFill>
                  <a:schemeClr val="bg1"/>
                </a:solidFill>
                <a:latin typeface="Bahnschrift" panose="020B0502040204020203" pitchFamily="34" charset="0"/>
              </a:rPr>
              <a:t> </a:t>
            </a:r>
            <a:r>
              <a:rPr lang="en-US" sz="3600" dirty="0" err="1">
                <a:solidFill>
                  <a:schemeClr val="bg1"/>
                </a:solidFill>
                <a:latin typeface="Bahnschrift" panose="020B0502040204020203" pitchFamily="34" charset="0"/>
              </a:rPr>
              <a:t>Individu</a:t>
            </a:r>
            <a:r>
              <a:rPr lang="en-US" sz="3600" dirty="0">
                <a:solidFill>
                  <a:schemeClr val="bg1"/>
                </a:solidFill>
                <a:latin typeface="Bahnschrift" panose="020B0502040204020203" pitchFamily="34" charset="0"/>
              </a:rPr>
              <a:t>/ Hybrid (</a:t>
            </a:r>
            <a:r>
              <a:rPr lang="en-US" sz="3600" dirty="0" err="1">
                <a:solidFill>
                  <a:schemeClr val="bg1"/>
                </a:solidFill>
                <a:latin typeface="Bahnschrift" panose="020B0502040204020203" pitchFamily="34" charset="0"/>
              </a:rPr>
              <a:t>maksimal</a:t>
            </a:r>
            <a:r>
              <a:rPr lang="en-US" sz="3600" dirty="0">
                <a:solidFill>
                  <a:schemeClr val="bg1"/>
                </a:solidFill>
                <a:latin typeface="Bahnschrift" panose="020B0502040204020203" pitchFamily="34" charset="0"/>
              </a:rPr>
              <a:t> 3 orang)</a:t>
            </a:r>
            <a:endParaRPr lang="id-ID" sz="3600" dirty="0">
              <a:solidFill>
                <a:schemeClr val="bg1"/>
              </a:solidFill>
              <a:latin typeface="Bahnschrift" panose="020B0502040204020203" pitchFamily="34" charset="0"/>
            </a:endParaRPr>
          </a:p>
        </p:txBody>
      </p:sp>
      <p:pic>
        <p:nvPicPr>
          <p:cNvPr id="4" name="Picture 3">
            <a:extLst>
              <a:ext uri="{FF2B5EF4-FFF2-40B4-BE49-F238E27FC236}">
                <a16:creationId xmlns:a16="http://schemas.microsoft.com/office/drawing/2014/main" id="{AE689ECB-A3AD-BC87-432B-4C011D151B0E}"/>
              </a:ext>
            </a:extLst>
          </p:cNvPr>
          <p:cNvPicPr>
            <a:picLocks noChangeAspect="1"/>
          </p:cNvPicPr>
          <p:nvPr/>
        </p:nvPicPr>
        <p:blipFill rotWithShape="1">
          <a:blip r:embed="rId3"/>
          <a:srcRect t="9220"/>
          <a:stretch/>
        </p:blipFill>
        <p:spPr>
          <a:xfrm>
            <a:off x="1373075" y="1138214"/>
            <a:ext cx="9445849" cy="5592873"/>
          </a:xfrm>
          <a:prstGeom prst="rect">
            <a:avLst/>
          </a:prstGeom>
        </p:spPr>
      </p:pic>
    </p:spTree>
    <p:extLst>
      <p:ext uri="{BB962C8B-B14F-4D97-AF65-F5344CB8AC3E}">
        <p14:creationId xmlns:p14="http://schemas.microsoft.com/office/powerpoint/2010/main" val="169973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5" y="3121945"/>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TERIMA KASIH</a:t>
            </a:r>
            <a:endParaRPr lang="id-ID" sz="4000" b="1" dirty="0">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3" y="380363"/>
            <a:ext cx="2701624" cy="143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35758" y="857872"/>
            <a:ext cx="9984558" cy="659303"/>
          </a:xfrm>
        </p:spPr>
        <p:txBody>
          <a:bodyPr>
            <a:normAutofit fontScale="90000"/>
          </a:bodyPr>
          <a:lstStyle/>
          <a:p>
            <a:pPr algn="l"/>
            <a:r>
              <a:rPr lang="en-ID" sz="5300" dirty="0">
                <a:latin typeface="Bahnschrift" panose="020B0502040204020203" pitchFamily="34" charset="0"/>
              </a:rPr>
              <a:t>Timeline </a:t>
            </a:r>
            <a:r>
              <a:rPr lang="en-ID" sz="5300" dirty="0" err="1">
                <a:latin typeface="Bahnschrift" panose="020B0502040204020203" pitchFamily="34" charset="0"/>
              </a:rPr>
              <a:t>Pembelajaran</a:t>
            </a:r>
            <a:endParaRPr lang="id-ID" dirty="0">
              <a:latin typeface="Bahnschrift" panose="020B0502040204020203" pitchFamily="34" charset="0"/>
            </a:endParaRPr>
          </a:p>
        </p:txBody>
      </p:sp>
      <p:pic>
        <p:nvPicPr>
          <p:cNvPr id="7" name="Picture 2" descr="Download | Pendaftaran ITTelkom Surabaya">
            <a:extLst>
              <a:ext uri="{FF2B5EF4-FFF2-40B4-BE49-F238E27FC236}">
                <a16:creationId xmlns:a16="http://schemas.microsoft.com/office/drawing/2014/main" id="{A459E27E-3A99-C041-5588-F9718928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4">
            <a:extLst>
              <a:ext uri="{FF2B5EF4-FFF2-40B4-BE49-F238E27FC236}">
                <a16:creationId xmlns:a16="http://schemas.microsoft.com/office/drawing/2014/main" id="{9693EFCD-300B-514A-8DE8-33EFE4AF4F55}"/>
              </a:ext>
            </a:extLst>
          </p:cNvPr>
          <p:cNvGraphicFramePr>
            <a:graphicFrameLocks noGrp="1"/>
          </p:cNvGraphicFramePr>
          <p:nvPr>
            <p:extLst>
              <p:ext uri="{D42A27DB-BD31-4B8C-83A1-F6EECF244321}">
                <p14:modId xmlns:p14="http://schemas.microsoft.com/office/powerpoint/2010/main" val="3319088623"/>
              </p:ext>
            </p:extLst>
          </p:nvPr>
        </p:nvGraphicFramePr>
        <p:xfrm>
          <a:off x="1433384" y="3336323"/>
          <a:ext cx="9219664" cy="687495"/>
        </p:xfrm>
        <a:graphic>
          <a:graphicData uri="http://schemas.openxmlformats.org/drawingml/2006/table">
            <a:tbl>
              <a:tblPr firstRow="1" bandRow="1">
                <a:tableStyleId>{21E4AEA4-8DFA-4A89-87EB-49C32662AFE0}</a:tableStyleId>
              </a:tblPr>
              <a:tblGrid>
                <a:gridCol w="576229">
                  <a:extLst>
                    <a:ext uri="{9D8B030D-6E8A-4147-A177-3AD203B41FA5}">
                      <a16:colId xmlns:a16="http://schemas.microsoft.com/office/drawing/2014/main" val="326309910"/>
                    </a:ext>
                  </a:extLst>
                </a:gridCol>
                <a:gridCol w="576229">
                  <a:extLst>
                    <a:ext uri="{9D8B030D-6E8A-4147-A177-3AD203B41FA5}">
                      <a16:colId xmlns:a16="http://schemas.microsoft.com/office/drawing/2014/main" val="288181599"/>
                    </a:ext>
                  </a:extLst>
                </a:gridCol>
                <a:gridCol w="576229">
                  <a:extLst>
                    <a:ext uri="{9D8B030D-6E8A-4147-A177-3AD203B41FA5}">
                      <a16:colId xmlns:a16="http://schemas.microsoft.com/office/drawing/2014/main" val="1215811647"/>
                    </a:ext>
                  </a:extLst>
                </a:gridCol>
                <a:gridCol w="576229">
                  <a:extLst>
                    <a:ext uri="{9D8B030D-6E8A-4147-A177-3AD203B41FA5}">
                      <a16:colId xmlns:a16="http://schemas.microsoft.com/office/drawing/2014/main" val="3111682655"/>
                    </a:ext>
                  </a:extLst>
                </a:gridCol>
                <a:gridCol w="576229">
                  <a:extLst>
                    <a:ext uri="{9D8B030D-6E8A-4147-A177-3AD203B41FA5}">
                      <a16:colId xmlns:a16="http://schemas.microsoft.com/office/drawing/2014/main" val="2861663837"/>
                    </a:ext>
                  </a:extLst>
                </a:gridCol>
                <a:gridCol w="576229">
                  <a:extLst>
                    <a:ext uri="{9D8B030D-6E8A-4147-A177-3AD203B41FA5}">
                      <a16:colId xmlns:a16="http://schemas.microsoft.com/office/drawing/2014/main" val="1693084229"/>
                    </a:ext>
                  </a:extLst>
                </a:gridCol>
                <a:gridCol w="576229">
                  <a:extLst>
                    <a:ext uri="{9D8B030D-6E8A-4147-A177-3AD203B41FA5}">
                      <a16:colId xmlns:a16="http://schemas.microsoft.com/office/drawing/2014/main" val="1847412364"/>
                    </a:ext>
                  </a:extLst>
                </a:gridCol>
                <a:gridCol w="576229">
                  <a:extLst>
                    <a:ext uri="{9D8B030D-6E8A-4147-A177-3AD203B41FA5}">
                      <a16:colId xmlns:a16="http://schemas.microsoft.com/office/drawing/2014/main" val="3273204934"/>
                    </a:ext>
                  </a:extLst>
                </a:gridCol>
                <a:gridCol w="576229">
                  <a:extLst>
                    <a:ext uri="{9D8B030D-6E8A-4147-A177-3AD203B41FA5}">
                      <a16:colId xmlns:a16="http://schemas.microsoft.com/office/drawing/2014/main" val="2029365771"/>
                    </a:ext>
                  </a:extLst>
                </a:gridCol>
                <a:gridCol w="576229">
                  <a:extLst>
                    <a:ext uri="{9D8B030D-6E8A-4147-A177-3AD203B41FA5}">
                      <a16:colId xmlns:a16="http://schemas.microsoft.com/office/drawing/2014/main" val="313163359"/>
                    </a:ext>
                  </a:extLst>
                </a:gridCol>
                <a:gridCol w="576229">
                  <a:extLst>
                    <a:ext uri="{9D8B030D-6E8A-4147-A177-3AD203B41FA5}">
                      <a16:colId xmlns:a16="http://schemas.microsoft.com/office/drawing/2014/main" val="1013034101"/>
                    </a:ext>
                  </a:extLst>
                </a:gridCol>
                <a:gridCol w="576229">
                  <a:extLst>
                    <a:ext uri="{9D8B030D-6E8A-4147-A177-3AD203B41FA5}">
                      <a16:colId xmlns:a16="http://schemas.microsoft.com/office/drawing/2014/main" val="8005611"/>
                    </a:ext>
                  </a:extLst>
                </a:gridCol>
                <a:gridCol w="576229">
                  <a:extLst>
                    <a:ext uri="{9D8B030D-6E8A-4147-A177-3AD203B41FA5}">
                      <a16:colId xmlns:a16="http://schemas.microsoft.com/office/drawing/2014/main" val="3646345255"/>
                    </a:ext>
                  </a:extLst>
                </a:gridCol>
                <a:gridCol w="576229">
                  <a:extLst>
                    <a:ext uri="{9D8B030D-6E8A-4147-A177-3AD203B41FA5}">
                      <a16:colId xmlns:a16="http://schemas.microsoft.com/office/drawing/2014/main" val="157347376"/>
                    </a:ext>
                  </a:extLst>
                </a:gridCol>
                <a:gridCol w="576229">
                  <a:extLst>
                    <a:ext uri="{9D8B030D-6E8A-4147-A177-3AD203B41FA5}">
                      <a16:colId xmlns:a16="http://schemas.microsoft.com/office/drawing/2014/main" val="3513802207"/>
                    </a:ext>
                  </a:extLst>
                </a:gridCol>
                <a:gridCol w="576229">
                  <a:extLst>
                    <a:ext uri="{9D8B030D-6E8A-4147-A177-3AD203B41FA5}">
                      <a16:colId xmlns:a16="http://schemas.microsoft.com/office/drawing/2014/main" val="3054526774"/>
                    </a:ext>
                  </a:extLst>
                </a:gridCol>
              </a:tblGrid>
              <a:tr h="687495">
                <a:tc>
                  <a:txBody>
                    <a:bodyPr/>
                    <a:lstStyle/>
                    <a:p>
                      <a:pPr algn="ctr"/>
                      <a:r>
                        <a:rPr lang="en-US" sz="2000" dirty="0"/>
                        <a:t>1</a:t>
                      </a:r>
                    </a:p>
                  </a:txBody>
                  <a:tcPr>
                    <a:solidFill>
                      <a:srgbClr val="9A0000"/>
                    </a:solidFill>
                  </a:tcPr>
                </a:tc>
                <a:tc>
                  <a:txBody>
                    <a:bodyPr/>
                    <a:lstStyle/>
                    <a:p>
                      <a:pPr algn="ctr"/>
                      <a:r>
                        <a:rPr lang="en-US" sz="2000" dirty="0"/>
                        <a:t>2</a:t>
                      </a:r>
                    </a:p>
                  </a:txBody>
                  <a:tcPr>
                    <a:solidFill>
                      <a:srgbClr val="9A0000"/>
                    </a:solidFill>
                  </a:tcPr>
                </a:tc>
                <a:tc>
                  <a:txBody>
                    <a:bodyPr/>
                    <a:lstStyle/>
                    <a:p>
                      <a:pPr algn="ctr"/>
                      <a:r>
                        <a:rPr lang="en-US" sz="2000" dirty="0"/>
                        <a:t>3</a:t>
                      </a:r>
                    </a:p>
                  </a:txBody>
                  <a:tcPr>
                    <a:solidFill>
                      <a:srgbClr val="9A0000"/>
                    </a:solidFill>
                  </a:tcPr>
                </a:tc>
                <a:tc>
                  <a:txBody>
                    <a:bodyPr/>
                    <a:lstStyle/>
                    <a:p>
                      <a:pPr algn="ctr"/>
                      <a:r>
                        <a:rPr lang="en-US" sz="2000" dirty="0"/>
                        <a:t>4</a:t>
                      </a:r>
                    </a:p>
                  </a:txBody>
                  <a:tcPr>
                    <a:solidFill>
                      <a:srgbClr val="9A0000"/>
                    </a:solidFill>
                  </a:tcPr>
                </a:tc>
                <a:tc>
                  <a:txBody>
                    <a:bodyPr/>
                    <a:lstStyle/>
                    <a:p>
                      <a:pPr algn="ctr"/>
                      <a:r>
                        <a:rPr lang="en-US" sz="2000" dirty="0"/>
                        <a:t>5</a:t>
                      </a:r>
                    </a:p>
                  </a:txBody>
                  <a:tcPr>
                    <a:solidFill>
                      <a:srgbClr val="9A0000"/>
                    </a:solidFill>
                  </a:tcPr>
                </a:tc>
                <a:tc>
                  <a:txBody>
                    <a:bodyPr/>
                    <a:lstStyle/>
                    <a:p>
                      <a:pPr algn="ctr"/>
                      <a:r>
                        <a:rPr lang="en-US" sz="2000" dirty="0"/>
                        <a:t>6</a:t>
                      </a:r>
                    </a:p>
                  </a:txBody>
                  <a:tcPr>
                    <a:solidFill>
                      <a:srgbClr val="9A0000"/>
                    </a:solidFill>
                  </a:tcPr>
                </a:tc>
                <a:tc>
                  <a:txBody>
                    <a:bodyPr/>
                    <a:lstStyle/>
                    <a:p>
                      <a:pPr algn="ctr"/>
                      <a:r>
                        <a:rPr lang="en-US" sz="2000" dirty="0"/>
                        <a:t>7</a:t>
                      </a:r>
                    </a:p>
                  </a:txBody>
                  <a:tcPr>
                    <a:solidFill>
                      <a:srgbClr val="9A0000"/>
                    </a:solidFill>
                  </a:tcPr>
                </a:tc>
                <a:tc>
                  <a:txBody>
                    <a:bodyPr/>
                    <a:lstStyle/>
                    <a:p>
                      <a:pPr algn="ctr"/>
                      <a:r>
                        <a:rPr lang="en-US" sz="2000" dirty="0"/>
                        <a:t>8</a:t>
                      </a:r>
                    </a:p>
                  </a:txBody>
                  <a:tcPr>
                    <a:solidFill>
                      <a:srgbClr val="9A0000"/>
                    </a:solidFill>
                  </a:tcPr>
                </a:tc>
                <a:tc>
                  <a:txBody>
                    <a:bodyPr/>
                    <a:lstStyle/>
                    <a:p>
                      <a:pPr algn="ctr"/>
                      <a:r>
                        <a:rPr lang="en-US" sz="2000" dirty="0"/>
                        <a:t>9</a:t>
                      </a:r>
                    </a:p>
                  </a:txBody>
                  <a:tcPr>
                    <a:solidFill>
                      <a:srgbClr val="9A0000"/>
                    </a:solidFill>
                  </a:tcPr>
                </a:tc>
                <a:tc>
                  <a:txBody>
                    <a:bodyPr/>
                    <a:lstStyle/>
                    <a:p>
                      <a:pPr algn="ctr"/>
                      <a:r>
                        <a:rPr lang="en-US" sz="2000" dirty="0"/>
                        <a:t>10</a:t>
                      </a:r>
                    </a:p>
                  </a:txBody>
                  <a:tcPr>
                    <a:solidFill>
                      <a:srgbClr val="9A0000"/>
                    </a:solidFill>
                  </a:tcPr>
                </a:tc>
                <a:tc>
                  <a:txBody>
                    <a:bodyPr/>
                    <a:lstStyle/>
                    <a:p>
                      <a:pPr algn="ctr"/>
                      <a:r>
                        <a:rPr lang="en-US" sz="2000" dirty="0"/>
                        <a:t>11</a:t>
                      </a:r>
                    </a:p>
                  </a:txBody>
                  <a:tcPr>
                    <a:solidFill>
                      <a:srgbClr val="9A0000"/>
                    </a:solidFill>
                  </a:tcPr>
                </a:tc>
                <a:tc>
                  <a:txBody>
                    <a:bodyPr/>
                    <a:lstStyle/>
                    <a:p>
                      <a:pPr algn="ctr"/>
                      <a:r>
                        <a:rPr lang="en-US" sz="2000" dirty="0"/>
                        <a:t>12</a:t>
                      </a:r>
                    </a:p>
                  </a:txBody>
                  <a:tcPr>
                    <a:solidFill>
                      <a:srgbClr val="9A0000"/>
                    </a:solidFill>
                  </a:tcPr>
                </a:tc>
                <a:tc>
                  <a:txBody>
                    <a:bodyPr/>
                    <a:lstStyle/>
                    <a:p>
                      <a:pPr algn="ctr"/>
                      <a:r>
                        <a:rPr lang="en-US" sz="2000" dirty="0"/>
                        <a:t>13</a:t>
                      </a:r>
                    </a:p>
                  </a:txBody>
                  <a:tcPr>
                    <a:solidFill>
                      <a:srgbClr val="9A0000"/>
                    </a:solidFill>
                  </a:tcPr>
                </a:tc>
                <a:tc>
                  <a:txBody>
                    <a:bodyPr/>
                    <a:lstStyle/>
                    <a:p>
                      <a:pPr algn="ctr"/>
                      <a:r>
                        <a:rPr lang="en-US" sz="2000" dirty="0"/>
                        <a:t>14</a:t>
                      </a:r>
                    </a:p>
                  </a:txBody>
                  <a:tcPr>
                    <a:solidFill>
                      <a:srgbClr val="9A0000"/>
                    </a:solidFill>
                  </a:tcPr>
                </a:tc>
                <a:tc>
                  <a:txBody>
                    <a:bodyPr/>
                    <a:lstStyle/>
                    <a:p>
                      <a:pPr algn="ctr"/>
                      <a:r>
                        <a:rPr lang="en-US" sz="2000" dirty="0"/>
                        <a:t>15</a:t>
                      </a:r>
                    </a:p>
                  </a:txBody>
                  <a:tcPr>
                    <a:solidFill>
                      <a:srgbClr val="9A0000"/>
                    </a:solidFill>
                  </a:tcPr>
                </a:tc>
                <a:tc>
                  <a:txBody>
                    <a:bodyPr/>
                    <a:lstStyle/>
                    <a:p>
                      <a:pPr algn="ctr"/>
                      <a:r>
                        <a:rPr lang="en-US" sz="2000" dirty="0"/>
                        <a:t>16</a:t>
                      </a:r>
                    </a:p>
                  </a:txBody>
                  <a:tcPr>
                    <a:solidFill>
                      <a:srgbClr val="9A0000"/>
                    </a:solidFill>
                  </a:tcPr>
                </a:tc>
                <a:extLst>
                  <a:ext uri="{0D108BD9-81ED-4DB2-BD59-A6C34878D82A}">
                    <a16:rowId xmlns:a16="http://schemas.microsoft.com/office/drawing/2014/main" val="4182448749"/>
                  </a:ext>
                </a:extLst>
              </a:tr>
            </a:tbl>
          </a:graphicData>
        </a:graphic>
      </p:graphicFrame>
      <p:sp>
        <p:nvSpPr>
          <p:cNvPr id="3" name="TextBox 2">
            <a:extLst>
              <a:ext uri="{FF2B5EF4-FFF2-40B4-BE49-F238E27FC236}">
                <a16:creationId xmlns:a16="http://schemas.microsoft.com/office/drawing/2014/main" id="{27181143-2646-02DF-6D44-D3D39789009C}"/>
              </a:ext>
            </a:extLst>
          </p:cNvPr>
          <p:cNvSpPr txBox="1"/>
          <p:nvPr/>
        </p:nvSpPr>
        <p:spPr>
          <a:xfrm>
            <a:off x="1384408" y="1615850"/>
            <a:ext cx="7381081" cy="1200329"/>
          </a:xfrm>
          <a:prstGeom prst="rect">
            <a:avLst/>
          </a:prstGeom>
          <a:noFill/>
        </p:spPr>
        <p:txBody>
          <a:bodyPr wrap="square" rtlCol="0">
            <a:spAutoFit/>
          </a:bodyPr>
          <a:lstStyle/>
          <a:p>
            <a:pPr marL="342900" indent="-342900">
              <a:buFont typeface="+mj-lt"/>
              <a:buAutoNum type="arabicPeriod"/>
            </a:pPr>
            <a:r>
              <a:rPr lang="en-ID" dirty="0" err="1"/>
              <a:t>Lingkungan</a:t>
            </a:r>
            <a:r>
              <a:rPr lang="en-ID" dirty="0"/>
              <a:t> </a:t>
            </a:r>
            <a:r>
              <a:rPr lang="en-ID" dirty="0" err="1"/>
              <a:t>Sumber</a:t>
            </a:r>
            <a:r>
              <a:rPr lang="en-ID" dirty="0"/>
              <a:t> Daya </a:t>
            </a:r>
            <a:r>
              <a:rPr lang="en-ID" dirty="0" err="1"/>
              <a:t>Manusia</a:t>
            </a:r>
            <a:r>
              <a:rPr lang="en-ID" dirty="0"/>
              <a:t> (SDM)</a:t>
            </a:r>
            <a:r>
              <a:rPr lang="en-US" dirty="0"/>
              <a:t> </a:t>
            </a:r>
          </a:p>
          <a:p>
            <a:pPr marL="342900" indent="-342900">
              <a:buFont typeface="+mj-lt"/>
              <a:buAutoNum type="arabicPeriod"/>
            </a:pPr>
            <a:r>
              <a:rPr lang="en-ID" dirty="0" err="1"/>
              <a:t>Memperoleh</a:t>
            </a:r>
            <a:r>
              <a:rPr lang="en-ID" dirty="0"/>
              <a:t>, </a:t>
            </a:r>
            <a:r>
              <a:rPr lang="en-ID" dirty="0" err="1"/>
              <a:t>melatih</a:t>
            </a:r>
            <a:r>
              <a:rPr lang="en-ID" dirty="0"/>
              <a:t>, dan </a:t>
            </a:r>
            <a:r>
              <a:rPr lang="en-ID" dirty="0" err="1"/>
              <a:t>mengembangkan</a:t>
            </a:r>
            <a:r>
              <a:rPr lang="en-ID" dirty="0"/>
              <a:t> </a:t>
            </a:r>
            <a:r>
              <a:rPr lang="en-ID" dirty="0" err="1"/>
              <a:t>Sumber</a:t>
            </a:r>
            <a:r>
              <a:rPr lang="en-ID" dirty="0"/>
              <a:t> Daya </a:t>
            </a:r>
            <a:r>
              <a:rPr lang="en-ID" dirty="0" err="1"/>
              <a:t>Manusia</a:t>
            </a:r>
            <a:r>
              <a:rPr lang="en-ID" dirty="0"/>
              <a:t> (SDM) </a:t>
            </a:r>
          </a:p>
          <a:p>
            <a:pPr marL="342900" indent="-342900">
              <a:buFont typeface="+mj-lt"/>
              <a:buAutoNum type="arabicPeriod"/>
            </a:pPr>
            <a:r>
              <a:rPr lang="fi-FI" dirty="0"/>
              <a:t>Menilai dan meningkatkan kinerja, serta konsep kompensasi SDM</a:t>
            </a:r>
            <a:endParaRPr lang="en-US" dirty="0"/>
          </a:p>
        </p:txBody>
      </p:sp>
      <p:sp>
        <p:nvSpPr>
          <p:cNvPr id="8" name="TextBox 7">
            <a:extLst>
              <a:ext uri="{FF2B5EF4-FFF2-40B4-BE49-F238E27FC236}">
                <a16:creationId xmlns:a16="http://schemas.microsoft.com/office/drawing/2014/main" id="{CC779290-0A90-8666-F391-5C68B59C96DE}"/>
              </a:ext>
            </a:extLst>
          </p:cNvPr>
          <p:cNvSpPr txBox="1"/>
          <p:nvPr/>
        </p:nvSpPr>
        <p:spPr>
          <a:xfrm>
            <a:off x="6046572" y="4322802"/>
            <a:ext cx="5482281" cy="2031325"/>
          </a:xfrm>
          <a:prstGeom prst="rect">
            <a:avLst/>
          </a:prstGeom>
          <a:noFill/>
        </p:spPr>
        <p:txBody>
          <a:bodyPr wrap="square" rtlCol="0">
            <a:spAutoFit/>
          </a:bodyPr>
          <a:lstStyle/>
          <a:p>
            <a:pPr marL="342900" indent="-342900">
              <a:buFont typeface="+mj-lt"/>
              <a:buAutoNum type="arabicPeriod" startAt="4"/>
            </a:pPr>
            <a:r>
              <a:rPr lang="en-ID" dirty="0" err="1"/>
              <a:t>Memenuhi</a:t>
            </a:r>
            <a:r>
              <a:rPr lang="en-ID" dirty="0"/>
              <a:t> </a:t>
            </a:r>
            <a:r>
              <a:rPr lang="en-ID" dirty="0" err="1"/>
              <a:t>tujuan</a:t>
            </a:r>
            <a:r>
              <a:rPr lang="en-ID" dirty="0"/>
              <a:t> SDM </a:t>
            </a:r>
            <a:r>
              <a:rPr lang="en-ID" dirty="0" err="1"/>
              <a:t>lainnya</a:t>
            </a:r>
            <a:r>
              <a:rPr lang="en-ID" dirty="0"/>
              <a:t> </a:t>
            </a:r>
            <a:r>
              <a:rPr lang="en-US" dirty="0"/>
              <a:t> </a:t>
            </a:r>
          </a:p>
          <a:p>
            <a:pPr marL="342900" indent="-342900">
              <a:buFont typeface="+mj-lt"/>
              <a:buAutoNum type="arabicPeriod" startAt="4"/>
            </a:pPr>
            <a:r>
              <a:rPr lang="en-ID" dirty="0" err="1"/>
              <a:t>Kemampuan</a:t>
            </a:r>
            <a:r>
              <a:rPr lang="en-ID" dirty="0"/>
              <a:t> </a:t>
            </a:r>
            <a:r>
              <a:rPr lang="en-ID" dirty="0" err="1"/>
              <a:t>dalam</a:t>
            </a:r>
            <a:r>
              <a:rPr lang="en-ID" dirty="0"/>
              <a:t> </a:t>
            </a:r>
            <a:r>
              <a:rPr lang="en-ID" dirty="0" err="1"/>
              <a:t>menggunakan</a:t>
            </a:r>
            <a:r>
              <a:rPr lang="en-ID" dirty="0"/>
              <a:t> </a:t>
            </a:r>
            <a:r>
              <a:rPr lang="en-ID" dirty="0" err="1"/>
              <a:t>sistem</a:t>
            </a:r>
            <a:r>
              <a:rPr lang="en-ID" dirty="0"/>
              <a:t> ERP (Modul HR)</a:t>
            </a:r>
          </a:p>
          <a:p>
            <a:pPr marL="342900" indent="-342900">
              <a:buFont typeface="+mj-lt"/>
              <a:buAutoNum type="arabicPeriod" startAt="4"/>
            </a:pPr>
            <a:r>
              <a:rPr lang="en-ID" i="1" dirty="0"/>
              <a:t>Gap analysis</a:t>
            </a:r>
            <a:r>
              <a:rPr lang="en-ID" dirty="0"/>
              <a:t> proses SDM </a:t>
            </a:r>
            <a:r>
              <a:rPr lang="en-ID" dirty="0" err="1"/>
              <a:t>dengan</a:t>
            </a:r>
            <a:r>
              <a:rPr lang="en-ID" dirty="0"/>
              <a:t> </a:t>
            </a:r>
            <a:r>
              <a:rPr lang="en-ID" dirty="0" err="1"/>
              <a:t>menggunakan</a:t>
            </a:r>
            <a:r>
              <a:rPr lang="en-ID" dirty="0"/>
              <a:t> </a:t>
            </a:r>
            <a:r>
              <a:rPr lang="en-ID" dirty="0" err="1"/>
              <a:t>sistem</a:t>
            </a:r>
            <a:r>
              <a:rPr lang="en-ID" dirty="0"/>
              <a:t> dan </a:t>
            </a:r>
            <a:r>
              <a:rPr lang="en-ID" dirty="0" err="1"/>
              <a:t>tanpa</a:t>
            </a:r>
            <a:r>
              <a:rPr lang="en-ID" dirty="0"/>
              <a:t> </a:t>
            </a:r>
            <a:r>
              <a:rPr lang="en-ID" dirty="0" err="1"/>
              <a:t>sistem</a:t>
            </a:r>
            <a:r>
              <a:rPr lang="en-ID" dirty="0"/>
              <a:t> ERP</a:t>
            </a:r>
            <a:endParaRPr lang="en-US" dirty="0"/>
          </a:p>
          <a:p>
            <a:pPr marL="342900" indent="-342900">
              <a:buFont typeface="+mj-lt"/>
              <a:buAutoNum type="arabicPeriod" startAt="4"/>
            </a:pPr>
            <a:r>
              <a:rPr lang="en-ID" dirty="0" err="1"/>
              <a:t>Usulan</a:t>
            </a:r>
            <a:r>
              <a:rPr lang="en-ID" dirty="0"/>
              <a:t> </a:t>
            </a:r>
            <a:r>
              <a:rPr lang="en-ID" dirty="0" err="1"/>
              <a:t>perbaikan</a:t>
            </a:r>
            <a:r>
              <a:rPr lang="en-ID" dirty="0"/>
              <a:t> proses </a:t>
            </a:r>
            <a:r>
              <a:rPr lang="en-ID" dirty="0" err="1"/>
              <a:t>bisnis</a:t>
            </a:r>
            <a:r>
              <a:rPr lang="en-ID" dirty="0"/>
              <a:t> pada </a:t>
            </a:r>
            <a:r>
              <a:rPr lang="en-ID" dirty="0" err="1"/>
              <a:t>sebuah</a:t>
            </a:r>
            <a:r>
              <a:rPr lang="en-ID" dirty="0"/>
              <a:t> </a:t>
            </a:r>
            <a:r>
              <a:rPr lang="en-ID" dirty="0" err="1"/>
              <a:t>kasus</a:t>
            </a:r>
            <a:r>
              <a:rPr lang="en-ID" dirty="0"/>
              <a:t> </a:t>
            </a:r>
            <a:r>
              <a:rPr lang="en-ID" dirty="0" err="1"/>
              <a:t>dengan</a:t>
            </a:r>
            <a:r>
              <a:rPr lang="en-ID" dirty="0"/>
              <a:t> </a:t>
            </a:r>
            <a:r>
              <a:rPr lang="en-ID" dirty="0" err="1"/>
              <a:t>dasar</a:t>
            </a:r>
            <a:r>
              <a:rPr lang="en-ID" dirty="0"/>
              <a:t> </a:t>
            </a:r>
            <a:r>
              <a:rPr lang="en-ID" dirty="0" err="1"/>
              <a:t>pemanfaatan</a:t>
            </a:r>
            <a:r>
              <a:rPr lang="en-ID" dirty="0"/>
              <a:t> ICT (</a:t>
            </a:r>
            <a:r>
              <a:rPr lang="en-ID" dirty="0" err="1"/>
              <a:t>sistem</a:t>
            </a:r>
            <a:r>
              <a:rPr lang="en-ID" dirty="0"/>
              <a:t> ERP)</a:t>
            </a:r>
            <a:endParaRPr lang="en-US" dirty="0"/>
          </a:p>
        </p:txBody>
      </p:sp>
      <p:cxnSp>
        <p:nvCxnSpPr>
          <p:cNvPr id="9" name="Straight Arrow Connector 8">
            <a:extLst>
              <a:ext uri="{FF2B5EF4-FFF2-40B4-BE49-F238E27FC236}">
                <a16:creationId xmlns:a16="http://schemas.microsoft.com/office/drawing/2014/main" id="{19AF2E4E-A0A7-EEE0-912B-4AF780E843BD}"/>
              </a:ext>
            </a:extLst>
          </p:cNvPr>
          <p:cNvCxnSpPr/>
          <p:nvPr/>
        </p:nvCxnSpPr>
        <p:spPr>
          <a:xfrm>
            <a:off x="1440093" y="3159723"/>
            <a:ext cx="4030416" cy="0"/>
          </a:xfrm>
          <a:prstGeom prst="straightConnector1">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F30F7995-8A46-8924-366A-4CE9F7CA1E65}"/>
              </a:ext>
            </a:extLst>
          </p:cNvPr>
          <p:cNvCxnSpPr/>
          <p:nvPr/>
        </p:nvCxnSpPr>
        <p:spPr>
          <a:xfrm>
            <a:off x="6046573" y="4167835"/>
            <a:ext cx="4030416" cy="0"/>
          </a:xfrm>
          <a:prstGeom prst="straightConnector1">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84A3FCD-1326-F1DA-DDB3-5A017DCBF9E5}"/>
              </a:ext>
            </a:extLst>
          </p:cNvPr>
          <p:cNvSpPr txBox="1"/>
          <p:nvPr/>
        </p:nvSpPr>
        <p:spPr>
          <a:xfrm>
            <a:off x="9739427" y="2852176"/>
            <a:ext cx="1224136" cy="369332"/>
          </a:xfrm>
          <a:prstGeom prst="rect">
            <a:avLst/>
          </a:prstGeom>
          <a:noFill/>
        </p:spPr>
        <p:txBody>
          <a:bodyPr wrap="square" rtlCol="0">
            <a:spAutoFit/>
          </a:bodyPr>
          <a:lstStyle/>
          <a:p>
            <a:pPr algn="ctr"/>
            <a:r>
              <a:rPr lang="en-US" dirty="0"/>
              <a:t>UAS</a:t>
            </a:r>
          </a:p>
        </p:txBody>
      </p:sp>
      <p:sp>
        <p:nvSpPr>
          <p:cNvPr id="12" name="TextBox 11">
            <a:extLst>
              <a:ext uri="{FF2B5EF4-FFF2-40B4-BE49-F238E27FC236}">
                <a16:creationId xmlns:a16="http://schemas.microsoft.com/office/drawing/2014/main" id="{B4F74760-8997-8ABA-ED9C-49B01EEBDADF}"/>
              </a:ext>
            </a:extLst>
          </p:cNvPr>
          <p:cNvSpPr txBox="1"/>
          <p:nvPr/>
        </p:nvSpPr>
        <p:spPr>
          <a:xfrm>
            <a:off x="5124377" y="2854310"/>
            <a:ext cx="1224136" cy="369332"/>
          </a:xfrm>
          <a:prstGeom prst="rect">
            <a:avLst/>
          </a:prstGeom>
          <a:noFill/>
        </p:spPr>
        <p:txBody>
          <a:bodyPr wrap="square" rtlCol="0">
            <a:spAutoFit/>
          </a:bodyPr>
          <a:lstStyle/>
          <a:p>
            <a:pPr algn="ctr"/>
            <a:r>
              <a:rPr lang="en-US" dirty="0"/>
              <a:t>UTS</a:t>
            </a:r>
          </a:p>
        </p:txBody>
      </p:sp>
    </p:spTree>
    <p:extLst>
      <p:ext uri="{BB962C8B-B14F-4D97-AF65-F5344CB8AC3E}">
        <p14:creationId xmlns:p14="http://schemas.microsoft.com/office/powerpoint/2010/main" val="137274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890831" y="893761"/>
            <a:ext cx="5858312" cy="659303"/>
          </a:xfrm>
        </p:spPr>
        <p:txBody>
          <a:bodyPr>
            <a:noAutofit/>
          </a:bodyPr>
          <a:lstStyle/>
          <a:p>
            <a:pPr algn="l"/>
            <a:r>
              <a:rPr lang="en-ID" sz="4800" dirty="0" err="1">
                <a:latin typeface="Bahnschrift" panose="020B0502040204020203" pitchFamily="34" charset="0"/>
              </a:rPr>
              <a:t>Referensi</a:t>
            </a:r>
            <a:endParaRPr lang="id-ID" sz="4800" dirty="0">
              <a:latin typeface="Bahnschrift" panose="020B0502040204020203" pitchFamily="34" charset="0"/>
            </a:endParaRPr>
          </a:p>
        </p:txBody>
      </p:sp>
      <p:sp>
        <p:nvSpPr>
          <p:cNvPr id="7" name="Subtitle 6">
            <a:extLst>
              <a:ext uri="{FF2B5EF4-FFF2-40B4-BE49-F238E27FC236}">
                <a16:creationId xmlns:a16="http://schemas.microsoft.com/office/drawing/2014/main" id="{DA81295E-6224-834E-C777-0AE373D70AEB}"/>
              </a:ext>
            </a:extLst>
          </p:cNvPr>
          <p:cNvSpPr>
            <a:spLocks noGrp="1"/>
          </p:cNvSpPr>
          <p:nvPr>
            <p:ph type="subTitle" idx="1"/>
          </p:nvPr>
        </p:nvSpPr>
        <p:spPr>
          <a:xfrm>
            <a:off x="890831" y="1714482"/>
            <a:ext cx="10089823" cy="3091992"/>
          </a:xfrm>
        </p:spPr>
        <p:txBody>
          <a:bodyPr>
            <a:normAutofit/>
          </a:bodyPr>
          <a:lstStyle/>
          <a:p>
            <a:pPr marL="457200" indent="-457200" algn="l">
              <a:buFont typeface="+mj-lt"/>
              <a:buAutoNum type="arabicPeriod"/>
            </a:pPr>
            <a:r>
              <a:rPr lang="en-US" sz="2000" dirty="0">
                <a:latin typeface="Bahnschrift" panose="020B0502040204020203" pitchFamily="34" charset="0"/>
              </a:rPr>
              <a:t>A. Noe, J.R. Hollenbeck, B. Gerhart, and P.M. Wright (2015), Fundamentals of HR Management, Mc </a:t>
            </a:r>
            <a:r>
              <a:rPr lang="en-US" sz="2000" dirty="0" err="1">
                <a:latin typeface="Bahnschrift" panose="020B0502040204020203" pitchFamily="34" charset="0"/>
              </a:rPr>
              <a:t>GrawHill</a:t>
            </a:r>
            <a:r>
              <a:rPr lang="en-US" sz="2000" dirty="0">
                <a:latin typeface="Bahnschrift" panose="020B0502040204020203" pitchFamily="34" charset="0"/>
              </a:rPr>
              <a:t>.</a:t>
            </a:r>
          </a:p>
          <a:p>
            <a:pPr marL="457200" indent="-457200" algn="l">
              <a:buFont typeface="+mj-lt"/>
              <a:buAutoNum type="arabicPeriod"/>
            </a:pPr>
            <a:r>
              <a:rPr lang="en-US" sz="2000" dirty="0">
                <a:latin typeface="Bahnschrift" panose="020B0502040204020203" pitchFamily="34" charset="0"/>
              </a:rPr>
              <a:t>Mathis &amp; Jackson (2005). HR Management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529D76-A056-DE02-B34E-F3287B80F165}"/>
              </a:ext>
            </a:extLst>
          </p:cNvPr>
          <p:cNvSpPr/>
          <p:nvPr/>
        </p:nvSpPr>
        <p:spPr>
          <a:xfrm>
            <a:off x="1703109" y="2941161"/>
            <a:ext cx="8785782" cy="14705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1974522" y="3275158"/>
            <a:ext cx="8242955" cy="802585"/>
          </a:xfrm>
        </p:spPr>
        <p:txBody>
          <a:bodyPr>
            <a:normAutofit fontScale="90000"/>
          </a:bodyPr>
          <a:lstStyle/>
          <a:p>
            <a:r>
              <a:rPr lang="en-ID" sz="5300" b="1" dirty="0">
                <a:solidFill>
                  <a:schemeClr val="bg1"/>
                </a:solidFill>
                <a:latin typeface="Bahnschrift" panose="020B0502040204020203" pitchFamily="34" charset="0"/>
              </a:rPr>
              <a:t>Managing Human Resource</a:t>
            </a:r>
            <a:endParaRPr lang="id-ID" b="1" dirty="0">
              <a:solidFill>
                <a:schemeClr val="bg1"/>
              </a:solidFill>
              <a:latin typeface="Bahnschrift" panose="020B0502040204020203" pitchFamily="34" charset="0"/>
            </a:endParaRPr>
          </a:p>
        </p:txBody>
      </p:sp>
      <p:pic>
        <p:nvPicPr>
          <p:cNvPr id="7" name="Picture 2" descr="Download | Pendaftaran ITTelkom Surabaya">
            <a:extLst>
              <a:ext uri="{FF2B5EF4-FFF2-40B4-BE49-F238E27FC236}">
                <a16:creationId xmlns:a16="http://schemas.microsoft.com/office/drawing/2014/main" id="{A459E27E-3A99-C041-5588-F9718928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539" y="926802"/>
            <a:ext cx="2322922" cy="12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8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58295" y="407799"/>
            <a:ext cx="3414716" cy="659303"/>
          </a:xfrm>
        </p:spPr>
        <p:txBody>
          <a:bodyPr>
            <a:noAutofit/>
          </a:bodyPr>
          <a:lstStyle/>
          <a:p>
            <a:r>
              <a:rPr lang="en-ID" sz="4800" dirty="0">
                <a:latin typeface="Bahnschrift" panose="020B0502040204020203" pitchFamily="34" charset="0"/>
              </a:rPr>
              <a:t>Case Study</a:t>
            </a:r>
            <a:endParaRPr lang="id-ID" sz="4800" dirty="0">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5">
            <a:extLst>
              <a:ext uri="{FF2B5EF4-FFF2-40B4-BE49-F238E27FC236}">
                <a16:creationId xmlns:a16="http://schemas.microsoft.com/office/drawing/2014/main" id="{32019A5E-D96A-4561-72B1-9D207FA898C2}"/>
              </a:ext>
            </a:extLst>
          </p:cNvPr>
          <p:cNvSpPr/>
          <p:nvPr/>
        </p:nvSpPr>
        <p:spPr>
          <a:xfrm>
            <a:off x="4320208" y="234147"/>
            <a:ext cx="7283357" cy="9746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Bahnschrift" panose="020B0502040204020203" pitchFamily="34" charset="0"/>
              </a:rPr>
              <a:t>Pada </a:t>
            </a:r>
            <a:r>
              <a:rPr lang="en-US" dirty="0" err="1">
                <a:solidFill>
                  <a:schemeClr val="tx1"/>
                </a:solidFill>
                <a:latin typeface="Bahnschrift" panose="020B0502040204020203" pitchFamily="34" charset="0"/>
              </a:rPr>
              <a:t>tahun</a:t>
            </a:r>
            <a:r>
              <a:rPr lang="en-US" dirty="0">
                <a:solidFill>
                  <a:schemeClr val="tx1"/>
                </a:solidFill>
                <a:latin typeface="Bahnschrift" panose="020B0502040204020203" pitchFamily="34" charset="0"/>
              </a:rPr>
              <a:t> 2006, </a:t>
            </a:r>
            <a:r>
              <a:rPr lang="en-US" dirty="0" err="1">
                <a:solidFill>
                  <a:schemeClr val="tx1"/>
                </a:solidFill>
                <a:latin typeface="Bahnschrift" panose="020B0502040204020203" pitchFamily="34" charset="0"/>
              </a:rPr>
              <a:t>starbucks</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membuka</a:t>
            </a:r>
            <a:r>
              <a:rPr lang="en-US" dirty="0">
                <a:solidFill>
                  <a:schemeClr val="tx1"/>
                </a:solidFill>
                <a:latin typeface="Bahnschrift" panose="020B0502040204020203" pitchFamily="34" charset="0"/>
              </a:rPr>
              <a:t> 28.000 </a:t>
            </a:r>
            <a:r>
              <a:rPr lang="en-US" dirty="0" err="1">
                <a:solidFill>
                  <a:schemeClr val="tx1"/>
                </a:solidFill>
                <a:latin typeface="Bahnschrift" panose="020B0502040204020203" pitchFamily="34" charset="0"/>
              </a:rPr>
              <a:t>lapangan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pekerjaan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baru</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secara</a:t>
            </a:r>
            <a:r>
              <a:rPr lang="en-US" dirty="0">
                <a:solidFill>
                  <a:schemeClr val="tx1"/>
                </a:solidFill>
                <a:latin typeface="Bahnschrift" panose="020B0502040204020203" pitchFamily="34" charset="0"/>
              </a:rPr>
              <a:t> global.</a:t>
            </a:r>
            <a:endParaRPr lang="en-ID" sz="2400" dirty="0">
              <a:solidFill>
                <a:schemeClr val="tx1"/>
              </a:solidFill>
              <a:latin typeface="Bahnschrift" panose="020B0502040204020203" pitchFamily="34" charset="0"/>
            </a:endParaRPr>
          </a:p>
        </p:txBody>
      </p:sp>
      <p:pic>
        <p:nvPicPr>
          <p:cNvPr id="1028" name="Picture 4" descr="Starbucks Coffee Logo PNG Vector (EPS) Free Download">
            <a:extLst>
              <a:ext uri="{FF2B5EF4-FFF2-40B4-BE49-F238E27FC236}">
                <a16:creationId xmlns:a16="http://schemas.microsoft.com/office/drawing/2014/main" id="{647EC57C-6611-6D4C-CCCE-4D12FA7F8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03" y="200360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1B70FAEF-CE7D-DD16-74C5-EC6D90B84BAC}"/>
              </a:ext>
            </a:extLst>
          </p:cNvPr>
          <p:cNvSpPr/>
          <p:nvPr/>
        </p:nvSpPr>
        <p:spPr>
          <a:xfrm>
            <a:off x="4320208" y="1287560"/>
            <a:ext cx="7283357" cy="9746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Bahnschrift" panose="020B0502040204020203" pitchFamily="34" charset="0"/>
              </a:rPr>
              <a:t>Karyawan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starbucks</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dianggap</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sebagai</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mitra</a:t>
            </a:r>
            <a:r>
              <a:rPr lang="en-US" dirty="0">
                <a:solidFill>
                  <a:schemeClr val="tx1"/>
                </a:solidFill>
                <a:latin typeface="Bahnschrift" panose="020B0502040204020203" pitchFamily="34" charset="0"/>
              </a:rPr>
              <a:t> yang </a:t>
            </a:r>
            <a:r>
              <a:rPr lang="en-US" dirty="0" err="1">
                <a:solidFill>
                  <a:schemeClr val="tx1"/>
                </a:solidFill>
                <a:latin typeface="Bahnschrift" panose="020B0502040204020203" pitchFamily="34" charset="0"/>
              </a:rPr>
              <a:t>harus</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diperhatikan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kebutuhan-kebutuhannya</a:t>
            </a:r>
            <a:r>
              <a:rPr lang="en-US" dirty="0">
                <a:solidFill>
                  <a:schemeClr val="tx1"/>
                </a:solidFill>
                <a:latin typeface="Bahnschrift" panose="020B0502040204020203" pitchFamily="34" charset="0"/>
              </a:rPr>
              <a:t>.</a:t>
            </a:r>
            <a:endParaRPr lang="en-ID" sz="2400" dirty="0">
              <a:solidFill>
                <a:schemeClr val="tx1"/>
              </a:solidFill>
              <a:latin typeface="Bahnschrift" panose="020B0502040204020203" pitchFamily="34" charset="0"/>
            </a:endParaRPr>
          </a:p>
        </p:txBody>
      </p:sp>
      <p:sp>
        <p:nvSpPr>
          <p:cNvPr id="7" name="Rectangle: Rounded Corners 6">
            <a:extLst>
              <a:ext uri="{FF2B5EF4-FFF2-40B4-BE49-F238E27FC236}">
                <a16:creationId xmlns:a16="http://schemas.microsoft.com/office/drawing/2014/main" id="{19F1D047-3A12-DC95-3071-E8C22B7C26A3}"/>
              </a:ext>
            </a:extLst>
          </p:cNvPr>
          <p:cNvSpPr/>
          <p:nvPr/>
        </p:nvSpPr>
        <p:spPr>
          <a:xfrm>
            <a:off x="4320208" y="2374618"/>
            <a:ext cx="7283357" cy="9746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Bahnschrift" panose="020B0502040204020203" pitchFamily="34" charset="0"/>
              </a:rPr>
              <a:t>85% </a:t>
            </a:r>
            <a:r>
              <a:rPr lang="en-US" dirty="0" err="1">
                <a:solidFill>
                  <a:schemeClr val="tx1"/>
                </a:solidFill>
                <a:latin typeface="Bahnschrift" panose="020B0502040204020203" pitchFamily="34" charset="0"/>
              </a:rPr>
              <a:t>karyawan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starbucks</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adalah</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karyawan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paruh-waktu</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namun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mereka</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tetap</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mendapatkan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gaji</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pelatihan</a:t>
            </a:r>
            <a:r>
              <a:rPr lang="en-US" dirty="0">
                <a:solidFill>
                  <a:schemeClr val="tx1"/>
                </a:solidFill>
                <a:latin typeface="Bahnschrift" panose="020B0502040204020203" pitchFamily="34" charset="0"/>
              </a:rPr>
              <a:t>, dan </a:t>
            </a:r>
            <a:r>
              <a:rPr lang="en-US" dirty="0" err="1">
                <a:solidFill>
                  <a:schemeClr val="tx1"/>
                </a:solidFill>
                <a:latin typeface="Bahnschrift" panose="020B0502040204020203" pitchFamily="34" charset="0"/>
              </a:rPr>
              <a:t>tunjangan-junjangan</a:t>
            </a:r>
            <a:r>
              <a:rPr lang="en-US" dirty="0">
                <a:solidFill>
                  <a:schemeClr val="tx1"/>
                </a:solidFill>
                <a:latin typeface="Bahnschrift" panose="020B0502040204020203" pitchFamily="34" charset="0"/>
              </a:rPr>
              <a:t> yang sangat </a:t>
            </a:r>
            <a:r>
              <a:rPr lang="en-US" dirty="0" err="1">
                <a:solidFill>
                  <a:schemeClr val="tx1"/>
                </a:solidFill>
                <a:latin typeface="Bahnschrift" panose="020B0502040204020203" pitchFamily="34" charset="0"/>
              </a:rPr>
              <a:t>layak</a:t>
            </a:r>
            <a:r>
              <a:rPr lang="en-US" dirty="0">
                <a:solidFill>
                  <a:schemeClr val="tx1"/>
                </a:solidFill>
                <a:latin typeface="Bahnschrift" panose="020B0502040204020203" pitchFamily="34" charset="0"/>
              </a:rPr>
              <a:t>.</a:t>
            </a:r>
            <a:endParaRPr lang="en-ID" sz="2400" dirty="0">
              <a:solidFill>
                <a:schemeClr val="tx1"/>
              </a:solidFill>
              <a:latin typeface="Bahnschrift" panose="020B0502040204020203" pitchFamily="34" charset="0"/>
            </a:endParaRPr>
          </a:p>
        </p:txBody>
      </p:sp>
      <p:sp>
        <p:nvSpPr>
          <p:cNvPr id="8" name="Rectangle: Rounded Corners 7">
            <a:extLst>
              <a:ext uri="{FF2B5EF4-FFF2-40B4-BE49-F238E27FC236}">
                <a16:creationId xmlns:a16="http://schemas.microsoft.com/office/drawing/2014/main" id="{8CF73F5F-DB46-A781-EB82-3B2CBC9F7ED6}"/>
              </a:ext>
            </a:extLst>
          </p:cNvPr>
          <p:cNvSpPr/>
          <p:nvPr/>
        </p:nvSpPr>
        <p:spPr>
          <a:xfrm>
            <a:off x="4320208" y="3459287"/>
            <a:ext cx="7283357" cy="9746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Bahnschrift" panose="020B0502040204020203" pitchFamily="34" charset="0"/>
              </a:rPr>
              <a:t>Setiap</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karyawan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baru</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direkrut</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berdasarkan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kemampuan</a:t>
            </a:r>
            <a:r>
              <a:rPr lang="en-US" dirty="0">
                <a:solidFill>
                  <a:schemeClr val="tx1"/>
                </a:solidFill>
                <a:latin typeface="Bahnschrift" panose="020B0502040204020203" pitchFamily="34" charset="0"/>
              </a:rPr>
              <a:t> dan </a:t>
            </a:r>
            <a:r>
              <a:rPr lang="en-US" dirty="0" err="1">
                <a:solidFill>
                  <a:schemeClr val="tx1"/>
                </a:solidFill>
                <a:latin typeface="Bahnschrift" panose="020B0502040204020203" pitchFamily="34" charset="0"/>
              </a:rPr>
              <a:t>potensi</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keberlanjutan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serta</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selalu</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mendapatkan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pelatihan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awal</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sebelum</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bekerja</a:t>
            </a:r>
            <a:r>
              <a:rPr lang="en-US" dirty="0">
                <a:solidFill>
                  <a:schemeClr val="tx1"/>
                </a:solidFill>
                <a:latin typeface="Bahnschrift" panose="020B0502040204020203" pitchFamily="34" charset="0"/>
              </a:rPr>
              <a:t>.</a:t>
            </a:r>
            <a:endParaRPr lang="en-ID" sz="2400" dirty="0">
              <a:solidFill>
                <a:schemeClr val="tx1"/>
              </a:solidFill>
              <a:latin typeface="Bahnschrift" panose="020B0502040204020203" pitchFamily="34" charset="0"/>
            </a:endParaRPr>
          </a:p>
        </p:txBody>
      </p:sp>
      <p:sp>
        <p:nvSpPr>
          <p:cNvPr id="9" name="Rectangle: Rounded Corners 8">
            <a:extLst>
              <a:ext uri="{FF2B5EF4-FFF2-40B4-BE49-F238E27FC236}">
                <a16:creationId xmlns:a16="http://schemas.microsoft.com/office/drawing/2014/main" id="{2BA29E00-6052-B54B-ED7D-1226CD048B76}"/>
              </a:ext>
            </a:extLst>
          </p:cNvPr>
          <p:cNvSpPr/>
          <p:nvPr/>
        </p:nvSpPr>
        <p:spPr>
          <a:xfrm>
            <a:off x="4281460" y="4574855"/>
            <a:ext cx="7283357" cy="9746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Bahnschrift" panose="020B0502040204020203" pitchFamily="34" charset="0"/>
              </a:rPr>
              <a:t>Manajer</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cabang</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merupakan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pelatih</a:t>
            </a:r>
            <a:r>
              <a:rPr lang="en-US" dirty="0">
                <a:solidFill>
                  <a:schemeClr val="tx1"/>
                </a:solidFill>
                <a:latin typeface="Bahnschrift" panose="020B0502040204020203" pitchFamily="34" charset="0"/>
              </a:rPr>
              <a:t> pada </a:t>
            </a:r>
            <a:r>
              <a:rPr lang="en-US" dirty="0" err="1">
                <a:solidFill>
                  <a:schemeClr val="tx1"/>
                </a:solidFill>
                <a:latin typeface="Bahnschrift" panose="020B0502040204020203" pitchFamily="34" charset="0"/>
              </a:rPr>
              <a:t>cabang</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tersebut</a:t>
            </a:r>
            <a:r>
              <a:rPr lang="en-US" dirty="0">
                <a:solidFill>
                  <a:schemeClr val="tx1"/>
                </a:solidFill>
                <a:latin typeface="Bahnschrift" panose="020B0502040204020203" pitchFamily="34" charset="0"/>
              </a:rPr>
              <a:t> yang </a:t>
            </a:r>
            <a:r>
              <a:rPr lang="en-US" dirty="0" err="1">
                <a:solidFill>
                  <a:schemeClr val="tx1"/>
                </a:solidFill>
                <a:latin typeface="Bahnschrift" panose="020B0502040204020203" pitchFamily="34" charset="0"/>
              </a:rPr>
              <a:t>sudah</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mendapatkan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pelatihan</a:t>
            </a:r>
            <a:r>
              <a:rPr lang="en-US" dirty="0">
                <a:solidFill>
                  <a:schemeClr val="tx1"/>
                </a:solidFill>
                <a:latin typeface="Bahnschrift" panose="020B0502040204020203" pitchFamily="34" charset="0"/>
              </a:rPr>
              <a:t> computer, </a:t>
            </a:r>
            <a:r>
              <a:rPr lang="en-US" dirty="0" err="1">
                <a:solidFill>
                  <a:schemeClr val="tx1"/>
                </a:solidFill>
                <a:latin typeface="Bahnschrift" panose="020B0502040204020203" pitchFamily="34" charset="0"/>
              </a:rPr>
              <a:t>kepemimpinan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dll</a:t>
            </a:r>
            <a:endParaRPr lang="en-ID" sz="2400" dirty="0">
              <a:solidFill>
                <a:schemeClr val="tx1"/>
              </a:solidFill>
              <a:latin typeface="Bahnschrift" panose="020B0502040204020203" pitchFamily="34" charset="0"/>
            </a:endParaRPr>
          </a:p>
        </p:txBody>
      </p:sp>
      <p:sp>
        <p:nvSpPr>
          <p:cNvPr id="3" name="Rectangle: Rounded Corners 2">
            <a:extLst>
              <a:ext uri="{FF2B5EF4-FFF2-40B4-BE49-F238E27FC236}">
                <a16:creationId xmlns:a16="http://schemas.microsoft.com/office/drawing/2014/main" id="{78A66FF2-2BB7-B1AC-CB6F-F35F33E3F1F4}"/>
              </a:ext>
            </a:extLst>
          </p:cNvPr>
          <p:cNvSpPr/>
          <p:nvPr/>
        </p:nvSpPr>
        <p:spPr>
          <a:xfrm>
            <a:off x="4281459" y="5736890"/>
            <a:ext cx="7283357" cy="4016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Bahnschrift" panose="020B0502040204020203" pitchFamily="34" charset="0"/>
              </a:rPr>
              <a:t>Evidence-based HR</a:t>
            </a:r>
            <a:endParaRPr lang="en-ID" sz="24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63753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836903" y="696055"/>
            <a:ext cx="5259097" cy="659303"/>
          </a:xfrm>
        </p:spPr>
        <p:txBody>
          <a:bodyPr>
            <a:noAutofit/>
          </a:bodyPr>
          <a:lstStyle/>
          <a:p>
            <a:r>
              <a:rPr lang="en-ID" sz="4800" dirty="0">
                <a:latin typeface="Bahnschrift" panose="020B0502040204020203" pitchFamily="34" charset="0"/>
              </a:rPr>
              <a:t>Human Resource?</a:t>
            </a:r>
            <a:endParaRPr lang="id-ID" sz="4800" dirty="0">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con&#10;&#10;Description automatically generated">
            <a:extLst>
              <a:ext uri="{FF2B5EF4-FFF2-40B4-BE49-F238E27FC236}">
                <a16:creationId xmlns:a16="http://schemas.microsoft.com/office/drawing/2014/main" id="{1DF08B53-CE3A-D78C-B62A-233B9680F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1" y="2818414"/>
            <a:ext cx="2012194" cy="2012194"/>
          </a:xfrm>
          <a:prstGeom prst="rect">
            <a:avLst/>
          </a:prstGeom>
        </p:spPr>
      </p:pic>
      <p:sp>
        <p:nvSpPr>
          <p:cNvPr id="14" name="Rectangle: Rounded Corners 13">
            <a:extLst>
              <a:ext uri="{FF2B5EF4-FFF2-40B4-BE49-F238E27FC236}">
                <a16:creationId xmlns:a16="http://schemas.microsoft.com/office/drawing/2014/main" id="{E9F3C135-5DC7-24E3-CA5A-FFB172B97F28}"/>
              </a:ext>
            </a:extLst>
          </p:cNvPr>
          <p:cNvSpPr/>
          <p:nvPr/>
        </p:nvSpPr>
        <p:spPr>
          <a:xfrm>
            <a:off x="2555825" y="1679959"/>
            <a:ext cx="3164841" cy="148588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a:latin typeface="Bahnschrift" panose="020B0502040204020203" pitchFamily="34" charset="0"/>
              </a:rPr>
              <a:t>Organisasi me</a:t>
            </a:r>
            <a:r>
              <a:rPr lang="en-ID" dirty="0">
                <a:latin typeface="Bahnschrift" panose="020B0502040204020203" pitchFamily="34" charset="0"/>
              </a:rPr>
              <a:t>m</a:t>
            </a:r>
            <a:r>
              <a:rPr lang="id-ID" dirty="0">
                <a:latin typeface="Bahnschrift" panose="020B0502040204020203" pitchFamily="34" charset="0"/>
              </a:rPr>
              <a:t>iliki berbagai macam </a:t>
            </a:r>
            <a:r>
              <a:rPr lang="en-ID" dirty="0">
                <a:latin typeface="Bahnschrift" panose="020B0502040204020203" pitchFamily="34" charset="0"/>
              </a:rPr>
              <a:t>resource </a:t>
            </a:r>
            <a:r>
              <a:rPr lang="id-ID" dirty="0">
                <a:latin typeface="Bahnschrift" panose="020B0502040204020203" pitchFamily="34" charset="0"/>
              </a:rPr>
              <a:t>sebagai ‘input’ untuk diubah menjadi ‘output’</a:t>
            </a:r>
          </a:p>
        </p:txBody>
      </p:sp>
      <p:pic>
        <p:nvPicPr>
          <p:cNvPr id="16" name="Picture 15" descr="Logo, icon&#10;&#10;Description automatically generated">
            <a:extLst>
              <a:ext uri="{FF2B5EF4-FFF2-40B4-BE49-F238E27FC236}">
                <a16:creationId xmlns:a16="http://schemas.microsoft.com/office/drawing/2014/main" id="{EC50F822-9BCC-4968-98D8-BAED776FF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7320" y="1515774"/>
            <a:ext cx="1296909" cy="1296909"/>
          </a:xfrm>
          <a:prstGeom prst="rect">
            <a:avLst/>
          </a:prstGeom>
        </p:spPr>
      </p:pic>
      <p:pic>
        <p:nvPicPr>
          <p:cNvPr id="18" name="Picture 17" descr="Icon&#10;&#10;Description automatically generated">
            <a:extLst>
              <a:ext uri="{FF2B5EF4-FFF2-40B4-BE49-F238E27FC236}">
                <a16:creationId xmlns:a16="http://schemas.microsoft.com/office/drawing/2014/main" id="{688AD590-CF31-7C79-AE0A-AB0652EAB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9714" y="1525448"/>
            <a:ext cx="1296909" cy="1296909"/>
          </a:xfrm>
          <a:prstGeom prst="rect">
            <a:avLst/>
          </a:prstGeom>
        </p:spPr>
      </p:pic>
      <p:sp>
        <p:nvSpPr>
          <p:cNvPr id="21" name="AutoShape 2" descr="Arrow PNG HD Images | Free Download | Vector Files - Pngtree">
            <a:extLst>
              <a:ext uri="{FF2B5EF4-FFF2-40B4-BE49-F238E27FC236}">
                <a16:creationId xmlns:a16="http://schemas.microsoft.com/office/drawing/2014/main" id="{1594D780-E8F4-C745-D25A-77009FBB66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Bahnschrift" panose="020B0502040204020203" pitchFamily="34" charset="0"/>
            </a:endParaRPr>
          </a:p>
        </p:txBody>
      </p:sp>
      <p:pic>
        <p:nvPicPr>
          <p:cNvPr id="33" name="Picture 32">
            <a:extLst>
              <a:ext uri="{FF2B5EF4-FFF2-40B4-BE49-F238E27FC236}">
                <a16:creationId xmlns:a16="http://schemas.microsoft.com/office/drawing/2014/main" id="{DF70BC31-0C98-3CB7-6434-9B4254C4F307}"/>
              </a:ext>
            </a:extLst>
          </p:cNvPr>
          <p:cNvPicPr>
            <a:picLocks noChangeAspect="1"/>
          </p:cNvPicPr>
          <p:nvPr/>
        </p:nvPicPr>
        <p:blipFill>
          <a:blip r:embed="rId6"/>
          <a:stretch>
            <a:fillRect/>
          </a:stretch>
        </p:blipFill>
        <p:spPr>
          <a:xfrm rot="2435977">
            <a:off x="6102324" y="1807860"/>
            <a:ext cx="1230086" cy="1230086"/>
          </a:xfrm>
          <a:prstGeom prst="rect">
            <a:avLst/>
          </a:prstGeom>
        </p:spPr>
      </p:pic>
      <p:sp>
        <p:nvSpPr>
          <p:cNvPr id="35" name="Rectangle: Rounded Corners 34">
            <a:extLst>
              <a:ext uri="{FF2B5EF4-FFF2-40B4-BE49-F238E27FC236}">
                <a16:creationId xmlns:a16="http://schemas.microsoft.com/office/drawing/2014/main" id="{F68103B1-DAF1-2A62-D2D5-58AD022F09A4}"/>
              </a:ext>
            </a:extLst>
          </p:cNvPr>
          <p:cNvSpPr/>
          <p:nvPr/>
        </p:nvSpPr>
        <p:spPr>
          <a:xfrm>
            <a:off x="2555825" y="3355154"/>
            <a:ext cx="8319004" cy="11788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dirty="0">
                <a:latin typeface="Bahnschrift" panose="020B0502040204020203" pitchFamily="34" charset="0"/>
              </a:rPr>
              <a:t>Resource</a:t>
            </a:r>
            <a:r>
              <a:rPr lang="id-ID" dirty="0">
                <a:latin typeface="Bahnschrift" panose="020B0502040204020203" pitchFamily="34" charset="0"/>
              </a:rPr>
              <a:t> tersebut meliputi modal atau uang, teknologi untuk menunjang proses produksi, metode atau strategi yang digunakan untuk beroperasi, manusia</a:t>
            </a:r>
            <a:r>
              <a:rPr lang="en-ID" dirty="0">
                <a:latin typeface="Bahnschrift" panose="020B0502040204020203" pitchFamily="34" charset="0"/>
              </a:rPr>
              <a:t>, </a:t>
            </a:r>
            <a:r>
              <a:rPr lang="en-ID" dirty="0" err="1">
                <a:latin typeface="Bahnschrift" panose="020B0502040204020203" pitchFamily="34" charset="0"/>
              </a:rPr>
              <a:t>dsb</a:t>
            </a:r>
            <a:r>
              <a:rPr lang="en-ID" dirty="0">
                <a:latin typeface="Bahnschrift" panose="020B0502040204020203" pitchFamily="34" charset="0"/>
              </a:rPr>
              <a:t>.</a:t>
            </a:r>
            <a:r>
              <a:rPr lang="id-ID" dirty="0">
                <a:latin typeface="Bahnschrift" panose="020B0502040204020203" pitchFamily="34" charset="0"/>
              </a:rPr>
              <a:t> </a:t>
            </a:r>
            <a:endParaRPr lang="en-ID" dirty="0">
              <a:latin typeface="Bahnschrift" panose="020B0502040204020203" pitchFamily="34" charset="0"/>
            </a:endParaRPr>
          </a:p>
        </p:txBody>
      </p:sp>
      <p:sp>
        <p:nvSpPr>
          <p:cNvPr id="36" name="Rectangle: Rounded Corners 35">
            <a:extLst>
              <a:ext uri="{FF2B5EF4-FFF2-40B4-BE49-F238E27FC236}">
                <a16:creationId xmlns:a16="http://schemas.microsoft.com/office/drawing/2014/main" id="{32019A5E-D96A-4561-72B1-9D207FA898C2}"/>
              </a:ext>
            </a:extLst>
          </p:cNvPr>
          <p:cNvSpPr/>
          <p:nvPr/>
        </p:nvSpPr>
        <p:spPr>
          <a:xfrm>
            <a:off x="2555692" y="4686396"/>
            <a:ext cx="8319003" cy="11788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a:latin typeface="Bahnschrift" panose="020B0502040204020203" pitchFamily="34" charset="0"/>
              </a:rPr>
              <a:t>Diantara berbagai macam </a:t>
            </a:r>
            <a:r>
              <a:rPr lang="en-ID" dirty="0">
                <a:latin typeface="Bahnschrift" panose="020B0502040204020203" pitchFamily="34" charset="0"/>
              </a:rPr>
              <a:t>resource </a:t>
            </a:r>
            <a:r>
              <a:rPr lang="id-ID" dirty="0">
                <a:latin typeface="Bahnschrift" panose="020B0502040204020203" pitchFamily="34" charset="0"/>
              </a:rPr>
              <a:t>tersebut, manusia</a:t>
            </a:r>
            <a:r>
              <a:rPr lang="en-ID" dirty="0">
                <a:latin typeface="Bahnschrift" panose="020B0502040204020203" pitchFamily="34" charset="0"/>
              </a:rPr>
              <a:t>, </a:t>
            </a:r>
            <a:r>
              <a:rPr lang="id-ID" dirty="0">
                <a:latin typeface="Bahnschrift" panose="020B0502040204020203" pitchFamily="34" charset="0"/>
              </a:rPr>
              <a:t>sumber daya manusia (SDM) </a:t>
            </a:r>
            <a:r>
              <a:rPr lang="en-ID" dirty="0" err="1">
                <a:latin typeface="Bahnschrift" panose="020B0502040204020203" pitchFamily="34" charset="0"/>
              </a:rPr>
              <a:t>atau</a:t>
            </a:r>
            <a:r>
              <a:rPr lang="en-ID" dirty="0">
                <a:latin typeface="Bahnschrift" panose="020B0502040204020203" pitchFamily="34" charset="0"/>
              </a:rPr>
              <a:t> </a:t>
            </a:r>
            <a:r>
              <a:rPr lang="en-ID" i="1" dirty="0">
                <a:latin typeface="Bahnschrift" panose="020B0502040204020203" pitchFamily="34" charset="0"/>
              </a:rPr>
              <a:t>human resource (HR) </a:t>
            </a:r>
            <a:r>
              <a:rPr lang="id-ID" dirty="0">
                <a:latin typeface="Bahnschrift" panose="020B0502040204020203" pitchFamily="34" charset="0"/>
              </a:rPr>
              <a:t>merupakan elemen yang paling penting</a:t>
            </a:r>
            <a:r>
              <a:rPr lang="en-ID" dirty="0">
                <a:latin typeface="Bahnschrift" panose="020B0502040204020203" pitchFamily="34" charset="0"/>
              </a:rPr>
              <a:t>.</a:t>
            </a:r>
            <a:endParaRPr lang="en-ID" sz="2400" dirty="0">
              <a:latin typeface="Bahnschrift" panose="020B0502040204020203" pitchFamily="34" charset="0"/>
            </a:endParaRPr>
          </a:p>
        </p:txBody>
      </p:sp>
      <p:sp>
        <p:nvSpPr>
          <p:cNvPr id="37" name="Title 5">
            <a:extLst>
              <a:ext uri="{FF2B5EF4-FFF2-40B4-BE49-F238E27FC236}">
                <a16:creationId xmlns:a16="http://schemas.microsoft.com/office/drawing/2014/main" id="{032DFE37-05A0-F366-4157-AFC3C603C833}"/>
              </a:ext>
            </a:extLst>
          </p:cNvPr>
          <p:cNvSpPr txBox="1">
            <a:spLocks/>
          </p:cNvSpPr>
          <p:nvPr/>
        </p:nvSpPr>
        <p:spPr>
          <a:xfrm>
            <a:off x="7881533" y="2849257"/>
            <a:ext cx="1128481" cy="269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1800" b="1" dirty="0" err="1">
                <a:latin typeface="Bahnschrift" panose="020B0502040204020203" pitchFamily="34" charset="0"/>
              </a:rPr>
              <a:t>Produk</a:t>
            </a:r>
            <a:endParaRPr lang="id-ID" sz="1800" b="1" dirty="0">
              <a:latin typeface="Bahnschrift" panose="020B0502040204020203" pitchFamily="34" charset="0"/>
            </a:endParaRPr>
          </a:p>
        </p:txBody>
      </p:sp>
      <p:sp>
        <p:nvSpPr>
          <p:cNvPr id="38" name="Title 5">
            <a:extLst>
              <a:ext uri="{FF2B5EF4-FFF2-40B4-BE49-F238E27FC236}">
                <a16:creationId xmlns:a16="http://schemas.microsoft.com/office/drawing/2014/main" id="{BC0B0B75-BFF6-D1B1-3A7F-9CB6F76896E7}"/>
              </a:ext>
            </a:extLst>
          </p:cNvPr>
          <p:cNvSpPr txBox="1">
            <a:spLocks/>
          </p:cNvSpPr>
          <p:nvPr/>
        </p:nvSpPr>
        <p:spPr>
          <a:xfrm>
            <a:off x="10724375" y="2872655"/>
            <a:ext cx="694739" cy="2456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1800" b="1" dirty="0">
                <a:latin typeface="Bahnschrift" panose="020B0502040204020203" pitchFamily="34" charset="0"/>
              </a:rPr>
              <a:t>Jasa</a:t>
            </a:r>
            <a:endParaRPr lang="id-ID" sz="1800" b="1" dirty="0">
              <a:latin typeface="Bahnschrift" panose="020B0502040204020203" pitchFamily="34" charset="0"/>
            </a:endParaRPr>
          </a:p>
        </p:txBody>
      </p:sp>
      <p:sp>
        <p:nvSpPr>
          <p:cNvPr id="39" name="Title 5">
            <a:extLst>
              <a:ext uri="{FF2B5EF4-FFF2-40B4-BE49-F238E27FC236}">
                <a16:creationId xmlns:a16="http://schemas.microsoft.com/office/drawing/2014/main" id="{50FB425A-37E8-EB5C-94F3-14975643CE2D}"/>
              </a:ext>
            </a:extLst>
          </p:cNvPr>
          <p:cNvSpPr txBox="1">
            <a:spLocks/>
          </p:cNvSpPr>
          <p:nvPr/>
        </p:nvSpPr>
        <p:spPr>
          <a:xfrm>
            <a:off x="9075528" y="2098951"/>
            <a:ext cx="1534049" cy="3068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1800" b="1" dirty="0" err="1">
                <a:latin typeface="Bahnschrift" panose="020B0502040204020203" pitchFamily="34" charset="0"/>
              </a:rPr>
              <a:t>Atau</a:t>
            </a:r>
            <a:endParaRPr lang="id-ID" sz="1800" b="1" dirty="0">
              <a:latin typeface="Bahnschrift" panose="020B0502040204020203" pitchFamily="34" charset="0"/>
            </a:endParaRPr>
          </a:p>
        </p:txBody>
      </p:sp>
    </p:spTree>
    <p:extLst>
      <p:ext uri="{BB962C8B-B14F-4D97-AF65-F5344CB8AC3E}">
        <p14:creationId xmlns:p14="http://schemas.microsoft.com/office/powerpoint/2010/main" val="160759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901828" y="489543"/>
            <a:ext cx="8851772" cy="659303"/>
          </a:xfrm>
        </p:spPr>
        <p:txBody>
          <a:bodyPr>
            <a:noAutofit/>
          </a:bodyPr>
          <a:lstStyle/>
          <a:p>
            <a:r>
              <a:rPr lang="en-ID" sz="4800" dirty="0">
                <a:latin typeface="Bahnschrift" panose="020B0502040204020203" pitchFamily="34" charset="0"/>
              </a:rPr>
              <a:t>Human Resource Management?</a:t>
            </a:r>
            <a:endParaRPr lang="id-ID" sz="4800" dirty="0">
              <a:latin typeface="Bahnschrift" panose="020B0502040204020203" pitchFamily="34" charset="0"/>
            </a:endParaRPr>
          </a:p>
        </p:txBody>
      </p:sp>
      <p:sp>
        <p:nvSpPr>
          <p:cNvPr id="7" name="Subtitle 6">
            <a:extLst>
              <a:ext uri="{FF2B5EF4-FFF2-40B4-BE49-F238E27FC236}">
                <a16:creationId xmlns:a16="http://schemas.microsoft.com/office/drawing/2014/main" id="{DA81295E-6224-834E-C777-0AE373D70AEB}"/>
              </a:ext>
            </a:extLst>
          </p:cNvPr>
          <p:cNvSpPr>
            <a:spLocks noGrp="1"/>
          </p:cNvSpPr>
          <p:nvPr>
            <p:ph type="subTitle" idx="1"/>
          </p:nvPr>
        </p:nvSpPr>
        <p:spPr>
          <a:xfrm>
            <a:off x="1270881" y="2814560"/>
            <a:ext cx="9650237" cy="1228880"/>
          </a:xfrm>
        </p:spPr>
        <p:txBody>
          <a:bodyPr>
            <a:normAutofit/>
          </a:bodyPr>
          <a:lstStyle/>
          <a:p>
            <a:pPr algn="just"/>
            <a:r>
              <a:rPr lang="en-ID" dirty="0" err="1">
                <a:latin typeface="Bahnschrift" panose="020B0502040204020203" pitchFamily="34" charset="0"/>
              </a:rPr>
              <a:t>Kebijakan</a:t>
            </a:r>
            <a:r>
              <a:rPr lang="en-ID" dirty="0">
                <a:latin typeface="Bahnschrift" panose="020B0502040204020203" pitchFamily="34" charset="0"/>
              </a:rPr>
              <a:t>, </a:t>
            </a:r>
            <a:r>
              <a:rPr lang="en-ID" dirty="0" err="1">
                <a:latin typeface="Bahnschrift" panose="020B0502040204020203" pitchFamily="34" charset="0"/>
              </a:rPr>
              <a:t>praktik</a:t>
            </a:r>
            <a:r>
              <a:rPr lang="en-ID" dirty="0">
                <a:latin typeface="Bahnschrift" panose="020B0502040204020203" pitchFamily="34" charset="0"/>
              </a:rPr>
              <a:t>, dan </a:t>
            </a:r>
            <a:r>
              <a:rPr lang="en-ID" dirty="0" err="1">
                <a:latin typeface="Bahnschrift" panose="020B0502040204020203" pitchFamily="34" charset="0"/>
              </a:rPr>
              <a:t>sistem</a:t>
            </a:r>
            <a:r>
              <a:rPr lang="en-ID" dirty="0">
                <a:latin typeface="Bahnschrift" panose="020B0502040204020203" pitchFamily="34" charset="0"/>
              </a:rPr>
              <a:t> yang </a:t>
            </a:r>
            <a:r>
              <a:rPr lang="en-ID" dirty="0" err="1">
                <a:latin typeface="Bahnschrift" panose="020B0502040204020203" pitchFamily="34" charset="0"/>
              </a:rPr>
              <a:t>memengaruhi</a:t>
            </a:r>
            <a:r>
              <a:rPr lang="en-ID" dirty="0">
                <a:latin typeface="Bahnschrift" panose="020B0502040204020203" pitchFamily="34" charset="0"/>
              </a:rPr>
              <a:t> </a:t>
            </a:r>
            <a:r>
              <a:rPr lang="en-ID" dirty="0" err="1">
                <a:latin typeface="Bahnschrift" panose="020B0502040204020203" pitchFamily="34" charset="0"/>
              </a:rPr>
              <a:t>perilaku</a:t>
            </a:r>
            <a:r>
              <a:rPr lang="en-ID" dirty="0">
                <a:latin typeface="Bahnschrift" panose="020B0502040204020203" pitchFamily="34" charset="0"/>
              </a:rPr>
              <a:t>, </a:t>
            </a:r>
            <a:r>
              <a:rPr lang="en-ID" dirty="0" err="1">
                <a:latin typeface="Bahnschrift" panose="020B0502040204020203" pitchFamily="34" charset="0"/>
              </a:rPr>
              <a:t>sikap</a:t>
            </a:r>
            <a:r>
              <a:rPr lang="en-ID" dirty="0">
                <a:latin typeface="Bahnschrift" panose="020B0502040204020203" pitchFamily="34" charset="0"/>
              </a:rPr>
              <a:t>, dan </a:t>
            </a:r>
            <a:r>
              <a:rPr lang="en-ID" dirty="0" err="1">
                <a:latin typeface="Bahnschrift" panose="020B0502040204020203" pitchFamily="34" charset="0"/>
              </a:rPr>
              <a:t>kinerja</a:t>
            </a:r>
            <a:r>
              <a:rPr lang="en-ID" dirty="0">
                <a:latin typeface="Bahnschrift" panose="020B0502040204020203" pitchFamily="34" charset="0"/>
              </a:rPr>
              <a:t> </a:t>
            </a:r>
            <a:r>
              <a:rPr lang="en-ID" dirty="0" err="1">
                <a:latin typeface="Bahnschrift" panose="020B0502040204020203" pitchFamily="34" charset="0"/>
              </a:rPr>
              <a:t>karyawan</a:t>
            </a:r>
            <a:r>
              <a:rPr lang="en-ID" dirty="0">
                <a:latin typeface="Bahnschrift" panose="020B0502040204020203" pitchFamily="34" charset="0"/>
              </a:rPr>
              <a: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972C5C30-3766-6831-8C32-0C3984A31D0C}"/>
              </a:ext>
            </a:extLst>
          </p:cNvPr>
          <p:cNvSpPr/>
          <p:nvPr/>
        </p:nvSpPr>
        <p:spPr>
          <a:xfrm>
            <a:off x="1057827" y="2628818"/>
            <a:ext cx="10239082" cy="1143563"/>
          </a:xfrm>
          <a:prstGeom prst="round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8" name="Subtitle 6">
            <a:extLst>
              <a:ext uri="{FF2B5EF4-FFF2-40B4-BE49-F238E27FC236}">
                <a16:creationId xmlns:a16="http://schemas.microsoft.com/office/drawing/2014/main" id="{A408E8E1-3019-9128-4E47-FC2CF79CF104}"/>
              </a:ext>
            </a:extLst>
          </p:cNvPr>
          <p:cNvSpPr txBox="1">
            <a:spLocks/>
          </p:cNvSpPr>
          <p:nvPr/>
        </p:nvSpPr>
        <p:spPr>
          <a:xfrm>
            <a:off x="1274642" y="4203134"/>
            <a:ext cx="9731605" cy="1228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D" dirty="0">
                <a:latin typeface="Bahnschrift" panose="020B0502040204020203" pitchFamily="34" charset="0"/>
              </a:rPr>
              <a:t>HRM</a:t>
            </a:r>
            <a:r>
              <a:rPr lang="id-ID" dirty="0">
                <a:latin typeface="Bahnschrift" panose="020B0502040204020203" pitchFamily="34" charset="0"/>
              </a:rPr>
              <a:t> dapat dipahami sebagai suatu proses dalam organisasi serta dapat pula diartikan sebagai suatu kebijakan (</a:t>
            </a:r>
            <a:r>
              <a:rPr lang="id-ID" i="1" dirty="0">
                <a:latin typeface="Bahnschrift" panose="020B0502040204020203" pitchFamily="34" charset="0"/>
              </a:rPr>
              <a:t>policy</a:t>
            </a:r>
            <a:r>
              <a:rPr lang="id-ID" dirty="0">
                <a:latin typeface="Bahnschrift" panose="020B0502040204020203" pitchFamily="34" charset="0"/>
              </a:rPr>
              <a:t>).</a:t>
            </a:r>
            <a:endParaRPr lang="en-ID" sz="3200" dirty="0">
              <a:latin typeface="Bahnschrift" panose="020B0502040204020203" pitchFamily="34" charset="0"/>
            </a:endParaRPr>
          </a:p>
        </p:txBody>
      </p:sp>
      <p:sp>
        <p:nvSpPr>
          <p:cNvPr id="9" name="Rectangle: Rounded Corners 8">
            <a:extLst>
              <a:ext uri="{FF2B5EF4-FFF2-40B4-BE49-F238E27FC236}">
                <a16:creationId xmlns:a16="http://schemas.microsoft.com/office/drawing/2014/main" id="{26A64ACB-3351-D981-CF90-12F1840A6437}"/>
              </a:ext>
            </a:extLst>
          </p:cNvPr>
          <p:cNvSpPr/>
          <p:nvPr/>
        </p:nvSpPr>
        <p:spPr>
          <a:xfrm>
            <a:off x="1057827" y="4069547"/>
            <a:ext cx="10239082" cy="1143563"/>
          </a:xfrm>
          <a:prstGeom prst="round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10" name="TextBox 9">
            <a:extLst>
              <a:ext uri="{FF2B5EF4-FFF2-40B4-BE49-F238E27FC236}">
                <a16:creationId xmlns:a16="http://schemas.microsoft.com/office/drawing/2014/main" id="{B7590B1A-872F-3187-DBF2-C5088EA37658}"/>
              </a:ext>
            </a:extLst>
          </p:cNvPr>
          <p:cNvSpPr txBox="1"/>
          <p:nvPr/>
        </p:nvSpPr>
        <p:spPr>
          <a:xfrm>
            <a:off x="901828" y="1341005"/>
            <a:ext cx="10312928"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d-ID" sz="2400" dirty="0">
                <a:effectLst/>
                <a:latin typeface="Bahnschrift" panose="020B0502040204020203" pitchFamily="34" charset="0"/>
                <a:ea typeface="Calibri" panose="020F0502020204030204" pitchFamily="34" charset="0"/>
                <a:cs typeface="Times New Roman" panose="02020603050405020304" pitchFamily="18" charset="0"/>
              </a:rPr>
              <a:t>Untuk merencanakan, mengelola dan mengendalikan </a:t>
            </a:r>
            <a:r>
              <a:rPr lang="en-ID" sz="2400" dirty="0">
                <a:latin typeface="Bahnschrift" panose="020B0502040204020203" pitchFamily="34" charset="0"/>
                <a:ea typeface="Calibri" panose="020F0502020204030204" pitchFamily="34" charset="0"/>
                <a:cs typeface="Times New Roman" panose="02020603050405020304" pitchFamily="18" charset="0"/>
              </a:rPr>
              <a:t>HR,</a:t>
            </a:r>
            <a:r>
              <a:rPr lang="id-ID" sz="2400" dirty="0">
                <a:effectLst/>
                <a:latin typeface="Bahnschrift" panose="020B0502040204020203" pitchFamily="34" charset="0"/>
                <a:ea typeface="Calibri" panose="020F0502020204030204" pitchFamily="34" charset="0"/>
                <a:cs typeface="Times New Roman" panose="02020603050405020304" pitchFamily="18" charset="0"/>
              </a:rPr>
              <a:t> dibutuhkan suatu alat manajerial yang disebut </a:t>
            </a:r>
            <a:r>
              <a:rPr lang="en-ID" sz="2400" dirty="0">
                <a:effectLst/>
                <a:latin typeface="Bahnschrift" panose="020B0502040204020203" pitchFamily="34" charset="0"/>
                <a:ea typeface="Calibri" panose="020F0502020204030204" pitchFamily="34" charset="0"/>
                <a:cs typeface="Times New Roman" panose="02020603050405020304" pitchFamily="18" charset="0"/>
              </a:rPr>
              <a:t>Human Resource Management (HRM). </a:t>
            </a:r>
            <a:endParaRPr lang="id-ID" sz="2400"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54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2345</Words>
  <Application>Microsoft Office PowerPoint</Application>
  <PresentationFormat>Widescreen</PresentationFormat>
  <Paragraphs>227</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Bahnschrift</vt:lpstr>
      <vt:lpstr>Calibri</vt:lpstr>
      <vt:lpstr>Calibri Light</vt:lpstr>
      <vt:lpstr>Tw Cen MT</vt:lpstr>
      <vt:lpstr>Office Theme</vt:lpstr>
      <vt:lpstr>PERENCANAAN SUMBER DAYA PERUSAHAAN (HR)</vt:lpstr>
      <vt:lpstr>Kontrak Perkuliahan</vt:lpstr>
      <vt:lpstr>Bobot Nilai</vt:lpstr>
      <vt:lpstr>Timeline Pembelajaran</vt:lpstr>
      <vt:lpstr>Referensi</vt:lpstr>
      <vt:lpstr>Managing Human Resource</vt:lpstr>
      <vt:lpstr>Case Study</vt:lpstr>
      <vt:lpstr>Human Resource?</vt:lpstr>
      <vt:lpstr>Human Resource Management?</vt:lpstr>
      <vt:lpstr>Human Resources and Company Performance</vt:lpstr>
      <vt:lpstr>Human Resources and Company Performance</vt:lpstr>
      <vt:lpstr>Analyzing and Designing Jobs</vt:lpstr>
      <vt:lpstr>Human Resources and Company Performance</vt:lpstr>
      <vt:lpstr>HR memiliki kualitas ini:</vt:lpstr>
      <vt:lpstr>Penerapan Manajemen Proses Bisnis</vt:lpstr>
      <vt:lpstr>Responsibilities of Human Resource Departments</vt:lpstr>
      <vt:lpstr>1. Administrative services and transactions</vt:lpstr>
      <vt:lpstr>Responsibilities of Human Resource Departments</vt:lpstr>
      <vt:lpstr>PowerPoint Presentation</vt:lpstr>
      <vt:lpstr>Managing and Using Human Resource Data</vt:lpstr>
      <vt:lpstr>Supporting the Organization’s Strategy</vt:lpstr>
      <vt:lpstr>Supporting the Organization’s Strategy</vt:lpstr>
      <vt:lpstr>Skills of HRM Professionals</vt:lpstr>
      <vt:lpstr>Skills of HRM Professionals</vt:lpstr>
      <vt:lpstr>Skills of HRM Professionals (Cont’d)</vt:lpstr>
      <vt:lpstr>HR Responsibilities of Supervisors</vt:lpstr>
      <vt:lpstr>HR Responsibilities of Supervisors</vt:lpstr>
      <vt:lpstr>Ethics in Human Resource Management</vt:lpstr>
      <vt:lpstr>Ethics in Human Resource Management</vt:lpstr>
      <vt:lpstr>Tugas Individu/ Hybrid (maksimal 3 orang)</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TITA AYU ROSPRICILIA</dc:creator>
  <cp:lastModifiedBy>Raulia Riski</cp:lastModifiedBy>
  <cp:revision>362</cp:revision>
  <dcterms:created xsi:type="dcterms:W3CDTF">2022-09-29T01:16:55Z</dcterms:created>
  <dcterms:modified xsi:type="dcterms:W3CDTF">2023-04-05T02:05:39Z</dcterms:modified>
</cp:coreProperties>
</file>