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377" r:id="rId4"/>
    <p:sldId id="407" r:id="rId5"/>
    <p:sldId id="409" r:id="rId6"/>
    <p:sldId id="410" r:id="rId7"/>
    <p:sldId id="411" r:id="rId8"/>
    <p:sldId id="413" r:id="rId9"/>
    <p:sldId id="415" r:id="rId10"/>
    <p:sldId id="414" r:id="rId11"/>
    <p:sldId id="416" r:id="rId12"/>
    <p:sldId id="417" r:id="rId13"/>
    <p:sldId id="418" r:id="rId14"/>
    <p:sldId id="419" r:id="rId15"/>
    <p:sldId id="420" r:id="rId16"/>
    <p:sldId id="421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5800" autoAdjust="0"/>
  </p:normalViewPr>
  <p:slideViewPr>
    <p:cSldViewPr snapToGrid="0">
      <p:cViewPr varScale="1">
        <p:scale>
          <a:sx n="50" d="100"/>
          <a:sy n="50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0E4ED-3819-4E22-8CA8-2382501E43B7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D8ED-4997-4195-BBC5-5406181ED0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89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54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1697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760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5360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968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6166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908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72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9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71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95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0869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2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23F4-D89A-B9FF-0CBF-B4C1EE62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3EF20-1D20-262F-F512-6132C0B7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3A39-584A-9460-47FC-2C3C9BF2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4E22-3133-DD7B-E83E-0EEBDC6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0CBB-A337-2BFB-3241-B1B92960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02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92AA-ECB0-7016-94FD-896AC8D7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8866-D489-C35B-E24C-96543F9D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34BA-85A7-C3B5-4518-2AD2FE91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6BF7-2444-486E-6718-14DAA3E4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3CB6-CCF3-671E-5DED-EF3F9BEF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226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2AFD3-14A1-B238-C0AC-C9929853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6E090-7610-DAA7-8F0B-080D54E6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AF91-765E-3185-91A2-B7C894A1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69D3-E902-AB1C-6697-E563156B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67AC-11F1-AD5C-660D-B44A7E4B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16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0376-E037-FBEF-3F83-D5850DF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6C64-8234-EB0A-3338-04DE8B46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3B43-2391-D027-59B6-BC6C7827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1E97-ED6E-265B-5C06-64CE9C8F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52E0-7FB1-9D07-D64F-37656480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93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BFCB-1A27-FD7B-B238-96F6829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780CA-437C-9DE2-8DC6-988D2761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DC34-7F88-F241-3A40-62EF6288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D700-5678-2369-89B2-21FBC861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C583-E267-473B-FCE6-EF45DAFA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72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4610-D933-C40B-DC2D-A4FBAB06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026F-D41C-D34C-9859-09A625762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CCA53-15DC-3504-1C65-E7948975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7D72-3966-F8B9-DC90-BD534080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7D8-C9B4-EDD3-9B59-D1B14033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7EF2A-1961-5AA1-E519-79530878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5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7C97-2292-ABD3-7519-FA4F9441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04CAB-39D1-45B9-40FA-6446D6D8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020B-7FFA-F484-4BE1-7FECF9CB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15B3B-EC8F-626F-C5CD-C0662CA8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0AB84-3312-19F6-EE6D-EB2524A67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CBCB6-FEFD-3213-E312-386B2217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A0EC3-4694-C06E-DC63-4C6BBDCD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030B3-8712-93C8-5A19-1FA4B677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89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396-386B-7096-7D6E-DD97FEA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9738F-40CB-1DD6-8594-741C1998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32956-40C1-10E7-FA47-C7F74ED9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4C96-88CD-A856-3DE9-22359DFE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6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DE4A9-43EB-30B1-D6A4-DB2F1493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F2DF9-344A-09F0-6AA0-2D9269B7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1389-E398-D827-FEB8-7DD33125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28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3A3-94E7-02B3-28E4-76D17A9C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BD5A-57C7-A07E-68C4-439104D9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0B36C-0731-6A1D-7766-1AA7EC76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A2F6-E53D-60CE-1163-895F1F51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2D884-2B20-3E12-2184-939E7320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B555-0B79-A55F-2539-5F973167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58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CC41-30B8-1C51-50A6-A0E82487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62200-0E59-7EEB-C815-F0585B0C7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19DC-AB0A-9D5B-7D87-729DEFF4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53CF-287D-E4A8-A716-6BAE88F3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E8E6-90D1-B091-1C0D-C40DB3CE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A9D6-8878-642F-D866-E1A4A1FD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77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2DAD2-12D3-F9A9-94F1-F2171960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7478-A219-A3CD-2AD8-A6352B9B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DF9C-CC71-0EFA-F7F9-46C510EFD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E316-EB74-4320-9DD0-064FECFA3692}" type="datetimeFigureOut">
              <a:rPr lang="id-ID" smtClean="0"/>
              <a:t>05/07/2023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04E1-25AD-780E-517B-7352EB14D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342D-4A12-B3BA-CB60-4EF8F24E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47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A225-A528-6C90-19FD-259E167A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394" y="2766593"/>
            <a:ext cx="7315201" cy="614109"/>
          </a:xfrm>
        </p:spPr>
        <p:txBody>
          <a:bodyPr>
            <a:normAutofit fontScale="90000"/>
          </a:bodyPr>
          <a:lstStyle/>
          <a:p>
            <a:r>
              <a:rPr lang="en-ID" sz="4000" b="1" dirty="0">
                <a:latin typeface="Bahnschrift" panose="020B0502040204020203" pitchFamily="34" charset="0"/>
                <a:cs typeface="Arial" panose="020B0604020202020204" pitchFamily="34" charset="0"/>
              </a:rPr>
              <a:t>PERENCANAAN SUMBER DAYA PERUSAHAAN (HR)</a:t>
            </a:r>
            <a:endParaRPr lang="id-ID" sz="4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AE73E-D336-9385-0792-377B97E58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744" y="3699595"/>
            <a:ext cx="3295655" cy="574843"/>
          </a:xfrm>
        </p:spPr>
        <p:txBody>
          <a:bodyPr>
            <a:normAutofit/>
          </a:bodyPr>
          <a:lstStyle/>
          <a:p>
            <a:r>
              <a:rPr lang="en-ID" sz="3200" b="1" dirty="0" err="1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Pertemuan</a:t>
            </a:r>
            <a:r>
              <a:rPr lang="en-ID" sz="32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11</a:t>
            </a:r>
            <a:r>
              <a:rPr lang="en-US" sz="32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</a:t>
            </a:r>
            <a:endParaRPr lang="en-ID" sz="3200" b="1" dirty="0">
              <a:solidFill>
                <a:srgbClr val="C000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Download | Pendaftaran ITTelkom Surabaya">
            <a:extLst>
              <a:ext uri="{FF2B5EF4-FFF2-40B4-BE49-F238E27FC236}">
                <a16:creationId xmlns:a16="http://schemas.microsoft.com/office/drawing/2014/main" id="{B5E5D7D2-E6F3-8486-724C-1E7BEFB8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4" y="440081"/>
            <a:ext cx="2701624" cy="14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A1FED0B-E9F7-68E6-D7CF-265E15E80805}"/>
              </a:ext>
            </a:extLst>
          </p:cNvPr>
          <p:cNvSpPr txBox="1">
            <a:spLocks/>
          </p:cNvSpPr>
          <p:nvPr/>
        </p:nvSpPr>
        <p:spPr>
          <a:xfrm>
            <a:off x="3135759" y="5451514"/>
            <a:ext cx="5920469" cy="779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Oleh:</a:t>
            </a:r>
          </a:p>
          <a:p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Tim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Pengajar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Perencanaan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Sumber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Daya  Perusahaan</a:t>
            </a:r>
          </a:p>
        </p:txBody>
      </p:sp>
    </p:spTree>
    <p:extLst>
      <p:ext uri="{BB962C8B-B14F-4D97-AF65-F5344CB8AC3E}">
        <p14:creationId xmlns:p14="http://schemas.microsoft.com/office/powerpoint/2010/main" val="29655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Pay Rates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6" y="984020"/>
            <a:ext cx="5216478" cy="500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menentukan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pembayaran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berdasarkan</a:t>
            </a:r>
            <a:r>
              <a:rPr lang="en-US" sz="2400" dirty="0">
                <a:latin typeface="Bahnschrift" panose="020B0502040204020203" pitchFamily="34" charset="0"/>
              </a:rPr>
              <a:t> labor </a:t>
            </a:r>
            <a:r>
              <a:rPr lang="en-US" sz="2400" dirty="0" err="1">
                <a:latin typeface="Bahnschrift" panose="020B0502040204020203" pitchFamily="34" charset="0"/>
              </a:rPr>
              <a:t>marketnya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saat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ini</a:t>
            </a:r>
            <a:r>
              <a:rPr lang="en-US" sz="2400" dirty="0">
                <a:latin typeface="Bahnschrift" panose="020B0502040204020203" pitchFamily="34" charset="0"/>
              </a:rPr>
              <a:t>. </a:t>
            </a:r>
            <a:r>
              <a:rPr lang="en-US" sz="2400" dirty="0" err="1">
                <a:latin typeface="Bahnschrift" panose="020B0502040204020203" pitchFamily="34" charset="0"/>
              </a:rPr>
              <a:t>Dilakukan</a:t>
            </a:r>
            <a:r>
              <a:rPr lang="en-US" sz="2400" dirty="0">
                <a:latin typeface="Bahnschrift" panose="020B0502040204020203" pitchFamily="34" charset="0"/>
              </a:rPr>
              <a:t> survey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setiap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terkait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jumlah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sesuai</a:t>
            </a:r>
            <a:r>
              <a:rPr lang="en-US" sz="2400" dirty="0">
                <a:latin typeface="Bahnschrift" panose="020B0502040204020203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dibentuk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sebuah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grafik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menentukan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jumlah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sesuai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nilai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dari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pekerjaannya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  <a:endParaRPr lang="id-ID" sz="24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25981-FA0A-9E57-E92C-A396506F0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79" y="1374589"/>
            <a:ext cx="6456476" cy="42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2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Pay Grades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984020"/>
            <a:ext cx="10966115" cy="389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Sebuah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besar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memiliki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berbagai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macam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pekerjaan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 err="1">
                <a:latin typeface="Bahnschrift" panose="020B0502040204020203" pitchFamily="34" charset="0"/>
              </a:rPr>
              <a:t>sehingga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menentukan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dari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setiap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akan</a:t>
            </a:r>
            <a:r>
              <a:rPr lang="en-US" sz="2400" dirty="0">
                <a:latin typeface="Bahnschrift" panose="020B0502040204020203" pitchFamily="34" charset="0"/>
              </a:rPr>
              <a:t> sangat </a:t>
            </a:r>
            <a:r>
              <a:rPr lang="en-US" sz="2400" dirty="0" err="1">
                <a:latin typeface="Bahnschrift" panose="020B0502040204020203" pitchFamily="34" charset="0"/>
              </a:rPr>
              <a:t>sulit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membentuk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pengelompokan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atau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b="1" dirty="0">
                <a:latin typeface="Bahnschrift" panose="020B0502040204020203" pitchFamily="34" charset="0"/>
              </a:rPr>
              <a:t>pay rates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dimana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pekerjaan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memiliki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nilai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atau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konteks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sama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dikelompokan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menjadi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satu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rerata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Kelemahannya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adalah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pengelompokkan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ini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berakibat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didapat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tidak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sesuai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Labor Market yang </a:t>
            </a:r>
            <a:r>
              <a:rPr lang="en-US" sz="2400" dirty="0" err="1">
                <a:latin typeface="Bahnschrift" panose="020B0502040204020203" pitchFamily="34" charset="0"/>
              </a:rPr>
              <a:t>ditentukan</a:t>
            </a:r>
            <a:r>
              <a:rPr lang="en-US" sz="2400" dirty="0">
                <a:latin typeface="Bahnschrift" panose="020B0502040204020203" pitchFamily="34" charset="0"/>
              </a:rPr>
              <a:t>. 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2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Pay Ranges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88721"/>
            <a:ext cx="10966115" cy="334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menentukan</a:t>
            </a:r>
            <a:r>
              <a:rPr lang="en-US" sz="2400" dirty="0">
                <a:latin typeface="Bahnschrift" panose="020B0502040204020203" pitchFamily="34" charset="0"/>
              </a:rPr>
              <a:t> range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setiap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atau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kelompok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Ditentukan</a:t>
            </a:r>
            <a:r>
              <a:rPr lang="en-US" sz="2400" dirty="0">
                <a:latin typeface="Bahnschrift" panose="020B0502040204020203" pitchFamily="34" charset="0"/>
              </a:rPr>
              <a:t> minimum, maximum, dan midpoint </a:t>
            </a:r>
            <a:r>
              <a:rPr lang="en-US" sz="2400" dirty="0" err="1">
                <a:latin typeface="Bahnschrift" panose="020B0502040204020203" pitchFamily="34" charset="0"/>
              </a:rPr>
              <a:t>dari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suatu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atau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suatu</a:t>
            </a:r>
            <a:r>
              <a:rPr lang="en-US" sz="2400" dirty="0">
                <a:latin typeface="Bahnschrift" panose="020B0502040204020203" pitchFamily="34" charset="0"/>
              </a:rPr>
              <a:t> pay grades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Grafik</a:t>
            </a:r>
            <a:r>
              <a:rPr lang="en-US" sz="2400" dirty="0">
                <a:latin typeface="Bahnschrift" panose="020B0502040204020203" pitchFamily="34" charset="0"/>
              </a:rPr>
              <a:t> pay grades </a:t>
            </a:r>
            <a:r>
              <a:rPr lang="en-US" sz="2400" dirty="0" err="1">
                <a:latin typeface="Bahnschrift" panose="020B0502040204020203" pitchFamily="34" charset="0"/>
              </a:rPr>
              <a:t>sebelumnya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ditambahi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sebuah</a:t>
            </a:r>
            <a:r>
              <a:rPr lang="en-US" sz="2400" dirty="0">
                <a:latin typeface="Bahnschrift" panose="020B0502040204020203" pitchFamily="34" charset="0"/>
              </a:rPr>
              <a:t> area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mengetahui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dari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kelompok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itu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meningkat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sebesar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apa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Pay Ranges (Cont’d)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498DC-886B-1F26-05B4-5B5C421D1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186" y="1103311"/>
            <a:ext cx="8331628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Pay Differentials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88721"/>
            <a:ext cx="10966115" cy="389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Pada </a:t>
            </a:r>
            <a:r>
              <a:rPr lang="en-US" sz="2400" dirty="0" err="1">
                <a:latin typeface="Bahnschrift" panose="020B0502040204020203" pitchFamily="34" charset="0"/>
              </a:rPr>
              <a:t>situasi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tertentu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menyesuaikan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merefleksikan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perbedaan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kondisi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atau</a:t>
            </a:r>
            <a:r>
              <a:rPr lang="en-US" sz="2400" dirty="0">
                <a:latin typeface="Bahnschrift" panose="020B0502040204020203" pitchFamily="34" charset="0"/>
              </a:rPr>
              <a:t> labor </a:t>
            </a:r>
            <a:r>
              <a:rPr lang="en-US" sz="2400" dirty="0" err="1">
                <a:latin typeface="Bahnschrift" panose="020B0502040204020203" pitchFamily="34" charset="0"/>
              </a:rPr>
              <a:t>marketnya</a:t>
            </a:r>
            <a:r>
              <a:rPr lang="en-US" sz="2400" dirty="0">
                <a:latin typeface="Bahnschrift" panose="020B0502040204020203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Contohnya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seperti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meningkatkan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karyawannya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tinggal</a:t>
            </a:r>
            <a:r>
              <a:rPr lang="en-US" sz="2400" dirty="0">
                <a:latin typeface="Bahnschrift" panose="020B0502040204020203" pitchFamily="34" charset="0"/>
              </a:rPr>
              <a:t> di Jakarta </a:t>
            </a:r>
            <a:r>
              <a:rPr lang="en-US" sz="2400" dirty="0" err="1">
                <a:latin typeface="Bahnschrift" panose="020B0502040204020203" pitchFamily="34" charset="0"/>
              </a:rPr>
              <a:t>karena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biaya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hidup</a:t>
            </a:r>
            <a:r>
              <a:rPr lang="en-US" sz="2400" dirty="0">
                <a:latin typeface="Bahnschrift" panose="020B0502040204020203" pitchFamily="34" charset="0"/>
              </a:rPr>
              <a:t> yang mahal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juga </a:t>
            </a:r>
            <a:r>
              <a:rPr lang="en-US" sz="2400" dirty="0" err="1">
                <a:latin typeface="Bahnschrift" panose="020B0502040204020203" pitchFamily="34" charset="0"/>
              </a:rPr>
              <a:t>harus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memperhatikan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masalah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terkait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bagaimana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penentuan</a:t>
            </a:r>
            <a:r>
              <a:rPr lang="en-US" sz="2400" dirty="0">
                <a:latin typeface="Bahnschrift" panose="020B0502040204020203" pitchFamily="34" charset="0"/>
              </a:rPr>
              <a:t> differential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karyawan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dipindah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ke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daerah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biaya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hidup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rendah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78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Alternatives to Job-Based Pay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88721"/>
            <a:ext cx="10966115" cy="4449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menerapkan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berdasarkan</a:t>
            </a:r>
            <a:r>
              <a:rPr lang="en-US" sz="2400" dirty="0">
                <a:latin typeface="Bahnschrift" panose="020B0502040204020203" pitchFamily="34" charset="0"/>
              </a:rPr>
              <a:t> skill </a:t>
            </a:r>
            <a:r>
              <a:rPr lang="en-US" sz="2400" dirty="0" err="1">
                <a:latin typeface="Bahnschrift" panose="020B0502040204020203" pitchFamily="34" charset="0"/>
              </a:rPr>
              <a:t>atau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ilmu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dari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karyawan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tersebut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Hal </a:t>
            </a:r>
            <a:r>
              <a:rPr lang="en-US" sz="2400" dirty="0" err="1">
                <a:latin typeface="Bahnschrift" panose="020B0502040204020203" pitchFamily="34" charset="0"/>
              </a:rPr>
              <a:t>ini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disebut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b="1" dirty="0">
                <a:latin typeface="Bahnschrift" panose="020B0502040204020203" pitchFamily="34" charset="0"/>
              </a:rPr>
              <a:t>Skill-based pay systems </a:t>
            </a:r>
            <a:r>
              <a:rPr lang="en-US" sz="2400" dirty="0" err="1">
                <a:latin typeface="Bahnschrift" panose="020B0502040204020203" pitchFamily="34" charset="0"/>
              </a:rPr>
              <a:t>dimana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karyawan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berdasarkan</a:t>
            </a:r>
            <a:r>
              <a:rPr lang="en-US" sz="2400" dirty="0">
                <a:latin typeface="Bahnschrift" panose="020B0502040204020203" pitchFamily="34" charset="0"/>
              </a:rPr>
              <a:t> skill </a:t>
            </a:r>
            <a:r>
              <a:rPr lang="en-US" sz="2400" dirty="0" err="1">
                <a:latin typeface="Bahnschrift" panose="020B0502040204020203" pitchFamily="34" charset="0"/>
              </a:rPr>
              <a:t>atau</a:t>
            </a:r>
            <a:r>
              <a:rPr lang="en-US" sz="2400" dirty="0">
                <a:latin typeface="Bahnschrift" panose="020B0502040204020203" pitchFamily="34" charset="0"/>
              </a:rPr>
              <a:t> knowledge yang </a:t>
            </a:r>
            <a:r>
              <a:rPr lang="en-US" sz="2400" dirty="0" err="1">
                <a:latin typeface="Bahnschrift" panose="020B0502040204020203" pitchFamily="34" charset="0"/>
              </a:rPr>
              <a:t>dimiliki</a:t>
            </a:r>
            <a:r>
              <a:rPr lang="en-US" sz="2400" dirty="0">
                <a:latin typeface="Bahnschrift" panose="020B0502040204020203" pitchFamily="34" charset="0"/>
              </a:rPr>
              <a:t> dan </a:t>
            </a: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dilakukan</a:t>
            </a:r>
            <a:r>
              <a:rPr lang="en-US" sz="2400" dirty="0">
                <a:latin typeface="Bahnschrift" panose="020B0502040204020203" pitchFamily="34" charset="0"/>
              </a:rPr>
              <a:t> oleh </a:t>
            </a:r>
            <a:r>
              <a:rPr lang="en-US" sz="2400" dirty="0" err="1">
                <a:latin typeface="Bahnschrift" panose="020B0502040204020203" pitchFamily="34" charset="0"/>
              </a:rPr>
              <a:t>mereka</a:t>
            </a:r>
            <a:r>
              <a:rPr lang="en-US" sz="2400" dirty="0">
                <a:latin typeface="Bahnschrift" panose="020B0502040204020203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Bahnschrift" panose="020B0502040204020203" pitchFamily="34" charset="0"/>
              </a:rPr>
              <a:t>Alternatif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ini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membuat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fleksibel</a:t>
            </a:r>
            <a:r>
              <a:rPr lang="en-US" sz="2400" dirty="0">
                <a:latin typeface="Bahnschrift" panose="020B0502040204020203" pitchFamily="34" charset="0"/>
              </a:rPr>
              <a:t> dan </a:t>
            </a:r>
            <a:r>
              <a:rPr lang="en-US" sz="2400" dirty="0" err="1">
                <a:latin typeface="Bahnschrift" panose="020B0502040204020203" pitchFamily="34" charset="0"/>
              </a:rPr>
              <a:t>inovatif</a:t>
            </a:r>
            <a:r>
              <a:rPr lang="en-US" sz="2400" dirty="0">
                <a:latin typeface="Bahnschrift" panose="020B0502040204020203" pitchFamily="34" charset="0"/>
              </a:rPr>
              <a:t>. </a:t>
            </a:r>
            <a:r>
              <a:rPr lang="en-US" sz="2400" dirty="0" err="1">
                <a:latin typeface="Bahnschrift" panose="020B0502040204020203" pitchFamily="34" charset="0"/>
              </a:rPr>
              <a:t>Selain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itu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mendorong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karyawan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berkompetisi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meningkatkan</a:t>
            </a:r>
            <a:r>
              <a:rPr lang="en-US" sz="2400" dirty="0">
                <a:latin typeface="Bahnschrift" panose="020B0502040204020203" pitchFamily="34" charset="0"/>
              </a:rPr>
              <a:t> skill </a:t>
            </a:r>
            <a:r>
              <a:rPr lang="en-US" sz="2400" dirty="0" err="1">
                <a:latin typeface="Bahnschrift" panose="020B0502040204020203" pitchFamily="34" charset="0"/>
              </a:rPr>
              <a:t>mereka</a:t>
            </a:r>
            <a:r>
              <a:rPr lang="en-US" sz="2400" dirty="0">
                <a:latin typeface="Bahnschrift" panose="020B0502040204020203" pitchFamily="34" charset="0"/>
              </a:rPr>
              <a:t> masing-</a:t>
            </a:r>
            <a:r>
              <a:rPr lang="en-US" sz="2400" dirty="0" err="1">
                <a:latin typeface="Bahnschrift" panose="020B0502040204020203" pitchFamily="34" charset="0"/>
              </a:rPr>
              <a:t>maing</a:t>
            </a:r>
            <a:r>
              <a:rPr lang="en-US" sz="2400" dirty="0">
                <a:latin typeface="Bahnschrift" panose="020B0502040204020203" pitchFamily="34" charset="0"/>
              </a:rPr>
              <a:t>. 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36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Pay Structure and Actual Pay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88721"/>
            <a:ext cx="5571245" cy="4594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Bahnschrift" panose="020B0502040204020203" pitchFamily="34" charset="0"/>
              </a:rPr>
              <a:t>Terkadang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struktur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gaji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perusahaan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dengan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kebijakan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pemerintah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akan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berbeda</a:t>
            </a:r>
            <a:r>
              <a:rPr lang="en-US" sz="2200" dirty="0">
                <a:latin typeface="Bahnschrift" panose="020B0502040204020203" pitchFamily="34" charset="0"/>
              </a:rPr>
              <a:t>, dan </a:t>
            </a:r>
            <a:r>
              <a:rPr lang="en-US" sz="2200" dirty="0" err="1">
                <a:latin typeface="Bahnschrift" panose="020B0502040204020203" pitchFamily="34" charset="0"/>
              </a:rPr>
              <a:t>dapat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mempengaruhi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pemikiran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karyawan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terkait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gajinya</a:t>
            </a:r>
            <a:endParaRPr lang="en-US" sz="22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Bahnschrift" panose="020B0502040204020203" pitchFamily="34" charset="0"/>
              </a:rPr>
              <a:t>HR </a:t>
            </a:r>
            <a:r>
              <a:rPr lang="en-US" sz="2200" dirty="0" err="1">
                <a:latin typeface="Bahnschrift" panose="020B0502040204020203" pitchFamily="34" charset="0"/>
              </a:rPr>
              <a:t>bertanggung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jawab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untuk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membentuk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sebuah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struktur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gaji</a:t>
            </a:r>
            <a:r>
              <a:rPr lang="en-US" sz="2200" dirty="0">
                <a:latin typeface="Bahnschrift" panose="020B0502040204020203" pitchFamily="34" charset="0"/>
              </a:rPr>
              <a:t> yang </a:t>
            </a:r>
            <a:r>
              <a:rPr lang="en-US" sz="2200" dirty="0" err="1">
                <a:latin typeface="Bahnschrift" panose="020B0502040204020203" pitchFamily="34" charset="0"/>
              </a:rPr>
              <a:t>sesuai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dengan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kebijakan</a:t>
            </a:r>
            <a:r>
              <a:rPr lang="en-US" sz="2200" dirty="0">
                <a:latin typeface="Bahnschrift" panose="020B0502040204020203" pitchFamily="34" charset="0"/>
              </a:rPr>
              <a:t> dan </a:t>
            </a:r>
            <a:r>
              <a:rPr lang="en-US" sz="2200" dirty="0" err="1">
                <a:latin typeface="Bahnschrift" panose="020B0502040204020203" pitchFamily="34" charset="0"/>
              </a:rPr>
              <a:t>praktis</a:t>
            </a:r>
            <a:r>
              <a:rPr lang="en-US" sz="2200" dirty="0">
                <a:latin typeface="Bahnschrift" panose="020B0502040204020203" pitchFamily="34" charset="0"/>
              </a:rPr>
              <a:t> yang </a:t>
            </a:r>
            <a:r>
              <a:rPr lang="en-US" sz="2200" dirty="0" err="1">
                <a:latin typeface="Bahnschrift" panose="020B0502040204020203" pitchFamily="34" charset="0"/>
              </a:rPr>
              <a:t>berlaku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dengan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menggunakan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dirty="0" err="1">
                <a:latin typeface="Bahnschrift" panose="020B0502040204020203" pitchFamily="34" charset="0"/>
              </a:rPr>
              <a:t>pendekatan</a:t>
            </a:r>
            <a:r>
              <a:rPr lang="en-US" sz="2200" dirty="0">
                <a:latin typeface="Bahnschrift" panose="020B0502040204020203" pitchFamily="34" charset="0"/>
              </a:rPr>
              <a:t> </a:t>
            </a:r>
            <a:r>
              <a:rPr lang="en-US" sz="2200" b="1" dirty="0" err="1">
                <a:latin typeface="Bahnschrift" panose="020B0502040204020203" pitchFamily="34" charset="0"/>
              </a:rPr>
              <a:t>Compa</a:t>
            </a:r>
            <a:r>
              <a:rPr lang="en-US" sz="2200" b="1" dirty="0">
                <a:latin typeface="Bahnschrift" panose="020B0502040204020203" pitchFamily="34" charset="0"/>
              </a:rPr>
              <a:t>-ratio</a:t>
            </a:r>
            <a:endParaRPr lang="en-US" sz="22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6A88EC-058C-A015-E720-CA01216C6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130" y="1762089"/>
            <a:ext cx="5571245" cy="30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529D76-A056-DE02-B34E-F3287B80F165}"/>
              </a:ext>
            </a:extLst>
          </p:cNvPr>
          <p:cNvSpPr/>
          <p:nvPr/>
        </p:nvSpPr>
        <p:spPr>
          <a:xfrm>
            <a:off x="1703109" y="2941161"/>
            <a:ext cx="8785782" cy="14705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522" y="3275158"/>
            <a:ext cx="8242955" cy="802585"/>
          </a:xfrm>
        </p:spPr>
        <p:txBody>
          <a:bodyPr>
            <a:noAutofit/>
          </a:bodyPr>
          <a:lstStyle/>
          <a:p>
            <a:r>
              <a:rPr lang="en-ID" sz="4000" b="1" dirty="0">
                <a:solidFill>
                  <a:schemeClr val="bg1"/>
                </a:solidFill>
                <a:latin typeface="Bahnschrift" panose="020B0502040204020203" pitchFamily="34" charset="0"/>
              </a:rPr>
              <a:t>Establishing a Pay Structure</a:t>
            </a:r>
            <a:endParaRPr lang="id-ID" sz="4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2" descr="Download | Pendaftaran ITTelkom Surabaya">
            <a:extLst>
              <a:ext uri="{FF2B5EF4-FFF2-40B4-BE49-F238E27FC236}">
                <a16:creationId xmlns:a16="http://schemas.microsoft.com/office/drawing/2014/main" id="{A459E27E-3A99-C041-5588-F9718928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39" y="926802"/>
            <a:ext cx="2322922" cy="12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8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Decisions about Pay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435603"/>
            <a:ext cx="10966115" cy="4449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Bahnschrift" panose="020B0502040204020203" pitchFamily="34" charset="0"/>
              </a:rPr>
              <a:t>Organisai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perlu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merencanakan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bentuk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gaji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untuk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setiap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karyawan</a:t>
            </a:r>
            <a:r>
              <a:rPr lang="en-ID" sz="2400" dirty="0">
                <a:latin typeface="Bahnschrift" panose="020B0502040204020203" pitchFamily="34" charset="0"/>
              </a:rPr>
              <a:t> pada </a:t>
            </a:r>
            <a:r>
              <a:rPr lang="en-ID" sz="2400" dirty="0" err="1">
                <a:latin typeface="Bahnschrift" panose="020B0502040204020203" pitchFamily="34" charset="0"/>
              </a:rPr>
              <a:t>setiap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pekerjaan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mereka</a:t>
            </a:r>
            <a:r>
              <a:rPr lang="en-ID" sz="2400" dirty="0">
                <a:latin typeface="Bahnschrift" panose="020B0502040204020203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Bahnschrift" panose="020B0502040204020203" pitchFamily="34" charset="0"/>
              </a:rPr>
              <a:t>Organisasi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harus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membuat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keputusan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terkait</a:t>
            </a:r>
            <a:r>
              <a:rPr lang="en-ID" sz="2400" dirty="0">
                <a:latin typeface="Bahnschrift" panose="020B0502040204020203" pitchFamily="34" charset="0"/>
              </a:rPr>
              <a:t> dua </a:t>
            </a:r>
            <a:r>
              <a:rPr lang="en-ID" sz="2400" dirty="0" err="1">
                <a:latin typeface="Bahnschrift" panose="020B0502040204020203" pitchFamily="34" charset="0"/>
              </a:rPr>
              <a:t>aspek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dari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b="1" dirty="0">
                <a:latin typeface="Bahnschrift" panose="020B0502040204020203" pitchFamily="34" charset="0"/>
              </a:rPr>
              <a:t>pay structure </a:t>
            </a:r>
            <a:r>
              <a:rPr lang="en-ID" sz="2400" dirty="0" err="1">
                <a:latin typeface="Bahnschrift" panose="020B0502040204020203" pitchFamily="34" charset="0"/>
              </a:rPr>
              <a:t>yaitu</a:t>
            </a:r>
            <a:r>
              <a:rPr lang="en-ID" sz="2400" dirty="0">
                <a:latin typeface="Bahnschrift" panose="020B0502040204020203" pitchFamily="34" charset="0"/>
              </a:rPr>
              <a:t>: </a:t>
            </a:r>
            <a:r>
              <a:rPr lang="en-ID" sz="2400" b="1" dirty="0">
                <a:latin typeface="Bahnschrift" panose="020B0502040204020203" pitchFamily="34" charset="0"/>
              </a:rPr>
              <a:t>Job Structure </a:t>
            </a:r>
            <a:r>
              <a:rPr lang="en-ID" sz="2400" dirty="0">
                <a:latin typeface="Bahnschrift" panose="020B0502040204020203" pitchFamily="34" charset="0"/>
              </a:rPr>
              <a:t>dan </a:t>
            </a:r>
            <a:r>
              <a:rPr lang="en-ID" sz="2400" b="1" dirty="0">
                <a:latin typeface="Bahnschrift" panose="020B0502040204020203" pitchFamily="34" charset="0"/>
              </a:rPr>
              <a:t>Pay Level</a:t>
            </a:r>
            <a:endParaRPr lang="en-ID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b="1" dirty="0">
                <a:latin typeface="Bahnschrift" panose="020B0502040204020203" pitchFamily="34" charset="0"/>
              </a:rPr>
              <a:t>Job Structure </a:t>
            </a:r>
            <a:r>
              <a:rPr lang="en-ID" sz="2400" dirty="0" err="1">
                <a:latin typeface="Bahnschrift" panose="020B0502040204020203" pitchFamily="34" charset="0"/>
              </a:rPr>
              <a:t>terdiri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jumlah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gaji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untuk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setiap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bagian</a:t>
            </a:r>
            <a:r>
              <a:rPr lang="en-ID" sz="2400" dirty="0">
                <a:latin typeface="Bahnschrift" panose="020B0502040204020203" pitchFamily="34" charset="0"/>
              </a:rPr>
              <a:t> di </a:t>
            </a:r>
            <a:r>
              <a:rPr lang="en-ID" sz="2400" dirty="0" err="1">
                <a:latin typeface="Bahnschrift" panose="020B0502040204020203" pitchFamily="34" charset="0"/>
              </a:rPr>
              <a:t>organisasi</a:t>
            </a:r>
            <a:endParaRPr lang="en-ID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b="1" dirty="0">
                <a:latin typeface="Bahnschrift" panose="020B0502040204020203" pitchFamily="34" charset="0"/>
              </a:rPr>
              <a:t>Pay Level </a:t>
            </a:r>
            <a:r>
              <a:rPr lang="en-ID" sz="2400" dirty="0" err="1">
                <a:latin typeface="Bahnschrift" panose="020B0502040204020203" pitchFamily="34" charset="0"/>
              </a:rPr>
              <a:t>adalah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nilai</a:t>
            </a:r>
            <a:r>
              <a:rPr lang="en-ID" sz="2400" dirty="0">
                <a:latin typeface="Bahnschrift" panose="020B0502040204020203" pitchFamily="34" charset="0"/>
              </a:rPr>
              <a:t> rata-rata </a:t>
            </a:r>
            <a:r>
              <a:rPr lang="en-ID" sz="2400" dirty="0" err="1">
                <a:latin typeface="Bahnschrift" panose="020B0502040204020203" pitchFamily="34" charset="0"/>
              </a:rPr>
              <a:t>gaji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termasuk</a:t>
            </a:r>
            <a:r>
              <a:rPr lang="en-ID" sz="2400" dirty="0">
                <a:latin typeface="Bahnschrift" panose="020B0502040204020203" pitchFamily="34" charset="0"/>
              </a:rPr>
              <a:t> bonus, </a:t>
            </a:r>
            <a:r>
              <a:rPr lang="en-ID" sz="2400" dirty="0" err="1">
                <a:latin typeface="Bahnschrift" panose="020B0502040204020203" pitchFamily="34" charset="0"/>
              </a:rPr>
              <a:t>tunjangan</a:t>
            </a:r>
            <a:r>
              <a:rPr lang="en-ID" sz="2400" dirty="0">
                <a:latin typeface="Bahnschrift" panose="020B0502040204020203" pitchFamily="34" charset="0"/>
              </a:rPr>
              <a:t>, dan </a:t>
            </a:r>
            <a:r>
              <a:rPr lang="en-ID" sz="2400" dirty="0" err="1">
                <a:latin typeface="Bahnschrift" panose="020B0502040204020203" pitchFamily="34" charset="0"/>
              </a:rPr>
              <a:t>gaji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pokok</a:t>
            </a:r>
            <a:r>
              <a:rPr lang="en-ID" sz="2400" dirty="0">
                <a:latin typeface="Bahnschrift" panose="020B0502040204020203" pitchFamily="34" charset="0"/>
              </a:rPr>
              <a:t> yang </a:t>
            </a:r>
            <a:r>
              <a:rPr lang="en-ID" sz="2400" dirty="0" err="1">
                <a:latin typeface="Bahnschrift" panose="020B0502040204020203" pitchFamily="34" charset="0"/>
              </a:rPr>
              <a:t>harus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dibayarkan</a:t>
            </a:r>
            <a:r>
              <a:rPr lang="en-ID" sz="2400" dirty="0">
                <a:latin typeface="Bahnschrift" panose="020B0502040204020203" pitchFamily="34" charset="0"/>
              </a:rPr>
              <a:t> oleh </a:t>
            </a:r>
            <a:r>
              <a:rPr lang="en-ID" sz="2400" dirty="0" err="1">
                <a:latin typeface="Bahnschrift" panose="020B0502040204020203" pitchFamily="34" charset="0"/>
              </a:rPr>
              <a:t>organisasi</a:t>
            </a:r>
            <a:endParaRPr lang="en-ID" sz="2400" b="1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4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Issues In Developing a Pay Structure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F6BE3-6DEE-9A0F-359C-537027610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584" y="1119758"/>
            <a:ext cx="7410831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9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Legal Requirement for Pay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435603"/>
            <a:ext cx="10966115" cy="500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O</a:t>
            </a:r>
            <a:r>
              <a:rPr lang="en-ID" sz="2400" dirty="0" err="1">
                <a:latin typeface="Bahnschrift" panose="020B0502040204020203" pitchFamily="34" charset="0"/>
              </a:rPr>
              <a:t>rganisasi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perlu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memperhatikan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beberapa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regulasi</a:t>
            </a:r>
            <a:r>
              <a:rPr lang="en-ID" sz="2400" dirty="0">
                <a:latin typeface="Bahnschrift" panose="020B0502040204020203" pitchFamily="34" charset="0"/>
              </a:rPr>
              <a:t> yang </a:t>
            </a:r>
            <a:r>
              <a:rPr lang="en-ID" sz="2400" dirty="0" err="1">
                <a:latin typeface="Bahnschrift" panose="020B0502040204020203" pitchFamily="34" charset="0"/>
              </a:rPr>
              <a:t>akan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mempengaruhi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struktur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gaji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seperti</a:t>
            </a:r>
            <a:r>
              <a:rPr lang="en-ID" sz="2400" dirty="0">
                <a:latin typeface="Bahnschrift" panose="020B0502040204020203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latin typeface="Bahnschrift" panose="020B0502040204020203" pitchFamily="34" charset="0"/>
              </a:rPr>
              <a:t>Equal Employment Opportunity: </a:t>
            </a:r>
            <a:r>
              <a:rPr lang="en-ID" sz="2400" dirty="0" err="1">
                <a:latin typeface="Bahnschrift" panose="020B0502040204020203" pitchFamily="34" charset="0"/>
              </a:rPr>
              <a:t>tidak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membedakan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gaji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berdasarkan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usia</a:t>
            </a:r>
            <a:r>
              <a:rPr lang="en-ID" sz="2400" dirty="0">
                <a:latin typeface="Bahnschrift" panose="020B0502040204020203" pitchFamily="34" charset="0"/>
              </a:rPr>
              <a:t>, </a:t>
            </a:r>
            <a:r>
              <a:rPr lang="en-ID" sz="2400" dirty="0" err="1">
                <a:latin typeface="Bahnschrift" panose="020B0502040204020203" pitchFamily="34" charset="0"/>
              </a:rPr>
              <a:t>umur</a:t>
            </a:r>
            <a:r>
              <a:rPr lang="en-ID" sz="2400" dirty="0">
                <a:latin typeface="Bahnschrift" panose="020B0502040204020203" pitchFamily="34" charset="0"/>
              </a:rPr>
              <a:t>, </a:t>
            </a:r>
            <a:r>
              <a:rPr lang="en-ID" sz="2400" dirty="0" err="1">
                <a:latin typeface="Bahnschrift" panose="020B0502040204020203" pitchFamily="34" charset="0"/>
              </a:rPr>
              <a:t>ras</a:t>
            </a:r>
            <a:r>
              <a:rPr lang="en-ID" sz="2400" dirty="0">
                <a:latin typeface="Bahnschrift" panose="020B0502040204020203" pitchFamily="34" charset="0"/>
              </a:rPr>
              <a:t>, </a:t>
            </a:r>
            <a:r>
              <a:rPr lang="en-ID" sz="2400" dirty="0" err="1">
                <a:latin typeface="Bahnschrift" panose="020B0502040204020203" pitchFamily="34" charset="0"/>
              </a:rPr>
              <a:t>serta</a:t>
            </a:r>
            <a:r>
              <a:rPr lang="en-ID" sz="2400" dirty="0">
                <a:latin typeface="Bahnschrift" panose="020B0502040204020203" pitchFamily="34" charset="0"/>
              </a:rPr>
              <a:t> status lain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latin typeface="Bahnschrift" panose="020B0502040204020203" pitchFamily="34" charset="0"/>
              </a:rPr>
              <a:t>Minimum Wage: </a:t>
            </a:r>
            <a:r>
              <a:rPr lang="en-ID" sz="2400" dirty="0" err="1">
                <a:latin typeface="Bahnschrift" panose="020B0502040204020203" pitchFamily="34" charset="0"/>
              </a:rPr>
              <a:t>mengikuti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kebijakan</a:t>
            </a:r>
            <a:r>
              <a:rPr lang="en-ID" sz="2400" dirty="0">
                <a:latin typeface="Bahnschrift" panose="020B0502040204020203" pitchFamily="34" charset="0"/>
              </a:rPr>
              <a:t> UMR </a:t>
            </a:r>
            <a:r>
              <a:rPr lang="en-ID" sz="2400" dirty="0" err="1">
                <a:latin typeface="Bahnschrift" panose="020B0502040204020203" pitchFamily="34" charset="0"/>
              </a:rPr>
              <a:t>pemerintah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pusat</a:t>
            </a:r>
            <a:endParaRPr lang="en-ID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latin typeface="Bahnschrift" panose="020B0502040204020203" pitchFamily="34" charset="0"/>
              </a:rPr>
              <a:t>Overtime Pay: </a:t>
            </a:r>
            <a:r>
              <a:rPr lang="en-ID" sz="2400" dirty="0" err="1">
                <a:latin typeface="Bahnschrift" panose="020B0502040204020203" pitchFamily="34" charset="0"/>
              </a:rPr>
              <a:t>memberikan</a:t>
            </a:r>
            <a:r>
              <a:rPr lang="en-ID" sz="2400" dirty="0">
                <a:latin typeface="Bahnschrift" panose="020B0502040204020203" pitchFamily="34" charset="0"/>
              </a:rPr>
              <a:t> bonus </a:t>
            </a:r>
            <a:r>
              <a:rPr lang="en-ID" sz="2400" dirty="0" err="1">
                <a:latin typeface="Bahnschrift" panose="020B0502040204020203" pitchFamily="34" charset="0"/>
              </a:rPr>
              <a:t>lembur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apabila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pekerjaan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melebihi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waktu</a:t>
            </a:r>
            <a:r>
              <a:rPr lang="en-ID" sz="2400" dirty="0">
                <a:latin typeface="Bahnschrift" panose="020B0502040204020203" pitchFamily="34" charset="0"/>
              </a:rPr>
              <a:t> 40 jam </a:t>
            </a:r>
            <a:r>
              <a:rPr lang="en-ID" sz="2400" dirty="0" err="1">
                <a:latin typeface="Bahnschrift" panose="020B0502040204020203" pitchFamily="34" charset="0"/>
              </a:rPr>
              <a:t>perminggu</a:t>
            </a:r>
            <a:r>
              <a:rPr lang="en-ID" sz="2400" dirty="0">
                <a:latin typeface="Bahnschrift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latin typeface="Bahnschrift" panose="020B0502040204020203" pitchFamily="34" charset="0"/>
              </a:rPr>
              <a:t>Child Labor: </a:t>
            </a:r>
            <a:r>
              <a:rPr lang="en-ID" sz="2400" dirty="0" err="1">
                <a:latin typeface="Bahnschrift" panose="020B0502040204020203" pitchFamily="34" charset="0"/>
              </a:rPr>
              <a:t>melarang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memperkerjakan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anak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dibawah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ummur</a:t>
            </a:r>
            <a:endParaRPr lang="en-ID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latin typeface="Bahnschrift" panose="020B0502040204020203" pitchFamily="34" charset="0"/>
              </a:rPr>
              <a:t>Prevailing Wage: </a:t>
            </a:r>
            <a:r>
              <a:rPr lang="en-ID" sz="2400" dirty="0" err="1">
                <a:latin typeface="Bahnschrift" panose="020B0502040204020203" pitchFamily="34" charset="0"/>
              </a:rPr>
              <a:t>mengikuti</a:t>
            </a:r>
            <a:r>
              <a:rPr lang="en-ID" sz="2400" dirty="0">
                <a:latin typeface="Bahnschrift" panose="020B0502040204020203" pitchFamily="34" charset="0"/>
              </a:rPr>
              <a:t> </a:t>
            </a:r>
            <a:r>
              <a:rPr lang="en-ID" sz="2400" dirty="0" err="1">
                <a:latin typeface="Bahnschrift" panose="020B0502040204020203" pitchFamily="34" charset="0"/>
              </a:rPr>
              <a:t>kebijakan</a:t>
            </a:r>
            <a:r>
              <a:rPr lang="en-ID" sz="2400" dirty="0">
                <a:latin typeface="Bahnschrift" panose="020B0502040204020203" pitchFamily="34" charset="0"/>
              </a:rPr>
              <a:t> UMR </a:t>
            </a:r>
            <a:r>
              <a:rPr lang="en-ID" sz="2400" dirty="0" err="1">
                <a:latin typeface="Bahnschrift" panose="020B0502040204020203" pitchFamily="34" charset="0"/>
              </a:rPr>
              <a:t>daerah</a:t>
            </a:r>
            <a:r>
              <a:rPr lang="en-ID" sz="2400" dirty="0">
                <a:latin typeface="Bahnschrift" panose="020B0502040204020203" pitchFamily="34" charset="0"/>
              </a:rPr>
              <a:t> masing-masing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Economic Influence on Pay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984020"/>
            <a:ext cx="10966115" cy="5003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Product Market: </a:t>
            </a:r>
            <a:r>
              <a:rPr lang="en-US" sz="2400" dirty="0" err="1">
                <a:latin typeface="Bahnschrift" panose="020B0502040204020203" pitchFamily="34" charset="0"/>
              </a:rPr>
              <a:t>mengambil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pangsa</a:t>
            </a:r>
            <a:r>
              <a:rPr lang="en-US" sz="2400" dirty="0">
                <a:latin typeface="Bahnschrift" panose="020B0502040204020203" pitchFamily="34" charset="0"/>
              </a:rPr>
              <a:t> pasar </a:t>
            </a:r>
            <a:r>
              <a:rPr lang="en-US" sz="2400" dirty="0" err="1">
                <a:latin typeface="Bahnschrift" panose="020B0502040204020203" pitchFamily="34" charset="0"/>
              </a:rPr>
              <a:t>sebanyak-banyaknya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biaya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rendah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Labor Market: </a:t>
            </a:r>
            <a:r>
              <a:rPr lang="en-US" sz="2400" dirty="0" err="1">
                <a:latin typeface="Bahnschrift" panose="020B0502040204020203" pitchFamily="34" charset="0"/>
              </a:rPr>
              <a:t>Berkompetisi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mendapatkan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sumber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daya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manusia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terbaik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menyediakan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lebih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baik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dari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standar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ada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Pay Level – Deciding What to pay: </a:t>
            </a:r>
            <a:r>
              <a:rPr lang="en-US" sz="2400" dirty="0" err="1">
                <a:latin typeface="Bahnschrift" panose="020B0502040204020203" pitchFamily="34" charset="0"/>
              </a:rPr>
              <a:t>menentukan</a:t>
            </a:r>
            <a:r>
              <a:rPr lang="en-US" sz="2400" dirty="0">
                <a:latin typeface="Bahnschrift" panose="020B0502040204020203" pitchFamily="34" charset="0"/>
              </a:rPr>
              <a:t> level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diterima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untuk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setiap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melihat</a:t>
            </a:r>
            <a:r>
              <a:rPr lang="en-US" sz="2400" dirty="0">
                <a:latin typeface="Bahnschrift" panose="020B0502040204020203" pitchFamily="34" charset="0"/>
              </a:rPr>
              <a:t> labor </a:t>
            </a:r>
            <a:r>
              <a:rPr lang="en-US" sz="2400" dirty="0" err="1">
                <a:latin typeface="Bahnschrift" panose="020B0502040204020203" pitchFamily="34" charset="0"/>
              </a:rPr>
              <a:t>marketnya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Gathering information about Market Pay: </a:t>
            </a:r>
            <a:r>
              <a:rPr lang="en-US" sz="2400" dirty="0" err="1">
                <a:latin typeface="Bahnschrift" panose="020B0502040204020203" pitchFamily="34" charset="0"/>
              </a:rPr>
              <a:t>melakukan</a:t>
            </a:r>
            <a:r>
              <a:rPr lang="en-US" sz="2400" dirty="0">
                <a:latin typeface="Bahnschrift" panose="020B0502040204020203" pitchFamily="34" charset="0"/>
              </a:rPr>
              <a:t> benchmarking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competitor </a:t>
            </a:r>
            <a:r>
              <a:rPr lang="en-US" sz="2400" dirty="0" err="1">
                <a:latin typeface="Bahnschrift" panose="020B0502040204020203" pitchFamily="34" charset="0"/>
              </a:rPr>
              <a:t>terkait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dari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karyawan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mereka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 err="1">
                <a:latin typeface="Bahnschrift" panose="020B0502040204020203" pitchFamily="34" charset="0"/>
              </a:rPr>
              <a:t>lalu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menentukan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berdasarkan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hasil</a:t>
            </a:r>
            <a:r>
              <a:rPr lang="en-US" sz="2400" dirty="0">
                <a:latin typeface="Bahnschrift" panose="020B0502040204020203" pitchFamily="34" charset="0"/>
              </a:rPr>
              <a:t> gathering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0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Employee Judgement about Pay Fairness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3" y="1036777"/>
            <a:ext cx="10966115" cy="1679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Judging Fairness: </a:t>
            </a:r>
            <a:r>
              <a:rPr lang="en-US" sz="2400" dirty="0" err="1">
                <a:latin typeface="Bahnschrift" panose="020B0502040204020203" pitchFamily="34" charset="0"/>
              </a:rPr>
              <a:t>Karyawan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membandingkan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mereka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 err="1">
                <a:latin typeface="Bahnschrift" panose="020B0502040204020203" pitchFamily="34" charset="0"/>
              </a:rPr>
              <a:t>pembandingan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mereka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biasanya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melihat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karyawan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setara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atau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lebih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rendah</a:t>
            </a:r>
            <a:r>
              <a:rPr lang="en-US" sz="2400" dirty="0">
                <a:latin typeface="Bahnschrift" panose="020B0502040204020203" pitchFamily="34" charset="0"/>
              </a:rPr>
              <a:t>. </a:t>
            </a:r>
            <a:endParaRPr lang="id-ID" sz="24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9060A-E41C-28C5-6E12-6447FCBA6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625" y="2745274"/>
            <a:ext cx="8236373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9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Employee Judgement about Pay Fairness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3" y="1036777"/>
            <a:ext cx="10966115" cy="2787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Communicating Fairness: </a:t>
            </a:r>
            <a:r>
              <a:rPr lang="en-US" sz="2400" dirty="0" err="1">
                <a:latin typeface="Bahnschrift" panose="020B0502040204020203" pitchFamily="34" charset="0"/>
              </a:rPr>
              <a:t>Karyawan</a:t>
            </a:r>
            <a:r>
              <a:rPr lang="en-US" sz="2400" dirty="0">
                <a:latin typeface="Bahnschrift" panose="020B0502040204020203" pitchFamily="34" charset="0"/>
              </a:rPr>
              <a:t> sangat </a:t>
            </a:r>
            <a:r>
              <a:rPr lang="en-US" sz="2400" dirty="0" err="1">
                <a:latin typeface="Bahnschrift" panose="020B0502040204020203" pitchFamily="34" charset="0"/>
              </a:rPr>
              <a:t>mempedulikan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jumlah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mereka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 err="1">
                <a:latin typeface="Bahnschrift" panose="020B0502040204020203" pitchFamily="34" charset="0"/>
              </a:rPr>
              <a:t>apalagi</a:t>
            </a:r>
            <a:r>
              <a:rPr lang="en-US" sz="2400" dirty="0">
                <a:latin typeface="Bahnschrift" panose="020B0502040204020203" pitchFamily="34" charset="0"/>
              </a:rPr>
              <a:t> kalua </a:t>
            </a:r>
            <a:r>
              <a:rPr lang="en-US" sz="2400" dirty="0" err="1">
                <a:latin typeface="Bahnschrift" panose="020B0502040204020203" pitchFamily="34" charset="0"/>
              </a:rPr>
              <a:t>mereka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mendapatkan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nilai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tidak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sesuai</a:t>
            </a:r>
            <a:r>
              <a:rPr lang="en-US" sz="2400" dirty="0">
                <a:latin typeface="Bahnschrift" panose="020B0502040204020203" pitchFamily="34" charset="0"/>
              </a:rPr>
              <a:t>. </a:t>
            </a:r>
            <a:r>
              <a:rPr lang="en-US" sz="2400" dirty="0" err="1">
                <a:latin typeface="Bahnschrift" panose="020B0502040204020203" pitchFamily="34" charset="0"/>
              </a:rPr>
              <a:t>Apabila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mereka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merasa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tidak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cocok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 err="1">
                <a:latin typeface="Bahnschrift" panose="020B0502040204020203" pitchFamily="34" charset="0"/>
              </a:rPr>
              <a:t>maka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muncul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beberapa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omongan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ke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bagian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atas</a:t>
            </a:r>
            <a:r>
              <a:rPr lang="en-US" sz="2400" dirty="0">
                <a:latin typeface="Bahnschrift" panose="020B0502040204020203" pitchFamily="34" charset="0"/>
              </a:rPr>
              <a:t>. Manager </a:t>
            </a:r>
            <a:r>
              <a:rPr lang="en-US" sz="2400" dirty="0" err="1">
                <a:latin typeface="Bahnschrift" panose="020B0502040204020203" pitchFamily="34" charset="0"/>
              </a:rPr>
              <a:t>harus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menjadi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penghubung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ke</a:t>
            </a:r>
            <a:r>
              <a:rPr lang="en-US" sz="2400" dirty="0">
                <a:latin typeface="Bahnschrift" panose="020B0502040204020203" pitchFamily="34" charset="0"/>
              </a:rPr>
              <a:t> HR agar </a:t>
            </a:r>
            <a:r>
              <a:rPr lang="en-US" sz="2400" dirty="0" err="1">
                <a:latin typeface="Bahnschrift" panose="020B0502040204020203" pitchFamily="34" charset="0"/>
              </a:rPr>
              <a:t>karyawan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jelas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mengapa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mereka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gaji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segitu</a:t>
            </a:r>
            <a:endParaRPr lang="id-ID" sz="2400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C2841-651D-3A7A-87CF-171ED0AEA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04" y="3956762"/>
            <a:ext cx="10835318" cy="26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0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529D76-A056-DE02-B34E-F3287B80F165}"/>
              </a:ext>
            </a:extLst>
          </p:cNvPr>
          <p:cNvSpPr/>
          <p:nvPr/>
        </p:nvSpPr>
        <p:spPr>
          <a:xfrm>
            <a:off x="1703109" y="2941161"/>
            <a:ext cx="8785782" cy="14705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522" y="3275158"/>
            <a:ext cx="8242955" cy="1027019"/>
          </a:xfrm>
        </p:spPr>
        <p:txBody>
          <a:bodyPr>
            <a:noAutofit/>
          </a:bodyPr>
          <a:lstStyle/>
          <a:p>
            <a:r>
              <a:rPr lang="en-ID" sz="4000" b="1" dirty="0">
                <a:solidFill>
                  <a:schemeClr val="bg1"/>
                </a:solidFill>
                <a:latin typeface="Bahnschrift" panose="020B0502040204020203" pitchFamily="34" charset="0"/>
              </a:rPr>
              <a:t>Pay Structure: Putting it All Together</a:t>
            </a:r>
            <a:endParaRPr lang="id-ID" sz="4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2" descr="Download | Pendaftaran ITTelkom Surabaya">
            <a:extLst>
              <a:ext uri="{FF2B5EF4-FFF2-40B4-BE49-F238E27FC236}">
                <a16:creationId xmlns:a16="http://schemas.microsoft.com/office/drawing/2014/main" id="{A459E27E-3A99-C041-5588-F9718928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39" y="926802"/>
            <a:ext cx="2322922" cy="12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2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</TotalTime>
  <Words>642</Words>
  <Application>Microsoft Office PowerPoint</Application>
  <PresentationFormat>Widescreen</PresentationFormat>
  <Paragraphs>64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Office Theme</vt:lpstr>
      <vt:lpstr>PERENCANAAN SUMBER DAYA PERUSAHAAN (HR)</vt:lpstr>
      <vt:lpstr>Establishing a Pay Structure</vt:lpstr>
      <vt:lpstr>Decisions about Pay</vt:lpstr>
      <vt:lpstr>Issues In Developing a Pay Structure</vt:lpstr>
      <vt:lpstr>Legal Requirement for Pay</vt:lpstr>
      <vt:lpstr>Economic Influence on Pay</vt:lpstr>
      <vt:lpstr>Employee Judgement about Pay Fairness</vt:lpstr>
      <vt:lpstr>Employee Judgement about Pay Fairness</vt:lpstr>
      <vt:lpstr>Pay Structure: Putting it All Together</vt:lpstr>
      <vt:lpstr>Pay Rates</vt:lpstr>
      <vt:lpstr>Pay Grades</vt:lpstr>
      <vt:lpstr>Pay Ranges</vt:lpstr>
      <vt:lpstr>Pay Ranges (Cont’d)</vt:lpstr>
      <vt:lpstr>Pay Differentials</vt:lpstr>
      <vt:lpstr>Alternatives to Job-Based Pay</vt:lpstr>
      <vt:lpstr>Pay Structure and Actual Pay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TITA AYU ROSPRICILIA</dc:creator>
  <cp:lastModifiedBy>Raulia Riski</cp:lastModifiedBy>
  <cp:revision>637</cp:revision>
  <dcterms:created xsi:type="dcterms:W3CDTF">2022-09-29T01:16:55Z</dcterms:created>
  <dcterms:modified xsi:type="dcterms:W3CDTF">2023-07-04T17:58:38Z</dcterms:modified>
</cp:coreProperties>
</file>