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1" r:id="rId3"/>
    <p:sldId id="377" r:id="rId4"/>
    <p:sldId id="407" r:id="rId5"/>
    <p:sldId id="409" r:id="rId6"/>
    <p:sldId id="410" r:id="rId7"/>
    <p:sldId id="411" r:id="rId8"/>
    <p:sldId id="422" r:id="rId9"/>
    <p:sldId id="413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15" r:id="rId19"/>
    <p:sldId id="414" r:id="rId20"/>
    <p:sldId id="416" r:id="rId21"/>
    <p:sldId id="417" r:id="rId22"/>
    <p:sldId id="419" r:id="rId23"/>
    <p:sldId id="420" r:id="rId24"/>
    <p:sldId id="421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85800" autoAdjust="0"/>
  </p:normalViewPr>
  <p:slideViewPr>
    <p:cSldViewPr snapToGrid="0">
      <p:cViewPr varScale="1">
        <p:scale>
          <a:sx n="59" d="100"/>
          <a:sy n="59" d="100"/>
        </p:scale>
        <p:origin x="9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0E4ED-3819-4E22-8CA8-2382501E43B7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D8ED-4997-4195-BBC5-5406181ED06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6898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54543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64066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44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0259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2632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8862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86269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Internasional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: </a:t>
            </a:r>
            <a:r>
              <a:rPr lang="en-ID" dirty="0" err="1"/>
              <a:t>Organisasi</a:t>
            </a:r>
            <a:r>
              <a:rPr lang="en-ID" dirty="0"/>
              <a:t> yang </a:t>
            </a:r>
            <a:r>
              <a:rPr lang="en-ID" dirty="0" err="1"/>
              <a:t>mendirikan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di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negara </a:t>
            </a:r>
            <a:r>
              <a:rPr lang="en-ID" dirty="0" err="1"/>
              <a:t>asing</a:t>
            </a:r>
            <a:endParaRPr lang="en-ID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b="1" dirty="0">
                <a:solidFill>
                  <a:srgbClr val="1C62AB"/>
                </a:solidFill>
                <a:latin typeface="Arial" panose="020B0604020202020204" pitchFamily="34" charset="0"/>
              </a:rPr>
              <a:t>Multinational Company :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organisasi</a:t>
            </a:r>
            <a:r>
              <a:rPr lang="en-ID" sz="2800" dirty="0"/>
              <a:t> yang </a:t>
            </a:r>
            <a:r>
              <a:rPr lang="en-ID" sz="2800" dirty="0" err="1"/>
              <a:t>membangun</a:t>
            </a:r>
            <a:r>
              <a:rPr lang="en-ID" sz="2800" dirty="0"/>
              <a:t> </a:t>
            </a:r>
            <a:r>
              <a:rPr lang="en-ID" sz="2800" dirty="0" err="1"/>
              <a:t>fasilitas</a:t>
            </a:r>
            <a:r>
              <a:rPr lang="en-ID" sz="2800" dirty="0"/>
              <a:t> di </a:t>
            </a:r>
            <a:r>
              <a:rPr lang="en-ID" sz="2800" dirty="0" err="1"/>
              <a:t>sejumlah</a:t>
            </a:r>
            <a:r>
              <a:rPr lang="en-ID" sz="2800" dirty="0"/>
              <a:t> negara yang </a:t>
            </a:r>
            <a:r>
              <a:rPr lang="en-ID" sz="2800" dirty="0" err="1"/>
              <a:t>berbeda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upaya</a:t>
            </a:r>
            <a:r>
              <a:rPr lang="en-ID" sz="2800" dirty="0"/>
              <a:t> </a:t>
            </a:r>
            <a:r>
              <a:rPr lang="en-ID" sz="2800" dirty="0" err="1"/>
              <a:t>meminimalkan</a:t>
            </a:r>
            <a:r>
              <a:rPr lang="en-ID" sz="2800" dirty="0"/>
              <a:t> </a:t>
            </a:r>
            <a:r>
              <a:rPr lang="en-ID" sz="2800" dirty="0" err="1"/>
              <a:t>biaya</a:t>
            </a:r>
            <a:r>
              <a:rPr lang="en-ID" sz="2800" dirty="0"/>
              <a:t> </a:t>
            </a:r>
            <a:r>
              <a:rPr lang="en-ID" sz="2800" dirty="0" err="1"/>
              <a:t>produksi</a:t>
            </a:r>
            <a:r>
              <a:rPr lang="en-ID" sz="2800" dirty="0"/>
              <a:t> dan </a:t>
            </a:r>
            <a:r>
              <a:rPr lang="en-ID" sz="2800" dirty="0" err="1"/>
              <a:t>distribusi</a:t>
            </a:r>
            <a:endParaRPr lang="en-ID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D" sz="1800" b="1" dirty="0">
                <a:solidFill>
                  <a:srgbClr val="1C62AB"/>
                </a:solidFill>
                <a:latin typeface="Arial" panose="020B0604020202020204" pitchFamily="34" charset="0"/>
              </a:rPr>
              <a:t>Global Organization: </a:t>
            </a:r>
            <a:r>
              <a:rPr lang="en-ID" sz="2800" dirty="0" err="1"/>
              <a:t>Sebuah</a:t>
            </a:r>
            <a:r>
              <a:rPr lang="en-ID" sz="2800" dirty="0"/>
              <a:t> </a:t>
            </a:r>
            <a:r>
              <a:rPr lang="en-ID" sz="2800" dirty="0" err="1"/>
              <a:t>organisasi</a:t>
            </a:r>
            <a:r>
              <a:rPr lang="en-ID" sz="2800" dirty="0"/>
              <a:t> yang </a:t>
            </a:r>
            <a:r>
              <a:rPr lang="en-ID" sz="2800" dirty="0" err="1"/>
              <a:t>memilih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menempatkan</a:t>
            </a:r>
            <a:r>
              <a:rPr lang="en-ID" sz="2800" dirty="0"/>
              <a:t> </a:t>
            </a:r>
            <a:r>
              <a:rPr lang="en-ID" sz="2800" dirty="0" err="1"/>
              <a:t>fasilitas</a:t>
            </a:r>
            <a:r>
              <a:rPr lang="en-ID" sz="2800" dirty="0"/>
              <a:t> </a:t>
            </a:r>
            <a:r>
              <a:rPr lang="en-ID" sz="2800" dirty="0" err="1"/>
              <a:t>berdasarkan</a:t>
            </a:r>
            <a:r>
              <a:rPr lang="en-ID" sz="2800" dirty="0"/>
              <a:t> </a:t>
            </a:r>
            <a:r>
              <a:rPr lang="en-ID" sz="2800" dirty="0" err="1"/>
              <a:t>kemampuan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secara</a:t>
            </a:r>
            <a:r>
              <a:rPr lang="en-ID" sz="2800" dirty="0"/>
              <a:t> </a:t>
            </a:r>
            <a:r>
              <a:rPr lang="en-ID" sz="2800" dirty="0" err="1"/>
              <a:t>efektif</a:t>
            </a:r>
            <a:r>
              <a:rPr lang="en-ID" sz="2800" dirty="0"/>
              <a:t>, </a:t>
            </a:r>
            <a:r>
              <a:rPr lang="en-ID" sz="2800" dirty="0" err="1"/>
              <a:t>efisien</a:t>
            </a:r>
            <a:r>
              <a:rPr lang="en-ID" sz="2800" dirty="0"/>
              <a:t>, dan </a:t>
            </a:r>
            <a:r>
              <a:rPr lang="en-ID" sz="2800" dirty="0" err="1"/>
              <a:t>fleksibel</a:t>
            </a:r>
            <a:r>
              <a:rPr lang="en-ID" sz="2800" dirty="0"/>
              <a:t> </a:t>
            </a:r>
            <a:r>
              <a:rPr lang="en-ID" sz="2800" dirty="0" err="1"/>
              <a:t>menghasilkan</a:t>
            </a:r>
            <a:r>
              <a:rPr lang="en-ID" sz="2800" dirty="0"/>
              <a:t> </a:t>
            </a:r>
            <a:r>
              <a:rPr lang="en-ID" sz="2800" dirty="0" err="1"/>
              <a:t>produk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jasa</a:t>
            </a:r>
            <a:r>
              <a:rPr lang="en-ID" sz="2800" dirty="0"/>
              <a:t>,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perbedaan</a:t>
            </a:r>
            <a:r>
              <a:rPr lang="en-ID" sz="2800" dirty="0"/>
              <a:t> </a:t>
            </a:r>
            <a:r>
              <a:rPr lang="en-ID" sz="2800" dirty="0" err="1"/>
              <a:t>budaya</a:t>
            </a:r>
            <a:r>
              <a:rPr lang="en-ID" sz="2800" dirty="0"/>
              <a:t> </a:t>
            </a:r>
            <a:r>
              <a:rPr lang="en-ID" sz="2800" dirty="0" err="1"/>
              <a:t>sebagai</a:t>
            </a:r>
            <a:r>
              <a:rPr lang="en-ID" sz="2800" dirty="0"/>
              <a:t> </a:t>
            </a:r>
            <a:r>
              <a:rPr lang="en-ID" sz="2800" dirty="0" err="1"/>
              <a:t>keuntungan</a:t>
            </a:r>
            <a:r>
              <a:rPr lang="en-ID" sz="2800" dirty="0"/>
              <a:t>.</a:t>
            </a:r>
            <a:endParaRPr lang="en-ID" sz="1800" b="1" dirty="0">
              <a:solidFill>
                <a:srgbClr val="1C62AB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D" sz="1800" b="1" dirty="0">
              <a:solidFill>
                <a:srgbClr val="1C62AB"/>
              </a:solidFill>
              <a:latin typeface="Arial" panose="020B0604020202020204" pitchFamily="34" charset="0"/>
            </a:endParaRPr>
          </a:p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9505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0869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0204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1760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latin typeface="Bahnschrift" panose="020B0502040204020203" pitchFamily="34" charset="0"/>
              </a:rPr>
              <a:t>Labor relations strategy </a:t>
            </a:r>
            <a:r>
              <a:rPr lang="en-US" sz="1200" dirty="0">
                <a:latin typeface="Bahnschrift" panose="020B0502040204020203" pitchFamily="34" charset="0"/>
              </a:rPr>
              <a:t>: Untuk </a:t>
            </a:r>
            <a:r>
              <a:rPr lang="en-US" sz="1200" dirty="0" err="1">
                <a:latin typeface="Bahnschrift" panose="020B0502040204020203" pitchFamily="34" charset="0"/>
              </a:rPr>
              <a:t>manajemen</a:t>
            </a:r>
            <a:r>
              <a:rPr lang="en-US" sz="1200" dirty="0">
                <a:latin typeface="Bahnschrift" panose="020B0502040204020203" pitchFamily="34" charset="0"/>
              </a:rPr>
              <a:t>, </a:t>
            </a:r>
            <a:r>
              <a:rPr lang="en-US" sz="1200" dirty="0" err="1">
                <a:latin typeface="Bahnschrift" panose="020B0502040204020203" pitchFamily="34" charset="0"/>
              </a:rPr>
              <a:t>keputusan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melibatkan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apakah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organisasi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akan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bekerja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dengan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serikat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pekerja</a:t>
            </a:r>
            <a:r>
              <a:rPr lang="en-US" sz="1200" dirty="0">
                <a:latin typeface="Bahnschrift" panose="020B0502040204020203" pitchFamily="34" charset="0"/>
              </a:rPr>
              <a:t> atau </a:t>
            </a:r>
            <a:r>
              <a:rPr lang="en-US" sz="1200" dirty="0" err="1">
                <a:latin typeface="Bahnschrift" panose="020B0502040204020203" pitchFamily="34" charset="0"/>
              </a:rPr>
              <a:t>mengembangkan</a:t>
            </a:r>
            <a:r>
              <a:rPr lang="en-US" sz="1200" dirty="0">
                <a:latin typeface="Bahnschrift" panose="020B0502040204020203" pitchFamily="34" charset="0"/>
              </a:rPr>
              <a:t> (atau </a:t>
            </a:r>
            <a:r>
              <a:rPr lang="en-US" sz="1200" dirty="0" err="1">
                <a:latin typeface="Bahnschrift" panose="020B0502040204020203" pitchFamily="34" charset="0"/>
              </a:rPr>
              <a:t>mempertahankan</a:t>
            </a:r>
            <a:r>
              <a:rPr lang="en-US" sz="1200" dirty="0">
                <a:latin typeface="Bahnschrift" panose="020B0502040204020203" pitchFamily="34" charset="0"/>
              </a:rPr>
              <a:t>) </a:t>
            </a:r>
            <a:r>
              <a:rPr lang="en-US" sz="1200" dirty="0" err="1">
                <a:latin typeface="Bahnschrift" panose="020B0502040204020203" pitchFamily="34" charset="0"/>
              </a:rPr>
              <a:t>operasi</a:t>
            </a:r>
            <a:r>
              <a:rPr lang="en-US" sz="1200" dirty="0">
                <a:latin typeface="Bahnschrift" panose="020B0502040204020203" pitchFamily="34" charset="0"/>
              </a:rPr>
              <a:t> non-</a:t>
            </a:r>
            <a:r>
              <a:rPr lang="en-US" sz="1200" dirty="0" err="1">
                <a:latin typeface="Bahnschrift" panose="020B0502040204020203" pitchFamily="34" charset="0"/>
              </a:rPr>
              <a:t>serikat</a:t>
            </a:r>
            <a:r>
              <a:rPr lang="en-US" sz="1200" dirty="0">
                <a:latin typeface="Bahnschrift" panose="020B0502040204020203" pitchFamily="34" charset="0"/>
              </a:rPr>
              <a:t>. Keputusan ini </a:t>
            </a:r>
            <a:r>
              <a:rPr lang="en-US" sz="1200" dirty="0" err="1">
                <a:latin typeface="Bahnschrift" panose="020B0502040204020203" pitchFamily="34" charset="0"/>
              </a:rPr>
              <a:t>dipengaruhi</a:t>
            </a:r>
            <a:r>
              <a:rPr lang="en-US" sz="1200" dirty="0">
                <a:latin typeface="Bahnschrift" panose="020B0502040204020203" pitchFamily="34" charset="0"/>
              </a:rPr>
              <a:t> oleh </a:t>
            </a:r>
            <a:r>
              <a:rPr lang="en-US" sz="1200" dirty="0" err="1">
                <a:latin typeface="Bahnschrift" panose="020B0502040204020203" pitchFamily="34" charset="0"/>
              </a:rPr>
              <a:t>kekuatan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luar</a:t>
            </a:r>
            <a:r>
              <a:rPr lang="en-US" sz="1200" dirty="0">
                <a:latin typeface="Bahnschrift" panose="020B0502040204020203" pitchFamily="34" charset="0"/>
              </a:rPr>
              <a:t> seperti </a:t>
            </a:r>
            <a:r>
              <a:rPr lang="en-US" sz="1200" dirty="0" err="1">
                <a:latin typeface="Bahnschrift" panose="020B0502040204020203" pitchFamily="34" charset="0"/>
              </a:rPr>
              <a:t>opini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publik</a:t>
            </a:r>
            <a:r>
              <a:rPr lang="en-US" sz="1200" dirty="0">
                <a:latin typeface="Bahnschrift" panose="020B0502040204020203" pitchFamily="34" charset="0"/>
              </a:rPr>
              <a:t> dan </a:t>
            </a:r>
            <a:r>
              <a:rPr lang="en-US" sz="1200" dirty="0" err="1">
                <a:latin typeface="Bahnschrift" panose="020B0502040204020203" pitchFamily="34" charset="0"/>
              </a:rPr>
              <a:t>persaingan</a:t>
            </a:r>
            <a:r>
              <a:rPr lang="en-US" sz="1200" dirty="0">
                <a:latin typeface="Bahnschrift" panose="020B0502040204020203" pitchFamily="34" charset="0"/>
              </a:rPr>
              <a:t>. Untuk </a:t>
            </a:r>
            <a:r>
              <a:rPr lang="en-US" sz="1200" dirty="0" err="1">
                <a:latin typeface="Bahnschrift" panose="020B0502040204020203" pitchFamily="34" charset="0"/>
              </a:rPr>
              <a:t>serikat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pekerja</a:t>
            </a:r>
            <a:r>
              <a:rPr lang="en-US" sz="1200" dirty="0">
                <a:latin typeface="Bahnschrift" panose="020B0502040204020203" pitchFamily="34" charset="0"/>
              </a:rPr>
              <a:t>, </a:t>
            </a:r>
            <a:r>
              <a:rPr lang="en-US" sz="1200" dirty="0" err="1">
                <a:latin typeface="Bahnschrift" panose="020B0502040204020203" pitchFamily="34" charset="0"/>
              </a:rPr>
              <a:t>keputusan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melibatkan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apakah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akan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melawan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perubahan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dalam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cara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serikat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berhubungan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dengan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organisasi</a:t>
            </a:r>
            <a:r>
              <a:rPr lang="en-US" sz="1200" dirty="0">
                <a:latin typeface="Bahnschrift" panose="020B0502040204020203" pitchFamily="34" charset="0"/>
              </a:rPr>
              <a:t> atau </a:t>
            </a:r>
            <a:r>
              <a:rPr lang="en-US" sz="1200" dirty="0" err="1">
                <a:latin typeface="Bahnschrift" panose="020B0502040204020203" pitchFamily="34" charset="0"/>
              </a:rPr>
              <a:t>menerima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jenis</a:t>
            </a:r>
            <a:r>
              <a:rPr lang="en-US" sz="1200" dirty="0">
                <a:latin typeface="Bahnschrift" panose="020B0502040204020203" pitchFamily="34" charset="0"/>
              </a:rPr>
              <a:t> baru </a:t>
            </a:r>
            <a:r>
              <a:rPr lang="en-US" sz="1200" dirty="0" err="1">
                <a:latin typeface="Bahnschrift" panose="020B0502040204020203" pitchFamily="34" charset="0"/>
              </a:rPr>
              <a:t>hubungan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manajemen</a:t>
            </a:r>
            <a:r>
              <a:rPr lang="en-US" sz="1200" dirty="0">
                <a:latin typeface="Bahnschrift" panose="020B0502040204020203" pitchFamily="34" charset="0"/>
              </a:rPr>
              <a:t> </a:t>
            </a:r>
            <a:r>
              <a:rPr lang="en-US" sz="1200" dirty="0" err="1">
                <a:latin typeface="Bahnschrift" panose="020B0502040204020203" pitchFamily="34" charset="0"/>
              </a:rPr>
              <a:t>buruh</a:t>
            </a:r>
            <a:endParaRPr lang="en-US" sz="1200" dirty="0">
              <a:latin typeface="Bahnschrift" panose="020B0502040204020203" pitchFamily="34" charset="0"/>
            </a:endParaRPr>
          </a:p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6166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5360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9681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8908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872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9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8298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5712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9254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D8ED-4997-4195-BBC5-5406181ED062}" type="slidenum">
              <a:rPr lang="id-ID" smtClean="0"/>
              <a:t>11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07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23F4-D89A-B9FF-0CBF-B4C1EE62F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3EF20-1D20-262F-F512-6132C0B7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3A39-584A-9460-47FC-2C3C9BF2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94E22-3133-DD7B-E83E-0EEBDC64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E0CBB-A337-2BFB-3241-B1B92960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90026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592AA-ECB0-7016-94FD-896AC8D7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C8866-D489-C35B-E24C-96543F9D2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34BA-85A7-C3B5-4518-2AD2FE91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76BF7-2444-486E-6718-14DAA3E4F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73CB6-CCF3-671E-5DED-EF3F9BEF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22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2AFD3-14A1-B238-C0AC-C9929853A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6E090-7610-DAA7-8F0B-080D54E6F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AF91-765E-3185-91A2-B7C894A1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69D3-E902-AB1C-6697-E563156B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067AC-11F1-AD5C-660D-B44A7E4B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4216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D0376-E037-FBEF-3F83-D5850DFA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6C64-8234-EB0A-3338-04DE8B46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3B43-2391-D027-59B6-BC6C7827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51E97-ED6E-265B-5C06-64CE9C8FE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52E0-7FB1-9D07-D64F-37656480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1939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BFCB-1A27-FD7B-B238-96F6829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780CA-437C-9DE2-8DC6-988D2761C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DC34-7F88-F241-3A40-62EF6288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D700-5678-2369-89B2-21FBC861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EC583-E267-473B-FCE6-EF45DAFA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72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4610-D933-C40B-DC2D-A4FBAB06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0026F-D41C-D34C-9859-09A625762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CCA53-15DC-3504-1C65-E79489753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B7D72-3966-F8B9-DC90-BD534080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7D8-C9B4-EDD3-9B59-D1B14033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7EF2A-1961-5AA1-E519-79530878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50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B7C97-2292-ABD3-7519-FA4F9441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04CAB-39D1-45B9-40FA-6446D6D8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B020B-7FFA-F484-4BE1-7FECF9CB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15B3B-EC8F-626F-C5CD-C0662CA81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0AB84-3312-19F6-EE6D-EB2524A67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CBCB6-FEFD-3213-E312-386B2217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A0EC3-4694-C06E-DC63-4C6BBDCD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030B3-8712-93C8-5A19-1FA4B6776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289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7F396-386B-7096-7D6E-DD97FEA9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9738F-40CB-1DD6-8594-741C1998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32956-40C1-10E7-FA47-C7F74ED9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F4C96-88CD-A856-3DE9-22359DFE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86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DE4A9-43EB-30B1-D6A4-DB2F14939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F2DF9-344A-09F0-6AA0-2D9269B7F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1389-E398-D827-FEB8-7DD33125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28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93A3-94E7-02B3-28E4-76D17A9C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BD5A-57C7-A07E-68C4-439104D9D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0B36C-0731-6A1D-7766-1AA7EC76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EA2F6-E53D-60CE-1163-895F1F51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2D884-2B20-3E12-2184-939E7320C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3B555-0B79-A55F-2539-5F9731674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3581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CC41-30B8-1C51-50A6-A0E824870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62200-0E59-7EEB-C815-F0585B0C7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C19DC-AB0A-9D5B-7D87-729DEFF40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853CF-287D-E4A8-A716-6BAE88F39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EE8E6-90D1-B091-1C0D-C40DB3CE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5A9D6-8878-642F-D866-E1A4A1FD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7731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2DAD2-12D3-F9A9-94F1-F21719608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A7478-A219-A3CD-2AD8-A6352B9B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FDF9C-CC71-0EFA-F7F9-46C510EFD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BE316-EB74-4320-9DD0-064FECFA3692}" type="datetimeFigureOut">
              <a:rPr lang="id-ID" smtClean="0"/>
              <a:t>02/07/2023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04E1-25AD-780E-517B-7352EB14D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4342D-4A12-B3BA-CB60-4EF8F24E2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C9FC-6745-4542-A76C-00072C5F3869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7471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A225-A528-6C90-19FD-259E167A4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4" y="2766593"/>
            <a:ext cx="7315201" cy="614109"/>
          </a:xfrm>
        </p:spPr>
        <p:txBody>
          <a:bodyPr>
            <a:normAutofit fontScale="90000"/>
          </a:bodyPr>
          <a:lstStyle/>
          <a:p>
            <a:r>
              <a:rPr lang="en-ID" sz="4000" b="1" dirty="0">
                <a:latin typeface="Bahnschrift" panose="020B0502040204020203" pitchFamily="34" charset="0"/>
                <a:cs typeface="Arial" panose="020B0604020202020204" pitchFamily="34" charset="0"/>
              </a:rPr>
              <a:t>PERENCANAAN SUMBER DAYA PERUSAHAAN (HR)</a:t>
            </a:r>
            <a:endParaRPr lang="id-ID" sz="4000" b="1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AE73E-D336-9385-0792-377B97E58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9145" y="3781588"/>
            <a:ext cx="2933700" cy="614109"/>
          </a:xfrm>
        </p:spPr>
        <p:txBody>
          <a:bodyPr>
            <a:normAutofit/>
          </a:bodyPr>
          <a:lstStyle/>
          <a:p>
            <a:r>
              <a:rPr lang="en-ID" sz="3200" b="1" dirty="0" err="1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Pertemuan</a:t>
            </a:r>
            <a:r>
              <a:rPr lang="en-ID" sz="3200" b="1" dirty="0">
                <a:solidFill>
                  <a:srgbClr val="C0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12</a:t>
            </a:r>
            <a:endParaRPr lang="id-ID" sz="3200" b="1" dirty="0">
              <a:solidFill>
                <a:srgbClr val="C00000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026" name="Picture 2" descr="Download | Pendaftaran ITTelkom Surabaya">
            <a:extLst>
              <a:ext uri="{FF2B5EF4-FFF2-40B4-BE49-F238E27FC236}">
                <a16:creationId xmlns:a16="http://schemas.microsoft.com/office/drawing/2014/main" id="{B5E5D7D2-E6F3-8486-724C-1E7BEFB85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184" y="440081"/>
            <a:ext cx="2701624" cy="143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A1FED0B-E9F7-68E6-D7CF-265E15E80805}"/>
              </a:ext>
            </a:extLst>
          </p:cNvPr>
          <p:cNvSpPr txBox="1">
            <a:spLocks/>
          </p:cNvSpPr>
          <p:nvPr/>
        </p:nvSpPr>
        <p:spPr>
          <a:xfrm>
            <a:off x="3135759" y="5451514"/>
            <a:ext cx="5920469" cy="7797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Oleh:</a:t>
            </a:r>
          </a:p>
          <a:p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Tim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Pengajar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Perencanaan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ID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Sumber</a:t>
            </a:r>
            <a:r>
              <a:rPr lang="en-ID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Daya  Perusahaan</a:t>
            </a:r>
          </a:p>
        </p:txBody>
      </p:sp>
    </p:spTree>
    <p:extLst>
      <p:ext uri="{BB962C8B-B14F-4D97-AF65-F5344CB8AC3E}">
        <p14:creationId xmlns:p14="http://schemas.microsoft.com/office/powerpoint/2010/main" val="296552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Union Strategies - 1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324AF-A00B-BE66-8DEA-8CB0E6FD7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704" y="1264078"/>
            <a:ext cx="10428448" cy="46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16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Union Strategies - 2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201076-5B66-2F0A-28C7-8DB1CBBA9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755" y="1632618"/>
            <a:ext cx="10871456" cy="336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8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Collective Bargaining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F053B-6FDE-6248-EEB7-2505FE03A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889" y="1270044"/>
            <a:ext cx="8993288" cy="45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3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Collective Bargaining - 2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8D6856-052B-5242-1EEB-0F3743AF3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3460" y="1302512"/>
            <a:ext cx="8831717" cy="473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Collective Bargaining - 3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5E4C09-72DE-A992-D175-69549168A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780" y="1746544"/>
            <a:ext cx="10243655" cy="368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4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Alternatives to Work Stoppages 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3" y="1036777"/>
            <a:ext cx="10966115" cy="418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</a:rPr>
              <a:t>Mediation</a:t>
            </a:r>
            <a:r>
              <a:rPr lang="en-US" sz="2000" dirty="0">
                <a:latin typeface="Bahnschrift" panose="020B0502040204020203" pitchFamily="34" charset="0"/>
              </a:rPr>
              <a:t>: Proses </a:t>
            </a:r>
            <a:r>
              <a:rPr lang="en-US" sz="2000" dirty="0" err="1">
                <a:latin typeface="Bahnschrift" panose="020B0502040204020203" pitchFamily="34" charset="0"/>
              </a:rPr>
              <a:t>penyelesaian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konflik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dimana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seorang</a:t>
            </a:r>
            <a:r>
              <a:rPr lang="en-US" sz="2000" dirty="0">
                <a:latin typeface="Bahnschrift" panose="020B0502040204020203" pitchFamily="34" charset="0"/>
              </a:rPr>
              <a:t> mediator </a:t>
            </a:r>
            <a:r>
              <a:rPr lang="en-US" sz="2000" dirty="0" err="1">
                <a:latin typeface="Bahnschrift" panose="020B0502040204020203" pitchFamily="34" charset="0"/>
              </a:rPr>
              <a:t>mendengar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pendapat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keduanya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sisi</a:t>
            </a:r>
            <a:r>
              <a:rPr lang="en-US" sz="2000" dirty="0">
                <a:latin typeface="Bahnschrift" panose="020B0502040204020203" pitchFamily="34" charset="0"/>
              </a:rPr>
              <a:t> dan </a:t>
            </a:r>
            <a:r>
              <a:rPr lang="en-US" sz="2000" dirty="0" err="1">
                <a:latin typeface="Bahnschrift" panose="020B0502040204020203" pitchFamily="34" charset="0"/>
              </a:rPr>
              <a:t>memfasilitasi</a:t>
            </a:r>
            <a:r>
              <a:rPr lang="en-US" sz="2000" dirty="0">
                <a:latin typeface="Bahnschrift" panose="020B0502040204020203" pitchFamily="34" charset="0"/>
              </a:rPr>
              <a:t> proses </a:t>
            </a:r>
            <a:r>
              <a:rPr lang="en-US" sz="2000" dirty="0" err="1">
                <a:latin typeface="Bahnschrift" panose="020B0502040204020203" pitchFamily="34" charset="0"/>
              </a:rPr>
              <a:t>negosiasi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tetapi</a:t>
            </a:r>
            <a:r>
              <a:rPr lang="en-US" sz="2000" dirty="0">
                <a:latin typeface="Bahnschrift" panose="020B0502040204020203" pitchFamily="34" charset="0"/>
              </a:rPr>
              <a:t> tidak </a:t>
            </a:r>
            <a:r>
              <a:rPr lang="en-US" sz="2000" dirty="0" err="1">
                <a:latin typeface="Bahnschrift" panose="020B0502040204020203" pitchFamily="34" charset="0"/>
              </a:rPr>
              <a:t>memiliki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otoritas</a:t>
            </a:r>
            <a:r>
              <a:rPr lang="en-US" sz="2000" dirty="0">
                <a:latin typeface="Bahnschrift" panose="020B0502040204020203" pitchFamily="34" charset="0"/>
              </a:rPr>
              <a:t> formal untuk </a:t>
            </a:r>
            <a:r>
              <a:rPr lang="en-US" sz="2000" dirty="0" err="1">
                <a:latin typeface="Bahnschrift" panose="020B0502040204020203" pitchFamily="34" charset="0"/>
              </a:rPr>
              <a:t>mendikte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resolusi</a:t>
            </a: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1" dirty="0">
                <a:latin typeface="Bahnschrift" panose="020B0502040204020203" pitchFamily="34" charset="0"/>
              </a:rPr>
              <a:t>fact finder</a:t>
            </a:r>
            <a:r>
              <a:rPr lang="en-US" sz="2000" dirty="0">
                <a:latin typeface="Bahnschrift" panose="020B0502040204020203" pitchFamily="34" charset="0"/>
              </a:rPr>
              <a:t>: </a:t>
            </a:r>
            <a:r>
              <a:rPr lang="en-US" sz="2000" dirty="0" err="1">
                <a:latin typeface="Bahnschrift" panose="020B0502040204020203" pitchFamily="34" charset="0"/>
              </a:rPr>
              <a:t>Pihak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ketiga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dalam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perundingan</a:t>
            </a:r>
            <a:r>
              <a:rPr lang="en-US" sz="2000" dirty="0">
                <a:latin typeface="Bahnschrift" panose="020B0502040204020203" pitchFamily="34" charset="0"/>
              </a:rPr>
              <a:t> Bersama yang </a:t>
            </a:r>
            <a:r>
              <a:rPr lang="en-US" sz="2000" dirty="0" err="1">
                <a:latin typeface="Bahnschrift" panose="020B0502040204020203" pitchFamily="34" charset="0"/>
              </a:rPr>
              <a:t>melaporkan</a:t>
            </a:r>
            <a:r>
              <a:rPr lang="en-US" sz="2000" dirty="0">
                <a:latin typeface="Bahnschrift" panose="020B0502040204020203" pitchFamily="34" charset="0"/>
              </a:rPr>
              <a:t> alas an </a:t>
            </a:r>
            <a:r>
              <a:rPr lang="en-US" sz="2000" dirty="0" err="1">
                <a:latin typeface="Bahnschrift" panose="020B0502040204020203" pitchFamily="34" charset="0"/>
              </a:rPr>
              <a:t>perselisihan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pandangan</a:t>
            </a:r>
            <a:r>
              <a:rPr lang="en-US" sz="2000" dirty="0">
                <a:latin typeface="Bahnschrift" panose="020B0502040204020203" pitchFamily="34" charset="0"/>
              </a:rPr>
              <a:t> dan </a:t>
            </a:r>
            <a:r>
              <a:rPr lang="en-US" sz="2000" dirty="0" err="1">
                <a:latin typeface="Bahnschrift" panose="020B0502040204020203" pitchFamily="34" charset="0"/>
              </a:rPr>
              <a:t>argumen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kedua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belah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pihak</a:t>
            </a:r>
            <a:r>
              <a:rPr lang="en-US" sz="2000" dirty="0">
                <a:latin typeface="Bahnschrift" panose="020B0502040204020203" pitchFamily="34" charset="0"/>
              </a:rPr>
              <a:t>, dan </a:t>
            </a:r>
            <a:r>
              <a:rPr lang="en-US" sz="2000" dirty="0" err="1">
                <a:latin typeface="Bahnschrift" panose="020B0502040204020203" pitchFamily="34" charset="0"/>
              </a:rPr>
              <a:t>kemungkinan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penyelesaian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direkomendasikan</a:t>
            </a:r>
            <a:r>
              <a:rPr lang="en-US" sz="2000" dirty="0">
                <a:latin typeface="Bahnschrift" panose="020B0502040204020203" pitchFamily="34" charset="0"/>
              </a:rPr>
              <a:t>, yang </a:t>
            </a:r>
            <a:r>
              <a:rPr lang="en-US" sz="2000" dirty="0" err="1">
                <a:latin typeface="Bahnschrift" panose="020B0502040204020203" pitchFamily="34" charset="0"/>
              </a:rPr>
              <a:t>dapat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ditolak</a:t>
            </a:r>
            <a:r>
              <a:rPr lang="en-US" sz="2000" dirty="0">
                <a:latin typeface="Bahnschrift" panose="020B0502040204020203" pitchFamily="34" charset="0"/>
              </a:rPr>
              <a:t> oleh para </a:t>
            </a:r>
            <a:r>
              <a:rPr lang="en-US" sz="2000" dirty="0" err="1">
                <a:latin typeface="Bahnschrift" panose="020B0502040204020203" pitchFamily="34" charset="0"/>
              </a:rPr>
              <a:t>pihak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1" dirty="0">
                <a:latin typeface="Bahnschrift" panose="020B0502040204020203" pitchFamily="34" charset="0"/>
              </a:rPr>
              <a:t>Arbitration</a:t>
            </a:r>
            <a:r>
              <a:rPr lang="en-US" sz="2000" b="1" dirty="0">
                <a:latin typeface="Bahnschrift" panose="020B0502040204020203" pitchFamily="34" charset="0"/>
              </a:rPr>
              <a:t> : </a:t>
            </a:r>
            <a:r>
              <a:rPr lang="en-US" sz="2000" dirty="0">
                <a:latin typeface="Bahnschrift" panose="020B0502040204020203" pitchFamily="34" charset="0"/>
              </a:rPr>
              <a:t>Proses </a:t>
            </a:r>
            <a:r>
              <a:rPr lang="en-US" sz="2000" dirty="0" err="1">
                <a:latin typeface="Bahnschrift" panose="020B0502040204020203" pitchFamily="34" charset="0"/>
              </a:rPr>
              <a:t>penyelesaian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konflikdimana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arbitrase</a:t>
            </a:r>
            <a:r>
              <a:rPr lang="en-US" sz="2000" dirty="0">
                <a:latin typeface="Bahnschrift" panose="020B0502040204020203" pitchFamily="34" charset="0"/>
              </a:rPr>
              <a:t> atau dewan </a:t>
            </a:r>
            <a:r>
              <a:rPr lang="en-US" sz="2000" dirty="0" err="1">
                <a:latin typeface="Bahnschrift" panose="020B0502040204020203" pitchFamily="34" charset="0"/>
              </a:rPr>
              <a:t>arbitrase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menentukan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penyelesaian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mengikat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d-ID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2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1" y="6353666"/>
            <a:ext cx="6747256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1346116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Steps in an Employee-Initiated Grievance Procedure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C3899C-B357-1C6E-9679-082589BAB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256" y="1108396"/>
            <a:ext cx="5265964" cy="56842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F5C80B-8935-44E0-35BA-AAC2E44EA08E}"/>
              </a:ext>
            </a:extLst>
          </p:cNvPr>
          <p:cNvSpPr txBox="1"/>
          <p:nvPr/>
        </p:nvSpPr>
        <p:spPr>
          <a:xfrm>
            <a:off x="506187" y="1561156"/>
            <a:ext cx="61068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200" dirty="0" err="1"/>
              <a:t>Pemberi</a:t>
            </a:r>
            <a:r>
              <a:rPr lang="en-ID" sz="2200" dirty="0"/>
              <a:t> </a:t>
            </a:r>
            <a:r>
              <a:rPr lang="en-ID" sz="2200" dirty="0" err="1"/>
              <a:t>kerja</a:t>
            </a:r>
            <a:r>
              <a:rPr lang="en-ID" sz="2200" dirty="0"/>
              <a:t>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menilai</a:t>
            </a:r>
            <a:r>
              <a:rPr lang="en-ID" sz="2200" dirty="0"/>
              <a:t> </a:t>
            </a:r>
            <a:r>
              <a:rPr lang="en-ID" sz="2200" dirty="0" err="1"/>
              <a:t>prosedur</a:t>
            </a:r>
            <a:r>
              <a:rPr lang="en-ID" sz="2200" dirty="0"/>
              <a:t> </a:t>
            </a:r>
            <a:r>
              <a:rPr lang="en-ID" sz="2200" dirty="0" err="1"/>
              <a:t>pengaduan</a:t>
            </a:r>
            <a:r>
              <a:rPr lang="en-ID" sz="2200" dirty="0"/>
              <a:t> </a:t>
            </a:r>
            <a:r>
              <a:rPr lang="en-ID" sz="2200" dirty="0" err="1"/>
              <a:t>berdasarkan</a:t>
            </a:r>
            <a:r>
              <a:rPr lang="en-ID" sz="2200" dirty="0"/>
              <a:t> </a:t>
            </a:r>
            <a:r>
              <a:rPr lang="en-ID" sz="2200" dirty="0" err="1"/>
              <a:t>berbagai</a:t>
            </a:r>
            <a:r>
              <a:rPr lang="en-ID" sz="2200" dirty="0"/>
              <a:t> </a:t>
            </a:r>
            <a:r>
              <a:rPr lang="en-ID" sz="2200" dirty="0" err="1"/>
              <a:t>kriteria</a:t>
            </a:r>
            <a:r>
              <a:rPr lang="en-ID" sz="2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200" dirty="0"/>
              <a:t>Salah </a:t>
            </a:r>
            <a:r>
              <a:rPr lang="en-ID" sz="2200" dirty="0" err="1"/>
              <a:t>satu</a:t>
            </a:r>
            <a:r>
              <a:rPr lang="en-ID" sz="2200" dirty="0"/>
              <a:t> </a:t>
            </a:r>
            <a:r>
              <a:rPr lang="en-ID" sz="2200" dirty="0" err="1"/>
              <a:t>pertimbangannya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keefektifan</a:t>
            </a:r>
            <a:r>
              <a:rPr lang="en-ID" sz="2200" dirty="0"/>
              <a:t>: </a:t>
            </a:r>
            <a:r>
              <a:rPr lang="en-ID" sz="2200" dirty="0" err="1"/>
              <a:t>seberapa</a:t>
            </a:r>
            <a:r>
              <a:rPr lang="en-ID" sz="2200" dirty="0"/>
              <a:t> </a:t>
            </a:r>
            <a:r>
              <a:rPr lang="en-ID" sz="2200" dirty="0" err="1"/>
              <a:t>baik</a:t>
            </a:r>
            <a:r>
              <a:rPr lang="en-ID" sz="2200" dirty="0"/>
              <a:t> </a:t>
            </a:r>
            <a:r>
              <a:rPr lang="en-ID" sz="2200" dirty="0" err="1"/>
              <a:t>prosedur</a:t>
            </a:r>
            <a:r>
              <a:rPr lang="en-ID" sz="2200" dirty="0"/>
              <a:t> </a:t>
            </a:r>
            <a:r>
              <a:rPr lang="en-ID" sz="2200" dirty="0" err="1"/>
              <a:t>menyelesaikan</a:t>
            </a:r>
            <a:r>
              <a:rPr lang="en-ID" sz="2200" dirty="0"/>
              <a:t> </a:t>
            </a:r>
            <a:r>
              <a:rPr lang="en-ID" sz="2200" dirty="0" err="1"/>
              <a:t>pertanyaan</a:t>
            </a:r>
            <a:r>
              <a:rPr lang="en-ID" sz="2200" dirty="0"/>
              <a:t> </a:t>
            </a:r>
            <a:r>
              <a:rPr lang="en-ID" sz="2200" dirty="0" err="1"/>
              <a:t>kontrak</a:t>
            </a:r>
            <a:r>
              <a:rPr lang="en-ID" sz="2200" dirty="0"/>
              <a:t> </a:t>
            </a:r>
            <a:r>
              <a:rPr lang="en-ID" sz="2200" dirty="0" err="1"/>
              <a:t>sehari-hari</a:t>
            </a:r>
            <a:r>
              <a:rPr lang="en-ID" sz="2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200" dirty="0" err="1"/>
              <a:t>Pertimbangan</a:t>
            </a:r>
            <a:r>
              <a:rPr lang="en-ID" sz="2200" dirty="0"/>
              <a:t> </a:t>
            </a:r>
            <a:r>
              <a:rPr lang="en-ID" sz="2200" dirty="0" err="1"/>
              <a:t>dasar</a:t>
            </a:r>
            <a:r>
              <a:rPr lang="en-ID" sz="2200" dirty="0"/>
              <a:t> </a:t>
            </a:r>
            <a:r>
              <a:rPr lang="en-ID" sz="2200" dirty="0" err="1"/>
              <a:t>kedua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efisiensi</a:t>
            </a:r>
            <a:r>
              <a:rPr lang="en-ID" sz="2200" dirty="0"/>
              <a:t>: </a:t>
            </a:r>
            <a:r>
              <a:rPr lang="en-ID" sz="2200" dirty="0" err="1"/>
              <a:t>apakah</a:t>
            </a:r>
            <a:r>
              <a:rPr lang="en-ID" sz="2200" dirty="0"/>
              <a:t> </a:t>
            </a:r>
            <a:r>
              <a:rPr lang="en-ID" sz="2200" dirty="0" err="1"/>
              <a:t>itu</a:t>
            </a:r>
            <a:r>
              <a:rPr lang="en-ID" sz="2200" dirty="0"/>
              <a:t> </a:t>
            </a:r>
            <a:r>
              <a:rPr lang="en-ID" sz="2200" dirty="0" err="1"/>
              <a:t>menyelesaikan</a:t>
            </a:r>
            <a:r>
              <a:rPr lang="en-ID" sz="2200" dirty="0"/>
              <a:t> </a:t>
            </a:r>
            <a:r>
              <a:rPr lang="en-ID" sz="2200" dirty="0" err="1"/>
              <a:t>masalah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biaya</a:t>
            </a:r>
            <a:r>
              <a:rPr lang="en-ID" sz="2200" dirty="0"/>
              <a:t> yang </a:t>
            </a:r>
            <a:r>
              <a:rPr lang="en-ID" sz="2200" dirty="0" err="1"/>
              <a:t>masuk</a:t>
            </a:r>
            <a:r>
              <a:rPr lang="en-ID" sz="2200" dirty="0"/>
              <a:t> </a:t>
            </a:r>
            <a:r>
              <a:rPr lang="en-ID" sz="2200" dirty="0" err="1"/>
              <a:t>akal</a:t>
            </a:r>
            <a:r>
              <a:rPr lang="en-ID" sz="2200" dirty="0"/>
              <a:t> dan </a:t>
            </a:r>
            <a:r>
              <a:rPr lang="en-ID" sz="2200" dirty="0" err="1"/>
              <a:t>tanpa</a:t>
            </a:r>
            <a:r>
              <a:rPr lang="en-ID" sz="2200" dirty="0"/>
              <a:t> </a:t>
            </a:r>
            <a:r>
              <a:rPr lang="en-ID" sz="2200" dirty="0" err="1"/>
              <a:t>penundaan</a:t>
            </a:r>
            <a:r>
              <a:rPr lang="en-ID" sz="2200" dirty="0"/>
              <a:t> </a:t>
            </a:r>
            <a:r>
              <a:rPr lang="en-ID" sz="2200" dirty="0" err="1"/>
              <a:t>besar</a:t>
            </a: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4081132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New Approaches to Labor Relations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57413" y="1617771"/>
            <a:ext cx="10966115" cy="2338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</a:rPr>
              <a:t>Labor-Management Cooperation</a:t>
            </a:r>
            <a:r>
              <a:rPr lang="en-US" sz="2000" dirty="0">
                <a:latin typeface="Bahnschrift" panose="020B0502040204020203" pitchFamily="34" charset="0"/>
              </a:rPr>
              <a:t>: </a:t>
            </a:r>
            <a:r>
              <a:rPr lang="en-US" sz="2000" dirty="0" err="1">
                <a:latin typeface="Bahnschrift" panose="020B0502040204020203" pitchFamily="34" charset="0"/>
              </a:rPr>
              <a:t>kedua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pihak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adalah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musuh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artinya</a:t>
            </a:r>
            <a:r>
              <a:rPr lang="en-US" sz="2000" dirty="0">
                <a:latin typeface="Bahnschrift" panose="020B0502040204020203" pitchFamily="34" charset="0"/>
              </a:rPr>
              <a:t> masing-masing </a:t>
            </a:r>
            <a:r>
              <a:rPr lang="en-US" sz="2000" dirty="0" err="1">
                <a:latin typeface="Bahnschrift" panose="020B0502040204020203" pitchFamily="34" charset="0"/>
              </a:rPr>
              <a:t>pihak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bersaing</a:t>
            </a:r>
            <a:r>
              <a:rPr lang="en-US" sz="2000" dirty="0">
                <a:latin typeface="Bahnschrift" panose="020B0502040204020203" pitchFamily="34" charset="0"/>
              </a:rPr>
              <a:t> untuk </a:t>
            </a:r>
            <a:r>
              <a:rPr lang="en-US" sz="2000" dirty="0" err="1">
                <a:latin typeface="Bahnschrift" panose="020B0502040204020203" pitchFamily="34" charset="0"/>
              </a:rPr>
              <a:t>menang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dengan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mengorbankan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pihak</a:t>
            </a:r>
            <a:r>
              <a:rPr lang="en-US" sz="2000" dirty="0">
                <a:latin typeface="Bahnschrift" panose="020B0502040204020203" pitchFamily="34" charset="0"/>
              </a:rPr>
              <a:t> lain.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1" dirty="0">
                <a:latin typeface="Bahnschrift" panose="020B0502040204020203" pitchFamily="34" charset="0"/>
              </a:rPr>
              <a:t>Nonunion Representation Systems</a:t>
            </a:r>
            <a:r>
              <a:rPr lang="en-US" sz="2000" dirty="0">
                <a:latin typeface="Bahnschrift" panose="020B0502040204020203" pitchFamily="34" charset="0"/>
              </a:rPr>
              <a:t>: </a:t>
            </a:r>
            <a:r>
              <a:rPr lang="en-US" sz="2000" dirty="0" err="1">
                <a:latin typeface="Bahnschrift" panose="020B0502040204020203" pitchFamily="34" charset="0"/>
              </a:rPr>
              <a:t>sebuah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organisasi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nirlaba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menawarkan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layanan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anggotanya</a:t>
            </a:r>
            <a:r>
              <a:rPr lang="en-US" sz="2000" dirty="0">
                <a:latin typeface="Bahnschrift" panose="020B0502040204020203" pitchFamily="34" charset="0"/>
              </a:rPr>
              <a:t> seperti </a:t>
            </a:r>
            <a:r>
              <a:rPr lang="en-US" sz="2000" dirty="0" err="1">
                <a:latin typeface="Bahnschrift" panose="020B0502040204020203" pitchFamily="34" charset="0"/>
              </a:rPr>
              <a:t>pelatihan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nasihat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hukum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lobi</a:t>
            </a:r>
            <a:r>
              <a:rPr lang="en-US" sz="2000" dirty="0">
                <a:latin typeface="Bahnschrift" panose="020B0502040204020203" pitchFamily="34" charset="0"/>
              </a:rPr>
              <a:t>, dan </a:t>
            </a:r>
            <a:r>
              <a:rPr lang="en-US" sz="2000" dirty="0" err="1">
                <a:latin typeface="Bahnschrift" panose="020B0502040204020203" pitchFamily="34" charset="0"/>
              </a:rPr>
              <a:t>advokasi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pekerja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  <a:endParaRPr lang="id-ID" sz="20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7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529D76-A056-DE02-B34E-F3287B80F165}"/>
              </a:ext>
            </a:extLst>
          </p:cNvPr>
          <p:cNvSpPr/>
          <p:nvPr/>
        </p:nvSpPr>
        <p:spPr>
          <a:xfrm>
            <a:off x="1703109" y="2941161"/>
            <a:ext cx="8785782" cy="14705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522" y="3275158"/>
            <a:ext cx="8242955" cy="1027019"/>
          </a:xfrm>
        </p:spPr>
        <p:txBody>
          <a:bodyPr>
            <a:noAutofit/>
          </a:bodyPr>
          <a:lstStyle/>
          <a:p>
            <a:r>
              <a:rPr lang="en-ID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Managing Human </a:t>
            </a:r>
            <a:br>
              <a:rPr lang="en-ID" sz="4000" b="1" dirty="0">
                <a:solidFill>
                  <a:schemeClr val="bg1"/>
                </a:solidFill>
                <a:latin typeface="Bahnschrift" panose="020B0502040204020203" pitchFamily="34" charset="0"/>
              </a:rPr>
            </a:br>
            <a:r>
              <a:rPr lang="en-ID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Resources Globally</a:t>
            </a:r>
            <a:endParaRPr lang="id-ID" sz="4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2" descr="Download | Pendaftaran ITTelkom Surabaya">
            <a:extLst>
              <a:ext uri="{FF2B5EF4-FFF2-40B4-BE49-F238E27FC236}">
                <a16:creationId xmlns:a16="http://schemas.microsoft.com/office/drawing/2014/main" id="{A459E27E-3A99-C041-5588-F9718928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39" y="926802"/>
            <a:ext cx="2322922" cy="12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2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HRM in a Global Environment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D1B14-94FD-B221-4908-E840F9164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02" y="1254335"/>
            <a:ext cx="10738077" cy="37189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68DD2-72C9-437A-0E1B-5C73AB99555D}"/>
              </a:ext>
            </a:extLst>
          </p:cNvPr>
          <p:cNvSpPr txBox="1"/>
          <p:nvPr/>
        </p:nvSpPr>
        <p:spPr>
          <a:xfrm>
            <a:off x="1047496" y="5042618"/>
            <a:ext cx="10893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Gambar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partisipasi</a:t>
            </a:r>
            <a:r>
              <a:rPr lang="en-ID" dirty="0"/>
              <a:t> global human resources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berpartisipasi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domestic </a:t>
            </a:r>
            <a:r>
              <a:rPr lang="en-ID" dirty="0" err="1"/>
              <a:t>hingga</a:t>
            </a:r>
            <a:r>
              <a:rPr lang="en-ID" dirty="0"/>
              <a:t> global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parent country, host countries, </a:t>
            </a:r>
            <a:r>
              <a:rPr lang="en-ID" dirty="0" err="1"/>
              <a:t>atau</a:t>
            </a:r>
            <a:r>
              <a:rPr lang="en-ID" dirty="0"/>
              <a:t> global markets.</a:t>
            </a:r>
          </a:p>
        </p:txBody>
      </p:sp>
    </p:spTree>
    <p:extLst>
      <p:ext uri="{BB962C8B-B14F-4D97-AF65-F5344CB8AC3E}">
        <p14:creationId xmlns:p14="http://schemas.microsoft.com/office/powerpoint/2010/main" val="142402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529D76-A056-DE02-B34E-F3287B80F165}"/>
              </a:ext>
            </a:extLst>
          </p:cNvPr>
          <p:cNvSpPr/>
          <p:nvPr/>
        </p:nvSpPr>
        <p:spPr>
          <a:xfrm>
            <a:off x="1703109" y="2941161"/>
            <a:ext cx="8785782" cy="147058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522" y="3275158"/>
            <a:ext cx="8242955" cy="101925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ahnschrift" panose="020B0502040204020203" pitchFamily="34" charset="0"/>
              </a:rPr>
              <a:t>Collective Bargaining and Labor Relations</a:t>
            </a:r>
            <a:endParaRPr lang="id-ID" sz="44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7" name="Picture 2" descr="Download | Pendaftaran ITTelkom Surabaya">
            <a:extLst>
              <a:ext uri="{FF2B5EF4-FFF2-40B4-BE49-F238E27FC236}">
                <a16:creationId xmlns:a16="http://schemas.microsoft.com/office/drawing/2014/main" id="{A459E27E-3A99-C041-5588-F97189282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4539" y="926802"/>
            <a:ext cx="2322922" cy="123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380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Factors Affecting HRM in International Markets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984020"/>
            <a:ext cx="10966115" cy="419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hnschrift" panose="020B0502040204020203" pitchFamily="34" charset="0"/>
              </a:rPr>
              <a:t>Budaya</a:t>
            </a:r>
            <a:r>
              <a:rPr lang="en-US" sz="2000" dirty="0">
                <a:latin typeface="Bahnschrift" panose="020B0502040204020203" pitchFamily="34" charset="0"/>
              </a:rPr>
              <a:t> : </a:t>
            </a:r>
            <a:r>
              <a:rPr lang="en-ID" sz="2000" dirty="0" err="1"/>
              <a:t>Budaya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mempengaruhi</a:t>
            </a:r>
            <a:r>
              <a:rPr lang="en-ID" sz="2000" dirty="0"/>
              <a:t> </a:t>
            </a:r>
            <a:r>
              <a:rPr lang="en-ID" sz="2000" dirty="0" err="1"/>
              <a:t>hukum</a:t>
            </a:r>
            <a:r>
              <a:rPr lang="en-ID" sz="2000" dirty="0"/>
              <a:t> </a:t>
            </a:r>
            <a:r>
              <a:rPr lang="en-ID" sz="2000" dirty="0" err="1"/>
              <a:t>suatu</a:t>
            </a:r>
            <a:r>
              <a:rPr lang="en-ID" sz="2000" dirty="0"/>
              <a:t> negara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hukum</a:t>
            </a:r>
            <a:r>
              <a:rPr lang="en-ID" sz="2000" dirty="0"/>
              <a:t> </a:t>
            </a:r>
            <a:r>
              <a:rPr lang="en-ID" sz="2000" dirty="0" err="1"/>
              <a:t>seringkali</a:t>
            </a:r>
            <a:r>
              <a:rPr lang="en-ID" sz="2000" dirty="0"/>
              <a:t> </a:t>
            </a:r>
            <a:r>
              <a:rPr lang="en-ID" sz="2000" dirty="0" err="1"/>
              <a:t>didasarkan</a:t>
            </a:r>
            <a:r>
              <a:rPr lang="en-ID" sz="2000" dirty="0"/>
              <a:t> pada </a:t>
            </a:r>
            <a:r>
              <a:rPr lang="en-ID" sz="2000" dirty="0" err="1"/>
              <a:t>definisi</a:t>
            </a:r>
            <a:r>
              <a:rPr lang="en-ID" sz="2000" dirty="0"/>
              <a:t> </a:t>
            </a:r>
            <a:r>
              <a:rPr lang="en-ID" sz="2000" dirty="0" err="1"/>
              <a:t>budaya</a:t>
            </a:r>
            <a:r>
              <a:rPr lang="en-ID" sz="2000" dirty="0"/>
              <a:t> </a:t>
            </a:r>
            <a:r>
              <a:rPr lang="en-ID" sz="2000" dirty="0" err="1"/>
              <a:t>tentang</a:t>
            </a:r>
            <a:r>
              <a:rPr lang="en-ID" sz="2000" dirty="0"/>
              <a:t> </a:t>
            </a:r>
            <a:r>
              <a:rPr lang="en-ID" sz="2000" dirty="0" err="1"/>
              <a:t>benar</a:t>
            </a:r>
            <a:r>
              <a:rPr lang="en-ID" sz="2000" dirty="0"/>
              <a:t> dan salah. </a:t>
            </a: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Bahnschrift" panose="020B0502040204020203" pitchFamily="34" charset="0"/>
              </a:rPr>
              <a:t>Pendidikan :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pendidikan</a:t>
            </a:r>
            <a:r>
              <a:rPr lang="en-US" sz="2000" dirty="0"/>
              <a:t> dan </a:t>
            </a:r>
            <a:r>
              <a:rPr lang="en-US" sz="2000" dirty="0" err="1"/>
              <a:t>keterampilan</a:t>
            </a:r>
            <a:r>
              <a:rPr lang="en-US" sz="2000" dirty="0"/>
              <a:t> yang </a:t>
            </a:r>
            <a:r>
              <a:rPr lang="en-US" sz="2000" dirty="0" err="1"/>
              <a:t>bervariasi</a:t>
            </a:r>
            <a:r>
              <a:rPr lang="en-US" sz="2000" dirty="0"/>
              <a:t> di </a:t>
            </a:r>
            <a:r>
              <a:rPr lang="en-US" sz="2000" dirty="0" err="1"/>
              <a:t>setiap</a:t>
            </a:r>
            <a:r>
              <a:rPr lang="en-US" sz="2000" dirty="0"/>
              <a:t> negara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berdampak</a:t>
            </a:r>
            <a:r>
              <a:rPr lang="en-US" sz="2000" dirty="0"/>
              <a:t> pada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bagi</a:t>
            </a:r>
            <a:r>
              <a:rPr lang="en-US" sz="2000" dirty="0"/>
              <a:t> </a:t>
            </a:r>
            <a:r>
              <a:rPr lang="en-US" sz="2000" dirty="0" err="1"/>
              <a:t>pemberi</a:t>
            </a:r>
            <a:r>
              <a:rPr lang="en-US" sz="2000" dirty="0"/>
              <a:t> </a:t>
            </a:r>
            <a:r>
              <a:rPr lang="en-US" sz="2000" dirty="0" err="1"/>
              <a:t>kerja</a:t>
            </a:r>
            <a:r>
              <a:rPr lang="en-US" sz="2000" dirty="0"/>
              <a:t>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hnschrift" panose="020B0502040204020203" pitchFamily="34" charset="0"/>
              </a:rPr>
              <a:t>Sistem</a:t>
            </a:r>
            <a:r>
              <a:rPr lang="en-US" sz="2000" dirty="0">
                <a:latin typeface="Bahnschrift" panose="020B0502040204020203" pitchFamily="34" charset="0"/>
              </a:rPr>
              <a:t> Ekonomi : </a:t>
            </a:r>
            <a:r>
              <a:rPr lang="en-ID" sz="2000" dirty="0" err="1"/>
              <a:t>suatu</a:t>
            </a:r>
            <a:r>
              <a:rPr lang="en-ID" sz="2000" dirty="0"/>
              <a:t> negara, </a:t>
            </a:r>
            <a:r>
              <a:rPr lang="en-ID" sz="2000" dirty="0" err="1"/>
              <a:t>apakah</a:t>
            </a:r>
            <a:r>
              <a:rPr lang="en-ID" sz="2000" dirty="0"/>
              <a:t> </a:t>
            </a:r>
            <a:r>
              <a:rPr lang="en-ID" sz="2000" dirty="0" err="1"/>
              <a:t>kapitalis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sosialis</a:t>
            </a:r>
            <a:r>
              <a:rPr lang="en-ID" sz="2000" dirty="0"/>
              <a:t>, </a:t>
            </a:r>
            <a:r>
              <a:rPr lang="en-ID" sz="2000" dirty="0" err="1"/>
              <a:t>serta</a:t>
            </a:r>
            <a:r>
              <a:rPr lang="en-ID" sz="2000" dirty="0"/>
              <a:t> </a:t>
            </a:r>
            <a:r>
              <a:rPr lang="en-ID" sz="2000" dirty="0" err="1"/>
              <a:t>keterlibatan</a:t>
            </a:r>
            <a:r>
              <a:rPr lang="en-ID" sz="2000" dirty="0"/>
              <a:t> </a:t>
            </a:r>
            <a:r>
              <a:rPr lang="en-ID" sz="2000" dirty="0" err="1"/>
              <a:t>pemerintah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ekonomi</a:t>
            </a:r>
            <a:r>
              <a:rPr lang="en-ID" sz="2000" dirty="0"/>
              <a:t> </a:t>
            </a:r>
            <a:r>
              <a:rPr lang="en-ID" sz="2000" dirty="0" err="1"/>
              <a:t>melalui</a:t>
            </a:r>
            <a:r>
              <a:rPr lang="en-ID" sz="2000" dirty="0"/>
              <a:t> </a:t>
            </a:r>
            <a:r>
              <a:rPr lang="en-ID" sz="2000" dirty="0" err="1"/>
              <a:t>pajak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kompensasi</a:t>
            </a:r>
            <a:r>
              <a:rPr lang="en-ID" sz="2000" dirty="0"/>
              <a:t>, </a:t>
            </a:r>
            <a:r>
              <a:rPr lang="en-ID" sz="2000" dirty="0" err="1"/>
              <a:t>kontrol</a:t>
            </a:r>
            <a:r>
              <a:rPr lang="en-ID" sz="2000" dirty="0"/>
              <a:t> </a:t>
            </a:r>
            <a:r>
              <a:rPr lang="en-ID" sz="2000" dirty="0" err="1"/>
              <a:t>harga</a:t>
            </a:r>
            <a:r>
              <a:rPr lang="en-ID" sz="2000" dirty="0"/>
              <a:t>, dan </a:t>
            </a:r>
            <a:r>
              <a:rPr lang="en-ID" sz="2000" dirty="0" err="1"/>
              <a:t>aktivitas</a:t>
            </a:r>
            <a:r>
              <a:rPr lang="en-ID" sz="2000" dirty="0"/>
              <a:t> </a:t>
            </a:r>
            <a:r>
              <a:rPr lang="en-ID" sz="2000" dirty="0" err="1"/>
              <a:t>lainnya</a:t>
            </a:r>
            <a:r>
              <a:rPr lang="en-ID" sz="2000" dirty="0"/>
              <a:t>, </a:t>
            </a:r>
            <a:r>
              <a:rPr lang="en-ID" sz="2000" dirty="0" err="1"/>
              <a:t>memengaruhi</a:t>
            </a:r>
            <a:r>
              <a:rPr lang="en-ID" sz="2000" dirty="0"/>
              <a:t> </a:t>
            </a:r>
            <a:r>
              <a:rPr lang="en-ID" sz="2000" dirty="0" err="1"/>
              <a:t>praktik</a:t>
            </a:r>
            <a:r>
              <a:rPr lang="en-ID" sz="2000" dirty="0"/>
              <a:t> </a:t>
            </a:r>
            <a:r>
              <a:rPr lang="en-ID" sz="2000" dirty="0" err="1"/>
              <a:t>manajemen</a:t>
            </a:r>
            <a:r>
              <a:rPr lang="en-ID" sz="2000" dirty="0"/>
              <a:t> </a:t>
            </a:r>
            <a:r>
              <a:rPr lang="en-ID" sz="2000" dirty="0" err="1"/>
              <a:t>sumber</a:t>
            </a:r>
            <a:r>
              <a:rPr lang="en-ID" sz="2000" dirty="0"/>
              <a:t> </a:t>
            </a:r>
            <a:r>
              <a:rPr lang="en-ID" sz="2000" dirty="0" err="1"/>
              <a:t>daya</a:t>
            </a:r>
            <a:r>
              <a:rPr lang="en-ID" sz="2000" dirty="0"/>
              <a:t> </a:t>
            </a:r>
            <a:r>
              <a:rPr lang="en-ID" sz="2000" dirty="0" err="1"/>
              <a:t>manusia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cara</a:t>
            </a:r>
            <a:r>
              <a:rPr lang="en-ID" sz="2000" dirty="0"/>
              <a:t>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Bahnschrift" panose="020B0502040204020203" pitchFamily="34" charset="0"/>
              </a:rPr>
              <a:t>Sistem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Politik</a:t>
            </a:r>
            <a:r>
              <a:rPr lang="en-US" sz="2000" dirty="0">
                <a:latin typeface="Bahnschrift" panose="020B0502040204020203" pitchFamily="34" charset="0"/>
              </a:rPr>
              <a:t>-Hukum: </a:t>
            </a:r>
            <a:r>
              <a:rPr lang="en-ID" sz="2000" dirty="0" err="1"/>
              <a:t>Undang-undang</a:t>
            </a:r>
            <a:r>
              <a:rPr lang="en-ID" sz="2000" dirty="0"/>
              <a:t> negara </a:t>
            </a:r>
            <a:r>
              <a:rPr lang="en-ID" sz="2000" dirty="0" err="1"/>
              <a:t>sering</a:t>
            </a:r>
            <a:r>
              <a:rPr lang="en-ID" sz="2000" dirty="0"/>
              <a:t> </a:t>
            </a:r>
            <a:r>
              <a:rPr lang="en-ID" sz="2000" dirty="0" err="1"/>
              <a:t>menentukan</a:t>
            </a:r>
            <a:r>
              <a:rPr lang="en-ID" sz="2000" dirty="0"/>
              <a:t> </a:t>
            </a:r>
            <a:r>
              <a:rPr lang="en-ID" sz="2000" dirty="0" err="1"/>
              <a:t>persyaratan</a:t>
            </a:r>
            <a:r>
              <a:rPr lang="en-ID" sz="2000" dirty="0"/>
              <a:t>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praktik</a:t>
            </a:r>
            <a:r>
              <a:rPr lang="en-ID" sz="2000" dirty="0"/>
              <a:t> HRM </a:t>
            </a:r>
            <a:r>
              <a:rPr lang="en-ID" sz="2000" dirty="0" err="1"/>
              <a:t>tertentu</a:t>
            </a:r>
            <a:r>
              <a:rPr lang="en-ID" sz="2000" dirty="0"/>
              <a:t>, </a:t>
            </a:r>
            <a:r>
              <a:rPr lang="en-ID" sz="2000" dirty="0" err="1"/>
              <a:t>seperti</a:t>
            </a:r>
            <a:r>
              <a:rPr lang="en-ID" sz="2000" dirty="0"/>
              <a:t> </a:t>
            </a:r>
            <a:r>
              <a:rPr lang="en-ID" sz="2000" dirty="0" err="1"/>
              <a:t>pelatihan</a:t>
            </a:r>
            <a:r>
              <a:rPr lang="en-ID" sz="2000" dirty="0"/>
              <a:t>, </a:t>
            </a:r>
            <a:r>
              <a:rPr lang="en-ID" sz="2000" dirty="0" err="1"/>
              <a:t>kompensasi</a:t>
            </a:r>
            <a:r>
              <a:rPr lang="en-ID" sz="2000" dirty="0"/>
              <a:t>, </a:t>
            </a:r>
            <a:r>
              <a:rPr lang="en-ID" sz="2000" dirty="0" err="1"/>
              <a:t>perekrutan</a:t>
            </a:r>
            <a:r>
              <a:rPr lang="en-ID" sz="2000" dirty="0"/>
              <a:t>, </a:t>
            </a:r>
            <a:r>
              <a:rPr lang="en-ID" sz="2000" dirty="0" err="1"/>
              <a:t>pemecatan</a:t>
            </a:r>
            <a:r>
              <a:rPr lang="en-ID" sz="2000" dirty="0"/>
              <a:t>, dan PHK.</a:t>
            </a:r>
            <a:endParaRPr lang="id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2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Human Resource Planning in a Global Economy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88721"/>
            <a:ext cx="10966115" cy="4389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>
                <a:latin typeface="Bahnschrift" panose="020B0502040204020203" pitchFamily="34" charset="0"/>
              </a:rPr>
              <a:t>Karena </a:t>
            </a:r>
            <a:r>
              <a:rPr lang="en-US" sz="2100" dirty="0" err="1">
                <a:latin typeface="Bahnschrift" panose="020B0502040204020203" pitchFamily="34" charset="0"/>
              </a:rPr>
              <a:t>perubahan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ekonomi</a:t>
            </a:r>
            <a:r>
              <a:rPr lang="en-US" sz="2100" dirty="0">
                <a:latin typeface="Bahnschrift" panose="020B0502040204020203" pitchFamily="34" charset="0"/>
              </a:rPr>
              <a:t> dan </a:t>
            </a:r>
            <a:r>
              <a:rPr lang="en-US" sz="2100" dirty="0" err="1">
                <a:latin typeface="Bahnschrift" panose="020B0502040204020203" pitchFamily="34" charset="0"/>
              </a:rPr>
              <a:t>teknologi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menciptakan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lingkungan</a:t>
            </a:r>
            <a:r>
              <a:rPr lang="en-US" sz="2100" dirty="0">
                <a:latin typeface="Bahnschrift" panose="020B0502040204020203" pitchFamily="34" charset="0"/>
              </a:rPr>
              <a:t> global untuk </a:t>
            </a:r>
            <a:r>
              <a:rPr lang="en-US" sz="2100" dirty="0" err="1">
                <a:latin typeface="Bahnschrift" panose="020B0502040204020203" pitchFamily="34" charset="0"/>
              </a:rPr>
              <a:t>organisasi</a:t>
            </a:r>
            <a:r>
              <a:rPr lang="en-US" sz="2100" dirty="0">
                <a:latin typeface="Bahnschrift" panose="020B0502040204020203" pitchFamily="34" charset="0"/>
              </a:rPr>
              <a:t>, </a:t>
            </a:r>
            <a:r>
              <a:rPr lang="en-US" sz="2100" dirty="0" err="1">
                <a:latin typeface="Bahnschrift" panose="020B0502040204020203" pitchFamily="34" charset="0"/>
              </a:rPr>
              <a:t>perencanaan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sumber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daya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manusia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terlibat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dalam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keputusan</a:t>
            </a:r>
            <a:r>
              <a:rPr lang="en-US" sz="2100" dirty="0">
                <a:latin typeface="Bahnschrift" panose="020B0502040204020203" pitchFamily="34" charset="0"/>
              </a:rPr>
              <a:t> untuk </a:t>
            </a:r>
            <a:r>
              <a:rPr lang="en-US" sz="2100" dirty="0" err="1">
                <a:latin typeface="Bahnschrift" panose="020B0502040204020203" pitchFamily="34" charset="0"/>
              </a:rPr>
              <a:t>berpartisipasi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sebagai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eksportir</a:t>
            </a:r>
            <a:r>
              <a:rPr lang="en-US" sz="2100" dirty="0">
                <a:latin typeface="Bahnschrift" panose="020B0502040204020203" pitchFamily="34" charset="0"/>
              </a:rPr>
              <a:t> atau </a:t>
            </a:r>
            <a:r>
              <a:rPr lang="en-US" sz="2100" dirty="0" err="1">
                <a:latin typeface="Bahnschrift" panose="020B0502040204020203" pitchFamily="34" charset="0"/>
              </a:rPr>
              <a:t>sebagai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perusahaan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internasional</a:t>
            </a:r>
            <a:r>
              <a:rPr lang="en-US" sz="2100" dirty="0">
                <a:latin typeface="Bahnschrift" panose="020B0502040204020203" pitchFamily="34" charset="0"/>
              </a:rPr>
              <a:t>, </a:t>
            </a:r>
            <a:r>
              <a:rPr lang="en-US" sz="2100" dirty="0" err="1">
                <a:latin typeface="Bahnschrift" panose="020B0502040204020203" pitchFamily="34" charset="0"/>
              </a:rPr>
              <a:t>multinasional</a:t>
            </a:r>
            <a:r>
              <a:rPr lang="en-US" sz="2100" dirty="0">
                <a:latin typeface="Bahnschrift" panose="020B0502040204020203" pitchFamily="34" charset="0"/>
              </a:rPr>
              <a:t>, atau global.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latin typeface="Bahnschrift" panose="020B0502040204020203" pitchFamily="34" charset="0"/>
              </a:rPr>
              <a:t>Perencanaan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sumber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daya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peusahaan</a:t>
            </a:r>
            <a:r>
              <a:rPr lang="en-US" sz="2100" dirty="0">
                <a:latin typeface="Bahnschrift" panose="020B0502040204020203" pitchFamily="34" charset="0"/>
              </a:rPr>
              <a:t> juga </a:t>
            </a:r>
            <a:r>
              <a:rPr lang="en-US" sz="2100" dirty="0" err="1">
                <a:latin typeface="Bahnschrift" panose="020B0502040204020203" pitchFamily="34" charset="0"/>
              </a:rPr>
              <a:t>mencakup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keputusan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tentang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id-ID" sz="2100" dirty="0">
                <a:latin typeface="Bahnschrift" panose="020B0502040204020203" pitchFamily="34" charset="0"/>
              </a:rPr>
              <a:t>pertimbangan SDM seperti biaya dan ketersediaan tenaga kerja yang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id-ID" sz="2100" dirty="0">
                <a:latin typeface="Bahnschrift" panose="020B0502040204020203" pitchFamily="34" charset="0"/>
              </a:rPr>
              <a:t>memenuhi syarat. </a:t>
            </a:r>
            <a:endParaRPr lang="en-US" sz="21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 err="1">
                <a:latin typeface="Bahnschrift" panose="020B0502040204020203" pitchFamily="34" charset="0"/>
              </a:rPr>
              <a:t>perencanaan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sumber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daya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manusia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mencakup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keputusan</a:t>
            </a:r>
            <a:r>
              <a:rPr lang="en-US" sz="2100" dirty="0">
                <a:latin typeface="Bahnschrift" panose="020B0502040204020203" pitchFamily="34" charset="0"/>
              </a:rPr>
              <a:t> untuk </a:t>
            </a:r>
            <a:r>
              <a:rPr lang="en-US" sz="2100" dirty="0" err="1">
                <a:latin typeface="Bahnschrift" panose="020B0502040204020203" pitchFamily="34" charset="0"/>
              </a:rPr>
              <a:t>mempekerjakan</a:t>
            </a:r>
            <a:r>
              <a:rPr lang="en-US" sz="2100" dirty="0">
                <a:latin typeface="Bahnschrift" panose="020B0502040204020203" pitchFamily="34" charset="0"/>
              </a:rPr>
              <a:t> dan </a:t>
            </a:r>
            <a:r>
              <a:rPr lang="en-US" sz="2100" dirty="0" err="1">
                <a:latin typeface="Bahnschrift" panose="020B0502040204020203" pitchFamily="34" charset="0"/>
              </a:rPr>
              <a:t>memberhentikan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pekerja</a:t>
            </a:r>
            <a:r>
              <a:rPr lang="en-US" sz="2100" dirty="0">
                <a:latin typeface="Bahnschrift" panose="020B0502040204020203" pitchFamily="34" charset="0"/>
              </a:rPr>
              <a:t> untuk </a:t>
            </a:r>
            <a:r>
              <a:rPr lang="en-US" sz="2100" dirty="0" err="1">
                <a:latin typeface="Bahnschrift" panose="020B0502040204020203" pitchFamily="34" charset="0"/>
              </a:rPr>
              <a:t>mempersiapkan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kebutuhan</a:t>
            </a:r>
            <a:r>
              <a:rPr lang="en-US" sz="2100" dirty="0">
                <a:latin typeface="Bahnschrift" panose="020B0502040204020203" pitchFamily="34" charset="0"/>
              </a:rPr>
              <a:t> </a:t>
            </a:r>
            <a:r>
              <a:rPr lang="en-US" sz="2100" dirty="0" err="1">
                <a:latin typeface="Bahnschrift" panose="020B0502040204020203" pitchFamily="34" charset="0"/>
              </a:rPr>
              <a:t>organisasi</a:t>
            </a:r>
            <a:r>
              <a:rPr lang="en-US" sz="2100" dirty="0">
                <a:latin typeface="Bahnschrift" panose="020B0502040204020203" pitchFamily="34" charset="0"/>
              </a:rPr>
              <a:t> yang </a:t>
            </a:r>
            <a:r>
              <a:rPr lang="en-US" sz="2100" dirty="0" err="1">
                <a:latin typeface="Bahnschrift" panose="020B0502040204020203" pitchFamily="34" charset="0"/>
              </a:rPr>
              <a:t>diharapkan</a:t>
            </a:r>
            <a:r>
              <a:rPr lang="en-US" sz="2100" dirty="0">
                <a:latin typeface="Bahnschrift" panose="020B0502040204020203" pitchFamily="34" charset="0"/>
              </a:rPr>
              <a:t>.</a:t>
            </a:r>
            <a:endParaRPr lang="id-ID" sz="21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6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Selecting Employees in a Global Labor Market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88721"/>
            <a:ext cx="10966115" cy="389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Competency in the employee’s area of expertise.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 Ability to communicate verbally and nonverbally in the foreign country.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 Flexibility, tolerance of ambiguity, and sensitivity to cultural differences.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 Motivation to succeed and enjoyment of challenges.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 Willingness to learn about the foreign country’s culture, language, and customs.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 Support from family members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078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Compensating Expatriates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6" y="1188721"/>
            <a:ext cx="5386188" cy="4606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>
                <a:latin typeface="Bahnschrift" panose="020B0502040204020203" pitchFamily="34" charset="0"/>
              </a:rPr>
              <a:t>Salah satu tantangan terbesar dalam mengelola ekspatriat adalah menentukan paket kompensasi. </a:t>
            </a:r>
            <a:endParaRPr lang="en-US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>
                <a:latin typeface="Bahnschrift" panose="020B0502040204020203" pitchFamily="34" charset="0"/>
              </a:rPr>
              <a:t>Sebagian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id-ID" dirty="0">
                <a:latin typeface="Bahnschrift" panose="020B0502040204020203" pitchFamily="34" charset="0"/>
              </a:rPr>
              <a:t>besar organisasi menggunakan pendekatan neraca untuk menentukan jumlah total paket. </a:t>
            </a:r>
            <a:endParaRPr lang="en-US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dirty="0">
                <a:latin typeface="Bahnschrift" panose="020B0502040204020203" pitchFamily="34" charset="0"/>
              </a:rPr>
              <a:t>Pendekatan ini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id-ID" dirty="0">
                <a:latin typeface="Bahnschrift" panose="020B0502040204020203" pitchFamily="34" charset="0"/>
              </a:rPr>
              <a:t>menyesuaikan kompensasi manajer sehingga memberi manajer standar hidup yang sama seperti di negara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id-ID" dirty="0">
                <a:latin typeface="Bahnschrift" panose="020B0502040204020203" pitchFamily="34" charset="0"/>
              </a:rPr>
              <a:t>asal ditambah gaji ekstra untuk ketidaknyamanan penempatan di luar negeri.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11905-A4DA-7EF1-51A6-2EA3AEDD3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744" y="972920"/>
            <a:ext cx="6074255" cy="495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36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226407"/>
            <a:ext cx="5843388" cy="659303"/>
          </a:xfrm>
        </p:spPr>
        <p:txBody>
          <a:bodyPr>
            <a:no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Sample of an International Assignment Allowance Form</a:t>
            </a:r>
            <a:endParaRPr lang="id-ID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88721"/>
            <a:ext cx="5571245" cy="4102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200" dirty="0"/>
              <a:t> Praktik kompensasi ini dapat membuat penugasan ekspatriat menjadi sangat mahal.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v-SE" sz="2200" dirty="0"/>
              <a:t>Organisasi membagi 4 komponen dari total paket pembayaran: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sv-SE" sz="2200" dirty="0"/>
              <a:t>Gaji Pokok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sv-SE" sz="2200" dirty="0"/>
              <a:t>Tunjangan Pemerataan Pajak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sv-SE" sz="2200" dirty="0"/>
              <a:t>Tunjangan</a:t>
            </a:r>
          </a:p>
          <a:p>
            <a:pPr marL="914400" lvl="1" indent="-457200" algn="just">
              <a:lnSpc>
                <a:spcPct val="150000"/>
              </a:lnSpc>
              <a:buAutoNum type="arabicPeriod"/>
            </a:pPr>
            <a:r>
              <a:rPr lang="sv-SE" sz="2200" dirty="0"/>
              <a:t>Tunjangan Penugasan Dinas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CB3DC5-EB82-2FA8-C1D6-5C1AC2B2C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273" y="288044"/>
            <a:ext cx="5461044" cy="62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90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Role of Unions and Labor Relations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435603"/>
            <a:ext cx="10966115" cy="33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Bahnschrift" panose="020B0502040204020203" pitchFamily="34" charset="0"/>
              </a:rPr>
              <a:t>Serikat</a:t>
            </a:r>
            <a:r>
              <a:rPr lang="en-US" sz="2400" b="1" dirty="0">
                <a:latin typeface="Bahnschrift" panose="020B0502040204020203" pitchFamily="34" charset="0"/>
              </a:rPr>
              <a:t> </a:t>
            </a:r>
            <a:r>
              <a:rPr lang="en-US" sz="2400" b="1" dirty="0" err="1">
                <a:latin typeface="Bahnschrift" panose="020B0502040204020203" pitchFamily="34" charset="0"/>
              </a:rPr>
              <a:t>Pekerja</a:t>
            </a:r>
            <a:r>
              <a:rPr lang="en-US" sz="2400" b="1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adalah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organisasi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dibentuk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tujuan</a:t>
            </a:r>
            <a:r>
              <a:rPr lang="en-US" sz="2400" dirty="0">
                <a:latin typeface="Bahnschrift" panose="020B0502040204020203" pitchFamily="34" charset="0"/>
              </a:rPr>
              <a:t> untuk </a:t>
            </a:r>
            <a:r>
              <a:rPr lang="en-US" sz="2400" dirty="0" err="1">
                <a:latin typeface="Bahnschrift" panose="020B0502040204020203" pitchFamily="34" charset="0"/>
              </a:rPr>
              <a:t>mewakili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kepentingan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anggotanya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dalam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berhubungan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dengan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pengusaha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400" b="1" dirty="0">
                <a:latin typeface="Bahnschrift" panose="020B0502040204020203" pitchFamily="34" charset="0"/>
              </a:rPr>
              <a:t>Hubungan kerja</a:t>
            </a:r>
            <a:r>
              <a:rPr lang="en-US" sz="2400" b="1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adalah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bidang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menekankan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keterampilan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digunakan</a:t>
            </a:r>
            <a:r>
              <a:rPr lang="en-US" sz="2400" dirty="0">
                <a:latin typeface="Bahnschrift" panose="020B0502040204020203" pitchFamily="34" charset="0"/>
              </a:rPr>
              <a:t> oleh </a:t>
            </a:r>
            <a:r>
              <a:rPr lang="en-US" sz="2400" dirty="0" err="1">
                <a:latin typeface="Bahnschrift" panose="020B0502040204020203" pitchFamily="34" charset="0"/>
              </a:rPr>
              <a:t>manajer</a:t>
            </a:r>
            <a:r>
              <a:rPr lang="en-US" sz="2400" dirty="0">
                <a:latin typeface="Bahnschrift" panose="020B0502040204020203" pitchFamily="34" charset="0"/>
              </a:rPr>
              <a:t> dan </a:t>
            </a:r>
            <a:r>
              <a:rPr lang="en-US" sz="2400" dirty="0" err="1">
                <a:latin typeface="Bahnschrift" panose="020B0502040204020203" pitchFamily="34" charset="0"/>
              </a:rPr>
              <a:t>pemimpin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serikat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</a:t>
            </a:r>
            <a:r>
              <a:rPr lang="en-US" sz="2400" dirty="0">
                <a:latin typeface="Bahnschrift" panose="020B0502040204020203" pitchFamily="34" charset="0"/>
              </a:rPr>
              <a:t> untuk </a:t>
            </a:r>
            <a:r>
              <a:rPr lang="en-US" sz="2400" dirty="0" err="1">
                <a:latin typeface="Bahnschrift" panose="020B0502040204020203" pitchFamily="34" charset="0"/>
              </a:rPr>
              <a:t>meminimalkan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bentuk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konflik</a:t>
            </a:r>
            <a:r>
              <a:rPr lang="en-US" sz="2400" dirty="0">
                <a:latin typeface="Bahnschrift" panose="020B0502040204020203" pitchFamily="34" charset="0"/>
              </a:rPr>
              <a:t> yang mahal (seperti </a:t>
            </a:r>
            <a:r>
              <a:rPr lang="en-US" sz="2400" dirty="0" err="1">
                <a:latin typeface="Bahnschrift" panose="020B0502040204020203" pitchFamily="34" charset="0"/>
              </a:rPr>
              <a:t>pemogokan</a:t>
            </a:r>
            <a:r>
              <a:rPr lang="en-US" sz="2400" dirty="0">
                <a:latin typeface="Bahnschrift" panose="020B0502040204020203" pitchFamily="34" charset="0"/>
              </a:rPr>
              <a:t>) dan </a:t>
            </a:r>
            <a:r>
              <a:rPr lang="en-US" sz="2400" dirty="0" err="1">
                <a:latin typeface="Bahnschrift" panose="020B0502040204020203" pitchFamily="34" charset="0"/>
              </a:rPr>
              <a:t>mencari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solusi</a:t>
            </a:r>
            <a:r>
              <a:rPr lang="en-US" sz="2400" dirty="0">
                <a:latin typeface="Bahnschrift" panose="020B0502040204020203" pitchFamily="34" charset="0"/>
              </a:rPr>
              <a:t> win-win untuk </a:t>
            </a:r>
            <a:r>
              <a:rPr lang="en-US" sz="2400" dirty="0" err="1">
                <a:latin typeface="Bahnschrift" panose="020B0502040204020203" pitchFamily="34" charset="0"/>
              </a:rPr>
              <a:t>perbedaan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pendapat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745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1395696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Labor relations involves three levels of decisions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E0A3C-870D-AD77-B088-6C3C787201D7}"/>
              </a:ext>
            </a:extLst>
          </p:cNvPr>
          <p:cNvSpPr txBox="1"/>
          <p:nvPr/>
        </p:nvSpPr>
        <p:spPr>
          <a:xfrm>
            <a:off x="498765" y="1246914"/>
            <a:ext cx="11018096" cy="372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000" b="1" dirty="0">
                <a:latin typeface="Bahnschrift" panose="020B0502040204020203" pitchFamily="34" charset="0"/>
              </a:rPr>
              <a:t>Labor relations strategy </a:t>
            </a:r>
            <a:r>
              <a:rPr lang="en-US" sz="2000" dirty="0">
                <a:latin typeface="Bahnschrift" panose="020B0502040204020203" pitchFamily="34" charset="0"/>
              </a:rPr>
              <a:t>: Keputusan ini </a:t>
            </a:r>
            <a:r>
              <a:rPr lang="en-US" sz="2000" dirty="0" err="1">
                <a:latin typeface="Bahnschrift" panose="020B0502040204020203" pitchFamily="34" charset="0"/>
              </a:rPr>
              <a:t>dipengaruhi</a:t>
            </a:r>
            <a:r>
              <a:rPr lang="en-US" sz="2000" dirty="0">
                <a:latin typeface="Bahnschrift" panose="020B0502040204020203" pitchFamily="34" charset="0"/>
              </a:rPr>
              <a:t> oleh </a:t>
            </a:r>
            <a:r>
              <a:rPr lang="en-US" sz="2000" dirty="0" err="1">
                <a:latin typeface="Bahnschrift" panose="020B0502040204020203" pitchFamily="34" charset="0"/>
              </a:rPr>
              <a:t>kekuatan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luar</a:t>
            </a:r>
            <a:r>
              <a:rPr lang="en-US" sz="2000" dirty="0">
                <a:latin typeface="Bahnschrift" panose="020B0502040204020203" pitchFamily="34" charset="0"/>
              </a:rPr>
              <a:t> seperti </a:t>
            </a:r>
            <a:r>
              <a:rPr lang="en-US" sz="2000" dirty="0" err="1">
                <a:latin typeface="Bahnschrift" panose="020B0502040204020203" pitchFamily="34" charset="0"/>
              </a:rPr>
              <a:t>opini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publik</a:t>
            </a:r>
            <a:r>
              <a:rPr lang="en-US" sz="2000" dirty="0">
                <a:latin typeface="Bahnschrift" panose="020B0502040204020203" pitchFamily="34" charset="0"/>
              </a:rPr>
              <a:t> dan </a:t>
            </a:r>
            <a:r>
              <a:rPr lang="en-US" sz="2000" dirty="0" err="1">
                <a:latin typeface="Bahnschrift" panose="020B0502040204020203" pitchFamily="34" charset="0"/>
              </a:rPr>
              <a:t>persaingan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id-ID" sz="2000" b="1" dirty="0">
                <a:latin typeface="Bahnschrift" panose="020B0502040204020203" pitchFamily="34" charset="0"/>
              </a:rPr>
              <a:t>Negotiating contracts</a:t>
            </a:r>
            <a:r>
              <a:rPr lang="en-US" sz="2000" b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: </a:t>
            </a:r>
            <a:r>
              <a:rPr lang="en-US" sz="2000" dirty="0" err="1">
                <a:latin typeface="Bahnschrift" panose="020B0502040204020203" pitchFamily="34" charset="0"/>
              </a:rPr>
              <a:t>negosiasi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kontrak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dalam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pengaturan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serikat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melibatkan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keputusan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tentang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struktur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gaji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keamanan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kerja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aturan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kerja</a:t>
            </a:r>
            <a:r>
              <a:rPr lang="en-US" sz="2000" dirty="0">
                <a:latin typeface="Bahnschrift" panose="020B0502040204020203" pitchFamily="34" charset="0"/>
              </a:rPr>
              <a:t>, </a:t>
            </a:r>
            <a:r>
              <a:rPr lang="en-US" sz="2000" dirty="0" err="1">
                <a:latin typeface="Bahnschrift" panose="020B0502040204020203" pitchFamily="34" charset="0"/>
              </a:rPr>
              <a:t>keselamatan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tempat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kerja</a:t>
            </a:r>
            <a:r>
              <a:rPr lang="en-US" sz="2000" dirty="0">
                <a:latin typeface="Bahnschrift" panose="020B0502040204020203" pitchFamily="34" charset="0"/>
              </a:rPr>
              <a:t>, dan </a:t>
            </a:r>
            <a:r>
              <a:rPr lang="en-US" sz="2000" dirty="0" err="1">
                <a:latin typeface="Bahnschrift" panose="020B0502040204020203" pitchFamily="34" charset="0"/>
              </a:rPr>
              <a:t>banyak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masalah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lainnya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id-ID" sz="2000" dirty="0">
                <a:latin typeface="Bahnschrift" panose="020B0502040204020203" pitchFamily="34" charset="0"/>
              </a:rPr>
              <a:t> </a:t>
            </a:r>
            <a:r>
              <a:rPr lang="id-ID" sz="2000" b="1" dirty="0">
                <a:latin typeface="Bahnschrift" panose="020B0502040204020203" pitchFamily="34" charset="0"/>
              </a:rPr>
              <a:t>Administering contracts</a:t>
            </a:r>
            <a:r>
              <a:rPr lang="en-US" sz="2000" b="1" dirty="0">
                <a:latin typeface="Bahnschrift" panose="020B0502040204020203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</a:rPr>
              <a:t>: Keputusan ini </a:t>
            </a:r>
            <a:r>
              <a:rPr lang="en-US" sz="2000" dirty="0" err="1">
                <a:latin typeface="Bahnschrift" panose="020B0502040204020203" pitchFamily="34" charset="0"/>
              </a:rPr>
              <a:t>melibatkan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aktivitas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sehari-hari</a:t>
            </a:r>
            <a:r>
              <a:rPr lang="en-US" sz="2000" dirty="0">
                <a:latin typeface="Bahnschrift" panose="020B0502040204020203" pitchFamily="34" charset="0"/>
              </a:rPr>
              <a:t> di mana </a:t>
            </a:r>
            <a:r>
              <a:rPr lang="en-US" sz="2000" dirty="0" err="1">
                <a:latin typeface="Bahnschrift" panose="020B0502040204020203" pitchFamily="34" charset="0"/>
              </a:rPr>
              <a:t>anggota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serikat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pekerja</a:t>
            </a:r>
            <a:r>
              <a:rPr lang="en-US" sz="2000" dirty="0">
                <a:latin typeface="Bahnschrift" panose="020B0502040204020203" pitchFamily="34" charset="0"/>
              </a:rPr>
              <a:t> dan </a:t>
            </a:r>
            <a:r>
              <a:rPr lang="en-US" sz="2000" dirty="0" err="1">
                <a:latin typeface="Bahnschrift" panose="020B0502040204020203" pitchFamily="34" charset="0"/>
              </a:rPr>
              <a:t>manajer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organisasi</a:t>
            </a:r>
            <a:r>
              <a:rPr lang="en-US" sz="2000" dirty="0">
                <a:latin typeface="Bahnschrift" panose="020B0502040204020203" pitchFamily="34" charset="0"/>
              </a:rPr>
              <a:t> mungkin </a:t>
            </a:r>
            <a:r>
              <a:rPr lang="en-US" sz="2000" dirty="0" err="1">
                <a:latin typeface="Bahnschrift" panose="020B0502040204020203" pitchFamily="34" charset="0"/>
              </a:rPr>
              <a:t>memiliki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perbedaan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pendapat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  <a:r>
              <a:rPr lang="en-US" sz="2000" dirty="0" err="1">
                <a:latin typeface="Bahnschrift" panose="020B0502040204020203" pitchFamily="34" charset="0"/>
              </a:rPr>
              <a:t>Masalah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termasuk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keluhan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tentang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aturan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kerja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dilanggar</a:t>
            </a:r>
            <a:r>
              <a:rPr lang="en-US" sz="2000" dirty="0">
                <a:latin typeface="Bahnschrift" panose="020B0502040204020203" pitchFamily="34" charset="0"/>
              </a:rPr>
              <a:t> atau </a:t>
            </a:r>
            <a:r>
              <a:rPr lang="en-US" sz="2000" dirty="0" err="1">
                <a:latin typeface="Bahnschrift" panose="020B0502040204020203" pitchFamily="34" charset="0"/>
              </a:rPr>
              <a:t>pekerja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diperlakukan</a:t>
            </a:r>
            <a:r>
              <a:rPr lang="en-US" sz="2000" dirty="0">
                <a:latin typeface="Bahnschrift" panose="020B0502040204020203" pitchFamily="34" charset="0"/>
              </a:rPr>
              <a:t> tidak </a:t>
            </a:r>
            <a:endParaRPr lang="id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49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Keanggotaan Serikat Pekerja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B4D4B385-719B-6689-01C9-9BD554C56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202415"/>
              </p:ext>
            </p:extLst>
          </p:nvPr>
        </p:nvGraphicFramePr>
        <p:xfrm>
          <a:off x="1077687" y="1567543"/>
          <a:ext cx="9993084" cy="3660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4079">
                  <a:extLst>
                    <a:ext uri="{9D8B030D-6E8A-4147-A177-3AD203B41FA5}">
                      <a16:colId xmlns:a16="http://schemas.microsoft.com/office/drawing/2014/main" val="341458697"/>
                    </a:ext>
                  </a:extLst>
                </a:gridCol>
                <a:gridCol w="3906565">
                  <a:extLst>
                    <a:ext uri="{9D8B030D-6E8A-4147-A177-3AD203B41FA5}">
                      <a16:colId xmlns:a16="http://schemas.microsoft.com/office/drawing/2014/main" val="3604352122"/>
                    </a:ext>
                  </a:extLst>
                </a:gridCol>
                <a:gridCol w="2872440">
                  <a:extLst>
                    <a:ext uri="{9D8B030D-6E8A-4147-A177-3AD203B41FA5}">
                      <a16:colId xmlns:a16="http://schemas.microsoft.com/office/drawing/2014/main" val="3616368767"/>
                    </a:ext>
                  </a:extLst>
                </a:gridCol>
              </a:tblGrid>
              <a:tr h="657040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Serikat</a:t>
                      </a:r>
                      <a:r>
                        <a:rPr lang="en-US" dirty="0"/>
                        <a:t> Nasional dan </a:t>
                      </a:r>
                      <a:r>
                        <a:rPr lang="en-US" dirty="0" err="1"/>
                        <a:t>Internasional</a:t>
                      </a:r>
                      <a:endParaRPr lang="en-ID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Serikat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Lokal</a:t>
                      </a:r>
                      <a:r>
                        <a:rPr lang="en-US" dirty="0"/>
                        <a:t> </a:t>
                      </a:r>
                      <a:endParaRPr lang="en-ID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96102"/>
                  </a:ext>
                </a:extLst>
              </a:tr>
              <a:tr h="150180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Serikat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Pekerja</a:t>
                      </a:r>
                      <a:endParaRPr lang="en-ID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/>
                        <a:t>Daya </a:t>
                      </a:r>
                      <a:r>
                        <a:rPr lang="en-ID" dirty="0" err="1"/>
                        <a:t>tawar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serikat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pekerja</a:t>
                      </a:r>
                      <a:r>
                        <a:rPr lang="en-ID" dirty="0"/>
                        <a:t> sangat </a:t>
                      </a:r>
                      <a:r>
                        <a:rPr lang="en-ID" dirty="0" err="1"/>
                        <a:t>bergantung</a:t>
                      </a:r>
                      <a:r>
                        <a:rPr lang="en-ID" dirty="0"/>
                        <a:t> pada </a:t>
                      </a:r>
                      <a:r>
                        <a:rPr lang="en-ID" dirty="0" err="1"/>
                        <a:t>kontrolnya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atas</a:t>
                      </a:r>
                      <a:endParaRPr lang="en-ID" dirty="0"/>
                    </a:p>
                    <a:p>
                      <a:pPr algn="ctr"/>
                      <a:r>
                        <a:rPr lang="en-ID" dirty="0" err="1"/>
                        <a:t>pasokan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pekerjanya</a:t>
                      </a:r>
                      <a:r>
                        <a:rPr lang="en-ID" dirty="0"/>
                        <a:t>.</a:t>
                      </a:r>
                    </a:p>
                    <a:p>
                      <a:pPr algn="ctr"/>
                      <a:endParaRPr lang="en-ID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dapat</a:t>
                      </a:r>
                      <a:endParaRPr lang="en-ID" dirty="0"/>
                    </a:p>
                    <a:p>
                      <a:pPr algn="ctr"/>
                      <a:r>
                        <a:rPr lang="en-ID" dirty="0" err="1"/>
                        <a:t>berkorespondensi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mencakup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kota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wilayah.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999906"/>
                  </a:ext>
                </a:extLst>
              </a:tr>
              <a:tr h="1501805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Serikat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Industri</a:t>
                      </a:r>
                      <a:endParaRPr lang="en-ID" b="1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hasil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bekerja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untuk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pemberi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kerja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tertentu</a:t>
                      </a:r>
                      <a:r>
                        <a:rPr lang="en-ID" dirty="0"/>
                        <a:t> di </a:t>
                      </a:r>
                      <a:r>
                        <a:rPr lang="en-ID" dirty="0" err="1"/>
                        <a:t>industri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tersebut</a:t>
                      </a:r>
                      <a:r>
                        <a:rPr lang="en-ID" dirty="0"/>
                        <a:t>.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dapat</a:t>
                      </a:r>
                      <a:endParaRPr lang="en-ID" dirty="0"/>
                    </a:p>
                    <a:p>
                      <a:pPr algn="ctr"/>
                      <a:r>
                        <a:rPr lang="en-ID" dirty="0" err="1"/>
                        <a:t>berkorespondensi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dengan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satu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fasilitas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besar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atau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sejumlah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fasilitas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kecil</a:t>
                      </a:r>
                      <a:endParaRPr lang="en-ID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491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5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Trends in Union Membership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33645"/>
            <a:ext cx="10966115" cy="418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Bahnschrift" panose="020B0502040204020203" pitchFamily="34" charset="0"/>
              </a:rPr>
              <a:t>Change in the structure of the economy </a:t>
            </a:r>
            <a:r>
              <a:rPr lang="en-US" sz="2000" dirty="0">
                <a:latin typeface="Bahnschrift" panose="020B0502040204020203" pitchFamily="34" charset="0"/>
              </a:rPr>
              <a:t>: Banyak </a:t>
            </a:r>
            <a:r>
              <a:rPr lang="en-US" sz="2000" dirty="0" err="1">
                <a:latin typeface="Bahnschrift" panose="020B0502040204020203" pitchFamily="34" charset="0"/>
              </a:rPr>
              <a:t>pertumbuhan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pekerjaan</a:t>
            </a:r>
            <a:r>
              <a:rPr lang="en-US" sz="2000" dirty="0">
                <a:latin typeface="Bahnschrift" panose="020B0502040204020203" pitchFamily="34" charset="0"/>
              </a:rPr>
              <a:t> baru-baru ini </a:t>
            </a:r>
            <a:r>
              <a:rPr lang="en-US" sz="2000" dirty="0" err="1">
                <a:latin typeface="Bahnschrift" panose="020B0502040204020203" pitchFamily="34" charset="0"/>
              </a:rPr>
              <a:t>terjadi</a:t>
            </a:r>
            <a:r>
              <a:rPr lang="en-US" sz="2000" dirty="0">
                <a:latin typeface="Bahnschrift" panose="020B0502040204020203" pitchFamily="34" charset="0"/>
              </a:rPr>
              <a:t> di </a:t>
            </a:r>
            <a:r>
              <a:rPr lang="en-US" sz="2000" dirty="0" err="1">
                <a:latin typeface="Bahnschrift" panose="020B0502040204020203" pitchFamily="34" charset="0"/>
              </a:rPr>
              <a:t>sektor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jasa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ekonomi</a:t>
            </a:r>
            <a:r>
              <a:rPr lang="en-US" sz="2000" dirty="0">
                <a:latin typeface="Bahnschrift" panose="020B0502040204020203" pitchFamily="34" charset="0"/>
              </a:rPr>
              <a:t>,</a:t>
            </a:r>
            <a:r>
              <a:rPr lang="es-ES" sz="2000" dirty="0">
                <a:latin typeface="Bahnschrift" panose="020B0502040204020203" pitchFamily="34" charset="0"/>
              </a:rPr>
              <a:t> </a:t>
            </a:r>
            <a:r>
              <a:rPr lang="es-ES" sz="2000" dirty="0" err="1">
                <a:latin typeface="Bahnschrift" panose="020B0502040204020203" pitchFamily="34" charset="0"/>
              </a:rPr>
              <a:t>seperti</a:t>
            </a:r>
            <a:r>
              <a:rPr lang="es-ES" sz="2000" dirty="0">
                <a:latin typeface="Bahnschrift" panose="020B0502040204020203" pitchFamily="34" charset="0"/>
              </a:rPr>
              <a:t> </a:t>
            </a:r>
            <a:r>
              <a:rPr lang="es-ES" sz="2000" dirty="0" err="1">
                <a:latin typeface="Bahnschrift" panose="020B0502040204020203" pitchFamily="34" charset="0"/>
              </a:rPr>
              <a:t>keuangan</a:t>
            </a:r>
            <a:r>
              <a:rPr lang="es-ES" sz="2000" dirty="0">
                <a:latin typeface="Bahnschrift" panose="020B0502040204020203" pitchFamily="34" charset="0"/>
              </a:rPr>
              <a:t>, </a:t>
            </a:r>
            <a:r>
              <a:rPr lang="es-ES" sz="2000" dirty="0" err="1">
                <a:latin typeface="Bahnschrift" panose="020B0502040204020203" pitchFamily="34" charset="0"/>
              </a:rPr>
              <a:t>asuransi</a:t>
            </a:r>
            <a:r>
              <a:rPr lang="es-ES" sz="2000" dirty="0">
                <a:latin typeface="Bahnschrift" panose="020B0502040204020203" pitchFamily="34" charset="0"/>
              </a:rPr>
              <a:t>, dan real </a:t>
            </a:r>
            <a:r>
              <a:rPr lang="es-ES" sz="2000" dirty="0" err="1">
                <a:latin typeface="Bahnschrift" panose="020B0502040204020203" pitchFamily="34" charset="0"/>
              </a:rPr>
              <a:t>estat</a:t>
            </a:r>
            <a:r>
              <a:rPr lang="es-ES" sz="2000" dirty="0">
                <a:latin typeface="Bahnschrift" panose="020B0502040204020203" pitchFamily="34" charset="0"/>
              </a:rPr>
              <a:t>.</a:t>
            </a: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latin typeface="Bahnschrift" panose="020B0502040204020203" pitchFamily="34" charset="0"/>
              </a:rPr>
              <a:t>Management efforts to control costs</a:t>
            </a:r>
            <a:r>
              <a:rPr lang="en-US" sz="2000" dirty="0">
                <a:latin typeface="Bahnschrift" panose="020B0502040204020203" pitchFamily="34" charset="0"/>
              </a:rPr>
              <a:t>: Rata -rata </a:t>
            </a:r>
            <a:r>
              <a:rPr lang="en-US" sz="2000" dirty="0" err="1">
                <a:latin typeface="Bahnschrift" panose="020B0502040204020203" pitchFamily="34" charset="0"/>
              </a:rPr>
              <a:t>pekerja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berserikat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menerima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gaji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lebih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tinggi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daripada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rekan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mereka</a:t>
            </a:r>
            <a:r>
              <a:rPr lang="en-US" sz="2000" dirty="0">
                <a:latin typeface="Bahnschrift" panose="020B0502040204020203" pitchFamily="34" charset="0"/>
              </a:rPr>
              <a:t> yang tidak </a:t>
            </a:r>
            <a:r>
              <a:rPr lang="en-US" sz="2000" dirty="0" err="1">
                <a:latin typeface="Bahnschrift" panose="020B0502040204020203" pitchFamily="34" charset="0"/>
              </a:rPr>
              <a:t>berserikat</a:t>
            </a:r>
            <a:r>
              <a:rPr lang="en-US" sz="2000" dirty="0">
                <a:latin typeface="Bahnschrift" panose="020B0502040204020203" pitchFamily="34" charset="0"/>
              </a:rPr>
              <a:t>, dan </a:t>
            </a:r>
            <a:r>
              <a:rPr lang="en-US" sz="2000" dirty="0" err="1">
                <a:latin typeface="Bahnschrift" panose="020B0502040204020203" pitchFamily="34" charset="0"/>
              </a:rPr>
              <a:t>tekanan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lebih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besar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karena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persaingan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internasional</a:t>
            </a:r>
            <a:r>
              <a:rPr lang="en-US" sz="2000" dirty="0">
                <a:latin typeface="Bahnschrift" panose="020B0502040204020203" pitchFamily="34" charset="0"/>
              </a:rPr>
              <a:t>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1" i="1" dirty="0">
                <a:latin typeface="Bahnschrift" panose="020B0502040204020203" pitchFamily="34" charset="0"/>
              </a:rPr>
              <a:t>Human resource practices</a:t>
            </a:r>
            <a:r>
              <a:rPr lang="en-US" sz="2000" dirty="0">
                <a:latin typeface="Bahnschrift" panose="020B0502040204020203" pitchFamily="34" charset="0"/>
              </a:rPr>
              <a:t>:  </a:t>
            </a:r>
            <a:r>
              <a:rPr lang="en-US" sz="2000" dirty="0" err="1">
                <a:latin typeface="Bahnschrift" panose="020B0502040204020203" pitchFamily="34" charset="0"/>
              </a:rPr>
              <a:t>Persaingan</a:t>
            </a:r>
            <a:r>
              <a:rPr lang="en-US" sz="2000" dirty="0">
                <a:latin typeface="Bahnschrift" panose="020B0502040204020203" pitchFamily="34" charset="0"/>
              </a:rPr>
              <a:t> untuk </a:t>
            </a:r>
            <a:r>
              <a:rPr lang="en-US" sz="2000" dirty="0" err="1">
                <a:latin typeface="Bahnschrift" panose="020B0502040204020203" pitchFamily="34" charset="0"/>
              </a:rPr>
              <a:t>sumber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daya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manusia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langka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dapat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membuat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pemberi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kerja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menawarkan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banyak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hal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secara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tradisional</a:t>
            </a: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000" b="1" i="1" dirty="0">
                <a:latin typeface="Bahnschrift" panose="020B0502040204020203" pitchFamily="34" charset="0"/>
              </a:rPr>
              <a:t>Government regulation</a:t>
            </a:r>
            <a:r>
              <a:rPr lang="en-US" sz="2000" b="1" i="1" dirty="0">
                <a:latin typeface="Bahnschrift" panose="020B0502040204020203" pitchFamily="34" charset="0"/>
              </a:rPr>
              <a:t>: </a:t>
            </a:r>
            <a:r>
              <a:rPr lang="sv-SE" sz="2000" dirty="0">
                <a:latin typeface="Bahnschrift" panose="020B0502040204020203" pitchFamily="34" charset="0"/>
              </a:rPr>
              <a:t>Peraturan yang lebih ketat di bidang-bidang seperti keselamatan tempat kerja dan kesempatan kerja yang setara menyisakan lebih sedikit bidang</a:t>
            </a:r>
            <a:endParaRPr lang="id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0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4" y="177420"/>
            <a:ext cx="11248145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Goals of Management, Labor Unions, and Society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8">
            <a:extLst>
              <a:ext uri="{FF2B5EF4-FFF2-40B4-BE49-F238E27FC236}">
                <a16:creationId xmlns:a16="http://schemas.microsoft.com/office/drawing/2014/main" id="{CE95F098-03D0-4070-F002-E5AC7AFE7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220498"/>
              </p:ext>
            </p:extLst>
          </p:nvPr>
        </p:nvGraphicFramePr>
        <p:xfrm>
          <a:off x="688042" y="1567543"/>
          <a:ext cx="10839931" cy="2694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2997">
                  <a:extLst>
                    <a:ext uri="{9D8B030D-6E8A-4147-A177-3AD203B41FA5}">
                      <a16:colId xmlns:a16="http://schemas.microsoft.com/office/drawing/2014/main" val="3604352122"/>
                    </a:ext>
                  </a:extLst>
                </a:gridCol>
                <a:gridCol w="4249942">
                  <a:extLst>
                    <a:ext uri="{9D8B030D-6E8A-4147-A177-3AD203B41FA5}">
                      <a16:colId xmlns:a16="http://schemas.microsoft.com/office/drawing/2014/main" val="3616368767"/>
                    </a:ext>
                  </a:extLst>
                </a:gridCol>
                <a:gridCol w="3836992">
                  <a:extLst>
                    <a:ext uri="{9D8B030D-6E8A-4147-A177-3AD203B41FA5}">
                      <a16:colId xmlns:a16="http://schemas.microsoft.com/office/drawing/2014/main" val="4243731482"/>
                    </a:ext>
                  </a:extLst>
                </a:gridCol>
              </a:tblGrid>
              <a:tr h="81997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Tujuan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Manajemen</a:t>
                      </a:r>
                      <a:endParaRPr lang="en-ID" sz="2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Tujuan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Serikat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Pekerja</a:t>
                      </a:r>
                      <a:endParaRPr lang="en-ID" sz="2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Tujuan</a:t>
                      </a:r>
                      <a:r>
                        <a:rPr lang="en-US" sz="2400" dirty="0"/>
                        <a:t> Masyarakat</a:t>
                      </a:r>
                      <a:endParaRPr lang="en-ID" sz="2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96102"/>
                  </a:ext>
                </a:extLst>
              </a:tr>
              <a:tr h="1874236"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menekankan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pengendalian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biaya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peningkatan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hasil</a:t>
                      </a:r>
                      <a:r>
                        <a:rPr lang="en-ID" dirty="0"/>
                        <a:t>. 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mendapatkan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gaji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kondisi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kerja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memuaskan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anggotanya</a:t>
                      </a:r>
                      <a:r>
                        <a:rPr lang="en-ID" dirty="0"/>
                        <a:t> dan </a:t>
                      </a:r>
                      <a:r>
                        <a:rPr lang="en-ID" dirty="0" err="1"/>
                        <a:t>memberikan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suara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kepada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anggota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dalam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pengambilan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keputusan</a:t>
                      </a:r>
                      <a:r>
                        <a:rPr lang="en-ID" dirty="0"/>
                        <a:t> yang </a:t>
                      </a:r>
                      <a:r>
                        <a:rPr lang="en-ID" dirty="0" err="1"/>
                        <a:t>mempengaruhi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mereka</a:t>
                      </a:r>
                      <a:r>
                        <a:rPr lang="en-ID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dirty="0" err="1"/>
                        <a:t>memastikan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bahwa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pekerja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memiliki</a:t>
                      </a:r>
                      <a:endParaRPr lang="en-ID" dirty="0"/>
                    </a:p>
                    <a:p>
                      <a:pPr algn="ctr"/>
                      <a:r>
                        <a:rPr lang="en-ID" dirty="0" err="1"/>
                        <a:t>suara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tentang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bagaimana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mereka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diperlakukan</a:t>
                      </a:r>
                      <a:r>
                        <a:rPr lang="en-ID" dirty="0"/>
                        <a:t> oleh </a:t>
                      </a:r>
                      <a:r>
                        <a:rPr lang="en-ID" dirty="0" err="1"/>
                        <a:t>majikan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mereka</a:t>
                      </a:r>
                      <a:r>
                        <a:rPr lang="en-ID" dirty="0"/>
                        <a:t>.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99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39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4" y="177420"/>
            <a:ext cx="11667245" cy="659303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Bahnschrift" panose="020B0502040204020203" pitchFamily="34" charset="0"/>
              </a:rPr>
              <a:t>Laws and Regulations Affecting Labor Relations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5" y="1133645"/>
            <a:ext cx="10966115" cy="3261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</a:rPr>
              <a:t>National Labor Relations Act (NLRA): </a:t>
            </a:r>
            <a:r>
              <a:rPr lang="en-US" sz="2000" dirty="0" err="1">
                <a:latin typeface="Bahnschrift" panose="020B0502040204020203" pitchFamily="34" charset="0"/>
              </a:rPr>
              <a:t>Undang-undang</a:t>
            </a:r>
            <a:r>
              <a:rPr lang="en-US" sz="2000" dirty="0">
                <a:latin typeface="Bahnschrift" panose="020B0502040204020203" pitchFamily="34" charset="0"/>
              </a:rPr>
              <a:t> federal yang </a:t>
            </a:r>
            <a:r>
              <a:rPr lang="en-US" sz="2000" dirty="0" err="1">
                <a:latin typeface="Bahnschrift" panose="020B0502040204020203" pitchFamily="34" charset="0"/>
              </a:rPr>
              <a:t>mendukung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perundingan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bersama</a:t>
            </a:r>
            <a:r>
              <a:rPr lang="en-US" sz="2000" dirty="0">
                <a:latin typeface="Bahnschrift" panose="020B0502040204020203" pitchFamily="34" charset="0"/>
              </a:rPr>
              <a:t> dan </a:t>
            </a:r>
            <a:r>
              <a:rPr lang="en-US" sz="2000" dirty="0" err="1">
                <a:latin typeface="Bahnschrift" panose="020B0502040204020203" pitchFamily="34" charset="0"/>
              </a:rPr>
              <a:t>menetapkan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hak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karyawan</a:t>
            </a:r>
            <a:r>
              <a:rPr lang="en-US" sz="2000" dirty="0">
                <a:latin typeface="Bahnschrift" panose="020B0502040204020203" pitchFamily="34" charset="0"/>
              </a:rPr>
              <a:t> untuk </a:t>
            </a:r>
            <a:r>
              <a:rPr lang="en-US" sz="2000" dirty="0" err="1">
                <a:latin typeface="Bahnschrift" panose="020B0502040204020203" pitchFamily="34" charset="0"/>
              </a:rPr>
              <a:t>membentuk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serikat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pekerja</a:t>
            </a:r>
            <a:endParaRPr lang="en-US" sz="2000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</a:rPr>
              <a:t>Laws Amending the NLRA: </a:t>
            </a:r>
            <a:r>
              <a:rPr lang="en-US" sz="2000" dirty="0">
                <a:latin typeface="Bahnschrift" panose="020B0502040204020203" pitchFamily="34" charset="0"/>
              </a:rPr>
              <a:t> negara </a:t>
            </a:r>
            <a:r>
              <a:rPr lang="en-US" sz="2000" dirty="0" err="1">
                <a:latin typeface="Bahnschrift" panose="020B0502040204020203" pitchFamily="34" charset="0"/>
              </a:rPr>
              <a:t>hukum</a:t>
            </a:r>
            <a:r>
              <a:rPr lang="en-US" sz="2000" dirty="0">
                <a:latin typeface="Bahnschrift" panose="020B0502040204020203" pitchFamily="34" charset="0"/>
              </a:rPr>
              <a:t> yang </a:t>
            </a:r>
            <a:r>
              <a:rPr lang="en-US" sz="2000" dirty="0" err="1">
                <a:latin typeface="Bahnschrift" panose="020B0502040204020203" pitchFamily="34" charset="0"/>
              </a:rPr>
              <a:t>keanggotaan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serikat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pekerja</a:t>
            </a:r>
            <a:r>
              <a:rPr lang="en-US" sz="2000" dirty="0">
                <a:latin typeface="Bahnschrift" panose="020B0502040204020203" pitchFamily="34" charset="0"/>
              </a:rPr>
              <a:t> atau </a:t>
            </a:r>
            <a:r>
              <a:rPr lang="en-US" sz="2000" dirty="0" err="1">
                <a:latin typeface="Bahnschrift" panose="020B0502040204020203" pitchFamily="34" charset="0"/>
              </a:rPr>
              <a:t>pembayaran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iuran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serikat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pekerja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membatasi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hak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karyawan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atas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kebebasan</a:t>
            </a:r>
            <a:r>
              <a:rPr lang="en-US" sz="2000" dirty="0">
                <a:latin typeface="Bahnschrift" panose="020B0502040204020203" pitchFamily="34" charset="0"/>
              </a:rPr>
              <a:t> </a:t>
            </a:r>
            <a:r>
              <a:rPr lang="en-US" sz="2000" dirty="0" err="1">
                <a:latin typeface="Bahnschrift" panose="020B0502040204020203" pitchFamily="34" charset="0"/>
              </a:rPr>
              <a:t>berserikat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  <a:endParaRPr lang="en-US" sz="2000" b="1" dirty="0"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Bahnschrift" panose="020B0502040204020203" pitchFamily="34" charset="0"/>
              </a:rPr>
              <a:t>National Labor Relations Board (NLRB): </a:t>
            </a:r>
            <a:r>
              <a:rPr lang="sv-SE" sz="2000" dirty="0">
                <a:latin typeface="Bahnschrift" panose="020B0502040204020203" pitchFamily="34" charset="0"/>
              </a:rPr>
              <a:t>Instansi pemerintah federal yang menegakkan NLRA dengan melakukan dan mengesahkan pemilihan perwakilan dan menyelidiki praktik ketenagakerjaan yang tidak adil	</a:t>
            </a:r>
            <a:endParaRPr lang="id-ID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4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478E4B7-6E49-5E1A-0335-BE90ADE0507B}"/>
              </a:ext>
            </a:extLst>
          </p:cNvPr>
          <p:cNvSpPr/>
          <p:nvPr/>
        </p:nvSpPr>
        <p:spPr>
          <a:xfrm>
            <a:off x="0" y="-27281"/>
            <a:ext cx="12192000" cy="10113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D9CE61-9472-3B21-939F-E4CCE42D1FB0}"/>
              </a:ext>
            </a:extLst>
          </p:cNvPr>
          <p:cNvSpPr/>
          <p:nvPr/>
        </p:nvSpPr>
        <p:spPr>
          <a:xfrm>
            <a:off x="0" y="6353666"/>
            <a:ext cx="12192000" cy="50433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D1D4739-9EC4-10E0-D5E1-F484C8EF1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755" y="177420"/>
            <a:ext cx="10140422" cy="659303"/>
          </a:xfrm>
        </p:spPr>
        <p:txBody>
          <a:bodyPr>
            <a:noAutofit/>
          </a:bodyPr>
          <a:lstStyle/>
          <a:p>
            <a:pPr algn="l"/>
            <a:r>
              <a:rPr lang="fi-FI" sz="3600" dirty="0">
                <a:solidFill>
                  <a:schemeClr val="bg1"/>
                </a:solidFill>
                <a:latin typeface="Bahnschrift" panose="020B0502040204020203" pitchFamily="34" charset="0"/>
              </a:rPr>
              <a:t>Union Organizing Process.</a:t>
            </a:r>
            <a:endParaRPr lang="id-ID" sz="36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2" name="Picture 2" descr="Download | Pendaftaran ITTelkom Surabaya">
            <a:extLst>
              <a:ext uri="{FF2B5EF4-FFF2-40B4-BE49-F238E27FC236}">
                <a16:creationId xmlns:a16="http://schemas.microsoft.com/office/drawing/2014/main" id="{42357AB9-A26C-135A-06BC-8A4B0EFB0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25" y="5646944"/>
            <a:ext cx="1071155" cy="56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BCD148-8345-B467-0113-A1CF2D8DD1E3}"/>
              </a:ext>
            </a:extLst>
          </p:cNvPr>
          <p:cNvSpPr txBox="1"/>
          <p:nvPr/>
        </p:nvSpPr>
        <p:spPr>
          <a:xfrm>
            <a:off x="524753" y="1036777"/>
            <a:ext cx="10966115" cy="3895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Bahnschrift" panose="020B0502040204020203" pitchFamily="34" charset="0"/>
              </a:rPr>
              <a:t>consent election </a:t>
            </a:r>
            <a:r>
              <a:rPr lang="en-US" sz="2400" dirty="0">
                <a:latin typeface="Bahnschrift" panose="020B0502040204020203" pitchFamily="34" charset="0"/>
              </a:rPr>
              <a:t>: </a:t>
            </a:r>
            <a:r>
              <a:rPr lang="en-US" sz="2400" dirty="0" err="1">
                <a:latin typeface="Bahnschrift" panose="020B0502040204020203" pitchFamily="34" charset="0"/>
              </a:rPr>
              <a:t>pemberi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kerja</a:t>
            </a:r>
            <a:r>
              <a:rPr lang="en-US" sz="2400" dirty="0">
                <a:latin typeface="Bahnschrift" panose="020B0502040204020203" pitchFamily="34" charset="0"/>
              </a:rPr>
              <a:t> dan </a:t>
            </a:r>
            <a:r>
              <a:rPr lang="en-US" sz="2400" dirty="0" err="1">
                <a:latin typeface="Bahnschrift" panose="020B0502040204020203" pitchFamily="34" charset="0"/>
              </a:rPr>
              <a:t>serikat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pekerja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mencari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perwakilan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mencapai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kesepakatan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menyatakan</a:t>
            </a:r>
            <a:r>
              <a:rPr lang="en-US" sz="2400" dirty="0">
                <a:latin typeface="Bahnschrift" panose="020B0502040204020203" pitchFamily="34" charset="0"/>
              </a:rPr>
              <a:t> waktu dan </a:t>
            </a:r>
            <a:r>
              <a:rPr lang="en-US" sz="2400" dirty="0" err="1">
                <a:latin typeface="Bahnschrift" panose="020B0502040204020203" pitchFamily="34" charset="0"/>
              </a:rPr>
              <a:t>tempat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pemilihan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pilihan-pilihan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dicantumkan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dalam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surat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suara</a:t>
            </a:r>
            <a:r>
              <a:rPr lang="en-US" sz="2400" dirty="0">
                <a:latin typeface="Bahnschrift" panose="020B0502040204020203" pitchFamily="34" charset="0"/>
              </a:rPr>
              <a:t>, dan </a:t>
            </a:r>
            <a:r>
              <a:rPr lang="en-US" sz="2400" dirty="0" err="1">
                <a:latin typeface="Bahnschrift" panose="020B0502040204020203" pitchFamily="34" charset="0"/>
              </a:rPr>
              <a:t>cara</a:t>
            </a:r>
            <a:r>
              <a:rPr lang="en-US" sz="2400" dirty="0">
                <a:latin typeface="Bahnschrift" panose="020B0502040204020203" pitchFamily="34" charset="0"/>
              </a:rPr>
              <a:t> untuk </a:t>
            </a:r>
            <a:r>
              <a:rPr lang="en-US" sz="2400" dirty="0" err="1">
                <a:latin typeface="Bahnschrift" panose="020B0502040204020203" pitchFamily="34" charset="0"/>
              </a:rPr>
              <a:t>menentukan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siapa</a:t>
            </a:r>
            <a:r>
              <a:rPr lang="en-US" sz="2400" dirty="0">
                <a:latin typeface="Bahnschrift" panose="020B0502040204020203" pitchFamily="34" charset="0"/>
              </a:rPr>
              <a:t> yang </a:t>
            </a:r>
            <a:r>
              <a:rPr lang="en-US" sz="2400" dirty="0" err="1">
                <a:latin typeface="Bahnschrift" panose="020B0502040204020203" pitchFamily="34" charset="0"/>
              </a:rPr>
              <a:t>berhak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memilih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d-ID" sz="2400" b="1" dirty="0">
                <a:latin typeface="Bahnschrift" panose="020B0502040204020203" pitchFamily="34" charset="0"/>
              </a:rPr>
              <a:t>stipulation election</a:t>
            </a:r>
            <a:r>
              <a:rPr lang="en-US" sz="2400" dirty="0">
                <a:latin typeface="Bahnschrift" panose="020B0502040204020203" pitchFamily="34" charset="0"/>
              </a:rPr>
              <a:t>: para </a:t>
            </a:r>
            <a:r>
              <a:rPr lang="en-US" sz="2400" dirty="0" err="1">
                <a:latin typeface="Bahnschrift" panose="020B0502040204020203" pitchFamily="34" charset="0"/>
              </a:rPr>
              <a:t>pihak</a:t>
            </a:r>
            <a:r>
              <a:rPr lang="en-US" sz="2400" dirty="0">
                <a:latin typeface="Bahnschrift" panose="020B0502040204020203" pitchFamily="34" charset="0"/>
              </a:rPr>
              <a:t> tidak </a:t>
            </a:r>
            <a:r>
              <a:rPr lang="en-US" sz="2400" dirty="0" err="1">
                <a:latin typeface="Bahnschrift" panose="020B0502040204020203" pitchFamily="34" charset="0"/>
              </a:rPr>
              <a:t>dapat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menyepakati</a:t>
            </a:r>
            <a:r>
              <a:rPr lang="en-US" sz="2400" dirty="0">
                <a:latin typeface="Bahnschrift" panose="020B0502040204020203" pitchFamily="34" charset="0"/>
              </a:rPr>
              <a:t> semua </a:t>
            </a:r>
            <a:r>
              <a:rPr lang="en-US" sz="2400" dirty="0" err="1">
                <a:latin typeface="Bahnschrift" panose="020B0502040204020203" pitchFamily="34" charset="0"/>
              </a:rPr>
              <a:t>persyaratan</a:t>
            </a:r>
            <a:r>
              <a:rPr lang="en-US" sz="2400" dirty="0">
                <a:latin typeface="Bahnschrift" panose="020B0502040204020203" pitchFamily="34" charset="0"/>
              </a:rPr>
              <a:t> ini, </a:t>
            </a:r>
            <a:r>
              <a:rPr lang="en-US" sz="2400" dirty="0" err="1">
                <a:latin typeface="Bahnschrift" panose="020B0502040204020203" pitchFamily="34" charset="0"/>
              </a:rPr>
              <a:t>sehingga</a:t>
            </a:r>
            <a:r>
              <a:rPr lang="en-US" sz="2400" dirty="0">
                <a:latin typeface="Bahnschrift" panose="020B0502040204020203" pitchFamily="34" charset="0"/>
              </a:rPr>
              <a:t> NLRB </a:t>
            </a:r>
            <a:r>
              <a:rPr lang="en-US" sz="2400" dirty="0" err="1">
                <a:latin typeface="Bahnschrift" panose="020B0502040204020203" pitchFamily="34" charset="0"/>
              </a:rPr>
              <a:t>menentukan</a:t>
            </a:r>
            <a:r>
              <a:rPr lang="en-US" sz="2400" dirty="0">
                <a:latin typeface="Bahnschrift" panose="020B0502040204020203" pitchFamily="34" charset="0"/>
              </a:rPr>
              <a:t> waktu dan </a:t>
            </a:r>
            <a:r>
              <a:rPr lang="en-US" sz="2400" dirty="0" err="1">
                <a:latin typeface="Bahnschrift" panose="020B0502040204020203" pitchFamily="34" charset="0"/>
              </a:rPr>
              <a:t>tempat</a:t>
            </a:r>
            <a:r>
              <a:rPr lang="en-US" sz="2400" dirty="0">
                <a:latin typeface="Bahnschrift" panose="020B0502040204020203" pitchFamily="34" charset="0"/>
              </a:rPr>
              <a:t>, </a:t>
            </a:r>
            <a:r>
              <a:rPr lang="en-US" sz="2400" dirty="0" err="1">
                <a:latin typeface="Bahnschrift" panose="020B0502040204020203" pitchFamily="34" charset="0"/>
              </a:rPr>
              <a:t>pilihan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surat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suara</a:t>
            </a:r>
            <a:r>
              <a:rPr lang="en-US" sz="2400" dirty="0">
                <a:latin typeface="Bahnschrift" panose="020B0502040204020203" pitchFamily="34" charset="0"/>
              </a:rPr>
              <a:t>, dan </a:t>
            </a:r>
            <a:r>
              <a:rPr lang="en-US" sz="2400" dirty="0" err="1">
                <a:latin typeface="Bahnschrift" panose="020B0502040204020203" pitchFamily="34" charset="0"/>
              </a:rPr>
              <a:t>metode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penentuan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en-US" sz="2400" dirty="0" err="1">
                <a:latin typeface="Bahnschrift" panose="020B0502040204020203" pitchFamily="34" charset="0"/>
              </a:rPr>
              <a:t>kelayakan</a:t>
            </a:r>
            <a:endParaRPr lang="id-ID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04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1244</Words>
  <Application>Microsoft Office PowerPoint</Application>
  <PresentationFormat>Widescreen</PresentationFormat>
  <Paragraphs>118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Bahnschrift</vt:lpstr>
      <vt:lpstr>Calibri</vt:lpstr>
      <vt:lpstr>Calibri Light</vt:lpstr>
      <vt:lpstr>Office Theme</vt:lpstr>
      <vt:lpstr>PERENCANAAN SUMBER DAYA PERUSAHAAN (HR)</vt:lpstr>
      <vt:lpstr>Collective Bargaining and Labor Relations</vt:lpstr>
      <vt:lpstr>Role of Unions and Labor Relations</vt:lpstr>
      <vt:lpstr>Labor relations involves three levels of decisions</vt:lpstr>
      <vt:lpstr>Keanggotaan Serikat Pekerja</vt:lpstr>
      <vt:lpstr>Trends in Union Membership</vt:lpstr>
      <vt:lpstr>Goals of Management, Labor Unions, and Society</vt:lpstr>
      <vt:lpstr>Laws and Regulations Affecting Labor Relations</vt:lpstr>
      <vt:lpstr>Union Organizing Process.</vt:lpstr>
      <vt:lpstr>Union Strategies - 1</vt:lpstr>
      <vt:lpstr>Union Strategies - 2</vt:lpstr>
      <vt:lpstr>Collective Bargaining</vt:lpstr>
      <vt:lpstr>Collective Bargaining - 2</vt:lpstr>
      <vt:lpstr>Collective Bargaining - 3</vt:lpstr>
      <vt:lpstr>Alternatives to Work Stoppages </vt:lpstr>
      <vt:lpstr>Steps in an Employee-Initiated Grievance Procedure</vt:lpstr>
      <vt:lpstr>New Approaches to Labor Relations</vt:lpstr>
      <vt:lpstr>Managing Human  Resources Globally</vt:lpstr>
      <vt:lpstr>HRM in a Global Environment</vt:lpstr>
      <vt:lpstr>Factors Affecting HRM in International Markets</vt:lpstr>
      <vt:lpstr>Human Resource Planning in a Global Economy</vt:lpstr>
      <vt:lpstr>Selecting Employees in a Global Labor Market</vt:lpstr>
      <vt:lpstr>Compensating Expatriates</vt:lpstr>
      <vt:lpstr>Sample of an International Assignment Allowance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TITA AYU ROSPRICILIA</dc:creator>
  <cp:lastModifiedBy>affifiana prisyanti</cp:lastModifiedBy>
  <cp:revision>639</cp:revision>
  <dcterms:created xsi:type="dcterms:W3CDTF">2022-09-29T01:16:55Z</dcterms:created>
  <dcterms:modified xsi:type="dcterms:W3CDTF">2023-07-02T14:10:16Z</dcterms:modified>
</cp:coreProperties>
</file>