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09" r:id="rId3"/>
    <p:sldId id="261" r:id="rId4"/>
    <p:sldId id="338" r:id="rId5"/>
    <p:sldId id="311" r:id="rId6"/>
    <p:sldId id="280" r:id="rId7"/>
    <p:sldId id="312" r:id="rId8"/>
    <p:sldId id="339" r:id="rId9"/>
    <p:sldId id="313" r:id="rId10"/>
    <p:sldId id="314" r:id="rId11"/>
    <p:sldId id="315" r:id="rId12"/>
    <p:sldId id="290" r:id="rId13"/>
    <p:sldId id="291" r:id="rId14"/>
    <p:sldId id="336" r:id="rId15"/>
    <p:sldId id="264" r:id="rId16"/>
    <p:sldId id="283" r:id="rId17"/>
    <p:sldId id="326" r:id="rId18"/>
    <p:sldId id="327" r:id="rId19"/>
    <p:sldId id="328" r:id="rId20"/>
    <p:sldId id="293" r:id="rId21"/>
    <p:sldId id="340" r:id="rId22"/>
    <p:sldId id="329" r:id="rId23"/>
    <p:sldId id="341" r:id="rId24"/>
    <p:sldId id="310" r:id="rId2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D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77311" autoAdjust="0"/>
  </p:normalViewPr>
  <p:slideViewPr>
    <p:cSldViewPr snapToGrid="0">
      <p:cViewPr varScale="1">
        <p:scale>
          <a:sx n="46" d="100"/>
          <a:sy n="46" d="100"/>
        </p:scale>
        <p:origin x="12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0E4ED-3819-4E22-8CA8-2382501E43B7}" type="datetimeFigureOut">
              <a:rPr lang="id-ID" smtClean="0"/>
              <a:t>12/04/2023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ED8ED-4997-4195-BBC5-5406181ED062}" type="slidenum">
              <a:rPr lang="id-ID" smtClean="0"/>
              <a:t>‹#›</a:t>
            </a:fld>
            <a:endParaRPr lang="id-ID"/>
          </a:p>
        </p:txBody>
      </p:sp>
    </p:spTree>
    <p:extLst>
      <p:ext uri="{BB962C8B-B14F-4D97-AF65-F5344CB8AC3E}">
        <p14:creationId xmlns:p14="http://schemas.microsoft.com/office/powerpoint/2010/main" val="293689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14BED8ED-4997-4195-BBC5-5406181ED062}" type="slidenum">
              <a:rPr lang="id-ID" smtClean="0"/>
              <a:t>4</a:t>
            </a:fld>
            <a:endParaRPr lang="id-ID"/>
          </a:p>
        </p:txBody>
      </p:sp>
    </p:spTree>
    <p:extLst>
      <p:ext uri="{BB962C8B-B14F-4D97-AF65-F5344CB8AC3E}">
        <p14:creationId xmlns:p14="http://schemas.microsoft.com/office/powerpoint/2010/main" val="3407221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13</a:t>
            </a:fld>
            <a:endParaRPr lang="id-ID"/>
          </a:p>
        </p:txBody>
      </p:sp>
    </p:spTree>
    <p:extLst>
      <p:ext uri="{BB962C8B-B14F-4D97-AF65-F5344CB8AC3E}">
        <p14:creationId xmlns:p14="http://schemas.microsoft.com/office/powerpoint/2010/main" val="3144226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14</a:t>
            </a:fld>
            <a:endParaRPr lang="id-ID"/>
          </a:p>
        </p:txBody>
      </p:sp>
    </p:spTree>
    <p:extLst>
      <p:ext uri="{BB962C8B-B14F-4D97-AF65-F5344CB8AC3E}">
        <p14:creationId xmlns:p14="http://schemas.microsoft.com/office/powerpoint/2010/main" val="4034532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15</a:t>
            </a:fld>
            <a:endParaRPr lang="id-ID"/>
          </a:p>
        </p:txBody>
      </p:sp>
    </p:spTree>
    <p:extLst>
      <p:ext uri="{BB962C8B-B14F-4D97-AF65-F5344CB8AC3E}">
        <p14:creationId xmlns:p14="http://schemas.microsoft.com/office/powerpoint/2010/main" val="613935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16</a:t>
            </a:fld>
            <a:endParaRPr lang="id-ID"/>
          </a:p>
        </p:txBody>
      </p:sp>
    </p:spTree>
    <p:extLst>
      <p:ext uri="{BB962C8B-B14F-4D97-AF65-F5344CB8AC3E}">
        <p14:creationId xmlns:p14="http://schemas.microsoft.com/office/powerpoint/2010/main" val="252115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D" sz="1200" dirty="0">
              <a:effectLst/>
              <a:latin typeface="Bahnschrift"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4BED8ED-4997-4195-BBC5-5406181ED062}" type="slidenum">
              <a:rPr lang="id-ID" smtClean="0"/>
              <a:t>17</a:t>
            </a:fld>
            <a:endParaRPr lang="id-ID"/>
          </a:p>
        </p:txBody>
      </p:sp>
    </p:spTree>
    <p:extLst>
      <p:ext uri="{BB962C8B-B14F-4D97-AF65-F5344CB8AC3E}">
        <p14:creationId xmlns:p14="http://schemas.microsoft.com/office/powerpoint/2010/main" val="2939033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18</a:t>
            </a:fld>
            <a:endParaRPr lang="id-ID"/>
          </a:p>
        </p:txBody>
      </p:sp>
    </p:spTree>
    <p:extLst>
      <p:ext uri="{BB962C8B-B14F-4D97-AF65-F5344CB8AC3E}">
        <p14:creationId xmlns:p14="http://schemas.microsoft.com/office/powerpoint/2010/main" val="806226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19</a:t>
            </a:fld>
            <a:endParaRPr lang="id-ID"/>
          </a:p>
        </p:txBody>
      </p:sp>
    </p:spTree>
    <p:extLst>
      <p:ext uri="{BB962C8B-B14F-4D97-AF65-F5344CB8AC3E}">
        <p14:creationId xmlns:p14="http://schemas.microsoft.com/office/powerpoint/2010/main" val="64631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20</a:t>
            </a:fld>
            <a:endParaRPr lang="id-ID"/>
          </a:p>
        </p:txBody>
      </p:sp>
    </p:spTree>
    <p:extLst>
      <p:ext uri="{BB962C8B-B14F-4D97-AF65-F5344CB8AC3E}">
        <p14:creationId xmlns:p14="http://schemas.microsoft.com/office/powerpoint/2010/main" val="2097249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21</a:t>
            </a:fld>
            <a:endParaRPr lang="id-ID"/>
          </a:p>
        </p:txBody>
      </p:sp>
    </p:spTree>
    <p:extLst>
      <p:ext uri="{BB962C8B-B14F-4D97-AF65-F5344CB8AC3E}">
        <p14:creationId xmlns:p14="http://schemas.microsoft.com/office/powerpoint/2010/main" val="432481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22</a:t>
            </a:fld>
            <a:endParaRPr lang="id-ID"/>
          </a:p>
        </p:txBody>
      </p:sp>
    </p:spTree>
    <p:extLst>
      <p:ext uri="{BB962C8B-B14F-4D97-AF65-F5344CB8AC3E}">
        <p14:creationId xmlns:p14="http://schemas.microsoft.com/office/powerpoint/2010/main" val="202087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14BED8ED-4997-4195-BBC5-5406181ED062}" type="slidenum">
              <a:rPr lang="id-ID" smtClean="0"/>
              <a:t>5</a:t>
            </a:fld>
            <a:endParaRPr lang="id-ID"/>
          </a:p>
        </p:txBody>
      </p:sp>
    </p:spTree>
    <p:extLst>
      <p:ext uri="{BB962C8B-B14F-4D97-AF65-F5344CB8AC3E}">
        <p14:creationId xmlns:p14="http://schemas.microsoft.com/office/powerpoint/2010/main" val="3869897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23</a:t>
            </a:fld>
            <a:endParaRPr lang="id-ID"/>
          </a:p>
        </p:txBody>
      </p:sp>
    </p:spTree>
    <p:extLst>
      <p:ext uri="{BB962C8B-B14F-4D97-AF65-F5344CB8AC3E}">
        <p14:creationId xmlns:p14="http://schemas.microsoft.com/office/powerpoint/2010/main" val="3244667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6</a:t>
            </a:fld>
            <a:endParaRPr lang="id-ID"/>
          </a:p>
        </p:txBody>
      </p:sp>
    </p:spTree>
    <p:extLst>
      <p:ext uri="{BB962C8B-B14F-4D97-AF65-F5344CB8AC3E}">
        <p14:creationId xmlns:p14="http://schemas.microsoft.com/office/powerpoint/2010/main" val="290008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7</a:t>
            </a:fld>
            <a:endParaRPr lang="id-ID"/>
          </a:p>
        </p:txBody>
      </p:sp>
    </p:spTree>
    <p:extLst>
      <p:ext uri="{BB962C8B-B14F-4D97-AF65-F5344CB8AC3E}">
        <p14:creationId xmlns:p14="http://schemas.microsoft.com/office/powerpoint/2010/main" val="413710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8</a:t>
            </a:fld>
            <a:endParaRPr lang="id-ID"/>
          </a:p>
        </p:txBody>
      </p:sp>
    </p:spTree>
    <p:extLst>
      <p:ext uri="{BB962C8B-B14F-4D97-AF65-F5344CB8AC3E}">
        <p14:creationId xmlns:p14="http://schemas.microsoft.com/office/powerpoint/2010/main" val="194223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9</a:t>
            </a:fld>
            <a:endParaRPr lang="id-ID"/>
          </a:p>
        </p:txBody>
      </p:sp>
    </p:spTree>
    <p:extLst>
      <p:ext uri="{BB962C8B-B14F-4D97-AF65-F5344CB8AC3E}">
        <p14:creationId xmlns:p14="http://schemas.microsoft.com/office/powerpoint/2010/main" val="3732027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10</a:t>
            </a:fld>
            <a:endParaRPr lang="id-ID"/>
          </a:p>
        </p:txBody>
      </p:sp>
    </p:spTree>
    <p:extLst>
      <p:ext uri="{BB962C8B-B14F-4D97-AF65-F5344CB8AC3E}">
        <p14:creationId xmlns:p14="http://schemas.microsoft.com/office/powerpoint/2010/main" val="137233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11</a:t>
            </a:fld>
            <a:endParaRPr lang="id-ID"/>
          </a:p>
        </p:txBody>
      </p:sp>
    </p:spTree>
    <p:extLst>
      <p:ext uri="{BB962C8B-B14F-4D97-AF65-F5344CB8AC3E}">
        <p14:creationId xmlns:p14="http://schemas.microsoft.com/office/powerpoint/2010/main" val="2214929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4BED8ED-4997-4195-BBC5-5406181ED062}" type="slidenum">
              <a:rPr lang="id-ID" smtClean="0"/>
              <a:t>12</a:t>
            </a:fld>
            <a:endParaRPr lang="id-ID"/>
          </a:p>
        </p:txBody>
      </p:sp>
    </p:spTree>
    <p:extLst>
      <p:ext uri="{BB962C8B-B14F-4D97-AF65-F5344CB8AC3E}">
        <p14:creationId xmlns:p14="http://schemas.microsoft.com/office/powerpoint/2010/main" val="3152250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23F4-D89A-B9FF-0CBF-B4C1EE62F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8FF3EF20-1D20-262F-F512-6132C0B70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1ED83A39-584A-9460-47FC-2C3C9BF20203}"/>
              </a:ext>
            </a:extLst>
          </p:cNvPr>
          <p:cNvSpPr>
            <a:spLocks noGrp="1"/>
          </p:cNvSpPr>
          <p:nvPr>
            <p:ph type="dt" sz="half" idx="10"/>
          </p:nvPr>
        </p:nvSpPr>
        <p:spPr/>
        <p:txBody>
          <a:bodyPr/>
          <a:lstStyle/>
          <a:p>
            <a:fld id="{BB1BE316-EB74-4320-9DD0-064FECFA3692}" type="datetimeFigureOut">
              <a:rPr lang="id-ID" smtClean="0"/>
              <a:t>12/04/2023</a:t>
            </a:fld>
            <a:endParaRPr lang="id-ID"/>
          </a:p>
        </p:txBody>
      </p:sp>
      <p:sp>
        <p:nvSpPr>
          <p:cNvPr id="5" name="Footer Placeholder 4">
            <a:extLst>
              <a:ext uri="{FF2B5EF4-FFF2-40B4-BE49-F238E27FC236}">
                <a16:creationId xmlns:a16="http://schemas.microsoft.com/office/drawing/2014/main" id="{3F694E22-3133-DD7B-E83E-0EEBDC648ED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7CE0CBB-A337-2BFB-3241-B1B92960FDCF}"/>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239002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92AA-ECB0-7016-94FD-896AC8D78DAA}"/>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252C8866-D489-C35B-E24C-96543F9D2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38F34BA-85A7-C3B5-4518-2AD2FE91422E}"/>
              </a:ext>
            </a:extLst>
          </p:cNvPr>
          <p:cNvSpPr>
            <a:spLocks noGrp="1"/>
          </p:cNvSpPr>
          <p:nvPr>
            <p:ph type="dt" sz="half" idx="10"/>
          </p:nvPr>
        </p:nvSpPr>
        <p:spPr/>
        <p:txBody>
          <a:bodyPr/>
          <a:lstStyle/>
          <a:p>
            <a:fld id="{BB1BE316-EB74-4320-9DD0-064FECFA3692}" type="datetimeFigureOut">
              <a:rPr lang="id-ID" smtClean="0"/>
              <a:t>12/04/2023</a:t>
            </a:fld>
            <a:endParaRPr lang="id-ID"/>
          </a:p>
        </p:txBody>
      </p:sp>
      <p:sp>
        <p:nvSpPr>
          <p:cNvPr id="5" name="Footer Placeholder 4">
            <a:extLst>
              <a:ext uri="{FF2B5EF4-FFF2-40B4-BE49-F238E27FC236}">
                <a16:creationId xmlns:a16="http://schemas.microsoft.com/office/drawing/2014/main" id="{95C76BF7-2444-486E-6718-14DAA3E4F1C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8A873CB6-CCF3-671E-5DED-EF3F9BEF2A5C}"/>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160226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2AFD3-14A1-B238-C0AC-C9929853A5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0B76E090-7610-DAA7-8F0B-080D54E6F9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D1FAF91-765E-3185-91A2-B7C894A1BD21}"/>
              </a:ext>
            </a:extLst>
          </p:cNvPr>
          <p:cNvSpPr>
            <a:spLocks noGrp="1"/>
          </p:cNvSpPr>
          <p:nvPr>
            <p:ph type="dt" sz="half" idx="10"/>
          </p:nvPr>
        </p:nvSpPr>
        <p:spPr/>
        <p:txBody>
          <a:bodyPr/>
          <a:lstStyle/>
          <a:p>
            <a:fld id="{BB1BE316-EB74-4320-9DD0-064FECFA3692}" type="datetimeFigureOut">
              <a:rPr lang="id-ID" smtClean="0"/>
              <a:t>12/04/2023</a:t>
            </a:fld>
            <a:endParaRPr lang="id-ID"/>
          </a:p>
        </p:txBody>
      </p:sp>
      <p:sp>
        <p:nvSpPr>
          <p:cNvPr id="5" name="Footer Placeholder 4">
            <a:extLst>
              <a:ext uri="{FF2B5EF4-FFF2-40B4-BE49-F238E27FC236}">
                <a16:creationId xmlns:a16="http://schemas.microsoft.com/office/drawing/2014/main" id="{FD2369D3-E902-AB1C-6697-E563156B07B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88067AC-11F1-AD5C-660D-B44A7E4B4F70}"/>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254216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0376-E037-FBEF-3F83-D5850DFADBD3}"/>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CB526C64-8234-EB0A-3338-04DE8B46D3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AED3B43-2391-D027-59B6-BC6C7827CC12}"/>
              </a:ext>
            </a:extLst>
          </p:cNvPr>
          <p:cNvSpPr>
            <a:spLocks noGrp="1"/>
          </p:cNvSpPr>
          <p:nvPr>
            <p:ph type="dt" sz="half" idx="10"/>
          </p:nvPr>
        </p:nvSpPr>
        <p:spPr/>
        <p:txBody>
          <a:bodyPr/>
          <a:lstStyle/>
          <a:p>
            <a:fld id="{BB1BE316-EB74-4320-9DD0-064FECFA3692}" type="datetimeFigureOut">
              <a:rPr lang="id-ID" smtClean="0"/>
              <a:t>12/04/2023</a:t>
            </a:fld>
            <a:endParaRPr lang="id-ID"/>
          </a:p>
        </p:txBody>
      </p:sp>
      <p:sp>
        <p:nvSpPr>
          <p:cNvPr id="5" name="Footer Placeholder 4">
            <a:extLst>
              <a:ext uri="{FF2B5EF4-FFF2-40B4-BE49-F238E27FC236}">
                <a16:creationId xmlns:a16="http://schemas.microsoft.com/office/drawing/2014/main" id="{AB651E97-ED6E-265B-5C06-64CE9C8FE38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52352E0-7FB1-9D07-D64F-37656480567F}"/>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311939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BFCB-1A27-FD7B-B238-96F682923D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CA9780CA-437C-9DE2-8DC6-988D2761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C2DC34-7F88-F241-3A40-62EF62881EF8}"/>
              </a:ext>
            </a:extLst>
          </p:cNvPr>
          <p:cNvSpPr>
            <a:spLocks noGrp="1"/>
          </p:cNvSpPr>
          <p:nvPr>
            <p:ph type="dt" sz="half" idx="10"/>
          </p:nvPr>
        </p:nvSpPr>
        <p:spPr/>
        <p:txBody>
          <a:bodyPr/>
          <a:lstStyle/>
          <a:p>
            <a:fld id="{BB1BE316-EB74-4320-9DD0-064FECFA3692}" type="datetimeFigureOut">
              <a:rPr lang="id-ID" smtClean="0"/>
              <a:t>12/04/2023</a:t>
            </a:fld>
            <a:endParaRPr lang="id-ID"/>
          </a:p>
        </p:txBody>
      </p:sp>
      <p:sp>
        <p:nvSpPr>
          <p:cNvPr id="5" name="Footer Placeholder 4">
            <a:extLst>
              <a:ext uri="{FF2B5EF4-FFF2-40B4-BE49-F238E27FC236}">
                <a16:creationId xmlns:a16="http://schemas.microsoft.com/office/drawing/2014/main" id="{E822D700-5678-2369-89B2-21FBC861F25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A1EC583-E267-473B-FCE6-EF45DAFACBB7}"/>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168722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4610-D933-C40B-DC2D-A4FBAB06A6B6}"/>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BC30026F-D41C-D34C-9859-09A6257621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4A5CCA53-15DC-3504-1C65-E79489753C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E34B7D72-3966-F8B9-DC90-BD5340805152}"/>
              </a:ext>
            </a:extLst>
          </p:cNvPr>
          <p:cNvSpPr>
            <a:spLocks noGrp="1"/>
          </p:cNvSpPr>
          <p:nvPr>
            <p:ph type="dt" sz="half" idx="10"/>
          </p:nvPr>
        </p:nvSpPr>
        <p:spPr/>
        <p:txBody>
          <a:bodyPr/>
          <a:lstStyle/>
          <a:p>
            <a:fld id="{BB1BE316-EB74-4320-9DD0-064FECFA3692}" type="datetimeFigureOut">
              <a:rPr lang="id-ID" smtClean="0"/>
              <a:t>12/04/2023</a:t>
            </a:fld>
            <a:endParaRPr lang="id-ID"/>
          </a:p>
        </p:txBody>
      </p:sp>
      <p:sp>
        <p:nvSpPr>
          <p:cNvPr id="6" name="Footer Placeholder 5">
            <a:extLst>
              <a:ext uri="{FF2B5EF4-FFF2-40B4-BE49-F238E27FC236}">
                <a16:creationId xmlns:a16="http://schemas.microsoft.com/office/drawing/2014/main" id="{5237C7D8-C9B4-EDD3-9B59-D1B14033DD1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9C7EF2A-1961-5AA1-E519-795308789D38}"/>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33650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7C97-2292-ABD3-7519-FA4F9441659D}"/>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A0D04CAB-39D1-45B9-40FA-6446D6D8B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FB020B-7FFA-F484-4BE1-7FECF9CB7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77B15B3B-EC8F-626F-C5CD-C0662CA815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F0AB84-3312-19F6-EE6D-EB2524A671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809CBCB6-FEFD-3213-E312-386B221723A8}"/>
              </a:ext>
            </a:extLst>
          </p:cNvPr>
          <p:cNvSpPr>
            <a:spLocks noGrp="1"/>
          </p:cNvSpPr>
          <p:nvPr>
            <p:ph type="dt" sz="half" idx="10"/>
          </p:nvPr>
        </p:nvSpPr>
        <p:spPr/>
        <p:txBody>
          <a:bodyPr/>
          <a:lstStyle/>
          <a:p>
            <a:fld id="{BB1BE316-EB74-4320-9DD0-064FECFA3692}" type="datetimeFigureOut">
              <a:rPr lang="id-ID" smtClean="0"/>
              <a:t>12/04/2023</a:t>
            </a:fld>
            <a:endParaRPr lang="id-ID"/>
          </a:p>
        </p:txBody>
      </p:sp>
      <p:sp>
        <p:nvSpPr>
          <p:cNvPr id="8" name="Footer Placeholder 7">
            <a:extLst>
              <a:ext uri="{FF2B5EF4-FFF2-40B4-BE49-F238E27FC236}">
                <a16:creationId xmlns:a16="http://schemas.microsoft.com/office/drawing/2014/main" id="{897A0EC3-4694-C06E-DC63-4C6BBDCD4739}"/>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067030B3-8712-93C8-5A19-1FA4B677660B}"/>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429289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F396-386B-7096-7D6E-DD97FEA9A29E}"/>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1909738F-40CB-1DD6-8594-741C1998001B}"/>
              </a:ext>
            </a:extLst>
          </p:cNvPr>
          <p:cNvSpPr>
            <a:spLocks noGrp="1"/>
          </p:cNvSpPr>
          <p:nvPr>
            <p:ph type="dt" sz="half" idx="10"/>
          </p:nvPr>
        </p:nvSpPr>
        <p:spPr/>
        <p:txBody>
          <a:bodyPr/>
          <a:lstStyle/>
          <a:p>
            <a:fld id="{BB1BE316-EB74-4320-9DD0-064FECFA3692}" type="datetimeFigureOut">
              <a:rPr lang="id-ID" smtClean="0"/>
              <a:t>12/04/2023</a:t>
            </a:fld>
            <a:endParaRPr lang="id-ID"/>
          </a:p>
        </p:txBody>
      </p:sp>
      <p:sp>
        <p:nvSpPr>
          <p:cNvPr id="4" name="Footer Placeholder 3">
            <a:extLst>
              <a:ext uri="{FF2B5EF4-FFF2-40B4-BE49-F238E27FC236}">
                <a16:creationId xmlns:a16="http://schemas.microsoft.com/office/drawing/2014/main" id="{87F32956-40C1-10E7-FA47-C7F74ED9D589}"/>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9CAF4C96-88CD-A856-3DE9-22359DFE58E5}"/>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7986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DE4A9-43EB-30B1-D6A4-DB2F14939824}"/>
              </a:ext>
            </a:extLst>
          </p:cNvPr>
          <p:cNvSpPr>
            <a:spLocks noGrp="1"/>
          </p:cNvSpPr>
          <p:nvPr>
            <p:ph type="dt" sz="half" idx="10"/>
          </p:nvPr>
        </p:nvSpPr>
        <p:spPr/>
        <p:txBody>
          <a:bodyPr/>
          <a:lstStyle/>
          <a:p>
            <a:fld id="{BB1BE316-EB74-4320-9DD0-064FECFA3692}" type="datetimeFigureOut">
              <a:rPr lang="id-ID" smtClean="0"/>
              <a:t>12/04/2023</a:t>
            </a:fld>
            <a:endParaRPr lang="id-ID"/>
          </a:p>
        </p:txBody>
      </p:sp>
      <p:sp>
        <p:nvSpPr>
          <p:cNvPr id="3" name="Footer Placeholder 2">
            <a:extLst>
              <a:ext uri="{FF2B5EF4-FFF2-40B4-BE49-F238E27FC236}">
                <a16:creationId xmlns:a16="http://schemas.microsoft.com/office/drawing/2014/main" id="{ABAF2DF9-344A-09F0-6AA0-2D9269B7FF9C}"/>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84361389-E398-D827-FEB8-7DD33125F5DD}"/>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294528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93A3-94E7-02B3-28E4-76D17A9C9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964BBD5A-57C7-A07E-68C4-439104D9D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5300B36C-0731-6A1D-7766-1AA7EC76B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3EA2F6-E53D-60CE-1163-895F1F51F811}"/>
              </a:ext>
            </a:extLst>
          </p:cNvPr>
          <p:cNvSpPr>
            <a:spLocks noGrp="1"/>
          </p:cNvSpPr>
          <p:nvPr>
            <p:ph type="dt" sz="half" idx="10"/>
          </p:nvPr>
        </p:nvSpPr>
        <p:spPr/>
        <p:txBody>
          <a:bodyPr/>
          <a:lstStyle/>
          <a:p>
            <a:fld id="{BB1BE316-EB74-4320-9DD0-064FECFA3692}" type="datetimeFigureOut">
              <a:rPr lang="id-ID" smtClean="0"/>
              <a:t>12/04/2023</a:t>
            </a:fld>
            <a:endParaRPr lang="id-ID"/>
          </a:p>
        </p:txBody>
      </p:sp>
      <p:sp>
        <p:nvSpPr>
          <p:cNvPr id="6" name="Footer Placeholder 5">
            <a:extLst>
              <a:ext uri="{FF2B5EF4-FFF2-40B4-BE49-F238E27FC236}">
                <a16:creationId xmlns:a16="http://schemas.microsoft.com/office/drawing/2014/main" id="{8D52D884-2B20-3E12-2184-939E7320CF9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5C3B555-0B79-A55F-2539-5F97316746A9}"/>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2735811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CC41-30B8-1C51-50A6-A0E824870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30862200-0E59-7EEB-C815-F0585B0C7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105C19DC-AB0A-9D5B-7D87-729DEFF40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853CF-287D-E4A8-A716-6BAE88F39452}"/>
              </a:ext>
            </a:extLst>
          </p:cNvPr>
          <p:cNvSpPr>
            <a:spLocks noGrp="1"/>
          </p:cNvSpPr>
          <p:nvPr>
            <p:ph type="dt" sz="half" idx="10"/>
          </p:nvPr>
        </p:nvSpPr>
        <p:spPr/>
        <p:txBody>
          <a:bodyPr/>
          <a:lstStyle/>
          <a:p>
            <a:fld id="{BB1BE316-EB74-4320-9DD0-064FECFA3692}" type="datetimeFigureOut">
              <a:rPr lang="id-ID" smtClean="0"/>
              <a:t>12/04/2023</a:t>
            </a:fld>
            <a:endParaRPr lang="id-ID"/>
          </a:p>
        </p:txBody>
      </p:sp>
      <p:sp>
        <p:nvSpPr>
          <p:cNvPr id="6" name="Footer Placeholder 5">
            <a:extLst>
              <a:ext uri="{FF2B5EF4-FFF2-40B4-BE49-F238E27FC236}">
                <a16:creationId xmlns:a16="http://schemas.microsoft.com/office/drawing/2014/main" id="{E89EE8E6-90D1-B091-1C0D-C40DB3CE0E5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555A9D6-8878-642F-D866-E1A4A1FDE815}"/>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314773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2DAD2-12D3-F9A9-94F1-F21719608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988A7478-A219-A3CD-2AD8-A6352B9BD6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6FFDF9C-CC71-0EFA-F7F9-46C510EFD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BE316-EB74-4320-9DD0-064FECFA3692}" type="datetimeFigureOut">
              <a:rPr lang="id-ID" smtClean="0"/>
              <a:t>12/04/2023</a:t>
            </a:fld>
            <a:endParaRPr lang="id-ID"/>
          </a:p>
        </p:txBody>
      </p:sp>
      <p:sp>
        <p:nvSpPr>
          <p:cNvPr id="5" name="Footer Placeholder 4">
            <a:extLst>
              <a:ext uri="{FF2B5EF4-FFF2-40B4-BE49-F238E27FC236}">
                <a16:creationId xmlns:a16="http://schemas.microsoft.com/office/drawing/2014/main" id="{EDF904E1-25AD-780E-517B-7352EB14DF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F714342D-4A12-B3BA-CB60-4EF8F24E2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5C9FC-6745-4542-A76C-00072C5F3869}" type="slidenum">
              <a:rPr lang="id-ID" smtClean="0"/>
              <a:t>‹#›</a:t>
            </a:fld>
            <a:endParaRPr lang="id-ID"/>
          </a:p>
        </p:txBody>
      </p:sp>
    </p:spTree>
    <p:extLst>
      <p:ext uri="{BB962C8B-B14F-4D97-AF65-F5344CB8AC3E}">
        <p14:creationId xmlns:p14="http://schemas.microsoft.com/office/powerpoint/2010/main" val="2277471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A225-A528-6C90-19FD-259E167A4A78}"/>
              </a:ext>
            </a:extLst>
          </p:cNvPr>
          <p:cNvSpPr>
            <a:spLocks noGrp="1"/>
          </p:cNvSpPr>
          <p:nvPr>
            <p:ph type="ctrTitle"/>
          </p:nvPr>
        </p:nvSpPr>
        <p:spPr>
          <a:xfrm>
            <a:off x="2438394" y="2766593"/>
            <a:ext cx="7315201" cy="614109"/>
          </a:xfrm>
        </p:spPr>
        <p:txBody>
          <a:bodyPr>
            <a:normAutofit fontScale="90000"/>
          </a:bodyPr>
          <a:lstStyle/>
          <a:p>
            <a:r>
              <a:rPr lang="en-ID" sz="4000" b="1" dirty="0">
                <a:latin typeface="Bahnschrift" panose="020B0502040204020203" pitchFamily="34" charset="0"/>
                <a:cs typeface="Arial" panose="020B0604020202020204" pitchFamily="34" charset="0"/>
              </a:rPr>
              <a:t>PERENCANAAN SUMBER DAYA PERUSAHAAN (HR)</a:t>
            </a:r>
            <a:endParaRPr lang="id-ID" sz="4000" b="1" dirty="0">
              <a:latin typeface="Bahnschrift" panose="020B0502040204020203" pitchFamily="34" charset="0"/>
              <a:cs typeface="Arial" panose="020B0604020202020204" pitchFamily="34" charset="0"/>
            </a:endParaRPr>
          </a:p>
        </p:txBody>
      </p:sp>
      <p:sp>
        <p:nvSpPr>
          <p:cNvPr id="3" name="Subtitle 2">
            <a:extLst>
              <a:ext uri="{FF2B5EF4-FFF2-40B4-BE49-F238E27FC236}">
                <a16:creationId xmlns:a16="http://schemas.microsoft.com/office/drawing/2014/main" id="{AA1AE73E-D336-9385-0792-377B97E58FC7}"/>
              </a:ext>
            </a:extLst>
          </p:cNvPr>
          <p:cNvSpPr>
            <a:spLocks noGrp="1"/>
          </p:cNvSpPr>
          <p:nvPr>
            <p:ph type="subTitle" idx="1"/>
          </p:nvPr>
        </p:nvSpPr>
        <p:spPr>
          <a:xfrm>
            <a:off x="4629145" y="3781588"/>
            <a:ext cx="2933700" cy="614109"/>
          </a:xfrm>
        </p:spPr>
        <p:txBody>
          <a:bodyPr>
            <a:normAutofit/>
          </a:bodyPr>
          <a:lstStyle/>
          <a:p>
            <a:r>
              <a:rPr lang="en-ID" sz="3200" b="1" dirty="0" err="1">
                <a:solidFill>
                  <a:srgbClr val="C00000"/>
                </a:solidFill>
                <a:latin typeface="Bahnschrift" panose="020B0502040204020203" pitchFamily="34" charset="0"/>
                <a:cs typeface="Arial" panose="020B0604020202020204" pitchFamily="34" charset="0"/>
              </a:rPr>
              <a:t>Pertemuan</a:t>
            </a:r>
            <a:r>
              <a:rPr lang="en-ID" sz="3200" b="1" dirty="0">
                <a:solidFill>
                  <a:srgbClr val="C00000"/>
                </a:solidFill>
                <a:latin typeface="Bahnschrift" panose="020B0502040204020203" pitchFamily="34" charset="0"/>
                <a:cs typeface="Arial" panose="020B0604020202020204" pitchFamily="34" charset="0"/>
              </a:rPr>
              <a:t> 3</a:t>
            </a:r>
            <a:endParaRPr lang="id-ID" sz="3200" b="1" dirty="0">
              <a:solidFill>
                <a:srgbClr val="C00000"/>
              </a:solidFill>
              <a:latin typeface="Bahnschrift" panose="020B0502040204020203" pitchFamily="34" charset="0"/>
              <a:cs typeface="Arial" panose="020B0604020202020204" pitchFamily="34" charset="0"/>
            </a:endParaRPr>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6" name="Picture 2" descr="Download | Pendaftaran ITTelkom Surabaya">
            <a:extLst>
              <a:ext uri="{FF2B5EF4-FFF2-40B4-BE49-F238E27FC236}">
                <a16:creationId xmlns:a16="http://schemas.microsoft.com/office/drawing/2014/main" id="{B5E5D7D2-E6F3-8486-724C-1E7BEFB85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184" y="440081"/>
            <a:ext cx="2701624" cy="1432776"/>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EA1FED0B-E9F7-68E6-D7CF-265E15E80805}"/>
              </a:ext>
            </a:extLst>
          </p:cNvPr>
          <p:cNvSpPr txBox="1">
            <a:spLocks/>
          </p:cNvSpPr>
          <p:nvPr/>
        </p:nvSpPr>
        <p:spPr>
          <a:xfrm>
            <a:off x="3762374" y="5410692"/>
            <a:ext cx="4667250" cy="7797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D" sz="2000" b="1" dirty="0">
                <a:solidFill>
                  <a:schemeClr val="tx1">
                    <a:lumMod val="85000"/>
                    <a:lumOff val="15000"/>
                  </a:schemeClr>
                </a:solidFill>
                <a:latin typeface="Bahnschrift" panose="020B0502040204020203" pitchFamily="34" charset="0"/>
                <a:cs typeface="Arial" panose="020B0604020202020204" pitchFamily="34" charset="0"/>
              </a:rPr>
              <a:t>Oleh:</a:t>
            </a:r>
          </a:p>
          <a:p>
            <a:r>
              <a:rPr lang="en-ID" sz="2000" b="1" dirty="0">
                <a:solidFill>
                  <a:schemeClr val="tx1">
                    <a:lumMod val="85000"/>
                    <a:lumOff val="15000"/>
                  </a:schemeClr>
                </a:solidFill>
                <a:latin typeface="Bahnschrift" panose="020B0502040204020203" pitchFamily="34" charset="0"/>
                <a:cs typeface="Arial" panose="020B0604020202020204" pitchFamily="34" charset="0"/>
              </a:rPr>
              <a:t>Raulia Riski, </a:t>
            </a:r>
            <a:r>
              <a:rPr lang="en-ID" sz="2000" b="1" dirty="0" err="1">
                <a:solidFill>
                  <a:schemeClr val="tx1">
                    <a:lumMod val="85000"/>
                    <a:lumOff val="15000"/>
                  </a:schemeClr>
                </a:solidFill>
                <a:latin typeface="Bahnschrift" panose="020B0502040204020203" pitchFamily="34" charset="0"/>
                <a:cs typeface="Arial" panose="020B0604020202020204" pitchFamily="34" charset="0"/>
              </a:rPr>
              <a:t>S.Kom</a:t>
            </a:r>
            <a:r>
              <a:rPr lang="en-ID" sz="2000" b="1" dirty="0">
                <a:solidFill>
                  <a:schemeClr val="tx1">
                    <a:lumMod val="85000"/>
                    <a:lumOff val="15000"/>
                  </a:schemeClr>
                </a:solidFill>
                <a:latin typeface="Bahnschrift" panose="020B0502040204020203" pitchFamily="34" charset="0"/>
                <a:cs typeface="Arial" panose="020B0604020202020204" pitchFamily="34" charset="0"/>
              </a:rPr>
              <a:t>., </a:t>
            </a:r>
            <a:r>
              <a:rPr lang="en-ID" sz="2000" b="1" dirty="0" err="1">
                <a:solidFill>
                  <a:schemeClr val="tx1">
                    <a:lumMod val="85000"/>
                    <a:lumOff val="15000"/>
                  </a:schemeClr>
                </a:solidFill>
                <a:latin typeface="Bahnschrift" panose="020B0502040204020203" pitchFamily="34" charset="0"/>
                <a:cs typeface="Arial" panose="020B0604020202020204" pitchFamily="34" charset="0"/>
              </a:rPr>
              <a:t>M.Kom</a:t>
            </a:r>
            <a:r>
              <a:rPr lang="en-ID" sz="2000" b="1" dirty="0">
                <a:solidFill>
                  <a:schemeClr val="tx1">
                    <a:lumMod val="85000"/>
                    <a:lumOff val="15000"/>
                  </a:schemeClr>
                </a:solidFill>
                <a:latin typeface="Bahnschrift" panose="020B0502040204020203" pitchFamily="34" charset="0"/>
                <a:cs typeface="Arial" panose="020B0604020202020204" pitchFamily="34" charset="0"/>
              </a:rPr>
              <a:t>., </a:t>
            </a:r>
            <a:r>
              <a:rPr lang="en-ID" sz="2000" b="1" dirty="0" err="1">
                <a:solidFill>
                  <a:schemeClr val="tx1">
                    <a:lumMod val="85000"/>
                    <a:lumOff val="15000"/>
                  </a:schemeClr>
                </a:solidFill>
                <a:latin typeface="Bahnschrift" panose="020B0502040204020203" pitchFamily="34" charset="0"/>
                <a:cs typeface="Arial" panose="020B0604020202020204" pitchFamily="34" charset="0"/>
              </a:rPr>
              <a:t>M.M.Sc</a:t>
            </a:r>
            <a:r>
              <a:rPr lang="en-ID" sz="2000" b="1" dirty="0">
                <a:solidFill>
                  <a:schemeClr val="tx1">
                    <a:lumMod val="85000"/>
                    <a:lumOff val="15000"/>
                  </a:schemeClr>
                </a:solidFill>
                <a:latin typeface="Bahnschrift" panose="020B0502040204020203" pitchFamily="34" charset="0"/>
                <a:cs typeface="Arial" panose="020B0604020202020204" pitchFamily="34" charset="0"/>
              </a:rPr>
              <a:t>.</a:t>
            </a:r>
          </a:p>
        </p:txBody>
      </p:sp>
    </p:spTree>
    <p:extLst>
      <p:ext uri="{BB962C8B-B14F-4D97-AF65-F5344CB8AC3E}">
        <p14:creationId xmlns:p14="http://schemas.microsoft.com/office/powerpoint/2010/main" val="29655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2. Employee empowerment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8E2A0B-F424-C3E3-792C-DE48EB5FCAEB}"/>
              </a:ext>
            </a:extLst>
          </p:cNvPr>
          <p:cNvSpPr txBox="1"/>
          <p:nvPr/>
        </p:nvSpPr>
        <p:spPr>
          <a:xfrm>
            <a:off x="524755" y="1289076"/>
            <a:ext cx="11027908" cy="646331"/>
          </a:xfrm>
          <a:prstGeom prst="rect">
            <a:avLst/>
          </a:prstGeom>
          <a:noFill/>
        </p:spPr>
        <p:txBody>
          <a:bodyPr wrap="square">
            <a:spAutoFit/>
          </a:bodyPr>
          <a:lstStyle/>
          <a:p>
            <a:r>
              <a:rPr lang="en-US" dirty="0" err="1">
                <a:latin typeface="Bahnschrift" panose="020B0502040204020203" pitchFamily="34" charset="0"/>
              </a:rPr>
              <a:t>Memberikan</a:t>
            </a:r>
            <a:r>
              <a:rPr lang="en-US" dirty="0">
                <a:latin typeface="Bahnschrift" panose="020B0502040204020203" pitchFamily="34" charset="0"/>
              </a:rPr>
              <a:t> </a:t>
            </a:r>
            <a:r>
              <a:rPr lang="en-US" dirty="0" err="1">
                <a:latin typeface="Bahnschrift" panose="020B0502040204020203" pitchFamily="34" charset="0"/>
              </a:rPr>
              <a:t>tanggung</a:t>
            </a:r>
            <a:r>
              <a:rPr lang="en-US" dirty="0">
                <a:latin typeface="Bahnschrift" panose="020B0502040204020203" pitchFamily="34" charset="0"/>
              </a:rPr>
              <a:t> </a:t>
            </a:r>
            <a:r>
              <a:rPr lang="en-US" dirty="0" err="1">
                <a:latin typeface="Bahnschrift" panose="020B0502040204020203" pitchFamily="34" charset="0"/>
              </a:rPr>
              <a:t>jawab</a:t>
            </a:r>
            <a:r>
              <a:rPr lang="en-US" dirty="0">
                <a:latin typeface="Bahnschrift" panose="020B0502040204020203" pitchFamily="34" charset="0"/>
              </a:rPr>
              <a:t> dan </a:t>
            </a:r>
            <a:r>
              <a:rPr lang="en-US" dirty="0" err="1">
                <a:latin typeface="Bahnschrift" panose="020B0502040204020203" pitchFamily="34" charset="0"/>
              </a:rPr>
              <a:t>wewenang</a:t>
            </a:r>
            <a:r>
              <a:rPr lang="en-US" dirty="0">
                <a:latin typeface="Bahnschrift" panose="020B0502040204020203" pitchFamily="34" charset="0"/>
              </a:rPr>
              <a:t> </a:t>
            </a:r>
            <a:r>
              <a:rPr lang="en-US" dirty="0" err="1">
                <a:latin typeface="Bahnschrift" panose="020B0502040204020203" pitchFamily="34" charset="0"/>
              </a:rPr>
              <a:t>kepada</a:t>
            </a:r>
            <a:r>
              <a:rPr lang="en-US" dirty="0">
                <a:latin typeface="Bahnschrift" panose="020B0502040204020203" pitchFamily="34" charset="0"/>
              </a:rPr>
              <a:t> </a:t>
            </a:r>
            <a:r>
              <a:rPr lang="en-US" dirty="0" err="1">
                <a:latin typeface="Bahnschrift" panose="020B0502040204020203" pitchFamily="34" charset="0"/>
              </a:rPr>
              <a:t>karyawan</a:t>
            </a:r>
            <a:r>
              <a:rPr lang="en-US" dirty="0">
                <a:latin typeface="Bahnschrift" panose="020B0502040204020203" pitchFamily="34" charset="0"/>
              </a:rPr>
              <a:t> </a:t>
            </a:r>
            <a:r>
              <a:rPr lang="en-US" dirty="0" err="1">
                <a:latin typeface="Bahnschrift" panose="020B0502040204020203" pitchFamily="34" charset="0"/>
              </a:rPr>
              <a:t>untuk</a:t>
            </a:r>
            <a:r>
              <a:rPr lang="en-US" dirty="0">
                <a:latin typeface="Bahnschrift" panose="020B0502040204020203" pitchFamily="34" charset="0"/>
              </a:rPr>
              <a:t> </a:t>
            </a:r>
            <a:r>
              <a:rPr lang="en-US" dirty="0" err="1">
                <a:latin typeface="Bahnschrift" panose="020B0502040204020203" pitchFamily="34" charset="0"/>
              </a:rPr>
              <a:t>mengambil</a:t>
            </a:r>
            <a:r>
              <a:rPr lang="en-US" dirty="0">
                <a:latin typeface="Bahnschrift" panose="020B0502040204020203" pitchFamily="34" charset="0"/>
              </a:rPr>
              <a:t> </a:t>
            </a:r>
            <a:r>
              <a:rPr lang="en-US" dirty="0" err="1">
                <a:latin typeface="Bahnschrift" panose="020B0502040204020203" pitchFamily="34" charset="0"/>
              </a:rPr>
              <a:t>keputusan</a:t>
            </a:r>
            <a:r>
              <a:rPr lang="en-US" dirty="0">
                <a:latin typeface="Bahnschrift" panose="020B0502040204020203" pitchFamily="34" charset="0"/>
              </a:rPr>
              <a:t> </a:t>
            </a:r>
            <a:r>
              <a:rPr lang="en-US" dirty="0" err="1">
                <a:latin typeface="Bahnschrift" panose="020B0502040204020203" pitchFamily="34" charset="0"/>
              </a:rPr>
              <a:t>mengenai</a:t>
            </a:r>
            <a:r>
              <a:rPr lang="en-US" dirty="0">
                <a:latin typeface="Bahnschrift" panose="020B0502040204020203" pitchFamily="34" charset="0"/>
              </a:rPr>
              <a:t> </a:t>
            </a:r>
            <a:r>
              <a:rPr lang="en-US" dirty="0" err="1">
                <a:latin typeface="Bahnschrift" panose="020B0502040204020203" pitchFamily="34" charset="0"/>
              </a:rPr>
              <a:t>semua</a:t>
            </a:r>
            <a:r>
              <a:rPr lang="en-US" dirty="0">
                <a:latin typeface="Bahnschrift" panose="020B0502040204020203" pitchFamily="34" charset="0"/>
              </a:rPr>
              <a:t> </a:t>
            </a:r>
            <a:r>
              <a:rPr lang="en-US" dirty="0" err="1">
                <a:latin typeface="Bahnschrift" panose="020B0502040204020203" pitchFamily="34" charset="0"/>
              </a:rPr>
              <a:t>aspek</a:t>
            </a:r>
            <a:r>
              <a:rPr lang="en-US" dirty="0">
                <a:latin typeface="Bahnschrift" panose="020B0502040204020203" pitchFamily="34" charset="0"/>
              </a:rPr>
              <a:t> </a:t>
            </a:r>
            <a:r>
              <a:rPr lang="en-US" b="1" dirty="0">
                <a:latin typeface="Bahnschrift" panose="020B0502040204020203" pitchFamily="34" charset="0"/>
              </a:rPr>
              <a:t>product development </a:t>
            </a:r>
            <a:r>
              <a:rPr lang="en-US" dirty="0" err="1">
                <a:latin typeface="Bahnschrift" panose="020B0502040204020203" pitchFamily="34" charset="0"/>
              </a:rPr>
              <a:t>atau</a:t>
            </a:r>
            <a:r>
              <a:rPr lang="en-US" dirty="0">
                <a:latin typeface="Bahnschrift" panose="020B0502040204020203" pitchFamily="34" charset="0"/>
              </a:rPr>
              <a:t> </a:t>
            </a:r>
            <a:r>
              <a:rPr lang="en-US" b="1" dirty="0">
                <a:latin typeface="Bahnschrift" panose="020B0502040204020203" pitchFamily="34" charset="0"/>
              </a:rPr>
              <a:t>customer service</a:t>
            </a:r>
            <a:r>
              <a:rPr lang="en-US" dirty="0">
                <a:latin typeface="Bahnschrift" panose="020B0502040204020203" pitchFamily="34" charset="0"/>
              </a:rPr>
              <a:t>.</a:t>
            </a:r>
            <a:endParaRPr lang="id-ID" dirty="0">
              <a:latin typeface="Bahnschrift" panose="020B0502040204020203" pitchFamily="34" charset="0"/>
            </a:endParaRPr>
          </a:p>
        </p:txBody>
      </p:sp>
      <p:sp>
        <p:nvSpPr>
          <p:cNvPr id="10" name="TextBox 9">
            <a:extLst>
              <a:ext uri="{FF2B5EF4-FFF2-40B4-BE49-F238E27FC236}">
                <a16:creationId xmlns:a16="http://schemas.microsoft.com/office/drawing/2014/main" id="{1AE769CE-AE62-A0AF-EA4E-A2DF7D6719E2}"/>
              </a:ext>
            </a:extLst>
          </p:cNvPr>
          <p:cNvSpPr txBox="1"/>
          <p:nvPr/>
        </p:nvSpPr>
        <p:spPr>
          <a:xfrm>
            <a:off x="524755" y="2096825"/>
            <a:ext cx="11027908" cy="3139321"/>
          </a:xfrm>
          <a:prstGeom prst="rect">
            <a:avLst/>
          </a:prstGeom>
          <a:noFill/>
        </p:spPr>
        <p:txBody>
          <a:bodyPr wrap="square">
            <a:spAutoFit/>
          </a:bodyPr>
          <a:lstStyle/>
          <a:p>
            <a:pPr marL="285750" indent="-285750" algn="just">
              <a:buFont typeface="Arial" panose="020B0604020202020204" pitchFamily="34" charset="0"/>
              <a:buChar char="•"/>
            </a:pPr>
            <a:r>
              <a:rPr lang="en-US" dirty="0" err="1">
                <a:latin typeface="Bahnschrift" panose="020B0502040204020203" pitchFamily="34" charset="0"/>
              </a:rPr>
              <a:t>Praktik</a:t>
            </a:r>
            <a:r>
              <a:rPr lang="en-US" dirty="0">
                <a:latin typeface="Bahnschrift" panose="020B0502040204020203" pitchFamily="34" charset="0"/>
              </a:rPr>
              <a:t> HRM </a:t>
            </a:r>
            <a:r>
              <a:rPr lang="en-US" dirty="0" err="1">
                <a:latin typeface="Bahnschrift" panose="020B0502040204020203" pitchFamily="34" charset="0"/>
              </a:rPr>
              <a:t>seperti</a:t>
            </a:r>
            <a:r>
              <a:rPr lang="en-US" dirty="0">
                <a:latin typeface="Bahnschrift" panose="020B0502040204020203" pitchFamily="34" charset="0"/>
              </a:rPr>
              <a:t> </a:t>
            </a:r>
            <a:r>
              <a:rPr lang="en-US" dirty="0" err="1">
                <a:latin typeface="Bahnschrift" panose="020B0502040204020203" pitchFamily="34" charset="0"/>
              </a:rPr>
              <a:t>manajemen</a:t>
            </a:r>
            <a:r>
              <a:rPr lang="en-US" dirty="0">
                <a:latin typeface="Bahnschrift" panose="020B0502040204020203" pitchFamily="34" charset="0"/>
              </a:rPr>
              <a:t> </a:t>
            </a:r>
            <a:r>
              <a:rPr lang="en-US" dirty="0" err="1">
                <a:latin typeface="Bahnschrift" panose="020B0502040204020203" pitchFamily="34" charset="0"/>
              </a:rPr>
              <a:t>kinerja</a:t>
            </a:r>
            <a:r>
              <a:rPr lang="en-US" dirty="0">
                <a:latin typeface="Bahnschrift" panose="020B0502040204020203" pitchFamily="34" charset="0"/>
              </a:rPr>
              <a:t>, </a:t>
            </a:r>
            <a:r>
              <a:rPr lang="en-US" dirty="0" err="1">
                <a:latin typeface="Bahnschrift" panose="020B0502040204020203" pitchFamily="34" charset="0"/>
              </a:rPr>
              <a:t>pelatihan</a:t>
            </a:r>
            <a:r>
              <a:rPr lang="en-US" dirty="0">
                <a:latin typeface="Bahnschrift" panose="020B0502040204020203" pitchFamily="34" charset="0"/>
              </a:rPr>
              <a:t>, </a:t>
            </a:r>
            <a:r>
              <a:rPr lang="en-US" dirty="0" err="1">
                <a:latin typeface="Bahnschrift" panose="020B0502040204020203" pitchFamily="34" charset="0"/>
              </a:rPr>
              <a:t>desain</a:t>
            </a:r>
            <a:r>
              <a:rPr lang="en-US" dirty="0">
                <a:latin typeface="Bahnschrift" panose="020B0502040204020203" pitchFamily="34" charset="0"/>
              </a:rPr>
              <a:t> </a:t>
            </a:r>
            <a:r>
              <a:rPr lang="en-US" dirty="0" err="1">
                <a:latin typeface="Bahnschrift" panose="020B0502040204020203" pitchFamily="34" charset="0"/>
              </a:rPr>
              <a:t>kerja</a:t>
            </a:r>
            <a:r>
              <a:rPr lang="en-US" dirty="0">
                <a:latin typeface="Bahnschrift" panose="020B0502040204020203" pitchFamily="34" charset="0"/>
              </a:rPr>
              <a:t>, dan </a:t>
            </a:r>
            <a:r>
              <a:rPr lang="en-US" dirty="0" err="1">
                <a:latin typeface="Bahnschrift" panose="020B0502040204020203" pitchFamily="34" charset="0"/>
              </a:rPr>
              <a:t>kompensasi</a:t>
            </a:r>
            <a:r>
              <a:rPr lang="en-US" dirty="0">
                <a:latin typeface="Bahnschrift" panose="020B0502040204020203" pitchFamily="34" charset="0"/>
              </a:rPr>
              <a:t> </a:t>
            </a:r>
            <a:r>
              <a:rPr lang="en-US" dirty="0" err="1">
                <a:latin typeface="Bahnschrift" panose="020B0502040204020203" pitchFamily="34" charset="0"/>
              </a:rPr>
              <a:t>penting</a:t>
            </a:r>
            <a:r>
              <a:rPr lang="en-US" dirty="0">
                <a:latin typeface="Bahnschrift" panose="020B0502040204020203" pitchFamily="34" charset="0"/>
              </a:rPr>
              <a:t> </a:t>
            </a:r>
            <a:r>
              <a:rPr lang="en-US" dirty="0" err="1">
                <a:latin typeface="Bahnschrift" panose="020B0502040204020203" pitchFamily="34" charset="0"/>
              </a:rPr>
              <a:t>untuk</a:t>
            </a:r>
            <a:r>
              <a:rPr lang="en-US" dirty="0">
                <a:latin typeface="Bahnschrift" panose="020B0502040204020203" pitchFamily="34" charset="0"/>
              </a:rPr>
              <a:t> </a:t>
            </a:r>
            <a:r>
              <a:rPr lang="en-US" dirty="0" err="1">
                <a:latin typeface="Bahnschrift" panose="020B0502040204020203" pitchFamily="34" charset="0"/>
              </a:rPr>
              <a:t>memastikan</a:t>
            </a:r>
            <a:r>
              <a:rPr lang="en-US" dirty="0">
                <a:latin typeface="Bahnschrift" panose="020B0502040204020203" pitchFamily="34" charset="0"/>
              </a:rPr>
              <a:t> </a:t>
            </a:r>
            <a:r>
              <a:rPr lang="en-US" dirty="0" err="1">
                <a:latin typeface="Bahnschrift" panose="020B0502040204020203" pitchFamily="34" charset="0"/>
              </a:rPr>
              <a:t>keberhasilan</a:t>
            </a:r>
            <a:r>
              <a:rPr lang="en-US" dirty="0">
                <a:latin typeface="Bahnschrift" panose="020B0502040204020203" pitchFamily="34" charset="0"/>
              </a:rPr>
              <a:t> employee empowerment</a:t>
            </a:r>
          </a:p>
          <a:p>
            <a:pPr marL="285750" indent="-285750" algn="just">
              <a:buFont typeface="Arial" panose="020B0604020202020204" pitchFamily="34" charset="0"/>
              <a:buChar char="•"/>
            </a:pPr>
            <a:r>
              <a:rPr lang="en-US" dirty="0" err="1">
                <a:latin typeface="Bahnschrift" panose="020B0502040204020203" pitchFamily="34" charset="0"/>
              </a:rPr>
              <a:t>Pekerjaan</a:t>
            </a:r>
            <a:r>
              <a:rPr lang="en-US" dirty="0">
                <a:latin typeface="Bahnschrift" panose="020B0502040204020203" pitchFamily="34" charset="0"/>
              </a:rPr>
              <a:t> </a:t>
            </a:r>
            <a:r>
              <a:rPr lang="en-US" dirty="0" err="1">
                <a:latin typeface="Bahnschrift" panose="020B0502040204020203" pitchFamily="34" charset="0"/>
              </a:rPr>
              <a:t>harus</a:t>
            </a:r>
            <a:r>
              <a:rPr lang="en-US" dirty="0">
                <a:latin typeface="Bahnschrift" panose="020B0502040204020203" pitchFamily="34" charset="0"/>
              </a:rPr>
              <a:t> </a:t>
            </a:r>
            <a:r>
              <a:rPr lang="en-US" dirty="0" err="1">
                <a:latin typeface="Bahnschrift" panose="020B0502040204020203" pitchFamily="34" charset="0"/>
              </a:rPr>
              <a:t>dirancang</a:t>
            </a:r>
            <a:r>
              <a:rPr lang="en-US" dirty="0">
                <a:latin typeface="Bahnschrift" panose="020B0502040204020203" pitchFamily="34" charset="0"/>
              </a:rPr>
              <a:t> </a:t>
            </a:r>
            <a:r>
              <a:rPr lang="en-US" dirty="0" err="1">
                <a:latin typeface="Bahnschrift" panose="020B0502040204020203" pitchFamily="34" charset="0"/>
              </a:rPr>
              <a:t>untuk</a:t>
            </a:r>
            <a:r>
              <a:rPr lang="en-US" dirty="0">
                <a:latin typeface="Bahnschrift" panose="020B0502040204020203" pitchFamily="34" charset="0"/>
              </a:rPr>
              <a:t> </a:t>
            </a:r>
            <a:r>
              <a:rPr lang="en-US" dirty="0" err="1">
                <a:latin typeface="Bahnschrift" panose="020B0502040204020203" pitchFamily="34" charset="0"/>
              </a:rPr>
              <a:t>memberi</a:t>
            </a:r>
            <a:r>
              <a:rPr lang="en-US" dirty="0">
                <a:latin typeface="Bahnschrift" panose="020B0502040204020203" pitchFamily="34" charset="0"/>
              </a:rPr>
              <a:t> </a:t>
            </a:r>
            <a:r>
              <a:rPr lang="en-US" dirty="0" err="1">
                <a:latin typeface="Bahnschrift" panose="020B0502040204020203" pitchFamily="34" charset="0"/>
              </a:rPr>
              <a:t>karyawan</a:t>
            </a:r>
            <a:r>
              <a:rPr lang="en-US" dirty="0">
                <a:latin typeface="Bahnschrift" panose="020B0502040204020203" pitchFamily="34" charset="0"/>
              </a:rPr>
              <a:t> </a:t>
            </a:r>
            <a:r>
              <a:rPr lang="en-US" dirty="0" err="1">
                <a:latin typeface="Bahnschrift" panose="020B0502040204020203" pitchFamily="34" charset="0"/>
              </a:rPr>
              <a:t>keleluasaan</a:t>
            </a:r>
            <a:r>
              <a:rPr lang="en-US" dirty="0">
                <a:latin typeface="Bahnschrift" panose="020B0502040204020203" pitchFamily="34" charset="0"/>
              </a:rPr>
              <a:t> yang </a:t>
            </a:r>
            <a:r>
              <a:rPr lang="en-US" dirty="0" err="1">
                <a:latin typeface="Bahnschrift" panose="020B0502040204020203" pitchFamily="34" charset="0"/>
              </a:rPr>
              <a:t>diperlukan</a:t>
            </a:r>
            <a:r>
              <a:rPr lang="en-US" dirty="0">
                <a:latin typeface="Bahnschrift" panose="020B0502040204020203" pitchFamily="34" charset="0"/>
              </a:rPr>
              <a:t> </a:t>
            </a:r>
            <a:r>
              <a:rPr lang="en-US" dirty="0" err="1">
                <a:latin typeface="Bahnschrift" panose="020B0502040204020203" pitchFamily="34" charset="0"/>
              </a:rPr>
              <a:t>untuk</a:t>
            </a:r>
            <a:r>
              <a:rPr lang="en-US" dirty="0">
                <a:latin typeface="Bahnschrift" panose="020B0502040204020203" pitchFamily="34" charset="0"/>
              </a:rPr>
              <a:t> </a:t>
            </a:r>
            <a:r>
              <a:rPr lang="en-US" dirty="0" err="1">
                <a:latin typeface="Bahnschrift" panose="020B0502040204020203" pitchFamily="34" charset="0"/>
              </a:rPr>
              <a:t>membuat</a:t>
            </a:r>
            <a:r>
              <a:rPr lang="en-US" dirty="0">
                <a:latin typeface="Bahnschrift" panose="020B0502040204020203" pitchFamily="34" charset="0"/>
              </a:rPr>
              <a:t> </a:t>
            </a:r>
            <a:r>
              <a:rPr lang="en-US" dirty="0" err="1">
                <a:latin typeface="Bahnschrift" panose="020B0502040204020203" pitchFamily="34" charset="0"/>
              </a:rPr>
              <a:t>berbagai</a:t>
            </a:r>
            <a:r>
              <a:rPr lang="en-US" dirty="0">
                <a:latin typeface="Bahnschrift" panose="020B0502040204020203" pitchFamily="34" charset="0"/>
              </a:rPr>
              <a:t> </a:t>
            </a:r>
            <a:r>
              <a:rPr lang="en-US" dirty="0" err="1">
                <a:latin typeface="Bahnschrift" panose="020B0502040204020203" pitchFamily="34" charset="0"/>
              </a:rPr>
              <a:t>keputusan</a:t>
            </a:r>
            <a:endParaRPr lang="en-US" dirty="0">
              <a:latin typeface="Bahnschrift" panose="020B0502040204020203" pitchFamily="34" charset="0"/>
            </a:endParaRPr>
          </a:p>
          <a:p>
            <a:pPr marL="285750" indent="-285750" algn="just">
              <a:buFont typeface="Arial" panose="020B0604020202020204" pitchFamily="34" charset="0"/>
              <a:buChar char="•"/>
            </a:pPr>
            <a:r>
              <a:rPr lang="en-US" dirty="0" err="1">
                <a:latin typeface="Bahnschrift" panose="020B0502040204020203" pitchFamily="34" charset="0"/>
              </a:rPr>
              <a:t>Karyawan</a:t>
            </a:r>
            <a:r>
              <a:rPr lang="en-US" dirty="0">
                <a:latin typeface="Bahnschrift" panose="020B0502040204020203" pitchFamily="34" charset="0"/>
              </a:rPr>
              <a:t> </a:t>
            </a:r>
            <a:r>
              <a:rPr lang="en-US" dirty="0" err="1">
                <a:latin typeface="Bahnschrift" panose="020B0502040204020203" pitchFamily="34" charset="0"/>
              </a:rPr>
              <a:t>harus</a:t>
            </a:r>
            <a:r>
              <a:rPr lang="en-US" dirty="0">
                <a:latin typeface="Bahnschrift" panose="020B0502040204020203" pitchFamily="34" charset="0"/>
              </a:rPr>
              <a:t> </a:t>
            </a:r>
            <a:r>
              <a:rPr lang="en-US" dirty="0" err="1">
                <a:latin typeface="Bahnschrift" panose="020B0502040204020203" pitchFamily="34" charset="0"/>
              </a:rPr>
              <a:t>dilatih</a:t>
            </a:r>
            <a:r>
              <a:rPr lang="en-US" dirty="0">
                <a:latin typeface="Bahnschrift" panose="020B0502040204020203" pitchFamily="34" charset="0"/>
              </a:rPr>
              <a:t> </a:t>
            </a:r>
            <a:r>
              <a:rPr lang="en-US" dirty="0" err="1">
                <a:latin typeface="Bahnschrift" panose="020B0502040204020203" pitchFamily="34" charset="0"/>
              </a:rPr>
              <a:t>dengan</a:t>
            </a:r>
            <a:r>
              <a:rPr lang="en-US" dirty="0">
                <a:latin typeface="Bahnschrift" panose="020B0502040204020203" pitchFamily="34" charset="0"/>
              </a:rPr>
              <a:t> </a:t>
            </a:r>
            <a:r>
              <a:rPr lang="en-US" dirty="0" err="1">
                <a:latin typeface="Bahnschrift" panose="020B0502040204020203" pitchFamily="34" charset="0"/>
              </a:rPr>
              <a:t>baik</a:t>
            </a:r>
            <a:r>
              <a:rPr lang="en-US" dirty="0">
                <a:latin typeface="Bahnschrift" panose="020B0502040204020203" pitchFamily="34" charset="0"/>
              </a:rPr>
              <a:t> </a:t>
            </a:r>
            <a:r>
              <a:rPr lang="en-US" dirty="0" err="1">
                <a:latin typeface="Bahnschrift" panose="020B0502040204020203" pitchFamily="34" charset="0"/>
              </a:rPr>
              <a:t>untuk</a:t>
            </a:r>
            <a:r>
              <a:rPr lang="en-US" dirty="0">
                <a:latin typeface="Bahnschrift" panose="020B0502040204020203" pitchFamily="34" charset="0"/>
              </a:rPr>
              <a:t> </a:t>
            </a:r>
            <a:r>
              <a:rPr lang="en-US" dirty="0" err="1">
                <a:latin typeface="Bahnschrift" panose="020B0502040204020203" pitchFamily="34" charset="0"/>
              </a:rPr>
              <a:t>mengerahkan</a:t>
            </a:r>
            <a:r>
              <a:rPr lang="en-US" dirty="0">
                <a:latin typeface="Bahnschrift" panose="020B0502040204020203" pitchFamily="34" charset="0"/>
              </a:rPr>
              <a:t> </a:t>
            </a:r>
            <a:r>
              <a:rPr lang="en-US" dirty="0" err="1">
                <a:latin typeface="Bahnschrift" panose="020B0502040204020203" pitchFamily="34" charset="0"/>
              </a:rPr>
              <a:t>otoritas</a:t>
            </a:r>
            <a:r>
              <a:rPr lang="en-US" dirty="0">
                <a:latin typeface="Bahnschrift" panose="020B0502040204020203" pitchFamily="34" charset="0"/>
              </a:rPr>
              <a:t> </a:t>
            </a:r>
            <a:r>
              <a:rPr lang="en-US" dirty="0" err="1">
                <a:latin typeface="Bahnschrift" panose="020B0502040204020203" pitchFamily="34" charset="0"/>
              </a:rPr>
              <a:t>mereka</a:t>
            </a:r>
            <a:r>
              <a:rPr lang="en-US" dirty="0">
                <a:latin typeface="Bahnschrift" panose="020B0502040204020203" pitchFamily="34" charset="0"/>
              </a:rPr>
              <a:t> yang </a:t>
            </a:r>
            <a:r>
              <a:rPr lang="en-US" dirty="0" err="1">
                <a:latin typeface="Bahnschrift" panose="020B0502040204020203" pitchFamily="34" charset="0"/>
              </a:rPr>
              <a:t>lebih</a:t>
            </a:r>
            <a:r>
              <a:rPr lang="en-US" dirty="0">
                <a:latin typeface="Bahnschrift" panose="020B0502040204020203" pitchFamily="34" charset="0"/>
              </a:rPr>
              <a:t> </a:t>
            </a:r>
            <a:r>
              <a:rPr lang="en-US" dirty="0" err="1">
                <a:latin typeface="Bahnschrift" panose="020B0502040204020203" pitchFamily="34" charset="0"/>
              </a:rPr>
              <a:t>luas</a:t>
            </a:r>
            <a:r>
              <a:rPr lang="en-US" dirty="0">
                <a:latin typeface="Bahnschrift" panose="020B0502040204020203" pitchFamily="34" charset="0"/>
              </a:rPr>
              <a:t> dan </a:t>
            </a:r>
            <a:r>
              <a:rPr lang="en-US" dirty="0" err="1">
                <a:latin typeface="Bahnschrift" panose="020B0502040204020203" pitchFamily="34" charset="0"/>
              </a:rPr>
              <a:t>menggunakan</a:t>
            </a:r>
            <a:r>
              <a:rPr lang="en-US" dirty="0">
                <a:latin typeface="Bahnschrift" panose="020B0502040204020203" pitchFamily="34" charset="0"/>
              </a:rPr>
              <a:t> </a:t>
            </a:r>
            <a:r>
              <a:rPr lang="en-US" dirty="0" err="1">
                <a:latin typeface="Bahnschrift" panose="020B0502040204020203" pitchFamily="34" charset="0"/>
              </a:rPr>
              <a:t>sumber</a:t>
            </a:r>
            <a:r>
              <a:rPr lang="en-US" dirty="0">
                <a:latin typeface="Bahnschrift" panose="020B0502040204020203" pitchFamily="34" charset="0"/>
              </a:rPr>
              <a:t> </a:t>
            </a:r>
            <a:r>
              <a:rPr lang="en-US" dirty="0" err="1">
                <a:latin typeface="Bahnschrift" panose="020B0502040204020203" pitchFamily="34" charset="0"/>
              </a:rPr>
              <a:t>informasi</a:t>
            </a:r>
            <a:r>
              <a:rPr lang="en-US" dirty="0">
                <a:latin typeface="Bahnschrift" panose="020B0502040204020203" pitchFamily="34" charset="0"/>
              </a:rPr>
              <a:t> </a:t>
            </a:r>
            <a:r>
              <a:rPr lang="en-US" dirty="0" err="1">
                <a:latin typeface="Bahnschrift" panose="020B0502040204020203" pitchFamily="34" charset="0"/>
              </a:rPr>
              <a:t>seperti</a:t>
            </a:r>
            <a:r>
              <a:rPr lang="en-US" dirty="0">
                <a:latin typeface="Bahnschrift" panose="020B0502040204020203" pitchFamily="34" charset="0"/>
              </a:rPr>
              <a:t> Internet </a:t>
            </a:r>
            <a:r>
              <a:rPr lang="en-US" dirty="0" err="1">
                <a:latin typeface="Bahnschrift" panose="020B0502040204020203" pitchFamily="34" charset="0"/>
              </a:rPr>
              <a:t>serta</a:t>
            </a:r>
            <a:r>
              <a:rPr lang="en-US" dirty="0">
                <a:latin typeface="Bahnschrift" panose="020B0502040204020203" pitchFamily="34" charset="0"/>
              </a:rPr>
              <a:t> </a:t>
            </a:r>
            <a:r>
              <a:rPr lang="en-US" dirty="0" err="1">
                <a:latin typeface="Bahnschrift" panose="020B0502040204020203" pitchFamily="34" charset="0"/>
              </a:rPr>
              <a:t>alat</a:t>
            </a:r>
            <a:r>
              <a:rPr lang="en-US" dirty="0">
                <a:latin typeface="Bahnschrift" panose="020B0502040204020203" pitchFamily="34" charset="0"/>
              </a:rPr>
              <a:t> </a:t>
            </a:r>
            <a:r>
              <a:rPr lang="en-US" dirty="0" err="1">
                <a:latin typeface="Bahnschrift" panose="020B0502040204020203" pitchFamily="34" charset="0"/>
              </a:rPr>
              <a:t>untuk</a:t>
            </a:r>
            <a:r>
              <a:rPr lang="en-US" dirty="0">
                <a:latin typeface="Bahnschrift" panose="020B0502040204020203" pitchFamily="34" charset="0"/>
              </a:rPr>
              <a:t> </a:t>
            </a:r>
            <a:r>
              <a:rPr lang="en-US" dirty="0" err="1">
                <a:latin typeface="Bahnschrift" panose="020B0502040204020203" pitchFamily="34" charset="0"/>
              </a:rPr>
              <a:t>mengkomunikasikan</a:t>
            </a:r>
            <a:r>
              <a:rPr lang="en-US" dirty="0">
                <a:latin typeface="Bahnschrift" panose="020B0502040204020203" pitchFamily="34" charset="0"/>
              </a:rPr>
              <a:t> </a:t>
            </a:r>
            <a:r>
              <a:rPr lang="en-US" dirty="0" err="1">
                <a:latin typeface="Bahnschrift" panose="020B0502040204020203" pitchFamily="34" charset="0"/>
              </a:rPr>
              <a:t>informasi</a:t>
            </a:r>
            <a:r>
              <a:rPr lang="en-US" dirty="0">
                <a:latin typeface="Bahnschrift" panose="020B0502040204020203" pitchFamily="34" charset="0"/>
              </a:rPr>
              <a:t>.</a:t>
            </a:r>
          </a:p>
          <a:p>
            <a:pPr marL="285750" indent="-285750" algn="just">
              <a:buFont typeface="Arial" panose="020B0604020202020204" pitchFamily="34" charset="0"/>
              <a:buChar char="•"/>
            </a:pPr>
            <a:r>
              <a:rPr lang="en-US" dirty="0" err="1">
                <a:latin typeface="Bahnschrift" panose="020B0502040204020203" pitchFamily="34" charset="0"/>
              </a:rPr>
              <a:t>Akhirnya</a:t>
            </a:r>
            <a:r>
              <a:rPr lang="en-US" dirty="0">
                <a:latin typeface="Bahnschrift" panose="020B0502040204020203" pitchFamily="34" charset="0"/>
              </a:rPr>
              <a:t>, </a:t>
            </a:r>
            <a:r>
              <a:rPr lang="en-US" dirty="0" err="1">
                <a:latin typeface="Bahnschrift" panose="020B0502040204020203" pitchFamily="34" charset="0"/>
              </a:rPr>
              <a:t>karyawan</a:t>
            </a:r>
            <a:r>
              <a:rPr lang="en-US" dirty="0">
                <a:latin typeface="Bahnschrift" panose="020B0502040204020203" pitchFamily="34" charset="0"/>
              </a:rPr>
              <a:t> yang </a:t>
            </a:r>
            <a:r>
              <a:rPr lang="en-US" dirty="0" err="1">
                <a:latin typeface="Bahnschrift" panose="020B0502040204020203" pitchFamily="34" charset="0"/>
              </a:rPr>
              <a:t>diberdayakan</a:t>
            </a:r>
            <a:r>
              <a:rPr lang="en-US" dirty="0">
                <a:latin typeface="Bahnschrift" panose="020B0502040204020203" pitchFamily="34" charset="0"/>
              </a:rPr>
              <a:t> </a:t>
            </a:r>
            <a:r>
              <a:rPr lang="en-US" dirty="0" err="1">
                <a:latin typeface="Bahnschrift" panose="020B0502040204020203" pitchFamily="34" charset="0"/>
              </a:rPr>
              <a:t>memberikan</a:t>
            </a:r>
            <a:r>
              <a:rPr lang="en-US" dirty="0">
                <a:latin typeface="Bahnschrift" panose="020B0502040204020203" pitchFamily="34" charset="0"/>
              </a:rPr>
              <a:t> </a:t>
            </a:r>
            <a:r>
              <a:rPr lang="en-US" dirty="0" err="1">
                <a:latin typeface="Bahnschrift" panose="020B0502040204020203" pitchFamily="34" charset="0"/>
              </a:rPr>
              <a:t>hasil</a:t>
            </a:r>
            <a:r>
              <a:rPr lang="en-US" dirty="0">
                <a:latin typeface="Bahnschrift" panose="020B0502040204020203" pitchFamily="34" charset="0"/>
              </a:rPr>
              <a:t> </a:t>
            </a:r>
            <a:r>
              <a:rPr lang="en-US" dirty="0" err="1">
                <a:latin typeface="Bahnschrift" panose="020B0502040204020203" pitchFamily="34" charset="0"/>
              </a:rPr>
              <a:t>terbaik</a:t>
            </a:r>
            <a:r>
              <a:rPr lang="en-US" dirty="0">
                <a:latin typeface="Bahnschrift" panose="020B0502040204020203" pitchFamily="34" charset="0"/>
              </a:rPr>
              <a:t> </a:t>
            </a:r>
            <a:r>
              <a:rPr lang="en-US" dirty="0" err="1">
                <a:latin typeface="Bahnschrift" panose="020B0502040204020203" pitchFamily="34" charset="0"/>
              </a:rPr>
              <a:t>jika</a:t>
            </a:r>
            <a:r>
              <a:rPr lang="en-US" dirty="0">
                <a:latin typeface="Bahnschrift" panose="020B0502040204020203" pitchFamily="34" charset="0"/>
              </a:rPr>
              <a:t> </a:t>
            </a:r>
            <a:r>
              <a:rPr lang="en-US" dirty="0" err="1">
                <a:latin typeface="Bahnschrift" panose="020B0502040204020203" pitchFamily="34" charset="0"/>
              </a:rPr>
              <a:t>mereka</a:t>
            </a:r>
            <a:r>
              <a:rPr lang="en-US" dirty="0">
                <a:latin typeface="Bahnschrift" panose="020B0502040204020203" pitchFamily="34" charset="0"/>
              </a:rPr>
              <a:t> </a:t>
            </a:r>
            <a:r>
              <a:rPr lang="en-US" dirty="0" err="1">
                <a:latin typeface="Bahnschrift" panose="020B0502040204020203" pitchFamily="34" charset="0"/>
              </a:rPr>
              <a:t>terlibat</a:t>
            </a:r>
            <a:r>
              <a:rPr lang="en-US" dirty="0">
                <a:latin typeface="Bahnschrift" panose="020B0502040204020203" pitchFamily="34" charset="0"/>
              </a:rPr>
              <a:t> </a:t>
            </a:r>
            <a:r>
              <a:rPr lang="en-US" dirty="0" err="1">
                <a:latin typeface="Bahnschrift" panose="020B0502040204020203" pitchFamily="34" charset="0"/>
              </a:rPr>
              <a:t>penuh</a:t>
            </a:r>
            <a:r>
              <a:rPr lang="en-US" dirty="0">
                <a:latin typeface="Bahnschrift" panose="020B0502040204020203" pitchFamily="34" charset="0"/>
              </a:rPr>
              <a:t> </a:t>
            </a:r>
            <a:r>
              <a:rPr lang="en-US" dirty="0" err="1">
                <a:latin typeface="Bahnschrift" panose="020B0502040204020203" pitchFamily="34" charset="0"/>
              </a:rPr>
              <a:t>dalam</a:t>
            </a:r>
            <a:r>
              <a:rPr lang="en-US" dirty="0">
                <a:latin typeface="Bahnschrift" panose="020B0502040204020203" pitchFamily="34" charset="0"/>
              </a:rPr>
              <a:t> </a:t>
            </a:r>
            <a:r>
              <a:rPr lang="en-US" dirty="0" err="1">
                <a:latin typeface="Bahnschrift" panose="020B0502040204020203" pitchFamily="34" charset="0"/>
              </a:rPr>
              <a:t>pekerjaan</a:t>
            </a:r>
            <a:r>
              <a:rPr lang="en-US" dirty="0">
                <a:latin typeface="Bahnschrift" panose="020B0502040204020203" pitchFamily="34" charset="0"/>
              </a:rPr>
              <a:t> </a:t>
            </a:r>
            <a:r>
              <a:rPr lang="en-US" dirty="0" err="1">
                <a:latin typeface="Bahnschrift" panose="020B0502040204020203" pitchFamily="34" charset="0"/>
              </a:rPr>
              <a:t>mereka</a:t>
            </a:r>
            <a:endParaRPr lang="en-US" dirty="0">
              <a:latin typeface="Bahnschrift" panose="020B0502040204020203" pitchFamily="34" charset="0"/>
            </a:endParaRPr>
          </a:p>
          <a:p>
            <a:pPr marL="285750" indent="-285750" algn="just">
              <a:buFont typeface="Arial" panose="020B0604020202020204" pitchFamily="34" charset="0"/>
              <a:buChar char="•"/>
            </a:pPr>
            <a:r>
              <a:rPr lang="en-US" dirty="0" err="1">
                <a:latin typeface="Bahnschrift" panose="020B0502040204020203" pitchFamily="34" charset="0"/>
              </a:rPr>
              <a:t>Karyawan</a:t>
            </a:r>
            <a:r>
              <a:rPr lang="en-US" dirty="0">
                <a:latin typeface="Bahnschrift" panose="020B0502040204020203" pitchFamily="34" charset="0"/>
              </a:rPr>
              <a:t> yang </a:t>
            </a:r>
            <a:r>
              <a:rPr lang="en-US" dirty="0" err="1">
                <a:latin typeface="Bahnschrift" panose="020B0502040204020203" pitchFamily="34" charset="0"/>
              </a:rPr>
              <a:t>bertanggung</a:t>
            </a:r>
            <a:r>
              <a:rPr lang="en-US" dirty="0">
                <a:latin typeface="Bahnschrift" panose="020B0502040204020203" pitchFamily="34" charset="0"/>
              </a:rPr>
              <a:t> </a:t>
            </a:r>
            <a:r>
              <a:rPr lang="en-US" dirty="0" err="1">
                <a:latin typeface="Bahnschrift" panose="020B0502040204020203" pitchFamily="34" charset="0"/>
              </a:rPr>
              <a:t>jawab</a:t>
            </a:r>
            <a:r>
              <a:rPr lang="en-US" dirty="0">
                <a:latin typeface="Bahnschrift" panose="020B0502040204020203" pitchFamily="34" charset="0"/>
              </a:rPr>
              <a:t> </a:t>
            </a:r>
            <a:r>
              <a:rPr lang="en-US" dirty="0" err="1">
                <a:latin typeface="Bahnschrift" panose="020B0502040204020203" pitchFamily="34" charset="0"/>
              </a:rPr>
              <a:t>atas</a:t>
            </a:r>
            <a:r>
              <a:rPr lang="en-US" dirty="0">
                <a:latin typeface="Bahnschrift" panose="020B0502040204020203" pitchFamily="34" charset="0"/>
              </a:rPr>
              <a:t> </a:t>
            </a:r>
            <a:r>
              <a:rPr lang="en-US" dirty="0" err="1">
                <a:latin typeface="Bahnschrift" panose="020B0502040204020203" pitchFamily="34" charset="0"/>
              </a:rPr>
              <a:t>produk</a:t>
            </a:r>
            <a:r>
              <a:rPr lang="en-US" dirty="0">
                <a:latin typeface="Bahnschrift" panose="020B0502040204020203" pitchFamily="34" charset="0"/>
              </a:rPr>
              <a:t> </a:t>
            </a:r>
            <a:r>
              <a:rPr lang="en-US" dirty="0" err="1">
                <a:latin typeface="Bahnschrift" panose="020B0502040204020203" pitchFamily="34" charset="0"/>
              </a:rPr>
              <a:t>atau</a:t>
            </a:r>
            <a:r>
              <a:rPr lang="en-US" dirty="0">
                <a:latin typeface="Bahnschrift" panose="020B0502040204020203" pitchFamily="34" charset="0"/>
              </a:rPr>
              <a:t> </a:t>
            </a:r>
            <a:r>
              <a:rPr lang="en-US" dirty="0" err="1">
                <a:latin typeface="Bahnschrift" panose="020B0502040204020203" pitchFamily="34" charset="0"/>
              </a:rPr>
              <a:t>layanan</a:t>
            </a:r>
            <a:r>
              <a:rPr lang="en-US" dirty="0">
                <a:latin typeface="Bahnschrift" panose="020B0502040204020203" pitchFamily="34" charset="0"/>
              </a:rPr>
              <a:t> </a:t>
            </a:r>
            <a:r>
              <a:rPr lang="en-US" dirty="0" err="1">
                <a:latin typeface="Bahnschrift" panose="020B0502040204020203" pitchFamily="34" charset="0"/>
              </a:rPr>
              <a:t>akhir</a:t>
            </a:r>
            <a:r>
              <a:rPr lang="en-US" dirty="0">
                <a:latin typeface="Bahnschrift" panose="020B0502040204020203" pitchFamily="34" charset="0"/>
              </a:rPr>
              <a:t> </a:t>
            </a:r>
            <a:r>
              <a:rPr lang="en-US" dirty="0" err="1">
                <a:latin typeface="Bahnschrift" panose="020B0502040204020203" pitchFamily="34" charset="0"/>
              </a:rPr>
              <a:t>harus</a:t>
            </a:r>
            <a:r>
              <a:rPr lang="en-US" dirty="0">
                <a:latin typeface="Bahnschrift" panose="020B0502040204020203" pitchFamily="34" charset="0"/>
              </a:rPr>
              <a:t> </a:t>
            </a:r>
            <a:r>
              <a:rPr lang="en-US" dirty="0" err="1">
                <a:latin typeface="Bahnschrift" panose="020B0502040204020203" pitchFamily="34" charset="0"/>
              </a:rPr>
              <a:t>mampu</a:t>
            </a:r>
            <a:r>
              <a:rPr lang="en-US" dirty="0">
                <a:latin typeface="Bahnschrift" panose="020B0502040204020203" pitchFamily="34" charset="0"/>
              </a:rPr>
              <a:t> </a:t>
            </a:r>
            <a:r>
              <a:rPr lang="en-US" dirty="0" err="1">
                <a:latin typeface="Bahnschrift" panose="020B0502040204020203" pitchFamily="34" charset="0"/>
              </a:rPr>
              <a:t>mendengarkan</a:t>
            </a:r>
            <a:r>
              <a:rPr lang="en-US" dirty="0">
                <a:latin typeface="Bahnschrift" panose="020B0502040204020203" pitchFamily="34" charset="0"/>
              </a:rPr>
              <a:t> </a:t>
            </a:r>
            <a:r>
              <a:rPr lang="en-US" dirty="0" err="1">
                <a:latin typeface="Bahnschrift" panose="020B0502040204020203" pitchFamily="34" charset="0"/>
              </a:rPr>
              <a:t>pelanggan</a:t>
            </a:r>
            <a:r>
              <a:rPr lang="en-US" dirty="0">
                <a:latin typeface="Bahnschrift" panose="020B0502040204020203" pitchFamily="34" charset="0"/>
              </a:rPr>
              <a:t>, </a:t>
            </a:r>
            <a:r>
              <a:rPr lang="en-US" dirty="0" err="1">
                <a:latin typeface="Bahnschrift" panose="020B0502040204020203" pitchFamily="34" charset="0"/>
              </a:rPr>
              <a:t>beradaptasi</a:t>
            </a:r>
            <a:r>
              <a:rPr lang="en-US" dirty="0">
                <a:latin typeface="Bahnschrift" panose="020B0502040204020203" pitchFamily="34" charset="0"/>
              </a:rPr>
              <a:t> </a:t>
            </a:r>
            <a:r>
              <a:rPr lang="en-US" dirty="0" err="1">
                <a:latin typeface="Bahnschrift" panose="020B0502040204020203" pitchFamily="34" charset="0"/>
              </a:rPr>
              <a:t>dengan</a:t>
            </a:r>
            <a:r>
              <a:rPr lang="en-US" dirty="0">
                <a:latin typeface="Bahnschrift" panose="020B0502040204020203" pitchFamily="34" charset="0"/>
              </a:rPr>
              <a:t> </a:t>
            </a:r>
            <a:r>
              <a:rPr lang="en-US" dirty="0" err="1">
                <a:latin typeface="Bahnschrift" panose="020B0502040204020203" pitchFamily="34" charset="0"/>
              </a:rPr>
              <a:t>kebutuhan</a:t>
            </a:r>
            <a:r>
              <a:rPr lang="en-US" dirty="0">
                <a:latin typeface="Bahnschrift" panose="020B0502040204020203" pitchFamily="34" charset="0"/>
              </a:rPr>
              <a:t> yang </a:t>
            </a:r>
            <a:r>
              <a:rPr lang="en-US" dirty="0" err="1">
                <a:latin typeface="Bahnschrift" panose="020B0502040204020203" pitchFamily="34" charset="0"/>
              </a:rPr>
              <a:t>berubah</a:t>
            </a:r>
            <a:r>
              <a:rPr lang="en-US" dirty="0">
                <a:latin typeface="Bahnschrift" panose="020B0502040204020203" pitchFamily="34" charset="0"/>
              </a:rPr>
              <a:t>, dan </a:t>
            </a:r>
            <a:r>
              <a:rPr lang="en-US" dirty="0" err="1">
                <a:latin typeface="Bahnschrift" panose="020B0502040204020203" pitchFamily="34" charset="0"/>
              </a:rPr>
              <a:t>secara</a:t>
            </a:r>
            <a:r>
              <a:rPr lang="en-US" dirty="0">
                <a:latin typeface="Bahnschrift" panose="020B0502040204020203" pitchFamily="34" charset="0"/>
              </a:rPr>
              <a:t> </a:t>
            </a:r>
            <a:r>
              <a:rPr lang="en-US" dirty="0" err="1">
                <a:latin typeface="Bahnschrift" panose="020B0502040204020203" pitchFamily="34" charset="0"/>
              </a:rPr>
              <a:t>kreatif</a:t>
            </a:r>
            <a:r>
              <a:rPr lang="en-US" dirty="0">
                <a:latin typeface="Bahnschrift" panose="020B0502040204020203" pitchFamily="34" charset="0"/>
              </a:rPr>
              <a:t> </a:t>
            </a:r>
            <a:r>
              <a:rPr lang="en-US" dirty="0" err="1">
                <a:latin typeface="Bahnschrift" panose="020B0502040204020203" pitchFamily="34" charset="0"/>
              </a:rPr>
              <a:t>memecahkan</a:t>
            </a:r>
            <a:r>
              <a:rPr lang="en-US" dirty="0">
                <a:latin typeface="Bahnschrift" panose="020B0502040204020203" pitchFamily="34" charset="0"/>
              </a:rPr>
              <a:t> </a:t>
            </a:r>
            <a:r>
              <a:rPr lang="en-US" dirty="0" err="1">
                <a:latin typeface="Bahnschrift" panose="020B0502040204020203" pitchFamily="34" charset="0"/>
              </a:rPr>
              <a:t>berbagai</a:t>
            </a:r>
            <a:r>
              <a:rPr lang="en-US" dirty="0">
                <a:latin typeface="Bahnschrift" panose="020B0502040204020203" pitchFamily="34" charset="0"/>
              </a:rPr>
              <a:t> </a:t>
            </a:r>
            <a:r>
              <a:rPr lang="en-US" dirty="0" err="1">
                <a:latin typeface="Bahnschrift" panose="020B0502040204020203" pitchFamily="34" charset="0"/>
              </a:rPr>
              <a:t>masalah</a:t>
            </a:r>
            <a:r>
              <a:rPr lang="en-US" dirty="0">
                <a:latin typeface="Bahnschrift" panose="020B0502040204020203" pitchFamily="34" charset="0"/>
              </a:rPr>
              <a:t>.</a:t>
            </a:r>
            <a:endParaRPr lang="id-ID" dirty="0">
              <a:latin typeface="Bahnschrift" panose="020B0502040204020203" pitchFamily="34" charset="0"/>
            </a:endParaRPr>
          </a:p>
        </p:txBody>
      </p:sp>
    </p:spTree>
    <p:extLst>
      <p:ext uri="{BB962C8B-B14F-4D97-AF65-F5344CB8AC3E}">
        <p14:creationId xmlns:p14="http://schemas.microsoft.com/office/powerpoint/2010/main" val="2730765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3. Teamwork</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90232" y="1192187"/>
            <a:ext cx="10698253" cy="646331"/>
          </a:xfrm>
          <a:prstGeom prst="rect">
            <a:avLst/>
          </a:prstGeom>
          <a:noFill/>
        </p:spPr>
        <p:txBody>
          <a:bodyPr wrap="square">
            <a:spAutoFit/>
          </a:bodyPr>
          <a:lstStyle/>
          <a:p>
            <a:pPr algn="just"/>
            <a:r>
              <a:rPr lang="en-US" dirty="0" err="1">
                <a:latin typeface="Bahnschrift" panose="020B0502040204020203" pitchFamily="34" charset="0"/>
              </a:rPr>
              <a:t>Definisi</a:t>
            </a:r>
            <a:r>
              <a:rPr lang="en-US" dirty="0">
                <a:latin typeface="Bahnschrift" panose="020B0502040204020203" pitchFamily="34" charset="0"/>
              </a:rPr>
              <a:t>: </a:t>
            </a:r>
            <a:r>
              <a:rPr lang="en-US" dirty="0" err="1">
                <a:latin typeface="Bahnschrift" panose="020B0502040204020203" pitchFamily="34" charset="0"/>
              </a:rPr>
              <a:t>pembagian</a:t>
            </a:r>
            <a:r>
              <a:rPr lang="en-US" dirty="0">
                <a:latin typeface="Bahnschrift" panose="020B0502040204020203" pitchFamily="34" charset="0"/>
              </a:rPr>
              <a:t> </a:t>
            </a:r>
            <a:r>
              <a:rPr lang="en-US" dirty="0" err="1">
                <a:latin typeface="Bahnschrift" panose="020B0502040204020203" pitchFamily="34" charset="0"/>
              </a:rPr>
              <a:t>pekerjaan</a:t>
            </a:r>
            <a:r>
              <a:rPr lang="en-US" dirty="0">
                <a:latin typeface="Bahnschrift" panose="020B0502040204020203" pitchFamily="34" charset="0"/>
              </a:rPr>
              <a:t> </a:t>
            </a:r>
            <a:r>
              <a:rPr lang="en-US" dirty="0" err="1">
                <a:latin typeface="Bahnschrift" panose="020B0502040204020203" pitchFamily="34" charset="0"/>
              </a:rPr>
              <a:t>kepada</a:t>
            </a:r>
            <a:r>
              <a:rPr lang="en-US" dirty="0">
                <a:latin typeface="Bahnschrift" panose="020B0502040204020203" pitchFamily="34" charset="0"/>
              </a:rPr>
              <a:t> </a:t>
            </a:r>
            <a:r>
              <a:rPr lang="en-US" dirty="0" err="1">
                <a:latin typeface="Bahnschrift" panose="020B0502040204020203" pitchFamily="34" charset="0"/>
              </a:rPr>
              <a:t>sekelompok</a:t>
            </a:r>
            <a:r>
              <a:rPr lang="en-US" dirty="0">
                <a:latin typeface="Bahnschrift" panose="020B0502040204020203" pitchFamily="34" charset="0"/>
              </a:rPr>
              <a:t> </a:t>
            </a:r>
            <a:r>
              <a:rPr lang="en-US" dirty="0" err="1">
                <a:latin typeface="Bahnschrift" panose="020B0502040204020203" pitchFamily="34" charset="0"/>
              </a:rPr>
              <a:t>karyawan</a:t>
            </a:r>
            <a:r>
              <a:rPr lang="en-US" dirty="0">
                <a:latin typeface="Bahnschrift" panose="020B0502040204020203" pitchFamily="34" charset="0"/>
              </a:rPr>
              <a:t> </a:t>
            </a:r>
            <a:r>
              <a:rPr lang="en-US" dirty="0" err="1">
                <a:latin typeface="Bahnschrift" panose="020B0502040204020203" pitchFamily="34" charset="0"/>
              </a:rPr>
              <a:t>dengan</a:t>
            </a:r>
            <a:r>
              <a:rPr lang="en-US" dirty="0">
                <a:latin typeface="Bahnschrift" panose="020B0502040204020203" pitchFamily="34" charset="0"/>
              </a:rPr>
              <a:t> </a:t>
            </a:r>
            <a:r>
              <a:rPr lang="en-US" dirty="0" err="1">
                <a:latin typeface="Bahnschrift" panose="020B0502040204020203" pitchFamily="34" charset="0"/>
              </a:rPr>
              <a:t>berbagai</a:t>
            </a:r>
            <a:r>
              <a:rPr lang="en-US" dirty="0">
                <a:latin typeface="Bahnschrift" panose="020B0502040204020203" pitchFamily="34" charset="0"/>
              </a:rPr>
              <a:t> </a:t>
            </a:r>
            <a:r>
              <a:rPr lang="en-US" dirty="0" err="1">
                <a:latin typeface="Bahnschrift" panose="020B0502040204020203" pitchFamily="34" charset="0"/>
              </a:rPr>
              <a:t>keterampilan</a:t>
            </a:r>
            <a:r>
              <a:rPr lang="en-US" dirty="0">
                <a:latin typeface="Bahnschrift" panose="020B0502040204020203" pitchFamily="34" charset="0"/>
              </a:rPr>
              <a:t> yang </a:t>
            </a:r>
            <a:r>
              <a:rPr lang="en-US" dirty="0" err="1">
                <a:latin typeface="Bahnschrift" panose="020B0502040204020203" pitchFamily="34" charset="0"/>
              </a:rPr>
              <a:t>berinteraksi</a:t>
            </a:r>
            <a:r>
              <a:rPr lang="en-US" dirty="0">
                <a:latin typeface="Bahnschrift" panose="020B0502040204020203" pitchFamily="34" charset="0"/>
              </a:rPr>
              <a:t> </a:t>
            </a:r>
            <a:r>
              <a:rPr lang="en-US" dirty="0" err="1">
                <a:latin typeface="Bahnschrift" panose="020B0502040204020203" pitchFamily="34" charset="0"/>
              </a:rPr>
              <a:t>untuk</a:t>
            </a:r>
            <a:r>
              <a:rPr lang="en-US" dirty="0">
                <a:latin typeface="Bahnschrift" panose="020B0502040204020203" pitchFamily="34" charset="0"/>
              </a:rPr>
              <a:t> </a:t>
            </a:r>
            <a:r>
              <a:rPr lang="en-US" dirty="0" err="1">
                <a:latin typeface="Bahnschrift" panose="020B0502040204020203" pitchFamily="34" charset="0"/>
              </a:rPr>
              <a:t>merakit</a:t>
            </a:r>
            <a:r>
              <a:rPr lang="en-US" dirty="0">
                <a:latin typeface="Bahnschrift" panose="020B0502040204020203" pitchFamily="34" charset="0"/>
              </a:rPr>
              <a:t> </a:t>
            </a:r>
            <a:r>
              <a:rPr lang="en-US" dirty="0" err="1">
                <a:latin typeface="Bahnschrift" panose="020B0502040204020203" pitchFamily="34" charset="0"/>
              </a:rPr>
              <a:t>suatu</a:t>
            </a:r>
            <a:r>
              <a:rPr lang="en-US" dirty="0">
                <a:latin typeface="Bahnschrift" panose="020B0502040204020203" pitchFamily="34" charset="0"/>
              </a:rPr>
              <a:t> </a:t>
            </a:r>
            <a:r>
              <a:rPr lang="en-US" dirty="0" err="1">
                <a:latin typeface="Bahnschrift" panose="020B0502040204020203" pitchFamily="34" charset="0"/>
              </a:rPr>
              <a:t>produk</a:t>
            </a:r>
            <a:r>
              <a:rPr lang="en-US" dirty="0">
                <a:latin typeface="Bahnschrift" panose="020B0502040204020203" pitchFamily="34" charset="0"/>
              </a:rPr>
              <a:t> </a:t>
            </a:r>
            <a:r>
              <a:rPr lang="en-US" dirty="0" err="1">
                <a:latin typeface="Bahnschrift" panose="020B0502040204020203" pitchFamily="34" charset="0"/>
              </a:rPr>
              <a:t>atau</a:t>
            </a:r>
            <a:r>
              <a:rPr lang="en-US" dirty="0">
                <a:latin typeface="Bahnschrift" panose="020B0502040204020203" pitchFamily="34" charset="0"/>
              </a:rPr>
              <a:t> </a:t>
            </a:r>
            <a:r>
              <a:rPr lang="en-US" dirty="0" err="1">
                <a:latin typeface="Bahnschrift" panose="020B0502040204020203" pitchFamily="34" charset="0"/>
              </a:rPr>
              <a:t>menyediakan</a:t>
            </a:r>
            <a:r>
              <a:rPr lang="en-US" dirty="0">
                <a:latin typeface="Bahnschrift" panose="020B0502040204020203" pitchFamily="34" charset="0"/>
              </a:rPr>
              <a:t> </a:t>
            </a:r>
            <a:r>
              <a:rPr lang="en-US" dirty="0" err="1">
                <a:latin typeface="Bahnschrift" panose="020B0502040204020203" pitchFamily="34" charset="0"/>
              </a:rPr>
              <a:t>suatu</a:t>
            </a:r>
            <a:r>
              <a:rPr lang="en-US" dirty="0">
                <a:latin typeface="Bahnschrift" panose="020B0502040204020203" pitchFamily="34" charset="0"/>
              </a:rPr>
              <a:t> </a:t>
            </a:r>
            <a:r>
              <a:rPr lang="en-US" dirty="0" err="1">
                <a:latin typeface="Bahnschrift" panose="020B0502040204020203" pitchFamily="34" charset="0"/>
              </a:rPr>
              <a:t>jasa</a:t>
            </a:r>
            <a:r>
              <a:rPr lang="en-US" dirty="0">
                <a:latin typeface="Bahnschrift" panose="020B0502040204020203" pitchFamily="34" charset="0"/>
              </a:rPr>
              <a:t>.</a:t>
            </a:r>
            <a:endParaRPr lang="id-ID" dirty="0">
              <a:latin typeface="Bahnschrift" panose="020B0502040204020203" pitchFamily="34" charset="0"/>
            </a:endParaRPr>
          </a:p>
        </p:txBody>
      </p:sp>
      <p:pic>
        <p:nvPicPr>
          <p:cNvPr id="8" name="Picture 7">
            <a:extLst>
              <a:ext uri="{FF2B5EF4-FFF2-40B4-BE49-F238E27FC236}">
                <a16:creationId xmlns:a16="http://schemas.microsoft.com/office/drawing/2014/main" id="{EB06C09B-E8BE-8C33-62EC-AD0B2DABA372}"/>
              </a:ext>
            </a:extLst>
          </p:cNvPr>
          <p:cNvPicPr>
            <a:picLocks noChangeAspect="1"/>
          </p:cNvPicPr>
          <p:nvPr/>
        </p:nvPicPr>
        <p:blipFill rotWithShape="1">
          <a:blip r:embed="rId4"/>
          <a:srcRect l="-1" r="1289" b="1007"/>
          <a:stretch/>
        </p:blipFill>
        <p:spPr>
          <a:xfrm>
            <a:off x="677581" y="2051700"/>
            <a:ext cx="4917385" cy="3300171"/>
          </a:xfrm>
          <a:prstGeom prst="rect">
            <a:avLst/>
          </a:prstGeom>
        </p:spPr>
      </p:pic>
      <p:sp>
        <p:nvSpPr>
          <p:cNvPr id="10" name="TextBox 9">
            <a:extLst>
              <a:ext uri="{FF2B5EF4-FFF2-40B4-BE49-F238E27FC236}">
                <a16:creationId xmlns:a16="http://schemas.microsoft.com/office/drawing/2014/main" id="{C84D9AF6-0215-6EEF-5A26-EEA8C9569862}"/>
              </a:ext>
            </a:extLst>
          </p:cNvPr>
          <p:cNvSpPr txBox="1"/>
          <p:nvPr/>
        </p:nvSpPr>
        <p:spPr>
          <a:xfrm>
            <a:off x="5967209" y="1967450"/>
            <a:ext cx="5399313" cy="341632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Bahnschrift" panose="020B0502040204020203" pitchFamily="34" charset="0"/>
              </a:rPr>
              <a:t>Teamwork </a:t>
            </a:r>
            <a:r>
              <a:rPr lang="en-US" dirty="0" err="1">
                <a:latin typeface="Bahnschrift" panose="020B0502040204020203" pitchFamily="34" charset="0"/>
              </a:rPr>
              <a:t>banyak</a:t>
            </a:r>
            <a:r>
              <a:rPr lang="en-US" dirty="0">
                <a:latin typeface="Bahnschrift" panose="020B0502040204020203" pitchFamily="34" charset="0"/>
              </a:rPr>
              <a:t> </a:t>
            </a:r>
            <a:r>
              <a:rPr lang="en-US" dirty="0" err="1">
                <a:latin typeface="Bahnschrift" panose="020B0502040204020203" pitchFamily="34" charset="0"/>
              </a:rPr>
              <a:t>aktivitas</a:t>
            </a:r>
            <a:r>
              <a:rPr lang="en-US" dirty="0">
                <a:latin typeface="Bahnschrift" panose="020B0502040204020203" pitchFamily="34" charset="0"/>
              </a:rPr>
              <a:t> </a:t>
            </a:r>
            <a:r>
              <a:rPr lang="en-US" dirty="0" err="1">
                <a:latin typeface="Bahnschrift" panose="020B0502040204020203" pitchFamily="34" charset="0"/>
              </a:rPr>
              <a:t>seperti</a:t>
            </a:r>
            <a:r>
              <a:rPr lang="en-US" dirty="0">
                <a:latin typeface="Bahnschrift" panose="020B0502040204020203" pitchFamily="34" charset="0"/>
              </a:rPr>
              <a:t> </a:t>
            </a:r>
            <a:r>
              <a:rPr lang="en-US" dirty="0" err="1">
                <a:latin typeface="Bahnschrift" panose="020B0502040204020203" pitchFamily="34" charset="0"/>
              </a:rPr>
              <a:t>memilih</a:t>
            </a:r>
            <a:r>
              <a:rPr lang="en-US" dirty="0">
                <a:latin typeface="Bahnschrift" panose="020B0502040204020203" pitchFamily="34" charset="0"/>
              </a:rPr>
              <a:t> </a:t>
            </a:r>
            <a:r>
              <a:rPr lang="en-US" dirty="0" err="1">
                <a:latin typeface="Bahnschrift" panose="020B0502040204020203" pitchFamily="34" charset="0"/>
              </a:rPr>
              <a:t>anggota</a:t>
            </a:r>
            <a:r>
              <a:rPr lang="en-US" dirty="0">
                <a:latin typeface="Bahnschrift" panose="020B0502040204020203" pitchFamily="34" charset="0"/>
              </a:rPr>
              <a:t> </a:t>
            </a:r>
            <a:r>
              <a:rPr lang="en-US" dirty="0" err="1">
                <a:latin typeface="Bahnschrift" panose="020B0502040204020203" pitchFamily="34" charset="0"/>
              </a:rPr>
              <a:t>tim</a:t>
            </a:r>
            <a:r>
              <a:rPr lang="en-US" dirty="0">
                <a:latin typeface="Bahnschrift" panose="020B0502040204020203" pitchFamily="34" charset="0"/>
              </a:rPr>
              <a:t> </a:t>
            </a:r>
            <a:r>
              <a:rPr lang="en-US" dirty="0" err="1">
                <a:latin typeface="Bahnschrift" panose="020B0502040204020203" pitchFamily="34" charset="0"/>
              </a:rPr>
              <a:t>baru</a:t>
            </a:r>
            <a:r>
              <a:rPr lang="en-US" dirty="0">
                <a:latin typeface="Bahnschrift" panose="020B0502040204020203" pitchFamily="34" charset="0"/>
              </a:rPr>
              <a:t>, </a:t>
            </a:r>
            <a:r>
              <a:rPr lang="en-US" dirty="0" err="1">
                <a:latin typeface="Bahnschrift" panose="020B0502040204020203" pitchFamily="34" charset="0"/>
              </a:rPr>
              <a:t>menjadwalkan</a:t>
            </a:r>
            <a:r>
              <a:rPr lang="en-US" dirty="0">
                <a:latin typeface="Bahnschrift" panose="020B0502040204020203" pitchFamily="34" charset="0"/>
              </a:rPr>
              <a:t> </a:t>
            </a:r>
            <a:r>
              <a:rPr lang="en-US" dirty="0" err="1">
                <a:latin typeface="Bahnschrift" panose="020B0502040204020203" pitchFamily="34" charset="0"/>
              </a:rPr>
              <a:t>pekerjaan</a:t>
            </a:r>
            <a:r>
              <a:rPr lang="en-US" dirty="0">
                <a:latin typeface="Bahnschrift" panose="020B0502040204020203" pitchFamily="34" charset="0"/>
              </a:rPr>
              <a:t>, dan </a:t>
            </a:r>
            <a:r>
              <a:rPr lang="en-US" dirty="0" err="1">
                <a:latin typeface="Bahnschrift" panose="020B0502040204020203" pitchFamily="34" charset="0"/>
              </a:rPr>
              <a:t>mengoordinasikan</a:t>
            </a:r>
            <a:r>
              <a:rPr lang="en-US" dirty="0">
                <a:latin typeface="Bahnschrift" panose="020B0502040204020203" pitchFamily="34" charset="0"/>
              </a:rPr>
              <a:t> </a:t>
            </a:r>
            <a:r>
              <a:rPr lang="en-US" dirty="0" err="1">
                <a:latin typeface="Bahnschrift" panose="020B0502040204020203" pitchFamily="34" charset="0"/>
              </a:rPr>
              <a:t>pekerjaan</a:t>
            </a:r>
            <a:r>
              <a:rPr lang="en-US" dirty="0">
                <a:latin typeface="Bahnschrift" panose="020B0502040204020203" pitchFamily="34" charset="0"/>
              </a:rPr>
              <a:t> </a:t>
            </a:r>
            <a:r>
              <a:rPr lang="en-US" dirty="0" err="1">
                <a:latin typeface="Bahnschrift" panose="020B0502040204020203" pitchFamily="34" charset="0"/>
              </a:rPr>
              <a:t>dalam</a:t>
            </a:r>
            <a:r>
              <a:rPr lang="en-US" dirty="0">
                <a:latin typeface="Bahnschrift" panose="020B0502040204020203" pitchFamily="34" charset="0"/>
              </a:rPr>
              <a:t> </a:t>
            </a:r>
            <a:r>
              <a:rPr lang="en-US" dirty="0" err="1">
                <a:latin typeface="Bahnschrift" panose="020B0502040204020203" pitchFamily="34" charset="0"/>
              </a:rPr>
              <a:t>organisasi</a:t>
            </a:r>
            <a:r>
              <a:rPr lang="en-US" dirty="0">
                <a:latin typeface="Bahnschrift" panose="020B0502040204020203" pitchFamily="34" charset="0"/>
              </a:rPr>
              <a:t>. Teamwork juga </a:t>
            </a:r>
            <a:r>
              <a:rPr lang="en-US" dirty="0" err="1">
                <a:latin typeface="Bahnschrift" panose="020B0502040204020203" pitchFamily="34" charset="0"/>
              </a:rPr>
              <a:t>berkontribusi</a:t>
            </a:r>
            <a:r>
              <a:rPr lang="en-US" dirty="0">
                <a:latin typeface="Bahnschrift" panose="020B0502040204020203" pitchFamily="34" charset="0"/>
              </a:rPr>
              <a:t> pada </a:t>
            </a:r>
            <a:r>
              <a:rPr lang="en-US" dirty="0" err="1">
                <a:latin typeface="Bahnschrift" panose="020B0502040204020203" pitchFamily="34" charset="0"/>
              </a:rPr>
              <a:t>kualitas</a:t>
            </a:r>
            <a:r>
              <a:rPr lang="en-US" dirty="0">
                <a:latin typeface="Bahnschrift" panose="020B0502040204020203" pitchFamily="34" charset="0"/>
              </a:rPr>
              <a:t> total </a:t>
            </a:r>
            <a:r>
              <a:rPr lang="en-US" dirty="0" err="1">
                <a:latin typeface="Bahnschrift" panose="020B0502040204020203" pitchFamily="34" charset="0"/>
              </a:rPr>
              <a:t>dengan</a:t>
            </a:r>
            <a:r>
              <a:rPr lang="en-US" dirty="0">
                <a:latin typeface="Bahnschrift" panose="020B0502040204020203" pitchFamily="34" charset="0"/>
              </a:rPr>
              <a:t> </a:t>
            </a:r>
            <a:r>
              <a:rPr lang="en-US" dirty="0" err="1">
                <a:latin typeface="Bahnschrift" panose="020B0502040204020203" pitchFamily="34" charset="0"/>
              </a:rPr>
              <a:t>melakukan</a:t>
            </a:r>
            <a:r>
              <a:rPr lang="en-US" dirty="0">
                <a:latin typeface="Bahnschrift" panose="020B0502040204020203" pitchFamily="34" charset="0"/>
              </a:rPr>
              <a:t> </a:t>
            </a:r>
            <a:r>
              <a:rPr lang="en-US" dirty="0" err="1">
                <a:latin typeface="Bahnschrift" panose="020B0502040204020203" pitchFamily="34" charset="0"/>
              </a:rPr>
              <a:t>inspeksi</a:t>
            </a:r>
            <a:r>
              <a:rPr lang="en-US" dirty="0">
                <a:latin typeface="Bahnschrift" panose="020B0502040204020203" pitchFamily="34" charset="0"/>
              </a:rPr>
              <a:t> dan </a:t>
            </a:r>
            <a:r>
              <a:rPr lang="en-US" dirty="0" err="1">
                <a:latin typeface="Bahnschrift" panose="020B0502040204020203" pitchFamily="34" charset="0"/>
              </a:rPr>
              <a:t>aktivitas</a:t>
            </a:r>
            <a:r>
              <a:rPr lang="en-US" dirty="0">
                <a:latin typeface="Bahnschrift" panose="020B0502040204020203" pitchFamily="34" charset="0"/>
              </a:rPr>
              <a:t> </a:t>
            </a:r>
            <a:r>
              <a:rPr lang="en-US" dirty="0" err="1">
                <a:latin typeface="Bahnschrift" panose="020B0502040204020203" pitchFamily="34" charset="0"/>
              </a:rPr>
              <a:t>kontrol</a:t>
            </a:r>
            <a:r>
              <a:rPr lang="en-US" dirty="0">
                <a:latin typeface="Bahnschrift" panose="020B0502040204020203" pitchFamily="34" charset="0"/>
              </a:rPr>
              <a:t> </a:t>
            </a:r>
            <a:r>
              <a:rPr lang="en-US" dirty="0" err="1">
                <a:latin typeface="Bahnschrift" panose="020B0502040204020203" pitchFamily="34" charset="0"/>
              </a:rPr>
              <a:t>kualitas</a:t>
            </a:r>
            <a:r>
              <a:rPr lang="en-US" dirty="0">
                <a:latin typeface="Bahnschrift" panose="020B0502040204020203" pitchFamily="34" charset="0"/>
              </a:rPr>
              <a:t> </a:t>
            </a:r>
            <a:r>
              <a:rPr lang="en-US" dirty="0" err="1">
                <a:latin typeface="Bahnschrift" panose="020B0502040204020203" pitchFamily="34" charset="0"/>
              </a:rPr>
              <a:t>saat</a:t>
            </a:r>
            <a:r>
              <a:rPr lang="en-US" dirty="0">
                <a:latin typeface="Bahnschrift" panose="020B0502040204020203" pitchFamily="34" charset="0"/>
              </a:rPr>
              <a:t> </a:t>
            </a:r>
            <a:r>
              <a:rPr lang="en-US" dirty="0" err="1">
                <a:latin typeface="Bahnschrift" panose="020B0502040204020203" pitchFamily="34" charset="0"/>
              </a:rPr>
              <a:t>produk</a:t>
            </a:r>
            <a:r>
              <a:rPr lang="en-US" dirty="0">
                <a:latin typeface="Bahnschrift" panose="020B0502040204020203" pitchFamily="34" charset="0"/>
              </a:rPr>
              <a:t> </a:t>
            </a:r>
            <a:r>
              <a:rPr lang="en-US" dirty="0" err="1">
                <a:latin typeface="Bahnschrift" panose="020B0502040204020203" pitchFamily="34" charset="0"/>
              </a:rPr>
              <a:t>atau</a:t>
            </a:r>
            <a:r>
              <a:rPr lang="en-US" dirty="0">
                <a:latin typeface="Bahnschrift" panose="020B0502040204020203" pitchFamily="34" charset="0"/>
              </a:rPr>
              <a:t> </a:t>
            </a:r>
            <a:r>
              <a:rPr lang="en-US" dirty="0" err="1">
                <a:latin typeface="Bahnschrift" panose="020B0502040204020203" pitchFamily="34" charset="0"/>
              </a:rPr>
              <a:t>layanan</a:t>
            </a:r>
            <a:r>
              <a:rPr lang="en-US" dirty="0">
                <a:latin typeface="Bahnschrift" panose="020B0502040204020203" pitchFamily="34" charset="0"/>
              </a:rPr>
              <a:t> </a:t>
            </a:r>
            <a:r>
              <a:rPr lang="en-US" dirty="0" err="1">
                <a:latin typeface="Bahnschrift" panose="020B0502040204020203" pitchFamily="34" charset="0"/>
              </a:rPr>
              <a:t>diselesaikan</a:t>
            </a:r>
            <a:r>
              <a:rPr lang="en-US" dirty="0">
                <a:latin typeface="Bahnschrift" panose="020B0502040204020203" pitchFamily="34" charset="0"/>
              </a:rPr>
              <a:t>.</a:t>
            </a:r>
          </a:p>
          <a:p>
            <a:pPr marL="285750" indent="-285750" algn="just">
              <a:buFont typeface="Arial" panose="020B0604020202020204" pitchFamily="34" charset="0"/>
              <a:buChar char="•"/>
            </a:pPr>
            <a:r>
              <a:rPr lang="en-US" dirty="0">
                <a:latin typeface="Bahnschrift" panose="020B0502040204020203" pitchFamily="34" charset="0"/>
              </a:rPr>
              <a:t>Di </a:t>
            </a:r>
            <a:r>
              <a:rPr lang="en-US" dirty="0" err="1">
                <a:latin typeface="Bahnschrift" panose="020B0502040204020203" pitchFamily="34" charset="0"/>
              </a:rPr>
              <a:t>beberapa</a:t>
            </a:r>
            <a:r>
              <a:rPr lang="en-US" dirty="0">
                <a:latin typeface="Bahnschrift" panose="020B0502040204020203" pitchFamily="34" charset="0"/>
              </a:rPr>
              <a:t> </a:t>
            </a:r>
            <a:r>
              <a:rPr lang="en-US" dirty="0" err="1">
                <a:latin typeface="Bahnschrift" panose="020B0502040204020203" pitchFamily="34" charset="0"/>
              </a:rPr>
              <a:t>organisasi</a:t>
            </a:r>
            <a:r>
              <a:rPr lang="en-US" dirty="0">
                <a:latin typeface="Bahnschrift" panose="020B0502040204020203" pitchFamily="34" charset="0"/>
              </a:rPr>
              <a:t>, </a:t>
            </a:r>
            <a:r>
              <a:rPr lang="en-US" dirty="0" err="1">
                <a:latin typeface="Bahnschrift" panose="020B0502040204020203" pitchFamily="34" charset="0"/>
              </a:rPr>
              <a:t>teknologi</a:t>
            </a:r>
            <a:r>
              <a:rPr lang="en-US" dirty="0">
                <a:latin typeface="Bahnschrift" panose="020B0502040204020203" pitchFamily="34" charset="0"/>
              </a:rPr>
              <a:t> </a:t>
            </a:r>
            <a:r>
              <a:rPr lang="en-US" dirty="0" err="1">
                <a:latin typeface="Bahnschrift" panose="020B0502040204020203" pitchFamily="34" charset="0"/>
              </a:rPr>
              <a:t>memungkinkan</a:t>
            </a:r>
            <a:r>
              <a:rPr lang="en-US" dirty="0">
                <a:latin typeface="Bahnschrift" panose="020B0502040204020203" pitchFamily="34" charset="0"/>
              </a:rPr>
              <a:t> </a:t>
            </a:r>
            <a:r>
              <a:rPr lang="en-US" dirty="0" err="1">
                <a:latin typeface="Bahnschrift" panose="020B0502040204020203" pitchFamily="34" charset="0"/>
              </a:rPr>
              <a:t>kerja</a:t>
            </a:r>
            <a:r>
              <a:rPr lang="en-US" dirty="0">
                <a:latin typeface="Bahnschrift" panose="020B0502040204020203" pitchFamily="34" charset="0"/>
              </a:rPr>
              <a:t> </a:t>
            </a:r>
            <a:r>
              <a:rPr lang="en-US" dirty="0" err="1">
                <a:latin typeface="Bahnschrift" panose="020B0502040204020203" pitchFamily="34" charset="0"/>
              </a:rPr>
              <a:t>sama</a:t>
            </a:r>
            <a:r>
              <a:rPr lang="en-US" dirty="0">
                <a:latin typeface="Bahnschrift" panose="020B0502040204020203" pitchFamily="34" charset="0"/>
              </a:rPr>
              <a:t> </a:t>
            </a:r>
            <a:r>
              <a:rPr lang="en-US" dirty="0" err="1">
                <a:latin typeface="Bahnschrift" panose="020B0502040204020203" pitchFamily="34" charset="0"/>
              </a:rPr>
              <a:t>tim</a:t>
            </a:r>
            <a:r>
              <a:rPr lang="en-US" dirty="0">
                <a:latin typeface="Bahnschrift" panose="020B0502040204020203" pitchFamily="34" charset="0"/>
              </a:rPr>
              <a:t> </a:t>
            </a:r>
            <a:r>
              <a:rPr lang="en-US" dirty="0" err="1">
                <a:latin typeface="Bahnschrift" panose="020B0502040204020203" pitchFamily="34" charset="0"/>
              </a:rPr>
              <a:t>bahkan</a:t>
            </a:r>
            <a:r>
              <a:rPr lang="en-US" dirty="0">
                <a:latin typeface="Bahnschrift" panose="020B0502040204020203" pitchFamily="34" charset="0"/>
              </a:rPr>
              <a:t> </a:t>
            </a:r>
            <a:r>
              <a:rPr lang="en-US" dirty="0" err="1">
                <a:latin typeface="Bahnschrift" panose="020B0502040204020203" pitchFamily="34" charset="0"/>
              </a:rPr>
              <a:t>saat</a:t>
            </a:r>
            <a:r>
              <a:rPr lang="en-US" dirty="0">
                <a:latin typeface="Bahnschrift" panose="020B0502040204020203" pitchFamily="34" charset="0"/>
              </a:rPr>
              <a:t> </a:t>
            </a:r>
            <a:r>
              <a:rPr lang="en-US" dirty="0" err="1">
                <a:latin typeface="Bahnschrift" panose="020B0502040204020203" pitchFamily="34" charset="0"/>
              </a:rPr>
              <a:t>pekerja</a:t>
            </a:r>
            <a:r>
              <a:rPr lang="en-US" dirty="0">
                <a:latin typeface="Bahnschrift" panose="020B0502040204020203" pitchFamily="34" charset="0"/>
              </a:rPr>
              <a:t> </a:t>
            </a:r>
            <a:r>
              <a:rPr lang="en-US" dirty="0" err="1">
                <a:latin typeface="Bahnschrift" panose="020B0502040204020203" pitchFamily="34" charset="0"/>
              </a:rPr>
              <a:t>berada</a:t>
            </a:r>
            <a:r>
              <a:rPr lang="en-US" dirty="0">
                <a:latin typeface="Bahnschrift" panose="020B0502040204020203" pitchFamily="34" charset="0"/>
              </a:rPr>
              <a:t> di </a:t>
            </a:r>
            <a:r>
              <a:rPr lang="en-US" dirty="0" err="1">
                <a:latin typeface="Bahnschrift" panose="020B0502040204020203" pitchFamily="34" charset="0"/>
              </a:rPr>
              <a:t>lokasi</a:t>
            </a:r>
            <a:r>
              <a:rPr lang="en-US" dirty="0">
                <a:latin typeface="Bahnschrift" panose="020B0502040204020203" pitchFamily="34" charset="0"/>
              </a:rPr>
              <a:t> </a:t>
            </a:r>
            <a:r>
              <a:rPr lang="en-US" dirty="0" err="1">
                <a:latin typeface="Bahnschrift" panose="020B0502040204020203" pitchFamily="34" charset="0"/>
              </a:rPr>
              <a:t>atau</a:t>
            </a:r>
            <a:r>
              <a:rPr lang="en-US" dirty="0">
                <a:latin typeface="Bahnschrift" panose="020B0502040204020203" pitchFamily="34" charset="0"/>
              </a:rPr>
              <a:t> di </a:t>
            </a:r>
            <a:r>
              <a:rPr lang="en-US" dirty="0" err="1">
                <a:latin typeface="Bahnschrift" panose="020B0502040204020203" pitchFamily="34" charset="0"/>
              </a:rPr>
              <a:t>waktu</a:t>
            </a:r>
            <a:r>
              <a:rPr lang="en-US" dirty="0">
                <a:latin typeface="Bahnschrift" panose="020B0502040204020203" pitchFamily="34" charset="0"/>
              </a:rPr>
              <a:t> yang </a:t>
            </a:r>
            <a:r>
              <a:rPr lang="en-US" dirty="0" err="1">
                <a:latin typeface="Bahnschrift" panose="020B0502040204020203" pitchFamily="34" charset="0"/>
              </a:rPr>
              <a:t>berbeda</a:t>
            </a:r>
            <a:r>
              <a:rPr lang="en-US" dirty="0">
                <a:latin typeface="Bahnschrift" panose="020B0502040204020203" pitchFamily="34" charset="0"/>
              </a:rPr>
              <a:t>. </a:t>
            </a:r>
            <a:r>
              <a:rPr lang="en-US" dirty="0" err="1">
                <a:latin typeface="Bahnschrift" panose="020B0502040204020203" pitchFamily="34" charset="0"/>
              </a:rPr>
              <a:t>Organisasi</a:t>
            </a:r>
            <a:r>
              <a:rPr lang="en-US" dirty="0">
                <a:latin typeface="Bahnschrift" panose="020B0502040204020203" pitchFamily="34" charset="0"/>
              </a:rPr>
              <a:t> </a:t>
            </a:r>
            <a:r>
              <a:rPr lang="en-US" dirty="0" err="1">
                <a:latin typeface="Bahnschrift" panose="020B0502040204020203" pitchFamily="34" charset="0"/>
              </a:rPr>
              <a:t>ini</a:t>
            </a:r>
            <a:r>
              <a:rPr lang="en-US" dirty="0">
                <a:latin typeface="Bahnschrift" panose="020B0502040204020203" pitchFamily="34" charset="0"/>
              </a:rPr>
              <a:t> </a:t>
            </a:r>
            <a:r>
              <a:rPr lang="en-US" dirty="0" err="1">
                <a:latin typeface="Bahnschrift" panose="020B0502040204020203" pitchFamily="34" charset="0"/>
              </a:rPr>
              <a:t>menggunakan</a:t>
            </a:r>
            <a:r>
              <a:rPr lang="en-US" dirty="0">
                <a:latin typeface="Bahnschrift" panose="020B0502040204020203" pitchFamily="34" charset="0"/>
              </a:rPr>
              <a:t> </a:t>
            </a:r>
            <a:r>
              <a:rPr lang="en-US" dirty="0" err="1">
                <a:latin typeface="Bahnschrift" panose="020B0502040204020203" pitchFamily="34" charset="0"/>
              </a:rPr>
              <a:t>tim</a:t>
            </a:r>
            <a:r>
              <a:rPr lang="en-US" dirty="0">
                <a:latin typeface="Bahnschrift" panose="020B0502040204020203" pitchFamily="34" charset="0"/>
              </a:rPr>
              <a:t> virtual. </a:t>
            </a:r>
            <a:endParaRPr lang="id-ID" dirty="0">
              <a:latin typeface="Bahnschrift" panose="020B0502040204020203" pitchFamily="34" charset="0"/>
            </a:endParaRPr>
          </a:p>
        </p:txBody>
      </p:sp>
    </p:spTree>
    <p:extLst>
      <p:ext uri="{BB962C8B-B14F-4D97-AF65-F5344CB8AC3E}">
        <p14:creationId xmlns:p14="http://schemas.microsoft.com/office/powerpoint/2010/main" val="246379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5005F5-81F5-D11C-FA92-AFD39D102C8D}"/>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210889" y="148717"/>
            <a:ext cx="8851772" cy="659303"/>
          </a:xfrm>
        </p:spPr>
        <p:txBody>
          <a:bodyPr>
            <a:noAutofit/>
          </a:bodyPr>
          <a:lstStyle/>
          <a:p>
            <a:pPr algn="l"/>
            <a:r>
              <a:rPr lang="en-ID" sz="3600" dirty="0">
                <a:solidFill>
                  <a:schemeClr val="bg1"/>
                </a:solidFill>
                <a:latin typeface="Bahnschrift" panose="020B0502040204020203" pitchFamily="34" charset="0"/>
              </a:rPr>
              <a:t>Focus on Strategy</a:t>
            </a:r>
            <a:endParaRPr lang="id-ID"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03F42DCC-0D03-3799-B8E2-C333FE3EAFE1}"/>
              </a:ext>
            </a:extLst>
          </p:cNvPr>
          <p:cNvPicPr>
            <a:picLocks noChangeAspect="1"/>
          </p:cNvPicPr>
          <p:nvPr/>
        </p:nvPicPr>
        <p:blipFill>
          <a:blip r:embed="rId4"/>
          <a:stretch>
            <a:fillRect/>
          </a:stretch>
        </p:blipFill>
        <p:spPr>
          <a:xfrm>
            <a:off x="8129101" y="1444133"/>
            <a:ext cx="3635890" cy="3497958"/>
          </a:xfrm>
          <a:prstGeom prst="rect">
            <a:avLst/>
          </a:prstGeom>
        </p:spPr>
      </p:pic>
      <p:sp>
        <p:nvSpPr>
          <p:cNvPr id="15" name="TextBox 14">
            <a:extLst>
              <a:ext uri="{FF2B5EF4-FFF2-40B4-BE49-F238E27FC236}">
                <a16:creationId xmlns:a16="http://schemas.microsoft.com/office/drawing/2014/main" id="{19BDC49D-15A1-EF54-F3A8-2DE1A882F581}"/>
              </a:ext>
            </a:extLst>
          </p:cNvPr>
          <p:cNvSpPr txBox="1"/>
          <p:nvPr/>
        </p:nvSpPr>
        <p:spPr>
          <a:xfrm>
            <a:off x="210889" y="1145695"/>
            <a:ext cx="7650721" cy="4093428"/>
          </a:xfrm>
          <a:prstGeom prst="rect">
            <a:avLst/>
          </a:prstGeom>
          <a:noFill/>
        </p:spPr>
        <p:txBody>
          <a:bodyPr wrap="square">
            <a:spAutoFit/>
          </a:bodyPr>
          <a:lstStyle/>
          <a:p>
            <a:pPr algn="just"/>
            <a:r>
              <a:rPr lang="es-ES" sz="2000" dirty="0" err="1">
                <a:latin typeface="Bahnschrift" panose="020B0502040204020203" pitchFamily="34" charset="0"/>
              </a:rPr>
              <a:t>Untuk</a:t>
            </a:r>
            <a:r>
              <a:rPr lang="es-ES" sz="2000" dirty="0">
                <a:latin typeface="Bahnschrift" panose="020B0502040204020203" pitchFamily="34" charset="0"/>
              </a:rPr>
              <a:t> </a:t>
            </a:r>
            <a:r>
              <a:rPr lang="es-ES" sz="2000" dirty="0" err="1">
                <a:latin typeface="Bahnschrift" panose="020B0502040204020203" pitchFamily="34" charset="0"/>
              </a:rPr>
              <a:t>memilih</a:t>
            </a:r>
            <a:r>
              <a:rPr lang="es-ES" sz="2000" dirty="0">
                <a:latin typeface="Bahnschrift" panose="020B0502040204020203" pitchFamily="34" charset="0"/>
              </a:rPr>
              <a:t> </a:t>
            </a:r>
            <a:r>
              <a:rPr lang="es-ES" sz="2000" dirty="0" err="1">
                <a:latin typeface="Bahnschrift" panose="020B0502040204020203" pitchFamily="34" charset="0"/>
              </a:rPr>
              <a:t>talenta</a:t>
            </a:r>
            <a:r>
              <a:rPr lang="es-ES" sz="2000" dirty="0">
                <a:latin typeface="Bahnschrift" panose="020B0502040204020203" pitchFamily="34" charset="0"/>
              </a:rPr>
              <a:t> yang </a:t>
            </a:r>
            <a:r>
              <a:rPr lang="es-ES" sz="2000" dirty="0" err="1">
                <a:latin typeface="Bahnschrift" panose="020B0502040204020203" pitchFamily="34" charset="0"/>
              </a:rPr>
              <a:t>tepat</a:t>
            </a:r>
            <a:r>
              <a:rPr lang="es-ES" sz="2000" dirty="0">
                <a:latin typeface="Bahnschrift" panose="020B0502040204020203" pitchFamily="34" charset="0"/>
              </a:rPr>
              <a:t>, </a:t>
            </a:r>
            <a:r>
              <a:rPr lang="es-ES" sz="2000" dirty="0" err="1">
                <a:latin typeface="Bahnschrift" panose="020B0502040204020203" pitchFamily="34" charset="0"/>
              </a:rPr>
              <a:t>memberikan</a:t>
            </a:r>
            <a:r>
              <a:rPr lang="es-ES" sz="2000" dirty="0">
                <a:latin typeface="Bahnschrift" panose="020B0502040204020203" pitchFamily="34" charset="0"/>
              </a:rPr>
              <a:t> </a:t>
            </a:r>
            <a:r>
              <a:rPr lang="es-ES" sz="2000" dirty="0" err="1">
                <a:latin typeface="Bahnschrift" panose="020B0502040204020203" pitchFamily="34" charset="0"/>
              </a:rPr>
              <a:t>pelatihan</a:t>
            </a:r>
            <a:r>
              <a:rPr lang="es-ES" sz="2000" dirty="0">
                <a:latin typeface="Bahnschrift" panose="020B0502040204020203" pitchFamily="34" charset="0"/>
              </a:rPr>
              <a:t> yang </a:t>
            </a:r>
            <a:r>
              <a:rPr lang="es-ES" sz="2000" dirty="0" err="1">
                <a:latin typeface="Bahnschrift" panose="020B0502040204020203" pitchFamily="34" charset="0"/>
              </a:rPr>
              <a:t>tepat</a:t>
            </a:r>
            <a:r>
              <a:rPr lang="es-ES" sz="2000" dirty="0">
                <a:latin typeface="Bahnschrift" panose="020B0502040204020203" pitchFamily="34" charset="0"/>
              </a:rPr>
              <a:t>, para profesional SDM </a:t>
            </a:r>
            <a:r>
              <a:rPr lang="es-ES" sz="2000" dirty="0" err="1">
                <a:latin typeface="Bahnschrift" panose="020B0502040204020203" pitchFamily="34" charset="0"/>
              </a:rPr>
              <a:t>perlu</a:t>
            </a:r>
            <a:r>
              <a:rPr lang="es-ES" sz="2000" dirty="0">
                <a:latin typeface="Bahnschrift" panose="020B0502040204020203" pitchFamily="34" charset="0"/>
              </a:rPr>
              <a:t> </a:t>
            </a:r>
            <a:r>
              <a:rPr lang="es-ES" sz="2000" dirty="0" err="1">
                <a:latin typeface="Bahnschrift" panose="020B0502040204020203" pitchFamily="34" charset="0"/>
              </a:rPr>
              <a:t>menjalin</a:t>
            </a:r>
            <a:r>
              <a:rPr lang="es-ES" sz="2000" dirty="0">
                <a:latin typeface="Bahnschrift" panose="020B0502040204020203" pitchFamily="34" charset="0"/>
              </a:rPr>
              <a:t> </a:t>
            </a:r>
            <a:r>
              <a:rPr lang="es-ES" sz="2000" dirty="0" err="1">
                <a:latin typeface="Bahnschrift" panose="020B0502040204020203" pitchFamily="34" charset="0"/>
              </a:rPr>
              <a:t>kontak</a:t>
            </a:r>
            <a:r>
              <a:rPr lang="es-ES" sz="2000" dirty="0">
                <a:latin typeface="Bahnschrift" panose="020B0502040204020203" pitchFamily="34" charset="0"/>
              </a:rPr>
              <a:t> yang </a:t>
            </a:r>
            <a:r>
              <a:rPr lang="es-ES" sz="2000" dirty="0" err="1">
                <a:latin typeface="Bahnschrift" panose="020B0502040204020203" pitchFamily="34" charset="0"/>
              </a:rPr>
              <a:t>erat</a:t>
            </a:r>
            <a:r>
              <a:rPr lang="es-ES" sz="2000" dirty="0">
                <a:latin typeface="Bahnschrift" panose="020B0502040204020203" pitchFamily="34" charset="0"/>
              </a:rPr>
              <a:t> </a:t>
            </a:r>
            <a:r>
              <a:rPr lang="es-ES" sz="2000" dirty="0" err="1">
                <a:latin typeface="Bahnschrift" panose="020B0502040204020203" pitchFamily="34" charset="0"/>
              </a:rPr>
              <a:t>dengan</a:t>
            </a:r>
            <a:r>
              <a:rPr lang="es-ES" sz="2000" dirty="0">
                <a:latin typeface="Bahnschrift" panose="020B0502040204020203" pitchFamily="34" charset="0"/>
              </a:rPr>
              <a:t> </a:t>
            </a:r>
            <a:r>
              <a:rPr lang="es-ES" sz="2000" dirty="0" err="1">
                <a:latin typeface="Bahnschrift" panose="020B0502040204020203" pitchFamily="34" charset="0"/>
              </a:rPr>
              <a:t>anggota</a:t>
            </a:r>
            <a:r>
              <a:rPr lang="es-ES" sz="2000" dirty="0">
                <a:latin typeface="Bahnschrift" panose="020B0502040204020203" pitchFamily="34" charset="0"/>
              </a:rPr>
              <a:t> </a:t>
            </a:r>
            <a:r>
              <a:rPr lang="es-ES" sz="2000" dirty="0" err="1">
                <a:latin typeface="Bahnschrift" panose="020B0502040204020203" pitchFamily="34" charset="0"/>
              </a:rPr>
              <a:t>organisasi</a:t>
            </a:r>
            <a:r>
              <a:rPr lang="es-ES" sz="2000" dirty="0">
                <a:latin typeface="Bahnschrift" panose="020B0502040204020203" pitchFamily="34" charset="0"/>
              </a:rPr>
              <a:t>. </a:t>
            </a:r>
          </a:p>
          <a:p>
            <a:pPr algn="just"/>
            <a:endParaRPr lang="es-ES" sz="2000" dirty="0">
              <a:latin typeface="Bahnschrift" panose="020B0502040204020203" pitchFamily="34" charset="0"/>
            </a:endParaRPr>
          </a:p>
          <a:p>
            <a:pPr algn="just"/>
            <a:r>
              <a:rPr lang="es-ES" sz="2000" dirty="0" err="1">
                <a:latin typeface="Bahnschrift" panose="020B0502040204020203" pitchFamily="34" charset="0"/>
              </a:rPr>
              <a:t>Ketika</a:t>
            </a:r>
            <a:r>
              <a:rPr lang="es-ES" sz="2000" dirty="0">
                <a:latin typeface="Bahnschrift" panose="020B0502040204020203" pitchFamily="34" charset="0"/>
              </a:rPr>
              <a:t> </a:t>
            </a:r>
            <a:r>
              <a:rPr lang="es-ES" sz="2000" dirty="0" err="1">
                <a:latin typeface="Bahnschrift" panose="020B0502040204020203" pitchFamily="34" charset="0"/>
              </a:rPr>
              <a:t>organisasi</a:t>
            </a:r>
            <a:r>
              <a:rPr lang="es-ES" sz="2000" dirty="0">
                <a:latin typeface="Bahnschrift" panose="020B0502040204020203" pitchFamily="34" charset="0"/>
              </a:rPr>
              <a:t> </a:t>
            </a:r>
            <a:r>
              <a:rPr lang="es-ES" sz="2000" dirty="0" err="1">
                <a:latin typeface="Bahnschrift" panose="020B0502040204020203" pitchFamily="34" charset="0"/>
              </a:rPr>
              <a:t>mengubah</a:t>
            </a:r>
            <a:r>
              <a:rPr lang="es-ES" sz="2000" dirty="0">
                <a:latin typeface="Bahnschrift" panose="020B0502040204020203" pitchFamily="34" charset="0"/>
              </a:rPr>
              <a:t> </a:t>
            </a:r>
            <a:r>
              <a:rPr lang="es-ES" sz="2000" dirty="0" err="1">
                <a:latin typeface="Bahnschrift" panose="020B0502040204020203" pitchFamily="34" charset="0"/>
              </a:rPr>
              <a:t>strateginya</a:t>
            </a:r>
            <a:r>
              <a:rPr lang="es-ES" sz="2000" dirty="0">
                <a:latin typeface="Bahnschrift" panose="020B0502040204020203" pitchFamily="34" charset="0"/>
              </a:rPr>
              <a:t>, SDM </a:t>
            </a:r>
            <a:r>
              <a:rPr lang="es-ES" sz="2000" dirty="0" err="1">
                <a:latin typeface="Bahnschrift" panose="020B0502040204020203" pitchFamily="34" charset="0"/>
              </a:rPr>
              <a:t>menjadi</a:t>
            </a:r>
            <a:r>
              <a:rPr lang="es-ES" sz="2000" dirty="0">
                <a:latin typeface="Bahnschrift" panose="020B0502040204020203" pitchFamily="34" charset="0"/>
              </a:rPr>
              <a:t> </a:t>
            </a:r>
            <a:r>
              <a:rPr lang="es-ES" sz="2000" dirty="0" err="1">
                <a:latin typeface="Bahnschrift" panose="020B0502040204020203" pitchFamily="34" charset="0"/>
              </a:rPr>
              <a:t>bagian</a:t>
            </a:r>
            <a:r>
              <a:rPr lang="es-ES" sz="2000" dirty="0">
                <a:latin typeface="Bahnschrift" panose="020B0502040204020203" pitchFamily="34" charset="0"/>
              </a:rPr>
              <a:t> </a:t>
            </a:r>
            <a:r>
              <a:rPr lang="es-ES" sz="2000" dirty="0" err="1">
                <a:latin typeface="Bahnschrift" panose="020B0502040204020203" pitchFamily="34" charset="0"/>
              </a:rPr>
              <a:t>dari</a:t>
            </a:r>
            <a:r>
              <a:rPr lang="es-ES" sz="2000" dirty="0">
                <a:latin typeface="Bahnschrift" panose="020B0502040204020203" pitchFamily="34" charset="0"/>
              </a:rPr>
              <a:t> </a:t>
            </a:r>
            <a:r>
              <a:rPr lang="es-ES" sz="2000" dirty="0" err="1">
                <a:latin typeface="Bahnschrift" panose="020B0502040204020203" pitchFamily="34" charset="0"/>
              </a:rPr>
              <a:t>proses</a:t>
            </a:r>
            <a:r>
              <a:rPr lang="es-ES" sz="2000" dirty="0">
                <a:latin typeface="Bahnschrift" panose="020B0502040204020203" pitchFamily="34" charset="0"/>
              </a:rPr>
              <a:t> </a:t>
            </a:r>
            <a:r>
              <a:rPr lang="es-ES" sz="2000" dirty="0" err="1">
                <a:latin typeface="Bahnschrift" panose="020B0502040204020203" pitchFamily="34" charset="0"/>
              </a:rPr>
              <a:t>perencanaan</a:t>
            </a:r>
            <a:r>
              <a:rPr lang="es-ES" sz="2000" dirty="0">
                <a:latin typeface="Bahnschrift" panose="020B0502040204020203" pitchFamily="34" charset="0"/>
              </a:rPr>
              <a:t> </a:t>
            </a:r>
            <a:r>
              <a:rPr lang="es-ES" sz="2000" dirty="0" err="1">
                <a:latin typeface="Bahnschrift" panose="020B0502040204020203" pitchFamily="34" charset="0"/>
              </a:rPr>
              <a:t>sehingga</a:t>
            </a:r>
            <a:r>
              <a:rPr lang="es-ES" sz="2000" dirty="0">
                <a:latin typeface="Bahnschrift" panose="020B0502040204020203" pitchFamily="34" charset="0"/>
              </a:rPr>
              <a:t> </a:t>
            </a:r>
            <a:r>
              <a:rPr lang="es-ES" sz="2000" dirty="0" err="1">
                <a:latin typeface="Bahnschrift" panose="020B0502040204020203" pitchFamily="34" charset="0"/>
              </a:rPr>
              <a:t>mereka</a:t>
            </a:r>
            <a:r>
              <a:rPr lang="es-ES" sz="2000" dirty="0">
                <a:latin typeface="Bahnschrift" panose="020B0502040204020203" pitchFamily="34" charset="0"/>
              </a:rPr>
              <a:t> </a:t>
            </a:r>
            <a:r>
              <a:rPr lang="es-ES" sz="2000" dirty="0" err="1">
                <a:latin typeface="Bahnschrift" panose="020B0502040204020203" pitchFamily="34" charset="0"/>
              </a:rPr>
              <a:t>dapat</a:t>
            </a:r>
            <a:r>
              <a:rPr lang="es-ES" sz="2000" dirty="0">
                <a:latin typeface="Bahnschrift" panose="020B0502040204020203" pitchFamily="34" charset="0"/>
              </a:rPr>
              <a:t> </a:t>
            </a:r>
            <a:r>
              <a:rPr lang="es-ES" sz="2000" dirty="0" err="1">
                <a:latin typeface="Bahnschrift" panose="020B0502040204020203" pitchFamily="34" charset="0"/>
              </a:rPr>
              <a:t>mengubah</a:t>
            </a:r>
            <a:r>
              <a:rPr lang="es-ES" sz="2000" dirty="0">
                <a:latin typeface="Bahnschrift" panose="020B0502040204020203" pitchFamily="34" charset="0"/>
              </a:rPr>
              <a:t> </a:t>
            </a:r>
            <a:r>
              <a:rPr lang="es-ES" sz="2000" dirty="0" err="1">
                <a:latin typeface="Bahnschrift" panose="020B0502040204020203" pitchFamily="34" charset="0"/>
              </a:rPr>
              <a:t>upaya</a:t>
            </a:r>
            <a:r>
              <a:rPr lang="es-ES" sz="2000" dirty="0">
                <a:latin typeface="Bahnschrift" panose="020B0502040204020203" pitchFamily="34" charset="0"/>
              </a:rPr>
              <a:t> </a:t>
            </a:r>
            <a:r>
              <a:rPr lang="es-ES" sz="2000" dirty="0" err="1">
                <a:latin typeface="Bahnschrift" panose="020B0502040204020203" pitchFamily="34" charset="0"/>
              </a:rPr>
              <a:t>talent</a:t>
            </a:r>
            <a:r>
              <a:rPr lang="es-ES" sz="2000" dirty="0">
                <a:latin typeface="Bahnschrift" panose="020B0502040204020203" pitchFamily="34" charset="0"/>
              </a:rPr>
              <a:t> </a:t>
            </a:r>
            <a:r>
              <a:rPr lang="es-ES" sz="2000" dirty="0" err="1">
                <a:latin typeface="Bahnschrift" panose="020B0502040204020203" pitchFamily="34" charset="0"/>
              </a:rPr>
              <a:t>manajemen</a:t>
            </a:r>
            <a:r>
              <a:rPr lang="es-ES" sz="2000" dirty="0">
                <a:latin typeface="Bahnschrift" panose="020B0502040204020203" pitchFamily="34" charset="0"/>
              </a:rPr>
              <a:t> </a:t>
            </a:r>
            <a:r>
              <a:rPr lang="es-ES" sz="2000" dirty="0" err="1">
                <a:latin typeface="Bahnschrift" panose="020B0502040204020203" pitchFamily="34" charset="0"/>
              </a:rPr>
              <a:t>untuk</a:t>
            </a:r>
            <a:r>
              <a:rPr lang="es-ES" sz="2000" dirty="0">
                <a:latin typeface="Bahnschrift" panose="020B0502040204020203" pitchFamily="34" charset="0"/>
              </a:rPr>
              <a:t> </a:t>
            </a:r>
            <a:r>
              <a:rPr lang="es-ES" sz="2000" dirty="0" err="1">
                <a:latin typeface="Bahnschrift" panose="020B0502040204020203" pitchFamily="34" charset="0"/>
              </a:rPr>
              <a:t>mendukung</a:t>
            </a:r>
            <a:r>
              <a:rPr lang="es-ES" sz="2000" dirty="0">
                <a:latin typeface="Bahnschrift" panose="020B0502040204020203" pitchFamily="34" charset="0"/>
              </a:rPr>
              <a:t> </a:t>
            </a:r>
            <a:r>
              <a:rPr lang="es-ES" sz="2000" dirty="0" err="1">
                <a:latin typeface="Bahnschrift" panose="020B0502040204020203" pitchFamily="34" charset="0"/>
              </a:rPr>
              <a:t>strategi</a:t>
            </a:r>
            <a:r>
              <a:rPr lang="es-ES" sz="2000" dirty="0">
                <a:latin typeface="Bahnschrift" panose="020B0502040204020203" pitchFamily="34" charset="0"/>
              </a:rPr>
              <a:t>, </a:t>
            </a:r>
            <a:r>
              <a:rPr lang="es-ES" sz="2000" dirty="0" err="1">
                <a:latin typeface="Bahnschrift" panose="020B0502040204020203" pitchFamily="34" charset="0"/>
              </a:rPr>
              <a:t>termasuk</a:t>
            </a:r>
            <a:r>
              <a:rPr lang="es-ES" sz="2000" dirty="0">
                <a:latin typeface="Bahnschrift" panose="020B0502040204020203" pitchFamily="34" charset="0"/>
              </a:rPr>
              <a:t> </a:t>
            </a:r>
            <a:r>
              <a:rPr lang="es-ES" sz="2000" dirty="0" err="1">
                <a:latin typeface="Bahnschrift" panose="020B0502040204020203" pitchFamily="34" charset="0"/>
              </a:rPr>
              <a:t>upaya</a:t>
            </a:r>
            <a:r>
              <a:rPr lang="es-ES" sz="2000" dirty="0">
                <a:latin typeface="Bahnschrift" panose="020B0502040204020203" pitchFamily="34" charset="0"/>
              </a:rPr>
              <a:t> </a:t>
            </a:r>
            <a:r>
              <a:rPr lang="es-ES" sz="2000" dirty="0" err="1">
                <a:latin typeface="Bahnschrift" panose="020B0502040204020203" pitchFamily="34" charset="0"/>
              </a:rPr>
              <a:t>seperti</a:t>
            </a:r>
            <a:r>
              <a:rPr lang="es-ES" sz="2000" dirty="0">
                <a:latin typeface="Bahnschrift" panose="020B0502040204020203" pitchFamily="34" charset="0"/>
              </a:rPr>
              <a:t> </a:t>
            </a:r>
            <a:r>
              <a:rPr lang="es-ES" sz="2000" b="1" dirty="0" err="1">
                <a:latin typeface="Bahnschrift" panose="020B0502040204020203" pitchFamily="34" charset="0"/>
              </a:rPr>
              <a:t>program</a:t>
            </a:r>
            <a:r>
              <a:rPr lang="es-ES" sz="2000" b="1" dirty="0">
                <a:latin typeface="Bahnschrift" panose="020B0502040204020203" pitchFamily="34" charset="0"/>
              </a:rPr>
              <a:t> </a:t>
            </a:r>
            <a:r>
              <a:rPr lang="es-ES" sz="2000" b="1" dirty="0" err="1">
                <a:latin typeface="Bahnschrift" panose="020B0502040204020203" pitchFamily="34" charset="0"/>
              </a:rPr>
              <a:t>peningkatan</a:t>
            </a:r>
            <a:r>
              <a:rPr lang="es-ES" sz="2000" b="1" dirty="0">
                <a:latin typeface="Bahnschrift" panose="020B0502040204020203" pitchFamily="34" charset="0"/>
              </a:rPr>
              <a:t> </a:t>
            </a:r>
            <a:r>
              <a:rPr lang="es-ES" sz="2000" b="1" dirty="0" err="1">
                <a:latin typeface="Bahnschrift" panose="020B0502040204020203" pitchFamily="34" charset="0"/>
              </a:rPr>
              <a:t>kualitas</a:t>
            </a:r>
            <a:r>
              <a:rPr lang="es-ES" sz="2000" b="1" dirty="0">
                <a:latin typeface="Bahnschrift" panose="020B0502040204020203" pitchFamily="34" charset="0"/>
              </a:rPr>
              <a:t>, </a:t>
            </a:r>
            <a:r>
              <a:rPr lang="es-ES" sz="2000" b="1" dirty="0" err="1">
                <a:latin typeface="Bahnschrift" panose="020B0502040204020203" pitchFamily="34" charset="0"/>
              </a:rPr>
              <a:t>merger</a:t>
            </a:r>
            <a:r>
              <a:rPr lang="es-ES" sz="2000" b="1" dirty="0">
                <a:latin typeface="Bahnschrift" panose="020B0502040204020203" pitchFamily="34" charset="0"/>
              </a:rPr>
              <a:t> dan </a:t>
            </a:r>
            <a:r>
              <a:rPr lang="es-ES" sz="2000" b="1" dirty="0" err="1">
                <a:latin typeface="Bahnschrift" panose="020B0502040204020203" pitchFamily="34" charset="0"/>
              </a:rPr>
              <a:t>akuisisi</a:t>
            </a:r>
            <a:r>
              <a:rPr lang="es-ES" sz="2000" dirty="0">
                <a:latin typeface="Bahnschrift" panose="020B0502040204020203" pitchFamily="34" charset="0"/>
              </a:rPr>
              <a:t>, dan </a:t>
            </a:r>
            <a:r>
              <a:rPr lang="es-ES" sz="2000" b="1" dirty="0" err="1">
                <a:latin typeface="Bahnschrift" panose="020B0502040204020203" pitchFamily="34" charset="0"/>
              </a:rPr>
              <a:t>restrukturisasi</a:t>
            </a:r>
            <a:r>
              <a:rPr lang="es-ES" sz="2000" dirty="0">
                <a:latin typeface="Bahnschrift" panose="020B0502040204020203" pitchFamily="34" charset="0"/>
              </a:rPr>
              <a:t>. </a:t>
            </a:r>
            <a:r>
              <a:rPr lang="es-ES" sz="2000" dirty="0" err="1">
                <a:latin typeface="Bahnschrift" panose="020B0502040204020203" pitchFamily="34" charset="0"/>
              </a:rPr>
              <a:t>Keputusan</a:t>
            </a:r>
            <a:r>
              <a:rPr lang="es-ES" sz="2000" dirty="0">
                <a:latin typeface="Bahnschrift" panose="020B0502040204020203" pitchFamily="34" charset="0"/>
              </a:rPr>
              <a:t> </a:t>
            </a:r>
            <a:r>
              <a:rPr lang="es-ES" sz="2000" dirty="0" err="1">
                <a:latin typeface="Bahnschrift" panose="020B0502040204020203" pitchFamily="34" charset="0"/>
              </a:rPr>
              <a:t>untuk</a:t>
            </a:r>
            <a:r>
              <a:rPr lang="es-ES" sz="2000" dirty="0">
                <a:latin typeface="Bahnschrift" panose="020B0502040204020203" pitchFamily="34" charset="0"/>
              </a:rPr>
              <a:t> </a:t>
            </a:r>
            <a:r>
              <a:rPr lang="es-ES" sz="2000" dirty="0" err="1">
                <a:latin typeface="Bahnschrift" panose="020B0502040204020203" pitchFamily="34" charset="0"/>
              </a:rPr>
              <a:t>menggunakan</a:t>
            </a:r>
            <a:r>
              <a:rPr lang="es-ES" sz="2000" dirty="0">
                <a:latin typeface="Bahnschrift" panose="020B0502040204020203" pitchFamily="34" charset="0"/>
              </a:rPr>
              <a:t> </a:t>
            </a:r>
            <a:r>
              <a:rPr lang="es-ES" sz="2000" b="1" dirty="0" err="1">
                <a:latin typeface="Bahnschrift" panose="020B0502040204020203" pitchFamily="34" charset="0"/>
              </a:rPr>
              <a:t>reengineering</a:t>
            </a:r>
            <a:r>
              <a:rPr lang="es-ES" sz="2000" dirty="0">
                <a:latin typeface="Bahnschrift" panose="020B0502040204020203" pitchFamily="34" charset="0"/>
              </a:rPr>
              <a:t> dan </a:t>
            </a:r>
            <a:r>
              <a:rPr lang="es-ES" sz="2000" b="1" dirty="0">
                <a:latin typeface="Bahnschrift" panose="020B0502040204020203" pitchFamily="34" charset="0"/>
              </a:rPr>
              <a:t>outsourcing</a:t>
            </a:r>
            <a:r>
              <a:rPr lang="es-ES" sz="2000" dirty="0">
                <a:latin typeface="Bahnschrift" panose="020B0502040204020203" pitchFamily="34" charset="0"/>
              </a:rPr>
              <a:t> </a:t>
            </a:r>
            <a:r>
              <a:rPr lang="es-ES" sz="2000" dirty="0" err="1">
                <a:latin typeface="Bahnschrift" panose="020B0502040204020203" pitchFamily="34" charset="0"/>
              </a:rPr>
              <a:t>dapat</a:t>
            </a:r>
            <a:r>
              <a:rPr lang="es-ES" sz="2000" dirty="0">
                <a:latin typeface="Bahnschrift" panose="020B0502040204020203" pitchFamily="34" charset="0"/>
              </a:rPr>
              <a:t> </a:t>
            </a:r>
            <a:r>
              <a:rPr lang="es-ES" sz="2000" dirty="0" err="1">
                <a:latin typeface="Bahnschrift" panose="020B0502040204020203" pitchFamily="34" charset="0"/>
              </a:rPr>
              <a:t>membuat</a:t>
            </a:r>
            <a:r>
              <a:rPr lang="es-ES" sz="2000" dirty="0">
                <a:latin typeface="Bahnschrift" panose="020B0502040204020203" pitchFamily="34" charset="0"/>
              </a:rPr>
              <a:t> </a:t>
            </a:r>
            <a:r>
              <a:rPr lang="es-ES" sz="2000" dirty="0" err="1">
                <a:latin typeface="Bahnschrift" panose="020B0502040204020203" pitchFamily="34" charset="0"/>
              </a:rPr>
              <a:t>organisasi</a:t>
            </a:r>
            <a:r>
              <a:rPr lang="es-ES" sz="2000" dirty="0">
                <a:latin typeface="Bahnschrift" panose="020B0502040204020203" pitchFamily="34" charset="0"/>
              </a:rPr>
              <a:t> </a:t>
            </a:r>
            <a:r>
              <a:rPr lang="es-ES" sz="2000" dirty="0" err="1">
                <a:latin typeface="Bahnschrift" panose="020B0502040204020203" pitchFamily="34" charset="0"/>
              </a:rPr>
              <a:t>lebih</a:t>
            </a:r>
            <a:r>
              <a:rPr lang="es-ES" sz="2000" dirty="0">
                <a:latin typeface="Bahnschrift" panose="020B0502040204020203" pitchFamily="34" charset="0"/>
              </a:rPr>
              <a:t> </a:t>
            </a:r>
            <a:r>
              <a:rPr lang="es-ES" sz="2000" dirty="0" err="1">
                <a:latin typeface="Bahnschrift" panose="020B0502040204020203" pitchFamily="34" charset="0"/>
              </a:rPr>
              <a:t>efisien</a:t>
            </a:r>
            <a:r>
              <a:rPr lang="es-ES" sz="2000" dirty="0">
                <a:latin typeface="Bahnschrift" panose="020B0502040204020203" pitchFamily="34" charset="0"/>
              </a:rPr>
              <a:t> dan juga </a:t>
            </a:r>
            <a:r>
              <a:rPr lang="es-ES" sz="2000" dirty="0" err="1">
                <a:latin typeface="Bahnschrift" panose="020B0502040204020203" pitchFamily="34" charset="0"/>
              </a:rPr>
              <a:t>menimbulkan</a:t>
            </a:r>
            <a:r>
              <a:rPr lang="es-ES" sz="2000" dirty="0">
                <a:latin typeface="Bahnschrift" panose="020B0502040204020203" pitchFamily="34" charset="0"/>
              </a:rPr>
              <a:t> </a:t>
            </a:r>
            <a:r>
              <a:rPr lang="es-ES" sz="2000" dirty="0" err="1">
                <a:latin typeface="Bahnschrift" panose="020B0502040204020203" pitchFamily="34" charset="0"/>
              </a:rPr>
              <a:t>banyak</a:t>
            </a:r>
            <a:r>
              <a:rPr lang="es-ES" sz="2000" dirty="0">
                <a:latin typeface="Bahnschrift" panose="020B0502040204020203" pitchFamily="34" charset="0"/>
              </a:rPr>
              <a:t> </a:t>
            </a:r>
            <a:r>
              <a:rPr lang="es-ES" sz="2000" dirty="0" err="1">
                <a:latin typeface="Bahnschrift" panose="020B0502040204020203" pitchFamily="34" charset="0"/>
              </a:rPr>
              <a:t>tantangan</a:t>
            </a:r>
            <a:r>
              <a:rPr lang="es-ES" sz="2000" dirty="0">
                <a:latin typeface="Bahnschrift" panose="020B0502040204020203" pitchFamily="34" charset="0"/>
              </a:rPr>
              <a:t> HR. </a:t>
            </a:r>
            <a:r>
              <a:rPr lang="es-ES" sz="2000" b="1" dirty="0" err="1">
                <a:latin typeface="Bahnschrift" panose="020B0502040204020203" pitchFamily="34" charset="0"/>
              </a:rPr>
              <a:t>Ekspansi</a:t>
            </a:r>
            <a:r>
              <a:rPr lang="es-ES" sz="2000" b="1" dirty="0">
                <a:latin typeface="Bahnschrift" panose="020B0502040204020203" pitchFamily="34" charset="0"/>
              </a:rPr>
              <a:t> </a:t>
            </a:r>
            <a:r>
              <a:rPr lang="es-ES" sz="2000" b="1" dirty="0" err="1">
                <a:latin typeface="Bahnschrift" panose="020B0502040204020203" pitchFamily="34" charset="0"/>
              </a:rPr>
              <a:t>internasional</a:t>
            </a:r>
            <a:r>
              <a:rPr lang="es-ES" sz="2000" b="1" dirty="0">
                <a:latin typeface="Bahnschrift" panose="020B0502040204020203" pitchFamily="34" charset="0"/>
              </a:rPr>
              <a:t> </a:t>
            </a:r>
            <a:r>
              <a:rPr lang="es-ES" sz="2000" dirty="0" err="1">
                <a:latin typeface="Bahnschrift" panose="020B0502040204020203" pitchFamily="34" charset="0"/>
              </a:rPr>
              <a:t>menghadirkan</a:t>
            </a:r>
            <a:r>
              <a:rPr lang="es-ES" sz="2000" dirty="0">
                <a:latin typeface="Bahnschrift" panose="020B0502040204020203" pitchFamily="34" charset="0"/>
              </a:rPr>
              <a:t> </a:t>
            </a:r>
            <a:r>
              <a:rPr lang="es-ES" sz="2000" dirty="0" err="1">
                <a:latin typeface="Bahnschrift" panose="020B0502040204020203" pitchFamily="34" charset="0"/>
              </a:rPr>
              <a:t>beragam</a:t>
            </a:r>
            <a:r>
              <a:rPr lang="es-ES" sz="2000" dirty="0">
                <a:latin typeface="Bahnschrift" panose="020B0502040204020203" pitchFamily="34" charset="0"/>
              </a:rPr>
              <a:t> </a:t>
            </a:r>
            <a:r>
              <a:rPr lang="es-ES" sz="2000" dirty="0" err="1">
                <a:latin typeface="Bahnschrift" panose="020B0502040204020203" pitchFamily="34" charset="0"/>
              </a:rPr>
              <a:t>tantangan</a:t>
            </a:r>
            <a:r>
              <a:rPr lang="es-ES" sz="2000" dirty="0">
                <a:latin typeface="Bahnschrift" panose="020B0502040204020203" pitchFamily="34" charset="0"/>
              </a:rPr>
              <a:t> dan </a:t>
            </a:r>
            <a:r>
              <a:rPr lang="es-ES" sz="2000" dirty="0" err="1">
                <a:latin typeface="Bahnschrift" panose="020B0502040204020203" pitchFamily="34" charset="0"/>
              </a:rPr>
              <a:t>peluang</a:t>
            </a:r>
            <a:r>
              <a:rPr lang="es-ES" sz="2000" dirty="0">
                <a:latin typeface="Bahnschrift" panose="020B0502040204020203" pitchFamily="34" charset="0"/>
              </a:rPr>
              <a:t> HRM.</a:t>
            </a:r>
          </a:p>
        </p:txBody>
      </p:sp>
      <p:sp>
        <p:nvSpPr>
          <p:cNvPr id="16" name="TextBox 15">
            <a:extLst>
              <a:ext uri="{FF2B5EF4-FFF2-40B4-BE49-F238E27FC236}">
                <a16:creationId xmlns:a16="http://schemas.microsoft.com/office/drawing/2014/main" id="{1C6366DB-6C0C-69F8-BDE2-9EE75AB83D61}"/>
              </a:ext>
            </a:extLst>
          </p:cNvPr>
          <p:cNvSpPr txBox="1"/>
          <p:nvPr/>
        </p:nvSpPr>
        <p:spPr>
          <a:xfrm>
            <a:off x="8526436" y="5062556"/>
            <a:ext cx="3071286" cy="830997"/>
          </a:xfrm>
          <a:prstGeom prst="rect">
            <a:avLst/>
          </a:prstGeom>
          <a:noFill/>
        </p:spPr>
        <p:txBody>
          <a:bodyPr wrap="square">
            <a:spAutoFit/>
          </a:bodyPr>
          <a:lstStyle/>
          <a:p>
            <a:pPr algn="ctr"/>
            <a:r>
              <a:rPr lang="id-ID" sz="1600" dirty="0">
                <a:latin typeface="Bahnschrift" panose="020B0502040204020203" pitchFamily="34" charset="0"/>
              </a:rPr>
              <a:t>Gambar </a:t>
            </a:r>
            <a:r>
              <a:rPr lang="en-ID" sz="1600" dirty="0">
                <a:latin typeface="Bahnschrift" panose="020B0502040204020203" pitchFamily="34" charset="0"/>
              </a:rPr>
              <a:t>3. </a:t>
            </a:r>
          </a:p>
          <a:p>
            <a:pPr algn="ctr"/>
            <a:r>
              <a:rPr lang="en-ID" sz="1600" dirty="0">
                <a:latin typeface="Bahnschrift" panose="020B0502040204020203" pitchFamily="34" charset="0"/>
              </a:rPr>
              <a:t>Strategi </a:t>
            </a:r>
            <a:r>
              <a:rPr lang="en-ID" sz="1600" dirty="0" err="1">
                <a:latin typeface="Bahnschrift" panose="020B0502040204020203" pitchFamily="34" charset="0"/>
              </a:rPr>
              <a:t>Bisnis</a:t>
            </a:r>
            <a:r>
              <a:rPr lang="en-ID" sz="1600" dirty="0">
                <a:latin typeface="Bahnschrift" panose="020B0502040204020203" pitchFamily="34" charset="0"/>
              </a:rPr>
              <a:t>: </a:t>
            </a:r>
            <a:r>
              <a:rPr lang="en-ID" sz="1600" dirty="0" err="1">
                <a:latin typeface="Bahnschrift" panose="020B0502040204020203" pitchFamily="34" charset="0"/>
              </a:rPr>
              <a:t>Masalah</a:t>
            </a:r>
            <a:r>
              <a:rPr lang="en-ID" sz="1600" dirty="0">
                <a:latin typeface="Bahnschrift" panose="020B0502040204020203" pitchFamily="34" charset="0"/>
              </a:rPr>
              <a:t> yang </a:t>
            </a:r>
            <a:r>
              <a:rPr lang="en-ID" sz="1600" dirty="0" err="1">
                <a:latin typeface="Bahnschrift" panose="020B0502040204020203" pitchFamily="34" charset="0"/>
              </a:rPr>
              <a:t>Mempengaruhi</a:t>
            </a:r>
            <a:r>
              <a:rPr lang="en-ID" sz="1600" dirty="0">
                <a:latin typeface="Bahnschrift" panose="020B0502040204020203" pitchFamily="34" charset="0"/>
              </a:rPr>
              <a:t> HRM</a:t>
            </a:r>
            <a:endParaRPr lang="id-ID" sz="1600" b="1" dirty="0">
              <a:latin typeface="Bahnschrift" panose="020B0502040204020203" pitchFamily="34" charset="0"/>
            </a:endParaRPr>
          </a:p>
        </p:txBody>
      </p:sp>
    </p:spTree>
    <p:extLst>
      <p:ext uri="{BB962C8B-B14F-4D97-AF65-F5344CB8AC3E}">
        <p14:creationId xmlns:p14="http://schemas.microsoft.com/office/powerpoint/2010/main" val="794543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1. Mergers and Acquisitions</a:t>
            </a:r>
            <a:endParaRPr lang="id-ID"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7C6449-4A0A-97C5-BD3E-6A0BCDA03021}"/>
              </a:ext>
            </a:extLst>
          </p:cNvPr>
          <p:cNvSpPr txBox="1"/>
          <p:nvPr/>
        </p:nvSpPr>
        <p:spPr>
          <a:xfrm>
            <a:off x="524754" y="1188721"/>
            <a:ext cx="11016757" cy="1477328"/>
          </a:xfrm>
          <a:prstGeom prst="rect">
            <a:avLst/>
          </a:prstGeom>
          <a:noFill/>
        </p:spPr>
        <p:txBody>
          <a:bodyPr wrap="square">
            <a:spAutoFit/>
          </a:bodyPr>
          <a:lstStyle/>
          <a:p>
            <a:pPr algn="just"/>
            <a:r>
              <a:rPr lang="id-ID" sz="1800" dirty="0">
                <a:effectLst/>
                <a:latin typeface="Bahnschrift" panose="020B0502040204020203" pitchFamily="34" charset="0"/>
                <a:ea typeface="Calibri" panose="020F0502020204030204" pitchFamily="34" charset="0"/>
                <a:cs typeface="Times New Roman" panose="02020603050405020304" pitchFamily="18" charset="0"/>
              </a:rPr>
              <a:t>Seringkali organisasi bergabung melalui merger (dua perusahaan menjadi satu) dan akuisisi (satu perusahaan membeli yang lain). </a:t>
            </a:r>
            <a:endParaRPr lang="en-ID" sz="1800" dirty="0">
              <a:effectLst/>
              <a:latin typeface="Bahnschrift" panose="020B0502040204020203" pitchFamily="34" charset="0"/>
              <a:ea typeface="Calibri" panose="020F0502020204030204" pitchFamily="34" charset="0"/>
              <a:cs typeface="Times New Roman" panose="02020603050405020304" pitchFamily="18" charset="0"/>
            </a:endParaRPr>
          </a:p>
          <a:p>
            <a:pPr algn="just"/>
            <a:endParaRPr lang="en-ID" dirty="0">
              <a:latin typeface="Bahnschrift" panose="020B0502040204020203" pitchFamily="34" charset="0"/>
              <a:cs typeface="Times New Roman" panose="02020603050405020304" pitchFamily="18" charset="0"/>
            </a:endParaRPr>
          </a:p>
          <a:p>
            <a:pPr algn="just"/>
            <a:r>
              <a:rPr lang="id-ID" sz="1800" dirty="0">
                <a:effectLst/>
                <a:latin typeface="Bahnschrift" panose="020B0502040204020203" pitchFamily="34" charset="0"/>
                <a:ea typeface="Calibri" panose="020F0502020204030204" pitchFamily="34" charset="0"/>
                <a:cs typeface="Times New Roman" panose="02020603050405020304" pitchFamily="18" charset="0"/>
              </a:rPr>
              <a:t>Beberapa merger dan akuisisi menghasilkan konsolidasi dalam suatu industri, yang berarti bahwa dua perusahaan dalam satu industri bergabung untuk memegang pangsa industri yang lebih besar</a:t>
            </a:r>
            <a:r>
              <a:rPr lang="en-ID" sz="1800" dirty="0">
                <a:effectLst/>
                <a:latin typeface="Bahnschrift" panose="020B0502040204020203" pitchFamily="34" charset="0"/>
                <a:ea typeface="Calibri" panose="020F0502020204030204" pitchFamily="34" charset="0"/>
                <a:cs typeface="Times New Roman" panose="02020603050405020304" pitchFamily="18" charset="0"/>
              </a:rPr>
              <a:t>.</a:t>
            </a:r>
          </a:p>
        </p:txBody>
      </p:sp>
      <p:sp>
        <p:nvSpPr>
          <p:cNvPr id="8" name="Rectangle: Rounded Corners 7">
            <a:extLst>
              <a:ext uri="{FF2B5EF4-FFF2-40B4-BE49-F238E27FC236}">
                <a16:creationId xmlns:a16="http://schemas.microsoft.com/office/drawing/2014/main" id="{41909CE0-336B-F202-8214-842BE41BA9BD}"/>
              </a:ext>
            </a:extLst>
          </p:cNvPr>
          <p:cNvSpPr/>
          <p:nvPr/>
        </p:nvSpPr>
        <p:spPr>
          <a:xfrm>
            <a:off x="2599809" y="3218617"/>
            <a:ext cx="6866646" cy="227324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dirty="0" err="1">
                <a:latin typeface="Bahnschrift" panose="020B0502040204020203" pitchFamily="34" charset="0"/>
              </a:rPr>
              <a:t>Berikan</a:t>
            </a:r>
            <a:r>
              <a:rPr lang="en-ID" sz="2400" dirty="0">
                <a:latin typeface="Bahnschrift" panose="020B0502040204020203" pitchFamily="34" charset="0"/>
              </a:rPr>
              <a:t> </a:t>
            </a:r>
            <a:r>
              <a:rPr lang="en-ID" sz="2400" dirty="0" err="1">
                <a:latin typeface="Bahnschrift" panose="020B0502040204020203" pitchFamily="34" charset="0"/>
              </a:rPr>
              <a:t>Contoh</a:t>
            </a:r>
            <a:r>
              <a:rPr lang="en-ID" sz="2400" dirty="0">
                <a:latin typeface="Bahnschrift" panose="020B0502040204020203" pitchFamily="34" charset="0"/>
              </a:rPr>
              <a:t> Perusahaan di Indonesia Yang </a:t>
            </a:r>
            <a:r>
              <a:rPr lang="en-ID" sz="2400" dirty="0" err="1">
                <a:latin typeface="Bahnschrift" panose="020B0502040204020203" pitchFamily="34" charset="0"/>
              </a:rPr>
              <a:t>Melakukan</a:t>
            </a:r>
            <a:r>
              <a:rPr lang="en-ID" sz="2400" dirty="0">
                <a:latin typeface="Bahnschrift" panose="020B0502040204020203" pitchFamily="34" charset="0"/>
              </a:rPr>
              <a:t> Proses Merger! </a:t>
            </a:r>
          </a:p>
        </p:txBody>
      </p:sp>
    </p:spTree>
    <p:extLst>
      <p:ext uri="{BB962C8B-B14F-4D97-AF65-F5344CB8AC3E}">
        <p14:creationId xmlns:p14="http://schemas.microsoft.com/office/powerpoint/2010/main" val="3879060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err="1">
                <a:solidFill>
                  <a:schemeClr val="bg1"/>
                </a:solidFill>
                <a:latin typeface="Bahnschrift" panose="020B0502040204020203" pitchFamily="34" charset="0"/>
              </a:rPr>
              <a:t>Contoh</a:t>
            </a:r>
            <a:r>
              <a:rPr lang="en-US" sz="3600" dirty="0">
                <a:solidFill>
                  <a:schemeClr val="bg1"/>
                </a:solidFill>
                <a:latin typeface="Bahnschrift" panose="020B0502040204020203" pitchFamily="34" charset="0"/>
              </a:rPr>
              <a:t> Perusahaan Merger</a:t>
            </a:r>
            <a:endParaRPr lang="id-ID"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oTo Group is here following Gojek and Tokopedia Merger - South East Asia  Business Post">
            <a:extLst>
              <a:ext uri="{FF2B5EF4-FFF2-40B4-BE49-F238E27FC236}">
                <a16:creationId xmlns:a16="http://schemas.microsoft.com/office/drawing/2014/main" id="{47DAFF9F-F955-D9C2-4585-C8BF60A64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755" y="1509978"/>
            <a:ext cx="4073978" cy="200542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Migrasi Rekening ke BSI Disebut Bermasalah, Ini Performa 3 Bank Syariah  BUMN Sebelum Merger Februari Lalu">
            <a:extLst>
              <a:ext uri="{FF2B5EF4-FFF2-40B4-BE49-F238E27FC236}">
                <a16:creationId xmlns:a16="http://schemas.microsoft.com/office/drawing/2014/main" id="{2290EC7E-7EEE-8DFB-79C7-73D110CC1A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7228" y="1617308"/>
            <a:ext cx="4433207" cy="221660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nilah Perkiraan Pendapatan Merger Indosat Ooredoo Hutchison -  Tribunjogja.com">
            <a:extLst>
              <a:ext uri="{FF2B5EF4-FFF2-40B4-BE49-F238E27FC236}">
                <a16:creationId xmlns:a16="http://schemas.microsoft.com/office/drawing/2014/main" id="{7C3F6B28-0166-E771-8A17-C90785AD60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4033" y="3921932"/>
            <a:ext cx="3725636" cy="209167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Begini Dampak Merger Indosat-Tri ke Pelanggan - Tekno Liputan6.com">
            <a:extLst>
              <a:ext uri="{FF2B5EF4-FFF2-40B4-BE49-F238E27FC236}">
                <a16:creationId xmlns:a16="http://schemas.microsoft.com/office/drawing/2014/main" id="{90E7887F-8228-D6BA-F625-BA072C46CC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7515" y="4310959"/>
            <a:ext cx="3412066" cy="191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93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140422" cy="659303"/>
          </a:xfrm>
        </p:spPr>
        <p:txBody>
          <a:bodyPr>
            <a:noAutofit/>
          </a:bodyPr>
          <a:lstStyle/>
          <a:p>
            <a:pPr algn="l"/>
            <a:r>
              <a:rPr lang="en-US" sz="3600" dirty="0">
                <a:solidFill>
                  <a:schemeClr val="bg1"/>
                </a:solidFill>
                <a:latin typeface="Bahnschrift" panose="020B0502040204020203" pitchFamily="34" charset="0"/>
              </a:rPr>
              <a:t>2. High-Quality Standards</a:t>
            </a:r>
            <a:endParaRPr lang="id-ID" sz="3600" dirty="0">
              <a:solidFill>
                <a:schemeClr val="bg1"/>
              </a:solidFill>
              <a:latin typeface="Bahnschrift" panose="020B0502040204020203" pitchFamily="34" charset="0"/>
            </a:endParaRPr>
          </a:p>
        </p:txBody>
      </p:sp>
      <p:sp>
        <p:nvSpPr>
          <p:cNvPr id="5" name="TextBox 4">
            <a:extLst>
              <a:ext uri="{FF2B5EF4-FFF2-40B4-BE49-F238E27FC236}">
                <a16:creationId xmlns:a16="http://schemas.microsoft.com/office/drawing/2014/main" id="{6330DBC2-5EDF-E101-E260-6F5E8A0F8303}"/>
              </a:ext>
            </a:extLst>
          </p:cNvPr>
          <p:cNvSpPr txBox="1"/>
          <p:nvPr/>
        </p:nvSpPr>
        <p:spPr>
          <a:xfrm>
            <a:off x="210890" y="1136643"/>
            <a:ext cx="11687461" cy="4103688"/>
          </a:xfrm>
          <a:prstGeom prst="rect">
            <a:avLst/>
          </a:prstGeom>
          <a:noFill/>
        </p:spPr>
        <p:txBody>
          <a:bodyPr wrap="square">
            <a:spAutoFit/>
          </a:bodyPr>
          <a:lstStyle/>
          <a:p>
            <a:pPr algn="just"/>
            <a:r>
              <a:rPr lang="id-ID" dirty="0">
                <a:effectLst/>
                <a:latin typeface="Bahnschrift" panose="020B0502040204020203" pitchFamily="34" charset="0"/>
                <a:ea typeface="Calibri" panose="020F0502020204030204" pitchFamily="34" charset="0"/>
                <a:cs typeface="Times New Roman" panose="02020603050405020304" pitchFamily="18" charset="0"/>
              </a:rPr>
              <a:t>Untuk bersaing dalam perekonomian saat ini, perusahaan perlu menyediakan </a:t>
            </a:r>
            <a:r>
              <a:rPr lang="id-ID" b="1" dirty="0">
                <a:effectLst/>
                <a:latin typeface="Bahnschrift" panose="020B0502040204020203" pitchFamily="34" charset="0"/>
                <a:ea typeface="Calibri" panose="020F0502020204030204" pitchFamily="34" charset="0"/>
                <a:cs typeface="Times New Roman" panose="02020603050405020304" pitchFamily="18" charset="0"/>
              </a:rPr>
              <a:t>produk</a:t>
            </a:r>
            <a:r>
              <a:rPr lang="id-ID" dirty="0">
                <a:effectLst/>
                <a:latin typeface="Bahnschrift" panose="020B0502040204020203" pitchFamily="34" charset="0"/>
                <a:ea typeface="Calibri" panose="020F0502020204030204" pitchFamily="34" charset="0"/>
                <a:cs typeface="Times New Roman" panose="02020603050405020304" pitchFamily="18" charset="0"/>
              </a:rPr>
              <a:t> dan </a:t>
            </a:r>
            <a:r>
              <a:rPr lang="id-ID" b="1" dirty="0">
                <a:effectLst/>
                <a:latin typeface="Bahnschrift" panose="020B0502040204020203" pitchFamily="34" charset="0"/>
                <a:ea typeface="Calibri" panose="020F0502020204030204" pitchFamily="34" charset="0"/>
                <a:cs typeface="Times New Roman" panose="02020603050405020304" pitchFamily="18" charset="0"/>
              </a:rPr>
              <a:t>layanan berkualitas tinggi</a:t>
            </a:r>
            <a:r>
              <a:rPr lang="en-ID" dirty="0">
                <a:effectLst/>
                <a:latin typeface="Bahnschrift" panose="020B0502040204020203" pitchFamily="34" charset="0"/>
                <a:ea typeface="Calibri" panose="020F0502020204030204" pitchFamily="34" charset="0"/>
                <a:cs typeface="Times New Roman" panose="02020603050405020304" pitchFamily="18" charset="0"/>
              </a:rPr>
              <a:t>.</a:t>
            </a:r>
          </a:p>
          <a:p>
            <a:pPr algn="just"/>
            <a:endParaRPr lang="en-ID" dirty="0">
              <a:latin typeface="Bahnschrift" panose="020B0502040204020203" pitchFamily="34" charset="0"/>
              <a:cs typeface="Times New Roman" panose="02020603050405020304" pitchFamily="18" charset="0"/>
            </a:endParaRPr>
          </a:p>
          <a:p>
            <a:pPr algn="just"/>
            <a:r>
              <a:rPr lang="en-ID" dirty="0">
                <a:latin typeface="Bahnschrift" panose="020B0502040204020203" pitchFamily="34" charset="0"/>
                <a:ea typeface="Calibri" panose="020F0502020204030204" pitchFamily="34" charset="0"/>
                <a:cs typeface="Times New Roman" panose="02020603050405020304" pitchFamily="18" charset="0"/>
              </a:rPr>
              <a:t>B</a:t>
            </a:r>
            <a:r>
              <a:rPr lang="id-ID" dirty="0">
                <a:effectLst/>
                <a:latin typeface="Bahnschrift" panose="020B0502040204020203" pitchFamily="34" charset="0"/>
                <a:ea typeface="Calibri" panose="020F0502020204030204" pitchFamily="34" charset="0"/>
                <a:cs typeface="Times New Roman" panose="02020603050405020304" pitchFamily="18" charset="0"/>
              </a:rPr>
              <a:t>anyak organisasi telah mengadopsi beberapa bentuk </a:t>
            </a:r>
            <a:r>
              <a:rPr lang="id-ID" b="1" dirty="0">
                <a:latin typeface="Bahnschrift" panose="020B0502040204020203" pitchFamily="34" charset="0"/>
              </a:rPr>
              <a:t>Total Quality Management </a:t>
            </a:r>
            <a:r>
              <a:rPr lang="id-ID" dirty="0">
                <a:effectLst/>
                <a:latin typeface="Bahnschrift" panose="020B0502040204020203" pitchFamily="34" charset="0"/>
                <a:ea typeface="Calibri" panose="020F0502020204030204" pitchFamily="34" charset="0"/>
                <a:cs typeface="Times New Roman" panose="02020603050405020304" pitchFamily="18" charset="0"/>
              </a:rPr>
              <a:t>(TQM)</a:t>
            </a:r>
            <a:r>
              <a:rPr lang="en-ID" dirty="0">
                <a:effectLst/>
                <a:latin typeface="Bahnschrift" panose="020B0502040204020203" pitchFamily="34" charset="0"/>
                <a:ea typeface="Calibri" panose="020F0502020204030204" pitchFamily="34" charset="0"/>
                <a:cs typeface="Times New Roman" panose="02020603050405020304" pitchFamily="18" charset="0"/>
              </a:rPr>
              <a:t>. TQM </a:t>
            </a:r>
            <a:r>
              <a:rPr lang="en-ID" dirty="0" err="1">
                <a:effectLst/>
                <a:latin typeface="Bahnschrift" panose="020B0502040204020203" pitchFamily="34" charset="0"/>
                <a:ea typeface="Calibri" panose="020F0502020204030204" pitchFamily="34" charset="0"/>
                <a:cs typeface="Times New Roman" panose="02020603050405020304" pitchFamily="18" charset="0"/>
              </a:rPr>
              <a:t>merupakan</a:t>
            </a:r>
            <a:r>
              <a:rPr lang="en-ID" dirty="0">
                <a:effectLst/>
                <a:latin typeface="Bahnschrift" panose="020B0502040204020203" pitchFamily="34" charset="0"/>
                <a:ea typeface="Calibri" panose="020F0502020204030204" pitchFamily="34" charset="0"/>
                <a:cs typeface="Times New Roman" panose="02020603050405020304" pitchFamily="18" charset="0"/>
              </a:rPr>
              <a:t> </a:t>
            </a:r>
            <a:r>
              <a:rPr lang="id-ID" dirty="0">
                <a:effectLst/>
                <a:latin typeface="Bahnschrift" panose="020B0502040204020203" pitchFamily="34" charset="0"/>
                <a:ea typeface="Calibri" panose="020F0502020204030204" pitchFamily="34" charset="0"/>
                <a:cs typeface="Times New Roman" panose="02020603050405020304" pitchFamily="18" charset="0"/>
              </a:rPr>
              <a:t>usaha perusahaan untuk terus meningkatkan cara orang, mesin, dan sistem </a:t>
            </a:r>
            <a:r>
              <a:rPr lang="en-ID" dirty="0" err="1">
                <a:effectLst/>
                <a:latin typeface="Bahnschrift" panose="020B0502040204020203" pitchFamily="34" charset="0"/>
                <a:ea typeface="Calibri" panose="020F0502020204030204" pitchFamily="34" charset="0"/>
                <a:cs typeface="Times New Roman" panose="02020603050405020304" pitchFamily="18" charset="0"/>
              </a:rPr>
              <a:t>dalam</a:t>
            </a:r>
            <a:r>
              <a:rPr lang="en-ID" dirty="0">
                <a:effectLst/>
                <a:latin typeface="Bahnschrift" panose="020B0502040204020203" pitchFamily="34" charset="0"/>
                <a:ea typeface="Calibri" panose="020F0502020204030204" pitchFamily="34" charset="0"/>
                <a:cs typeface="Times New Roman" panose="02020603050405020304" pitchFamily="18" charset="0"/>
              </a:rPr>
              <a:t> </a:t>
            </a:r>
            <a:r>
              <a:rPr lang="id-ID" dirty="0">
                <a:effectLst/>
                <a:latin typeface="Bahnschrift" panose="020B0502040204020203" pitchFamily="34" charset="0"/>
                <a:ea typeface="Calibri" panose="020F0502020204030204" pitchFamily="34" charset="0"/>
                <a:cs typeface="Times New Roman" panose="02020603050405020304" pitchFamily="18" charset="0"/>
              </a:rPr>
              <a:t>menyelesaikan pekerjaan. TQM memiliki beberapa nilai inti:</a:t>
            </a:r>
            <a:endParaRPr lang="en-ID" dirty="0">
              <a:latin typeface="Bahnschrift" panose="020B0502040204020203" pitchFamily="34" charset="0"/>
              <a:cs typeface="Times New Roman" panose="02020603050405020304" pitchFamily="18" charset="0"/>
            </a:endParaRPr>
          </a:p>
          <a:p>
            <a:pPr marL="342900" indent="-342900" algn="just">
              <a:spcAft>
                <a:spcPts val="800"/>
              </a:spcAft>
              <a:buFont typeface="+mj-lt"/>
              <a:buAutoNum type="arabicPeriod"/>
            </a:pPr>
            <a:r>
              <a:rPr lang="id-ID" dirty="0">
                <a:effectLst/>
                <a:latin typeface="Bahnschrift" panose="020B0502040204020203" pitchFamily="34" charset="0"/>
                <a:ea typeface="Calibri" panose="020F0502020204030204" pitchFamily="34" charset="0"/>
                <a:cs typeface="Times New Roman" panose="02020603050405020304" pitchFamily="18" charset="0"/>
              </a:rPr>
              <a:t>Metode dan proses dirancang untuk memenuhi kebutuhan pelanggan internal dan eksternal</a:t>
            </a:r>
            <a:endParaRPr lang="en-ID" dirty="0">
              <a:effectLst/>
              <a:latin typeface="Bahnschrift" panose="020B0502040204020203" pitchFamily="34" charset="0"/>
              <a:ea typeface="Calibri" panose="020F0502020204030204" pitchFamily="34" charset="0"/>
              <a:cs typeface="Times New Roman" panose="02020603050405020304" pitchFamily="18" charset="0"/>
            </a:endParaRPr>
          </a:p>
          <a:p>
            <a:pPr marL="342900" indent="-342900" algn="just">
              <a:spcAft>
                <a:spcPts val="800"/>
              </a:spcAft>
              <a:buFont typeface="+mj-lt"/>
              <a:buAutoNum type="arabicPeriod"/>
            </a:pPr>
            <a:r>
              <a:rPr lang="id-ID" dirty="0">
                <a:effectLst/>
                <a:latin typeface="Bahnschrift" panose="020B0502040204020203" pitchFamily="34" charset="0"/>
                <a:ea typeface="Calibri" panose="020F0502020204030204" pitchFamily="34" charset="0"/>
                <a:cs typeface="Times New Roman" panose="02020603050405020304" pitchFamily="18" charset="0"/>
              </a:rPr>
              <a:t>Setiap karyawan dalam organisasi mendapatkan pelatihan kualitas.</a:t>
            </a:r>
          </a:p>
          <a:p>
            <a:pPr marL="342900" indent="-342900" algn="just">
              <a:spcAft>
                <a:spcPts val="800"/>
              </a:spcAft>
              <a:buFont typeface="+mj-lt"/>
              <a:buAutoNum type="arabicPeriod"/>
            </a:pPr>
            <a:r>
              <a:rPr lang="id-ID" dirty="0">
                <a:effectLst/>
                <a:latin typeface="Bahnschrift" panose="020B0502040204020203" pitchFamily="34" charset="0"/>
                <a:ea typeface="Calibri" panose="020F0502020204030204" pitchFamily="34" charset="0"/>
                <a:cs typeface="Times New Roman" panose="02020603050405020304" pitchFamily="18" charset="0"/>
              </a:rPr>
              <a:t>Kualitas dirancang ke dalam suatu produk atau layanan sehingga kesalahan dapat dicegah, bukannya dideteksi dan diperbaiki dalam produk atau layanan yang rawan kesalahan.</a:t>
            </a:r>
          </a:p>
          <a:p>
            <a:pPr marL="342900" indent="-342900" algn="just">
              <a:spcAft>
                <a:spcPts val="800"/>
              </a:spcAft>
              <a:buFont typeface="+mj-lt"/>
              <a:buAutoNum type="arabicPeriod"/>
            </a:pPr>
            <a:r>
              <a:rPr lang="id-ID" dirty="0">
                <a:effectLst/>
                <a:latin typeface="Bahnschrift" panose="020B0502040204020203" pitchFamily="34" charset="0"/>
                <a:ea typeface="Calibri" panose="020F0502020204030204" pitchFamily="34" charset="0"/>
                <a:cs typeface="Times New Roman" panose="02020603050405020304" pitchFamily="18" charset="0"/>
              </a:rPr>
              <a:t>Organisasi mempromosikan kerja sama dengan vendor, pemasok, dan pelanggan untuk meningkatkan kualitas dan menekan biaya.</a:t>
            </a:r>
          </a:p>
          <a:p>
            <a:pPr marL="342900" indent="-342900" algn="just">
              <a:spcAft>
                <a:spcPts val="800"/>
              </a:spcAft>
              <a:buFont typeface="+mj-lt"/>
              <a:buAutoNum type="arabicPeriod"/>
            </a:pPr>
            <a:r>
              <a:rPr lang="id-ID" dirty="0">
                <a:effectLst/>
                <a:latin typeface="Bahnschrift" panose="020B0502040204020203" pitchFamily="34" charset="0"/>
                <a:ea typeface="Calibri" panose="020F0502020204030204" pitchFamily="34" charset="0"/>
                <a:cs typeface="Times New Roman" panose="02020603050405020304" pitchFamily="18" charset="0"/>
              </a:rPr>
              <a:t>Manajer mengukur kemajuan dengan umpan balik berdasarkan data</a:t>
            </a:r>
          </a:p>
        </p:txBody>
      </p:sp>
    </p:spTree>
    <p:extLst>
      <p:ext uri="{BB962C8B-B14F-4D97-AF65-F5344CB8AC3E}">
        <p14:creationId xmlns:p14="http://schemas.microsoft.com/office/powerpoint/2010/main" val="3670572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378159" y="191095"/>
            <a:ext cx="5885110" cy="659303"/>
          </a:xfrm>
        </p:spPr>
        <p:txBody>
          <a:bodyPr>
            <a:noAutofit/>
          </a:bodyPr>
          <a:lstStyle/>
          <a:p>
            <a:pPr algn="l"/>
            <a:r>
              <a:rPr lang="en-ID" sz="3600" b="1" dirty="0">
                <a:solidFill>
                  <a:schemeClr val="bg1"/>
                </a:solidFill>
                <a:latin typeface="Bahnschrift" panose="020B0502040204020203" pitchFamily="34" charset="0"/>
              </a:rPr>
              <a:t>3. Cost Control</a:t>
            </a:r>
            <a:endParaRPr lang="id-ID" sz="3600" dirty="0">
              <a:solidFill>
                <a:schemeClr val="bg1"/>
              </a:solidFill>
              <a:latin typeface="Bahnschrift" panose="020B0502040204020203" pitchFamily="34" charset="0"/>
            </a:endParaRPr>
          </a:p>
        </p:txBody>
      </p:sp>
      <p:sp>
        <p:nvSpPr>
          <p:cNvPr id="3" name="TextBox 2">
            <a:extLst>
              <a:ext uri="{FF2B5EF4-FFF2-40B4-BE49-F238E27FC236}">
                <a16:creationId xmlns:a16="http://schemas.microsoft.com/office/drawing/2014/main" id="{79D9EA17-5653-6B30-1230-C4CE307D658A}"/>
              </a:ext>
            </a:extLst>
          </p:cNvPr>
          <p:cNvSpPr txBox="1"/>
          <p:nvPr/>
        </p:nvSpPr>
        <p:spPr>
          <a:xfrm>
            <a:off x="378159" y="1317846"/>
            <a:ext cx="11297168" cy="3139321"/>
          </a:xfrm>
          <a:prstGeom prst="rect">
            <a:avLst/>
          </a:prstGeom>
          <a:noFill/>
        </p:spPr>
        <p:txBody>
          <a:bodyPr wrap="square">
            <a:spAutoFit/>
          </a:bodyPr>
          <a:lstStyle/>
          <a:p>
            <a:pPr marL="342900" indent="-342900" algn="just">
              <a:buFont typeface="+mj-lt"/>
              <a:buAutoNum type="alphaUcPeriod"/>
            </a:pPr>
            <a:r>
              <a:rPr lang="en-ID" sz="1800" dirty="0">
                <a:effectLst/>
                <a:latin typeface="Bahnschrift" panose="020B0502040204020203" pitchFamily="34" charset="0"/>
                <a:ea typeface="Calibri" panose="020F0502020204030204" pitchFamily="34" charset="0"/>
                <a:cs typeface="Times New Roman" panose="02020603050405020304" pitchFamily="18" charset="0"/>
              </a:rPr>
              <a:t>HRM </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mendukung pengendalian biaya baik dengan membantu organisasi menggunakan </a:t>
            </a:r>
            <a:r>
              <a:rPr lang="en-ID" sz="1800" dirty="0">
                <a:effectLst/>
                <a:latin typeface="Bahnschrift" panose="020B0502040204020203" pitchFamily="34" charset="0"/>
                <a:ea typeface="Calibri" panose="020F0502020204030204" pitchFamily="34" charset="0"/>
                <a:cs typeface="Times New Roman" panose="02020603050405020304" pitchFamily="18" charset="0"/>
              </a:rPr>
              <a:t>HR </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secara lebih efisien dan dengan membuat proses HRM seefisien mungkin</a:t>
            </a:r>
            <a:r>
              <a:rPr lang="en-ID" sz="1800" dirty="0">
                <a:effectLst/>
                <a:latin typeface="Bahnschrift" panose="020B0502040204020203" pitchFamily="34" charset="0"/>
                <a:ea typeface="Calibri" panose="020F0502020204030204" pitchFamily="34" charset="0"/>
                <a:cs typeface="Times New Roman" panose="02020603050405020304" pitchFamily="18" charset="0"/>
              </a:rPr>
              <a:t>. </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Hal ini menjadi sangat relevan dengan </a:t>
            </a:r>
            <a:r>
              <a:rPr lang="id-ID" sz="1800" b="1" dirty="0">
                <a:effectLst/>
                <a:latin typeface="Bahnschrift" panose="020B0502040204020203" pitchFamily="34" charset="0"/>
                <a:ea typeface="Calibri" panose="020F0502020204030204" pitchFamily="34" charset="0"/>
                <a:cs typeface="Times New Roman" panose="02020603050405020304" pitchFamily="18" charset="0"/>
              </a:rPr>
              <a:t>tunjangan karyawan</a:t>
            </a:r>
            <a:r>
              <a:rPr lang="en-ID" b="1" dirty="0">
                <a:latin typeface="Bahnschrift" panose="020B0502040204020203" pitchFamily="34" charset="0"/>
                <a:ea typeface="Calibri" panose="020F0502020204030204" pitchFamily="34" charset="0"/>
                <a:cs typeface="Times New Roman" panose="02020603050405020304" pitchFamily="18" charset="0"/>
              </a:rPr>
              <a:t>.</a:t>
            </a:r>
            <a:endParaRPr lang="en-ID" sz="1800" dirty="0">
              <a:effectLst/>
              <a:latin typeface="Bahnschrift" panose="020B0502040204020203" pitchFamily="34" charset="0"/>
              <a:ea typeface="Calibri" panose="020F0502020204030204" pitchFamily="34" charset="0"/>
              <a:cs typeface="Times New Roman" panose="02020603050405020304" pitchFamily="18" charset="0"/>
            </a:endParaRPr>
          </a:p>
          <a:p>
            <a:pPr marL="342900" indent="-342900" algn="just">
              <a:buFont typeface="+mj-lt"/>
              <a:buAutoNum type="alphaUcPeriod"/>
            </a:pPr>
            <a:endParaRPr lang="en-ID" dirty="0">
              <a:latin typeface="Bahnschrift" panose="020B0502040204020203" pitchFamily="34" charset="0"/>
              <a:cs typeface="Times New Roman" panose="02020603050405020304" pitchFamily="18" charset="0"/>
            </a:endParaRPr>
          </a:p>
          <a:p>
            <a:pPr marL="342900" indent="-342900" algn="just">
              <a:buFont typeface="+mj-lt"/>
              <a:buAutoNum type="alphaUcPeriod"/>
            </a:pPr>
            <a:r>
              <a:rPr lang="id-ID" sz="1800" dirty="0">
                <a:effectLst/>
                <a:latin typeface="Bahnschrift" panose="020B0502040204020203" pitchFamily="34" charset="0"/>
                <a:ea typeface="Calibri" panose="020F0502020204030204" pitchFamily="34" charset="0"/>
                <a:cs typeface="Times New Roman" panose="02020603050405020304" pitchFamily="18" charset="0"/>
              </a:rPr>
              <a:t>Bagaimana mengelola biaya sambil memenuhi persyaratan itu rumit. Pemberi kerja perlu mempertimbangkan faktor-faktor seperti</a:t>
            </a:r>
            <a:r>
              <a:rPr lang="en-ID" sz="1800" dirty="0">
                <a:effectLst/>
                <a:latin typeface="Bahnschrift" panose="020B0502040204020203" pitchFamily="34" charset="0"/>
                <a:ea typeface="Calibri" panose="020F0502020204030204" pitchFamily="34" charset="0"/>
                <a:cs typeface="Times New Roman" panose="02020603050405020304" pitchFamily="18" charset="0"/>
              </a:rPr>
              <a:t>:</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 </a:t>
            </a:r>
            <a:endParaRPr lang="en-ID" sz="1800" dirty="0">
              <a:effectLst/>
              <a:latin typeface="Bahnschrift" panose="020B0502040204020203" pitchFamily="34" charset="0"/>
              <a:ea typeface="Calibri" panose="020F0502020204030204" pitchFamily="34" charset="0"/>
              <a:cs typeface="Times New Roman" panose="02020603050405020304" pitchFamily="18" charset="0"/>
            </a:endParaRPr>
          </a:p>
          <a:p>
            <a:pPr marL="742950" lvl="1" indent="-285750" algn="just">
              <a:buFont typeface="Arial" panose="020B0604020202020204" pitchFamily="34" charset="0"/>
              <a:buChar char="•"/>
            </a:pPr>
            <a:r>
              <a:rPr lang="id-ID" dirty="0">
                <a:effectLst/>
                <a:latin typeface="Bahnschrift" panose="020B0502040204020203" pitchFamily="34" charset="0"/>
                <a:ea typeface="Calibri" panose="020F0502020204030204" pitchFamily="34" charset="0"/>
                <a:cs typeface="Times New Roman" panose="02020603050405020304" pitchFamily="18" charset="0"/>
              </a:rPr>
              <a:t>Persyaratan hukum</a:t>
            </a:r>
            <a:endParaRPr lang="en-ID" dirty="0">
              <a:effectLst/>
              <a:latin typeface="Bahnschrift" panose="020B0502040204020203" pitchFamily="34" charset="0"/>
              <a:ea typeface="Calibri" panose="020F0502020204030204" pitchFamily="34" charset="0"/>
              <a:cs typeface="Times New Roman" panose="02020603050405020304" pitchFamily="18" charset="0"/>
            </a:endParaRPr>
          </a:p>
          <a:p>
            <a:pPr marL="742950" lvl="1" indent="-285750" algn="just">
              <a:buFont typeface="Arial" panose="020B0604020202020204" pitchFamily="34" charset="0"/>
              <a:buChar char="•"/>
            </a:pPr>
            <a:r>
              <a:rPr lang="id-ID" dirty="0">
                <a:effectLst/>
                <a:latin typeface="Bahnschrift" panose="020B0502040204020203" pitchFamily="34" charset="0"/>
                <a:ea typeface="Calibri" panose="020F0502020204030204" pitchFamily="34" charset="0"/>
                <a:cs typeface="Times New Roman" panose="02020603050405020304" pitchFamily="18" charset="0"/>
              </a:rPr>
              <a:t>Biaya dan jenis rencana yang tersedia</a:t>
            </a:r>
            <a:endParaRPr lang="en-ID" dirty="0">
              <a:effectLst/>
              <a:latin typeface="Bahnschrift" panose="020B0502040204020203" pitchFamily="34" charset="0"/>
              <a:ea typeface="Calibri" panose="020F0502020204030204" pitchFamily="34" charset="0"/>
              <a:cs typeface="Times New Roman" panose="02020603050405020304" pitchFamily="18" charset="0"/>
            </a:endParaRPr>
          </a:p>
          <a:p>
            <a:pPr marL="742950" lvl="1" indent="-285750" algn="just">
              <a:buFont typeface="Arial" panose="020B0604020202020204" pitchFamily="34" charset="0"/>
              <a:buChar char="•"/>
            </a:pPr>
            <a:r>
              <a:rPr lang="id-ID" dirty="0">
                <a:effectLst/>
                <a:latin typeface="Bahnschrift" panose="020B0502040204020203" pitchFamily="34" charset="0"/>
                <a:ea typeface="Calibri" panose="020F0502020204030204" pitchFamily="34" charset="0"/>
                <a:cs typeface="Times New Roman" panose="02020603050405020304" pitchFamily="18" charset="0"/>
              </a:rPr>
              <a:t>Dampak terhadap anggaran departemen</a:t>
            </a:r>
            <a:endParaRPr lang="en-ID" dirty="0">
              <a:effectLst/>
              <a:latin typeface="Bahnschrift" panose="020B0502040204020203" pitchFamily="34" charset="0"/>
              <a:ea typeface="Calibri" panose="020F0502020204030204" pitchFamily="34" charset="0"/>
              <a:cs typeface="Times New Roman" panose="02020603050405020304" pitchFamily="18" charset="0"/>
            </a:endParaRPr>
          </a:p>
          <a:p>
            <a:pPr marL="742950" lvl="1" indent="-285750" algn="just">
              <a:buFont typeface="Arial" panose="020B0604020202020204" pitchFamily="34" charset="0"/>
              <a:buChar char="•"/>
            </a:pPr>
            <a:r>
              <a:rPr lang="id-ID" dirty="0">
                <a:effectLst/>
                <a:latin typeface="Bahnschrift" panose="020B0502040204020203" pitchFamily="34" charset="0"/>
                <a:ea typeface="Calibri" panose="020F0502020204030204" pitchFamily="34" charset="0"/>
                <a:cs typeface="Times New Roman" panose="02020603050405020304" pitchFamily="18" charset="0"/>
              </a:rPr>
              <a:t>Pengaruh terhadap moral dan retensi karyawan</a:t>
            </a:r>
            <a:endParaRPr lang="en-ID" dirty="0">
              <a:effectLst/>
              <a:latin typeface="Bahnschrift" panose="020B0502040204020203" pitchFamily="34" charset="0"/>
              <a:ea typeface="Calibri" panose="020F0502020204030204" pitchFamily="34" charset="0"/>
              <a:cs typeface="Times New Roman" panose="02020603050405020304" pitchFamily="18" charset="0"/>
            </a:endParaRPr>
          </a:p>
          <a:p>
            <a:pPr marL="742950" lvl="1" indent="-285750" algn="just">
              <a:buFont typeface="Arial" panose="020B0604020202020204" pitchFamily="34" charset="0"/>
              <a:buChar char="•"/>
            </a:pPr>
            <a:r>
              <a:rPr lang="id-ID" dirty="0">
                <a:effectLst/>
                <a:latin typeface="Bahnschrift" panose="020B0502040204020203" pitchFamily="34" charset="0"/>
                <a:ea typeface="Calibri" panose="020F0502020204030204" pitchFamily="34" charset="0"/>
                <a:cs typeface="Times New Roman" panose="02020603050405020304" pitchFamily="18" charset="0"/>
              </a:rPr>
              <a:t>Kemampuan untuk merekrut karyawan baru.</a:t>
            </a:r>
            <a:endParaRPr lang="id-ID" dirty="0">
              <a:latin typeface="Bahnschrift" panose="020B0502040204020203" pitchFamily="34" charset="0"/>
            </a:endParaRPr>
          </a:p>
        </p:txBody>
      </p:sp>
    </p:spTree>
    <p:extLst>
      <p:ext uri="{BB962C8B-B14F-4D97-AF65-F5344CB8AC3E}">
        <p14:creationId xmlns:p14="http://schemas.microsoft.com/office/powerpoint/2010/main" val="1429706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378159" y="191095"/>
            <a:ext cx="5885110" cy="659303"/>
          </a:xfrm>
        </p:spPr>
        <p:txBody>
          <a:bodyPr>
            <a:noAutofit/>
          </a:bodyPr>
          <a:lstStyle/>
          <a:p>
            <a:pPr algn="l"/>
            <a:r>
              <a:rPr lang="en-ID" sz="3600" b="1" dirty="0">
                <a:solidFill>
                  <a:schemeClr val="bg1"/>
                </a:solidFill>
                <a:latin typeface="Bahnschrift" panose="020B0502040204020203" pitchFamily="34" charset="0"/>
              </a:rPr>
              <a:t>3a. Downsizing</a:t>
            </a:r>
            <a:endParaRPr lang="id-ID" sz="3600" dirty="0">
              <a:solidFill>
                <a:schemeClr val="bg1"/>
              </a:solidFill>
              <a:latin typeface="Bahnschrift" panose="020B0502040204020203" pitchFamily="34" charset="0"/>
            </a:endParaRPr>
          </a:p>
        </p:txBody>
      </p:sp>
      <p:sp>
        <p:nvSpPr>
          <p:cNvPr id="3" name="TextBox 2">
            <a:extLst>
              <a:ext uri="{FF2B5EF4-FFF2-40B4-BE49-F238E27FC236}">
                <a16:creationId xmlns:a16="http://schemas.microsoft.com/office/drawing/2014/main" id="{79D9EA17-5653-6B30-1230-C4CE307D658A}"/>
              </a:ext>
            </a:extLst>
          </p:cNvPr>
          <p:cNvSpPr txBox="1"/>
          <p:nvPr/>
        </p:nvSpPr>
        <p:spPr>
          <a:xfrm>
            <a:off x="378159" y="1141731"/>
            <a:ext cx="11297168" cy="4801314"/>
          </a:xfrm>
          <a:prstGeom prst="rect">
            <a:avLst/>
          </a:prstGeom>
          <a:noFill/>
        </p:spPr>
        <p:txBody>
          <a:bodyPr wrap="square">
            <a:spAutoFit/>
          </a:bodyPr>
          <a:lstStyle/>
          <a:p>
            <a:pPr algn="just"/>
            <a:r>
              <a:rPr lang="en-ID" sz="1700" dirty="0">
                <a:latin typeface="Bahnschrift" panose="020B0502040204020203" pitchFamily="34" charset="0"/>
                <a:ea typeface="Calibri" panose="020F0502020204030204" pitchFamily="34" charset="0"/>
                <a:cs typeface="Times New Roman" panose="02020603050405020304" pitchFamily="18" charset="0"/>
              </a:rPr>
              <a:t>A</a:t>
            </a:r>
            <a:r>
              <a:rPr lang="id-ID" sz="1700" dirty="0">
                <a:effectLst/>
                <a:latin typeface="Bahnschrift" panose="020B0502040204020203" pitchFamily="34" charset="0"/>
                <a:ea typeface="Calibri" panose="020F0502020204030204" pitchFamily="34" charset="0"/>
                <a:cs typeface="Times New Roman" panose="02020603050405020304" pitchFamily="18" charset="0"/>
              </a:rPr>
              <a:t>lasan utama</a:t>
            </a:r>
            <a:r>
              <a:rPr lang="en-ID" sz="1700" dirty="0">
                <a:effectLst/>
                <a:latin typeface="Bahnschrift" panose="020B0502040204020203" pitchFamily="34" charset="0"/>
                <a:ea typeface="Calibri" panose="020F0502020204030204" pitchFamily="34" charset="0"/>
                <a:cs typeface="Times New Roman" panose="02020603050405020304" pitchFamily="18" charset="0"/>
              </a:rPr>
              <a:t>?</a:t>
            </a:r>
            <a:r>
              <a:rPr lang="id-ID" sz="1700" dirty="0">
                <a:effectLst/>
                <a:latin typeface="Bahnschrift" panose="020B0502040204020203" pitchFamily="34" charset="0"/>
                <a:ea typeface="Calibri" panose="020F0502020204030204" pitchFamily="34" charset="0"/>
                <a:cs typeface="Times New Roman" panose="02020603050405020304" pitchFamily="18" charset="0"/>
              </a:rPr>
              <a:t> Merestrukturisasi operasi mereka agar lebih menguntungkan. </a:t>
            </a:r>
            <a:endParaRPr lang="en-ID" sz="1700" dirty="0">
              <a:effectLst/>
              <a:latin typeface="Bahnschrift" panose="020B0502040204020203" pitchFamily="34" charset="0"/>
              <a:ea typeface="Calibri" panose="020F0502020204030204" pitchFamily="34" charset="0"/>
              <a:cs typeface="Times New Roman" panose="02020603050405020304" pitchFamily="18" charset="0"/>
            </a:endParaRPr>
          </a:p>
          <a:p>
            <a:pPr algn="just"/>
            <a:endParaRPr lang="en-ID" sz="1700" dirty="0">
              <a:latin typeface="Bahnschrift" panose="020B0502040204020203" pitchFamily="34" charset="0"/>
              <a:ea typeface="Calibri" panose="020F0502020204030204" pitchFamily="34" charset="0"/>
              <a:cs typeface="Times New Roman" panose="02020603050405020304" pitchFamily="18" charset="0"/>
            </a:endParaRPr>
          </a:p>
          <a:p>
            <a:pPr algn="just"/>
            <a:r>
              <a:rPr lang="en-ID" sz="1700" dirty="0">
                <a:latin typeface="Bahnschrift" panose="020B0502040204020203" pitchFamily="34" charset="0"/>
                <a:ea typeface="Calibri" panose="020F0502020204030204" pitchFamily="34" charset="0"/>
                <a:cs typeface="Times New Roman" panose="02020603050405020304" pitchFamily="18" charset="0"/>
              </a:rPr>
              <a:t>T</a:t>
            </a:r>
            <a:r>
              <a:rPr lang="id-ID" sz="1700" dirty="0">
                <a:effectLst/>
                <a:latin typeface="Bahnschrift" panose="020B0502040204020203" pitchFamily="34" charset="0"/>
                <a:ea typeface="Calibri" panose="020F0502020204030204" pitchFamily="34" charset="0"/>
                <a:cs typeface="Times New Roman" panose="02020603050405020304" pitchFamily="18" charset="0"/>
              </a:rPr>
              <a:t>antangan</a:t>
            </a:r>
            <a:r>
              <a:rPr lang="en-ID" sz="1700" dirty="0">
                <a:latin typeface="Bahnschrift" panose="020B0502040204020203" pitchFamily="34" charset="0"/>
                <a:ea typeface="Calibri" panose="020F0502020204030204" pitchFamily="34" charset="0"/>
                <a:cs typeface="Times New Roman" panose="02020603050405020304" pitchFamily="18" charset="0"/>
              </a:rPr>
              <a:t>:</a:t>
            </a:r>
            <a:r>
              <a:rPr lang="id-ID" sz="1700" dirty="0">
                <a:effectLst/>
                <a:latin typeface="Bahnschrift" panose="020B0502040204020203" pitchFamily="34" charset="0"/>
                <a:ea typeface="Calibri" panose="020F0502020204030204" pitchFamily="34" charset="0"/>
                <a:cs typeface="Times New Roman" panose="02020603050405020304" pitchFamily="18" charset="0"/>
              </a:rPr>
              <a:t> fungsi hrm harus “secara bedah” mengurangi tenaga kerja dengan hanya memangkas tenaga kerja yang kurang bernilai kinerjanya. Mencapai hal ini sulit karena pekerja terbaik paling mampu</a:t>
            </a:r>
            <a:r>
              <a:rPr lang="en-ID" sz="1700" dirty="0">
                <a:effectLst/>
                <a:latin typeface="Bahnschrift" panose="020B0502040204020203" pitchFamily="34" charset="0"/>
                <a:ea typeface="Calibri" panose="020F0502020204030204" pitchFamily="34" charset="0"/>
                <a:cs typeface="Times New Roman" panose="02020603050405020304" pitchFamily="18" charset="0"/>
              </a:rPr>
              <a:t> </a:t>
            </a:r>
            <a:r>
              <a:rPr lang="id-ID" sz="1700" dirty="0">
                <a:effectLst/>
                <a:latin typeface="Bahnschrift" panose="020B0502040204020203" pitchFamily="34" charset="0"/>
                <a:ea typeface="Calibri" panose="020F0502020204030204" pitchFamily="34" charset="0"/>
                <a:cs typeface="Times New Roman" panose="02020603050405020304" pitchFamily="18" charset="0"/>
              </a:rPr>
              <a:t>untuk mencari pekerjaan alternatif dan dapat keluar secara sukarela sebelum organisasi memberhentikan siapa pun</a:t>
            </a:r>
            <a:r>
              <a:rPr lang="en-ID" sz="1700" dirty="0">
                <a:effectLst/>
                <a:latin typeface="Bahnschrift" panose="020B0502040204020203" pitchFamily="34" charset="0"/>
                <a:ea typeface="Calibri" panose="020F0502020204030204" pitchFamily="34" charset="0"/>
                <a:cs typeface="Times New Roman" panose="02020603050405020304" pitchFamily="18" charset="0"/>
              </a:rPr>
              <a:t>.</a:t>
            </a:r>
          </a:p>
          <a:p>
            <a:pPr algn="just"/>
            <a:endParaRPr lang="en-ID" sz="1700" dirty="0">
              <a:latin typeface="Bahnschrift" panose="020B0502040204020203" pitchFamily="34" charset="0"/>
              <a:cs typeface="Times New Roman" panose="02020603050405020304" pitchFamily="18" charset="0"/>
            </a:endParaRPr>
          </a:p>
          <a:p>
            <a:pPr algn="just"/>
            <a:r>
              <a:rPr lang="en-ID" sz="1700" dirty="0" err="1">
                <a:effectLst/>
                <a:latin typeface="Bahnschrift" panose="020B0502040204020203" pitchFamily="34" charset="0"/>
                <a:ea typeface="Calibri" panose="020F0502020204030204" pitchFamily="34" charset="0"/>
                <a:cs typeface="Times New Roman" panose="02020603050405020304" pitchFamily="18" charset="0"/>
              </a:rPr>
              <a:t>Peluang</a:t>
            </a:r>
            <a:r>
              <a:rPr lang="en-ID" sz="1700" dirty="0">
                <a:effectLst/>
                <a:latin typeface="Bahnschrift" panose="020B0502040204020203" pitchFamily="34" charset="0"/>
                <a:ea typeface="Calibri" panose="020F0502020204030204" pitchFamily="34" charset="0"/>
                <a:cs typeface="Times New Roman" panose="02020603050405020304" pitchFamily="18" charset="0"/>
              </a:rPr>
              <a:t>: </a:t>
            </a:r>
            <a:r>
              <a:rPr lang="id-ID" sz="1700" dirty="0">
                <a:effectLst/>
                <a:latin typeface="Bahnschrift" panose="020B0502040204020203" pitchFamily="34" charset="0"/>
                <a:ea typeface="Calibri" panose="020F0502020204030204" pitchFamily="34" charset="0"/>
                <a:cs typeface="Times New Roman" panose="02020603050405020304" pitchFamily="18" charset="0"/>
              </a:rPr>
              <a:t>perampingan dikaitkan dengan pengembalian saham negatif dan profitabilitas yang lebih rendah setelah phk. Salah satu alasannya adalah meskipun biaya tenaga kerja turun setelah perampingan, penjualan per karyawan juga cenderung turun. </a:t>
            </a:r>
            <a:endParaRPr lang="en-ID" sz="1700" dirty="0">
              <a:effectLst/>
              <a:latin typeface="Bahnschrift" panose="020B0502040204020203" pitchFamily="34" charset="0"/>
              <a:ea typeface="Calibri" panose="020F0502020204030204" pitchFamily="34" charset="0"/>
              <a:cs typeface="Times New Roman" panose="02020603050405020304" pitchFamily="18" charset="0"/>
            </a:endParaRPr>
          </a:p>
          <a:p>
            <a:pPr algn="just"/>
            <a:endParaRPr lang="en-ID" sz="1700" dirty="0">
              <a:latin typeface="Bahnschrift" panose="020B0502040204020203" pitchFamily="34" charset="0"/>
              <a:cs typeface="Times New Roman" panose="02020603050405020304" pitchFamily="18" charset="0"/>
            </a:endParaRPr>
          </a:p>
          <a:p>
            <a:pPr algn="just"/>
            <a:r>
              <a:rPr lang="en-ID" sz="1700" dirty="0" err="1">
                <a:effectLst/>
                <a:latin typeface="Bahnschrift" panose="020B0502040204020203" pitchFamily="34" charset="0"/>
                <a:ea typeface="Calibri" panose="020F0502020204030204" pitchFamily="34" charset="0"/>
                <a:cs typeface="Times New Roman" panose="02020603050405020304" pitchFamily="18" charset="0"/>
              </a:rPr>
              <a:t>Penting</a:t>
            </a:r>
            <a:r>
              <a:rPr lang="en-ID" sz="1700" dirty="0">
                <a:effectLst/>
                <a:latin typeface="Bahnschrift" panose="020B0502040204020203" pitchFamily="34" charset="0"/>
                <a:ea typeface="Calibri" panose="020F0502020204030204" pitchFamily="34" charset="0"/>
                <a:cs typeface="Times New Roman" panose="02020603050405020304" pitchFamily="18" charset="0"/>
              </a:rPr>
              <a:t>!!! -&gt; </a:t>
            </a:r>
          </a:p>
          <a:p>
            <a:pPr marL="285750" indent="-285750" algn="just">
              <a:buFont typeface="Arial" panose="020B0604020202020204" pitchFamily="34" charset="0"/>
              <a:buChar char="•"/>
            </a:pPr>
            <a:r>
              <a:rPr lang="en-ID" sz="1700" dirty="0">
                <a:latin typeface="Bahnschrift" panose="020B0502040204020203" pitchFamily="34" charset="0"/>
                <a:ea typeface="Calibri" panose="020F0502020204030204" pitchFamily="34" charset="0"/>
                <a:cs typeface="Times New Roman" panose="02020603050405020304" pitchFamily="18" charset="0"/>
              </a:rPr>
              <a:t>S</a:t>
            </a:r>
            <a:r>
              <a:rPr lang="id-ID" sz="1700" dirty="0">
                <a:effectLst/>
                <a:latin typeface="Bahnschrift" panose="020B0502040204020203" pitchFamily="34" charset="0"/>
                <a:ea typeface="Calibri" panose="020F0502020204030204" pitchFamily="34" charset="0"/>
                <a:cs typeface="Times New Roman" panose="02020603050405020304" pitchFamily="18" charset="0"/>
              </a:rPr>
              <a:t>emua karyawan harus diberi tahu mengapa perampingan diperlukan, biaya apa yang harus dipotong, berapa lama perampingan akan berlangsung, dan strategi apa yang ingin dikejar organisasi. </a:t>
            </a:r>
            <a:endParaRPr lang="en-ID" sz="1700" dirty="0">
              <a:latin typeface="Bahnschrift" panose="020B0502040204020203"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id-ID" sz="1700" dirty="0">
                <a:effectLst/>
                <a:latin typeface="Bahnschrift" panose="020B0502040204020203" pitchFamily="34" charset="0"/>
                <a:ea typeface="Calibri" panose="020F0502020204030204" pitchFamily="34" charset="0"/>
                <a:cs typeface="Times New Roman" panose="02020603050405020304" pitchFamily="18" charset="0"/>
              </a:rPr>
              <a:t>Hrm menyediakan layanan outplacement bagi karyawan yang dirampingkan untuk membantu menemukan pekerjaan baru. </a:t>
            </a:r>
            <a:endParaRPr lang="en-ID" sz="1700" dirty="0">
              <a:effectLst/>
              <a:latin typeface="Bahnschrift" panose="020B0502040204020203" pitchFamily="34" charset="0"/>
              <a:ea typeface="Calibri" panose="020F0502020204030204" pitchFamily="34" charset="0"/>
              <a:cs typeface="Times New Roman" panose="02020603050405020304" pitchFamily="18" charset="0"/>
            </a:endParaRPr>
          </a:p>
          <a:p>
            <a:pPr algn="just"/>
            <a:endParaRPr lang="en-ID" sz="1700" dirty="0">
              <a:latin typeface="Bahnschrift" panose="020B0502040204020203" pitchFamily="34" charset="0"/>
              <a:ea typeface="Calibri" panose="020F0502020204030204" pitchFamily="34" charset="0"/>
              <a:cs typeface="Times New Roman" panose="02020603050405020304" pitchFamily="18" charset="0"/>
            </a:endParaRPr>
          </a:p>
          <a:p>
            <a:pPr algn="just"/>
            <a:r>
              <a:rPr lang="id-ID" sz="1700" dirty="0">
                <a:effectLst/>
                <a:latin typeface="Bahnschrift" panose="020B0502040204020203" pitchFamily="34" charset="0"/>
                <a:ea typeface="Calibri" panose="020F0502020204030204" pitchFamily="34" charset="0"/>
                <a:cs typeface="Times New Roman" panose="02020603050405020304" pitchFamily="18" charset="0"/>
              </a:rPr>
              <a:t>Layanan semacam itu adalah cara organisasi dapat menunjukkan bahwa ia peduli dengan karyawannya, meskipun tidak mampu mempertahankan semuanya dalam daftar gaji</a:t>
            </a:r>
            <a:endParaRPr lang="id-ID" sz="1700" dirty="0">
              <a:latin typeface="Bahnschrift" panose="020B0502040204020203" pitchFamily="34" charset="0"/>
            </a:endParaRPr>
          </a:p>
        </p:txBody>
      </p:sp>
    </p:spTree>
    <p:extLst>
      <p:ext uri="{BB962C8B-B14F-4D97-AF65-F5344CB8AC3E}">
        <p14:creationId xmlns:p14="http://schemas.microsoft.com/office/powerpoint/2010/main" val="2863255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378159" y="191095"/>
            <a:ext cx="5885110" cy="659303"/>
          </a:xfrm>
        </p:spPr>
        <p:txBody>
          <a:bodyPr>
            <a:noAutofit/>
          </a:bodyPr>
          <a:lstStyle/>
          <a:p>
            <a:pPr algn="l"/>
            <a:r>
              <a:rPr lang="en-ID" sz="3600" b="1" dirty="0">
                <a:solidFill>
                  <a:schemeClr val="bg1"/>
                </a:solidFill>
                <a:latin typeface="Bahnschrift" panose="020B0502040204020203" pitchFamily="34" charset="0"/>
              </a:rPr>
              <a:t>3b. Reengineering</a:t>
            </a:r>
            <a:endParaRPr lang="id-ID" sz="3600" dirty="0">
              <a:solidFill>
                <a:schemeClr val="bg1"/>
              </a:solidFill>
              <a:latin typeface="Bahnschrift" panose="020B0502040204020203" pitchFamily="34" charset="0"/>
            </a:endParaRPr>
          </a:p>
        </p:txBody>
      </p:sp>
      <p:sp>
        <p:nvSpPr>
          <p:cNvPr id="3" name="TextBox 2">
            <a:extLst>
              <a:ext uri="{FF2B5EF4-FFF2-40B4-BE49-F238E27FC236}">
                <a16:creationId xmlns:a16="http://schemas.microsoft.com/office/drawing/2014/main" id="{79D9EA17-5653-6B30-1230-C4CE307D658A}"/>
              </a:ext>
            </a:extLst>
          </p:cNvPr>
          <p:cNvSpPr txBox="1"/>
          <p:nvPr/>
        </p:nvSpPr>
        <p:spPr>
          <a:xfrm>
            <a:off x="378159" y="1336762"/>
            <a:ext cx="11297168" cy="4664162"/>
          </a:xfrm>
          <a:prstGeom prst="rect">
            <a:avLst/>
          </a:prstGeom>
          <a:noFill/>
        </p:spPr>
        <p:txBody>
          <a:bodyPr wrap="square">
            <a:spAutoFit/>
          </a:bodyPr>
          <a:lstStyle/>
          <a:p>
            <a:pPr algn="just">
              <a:lnSpc>
                <a:spcPct val="107000"/>
              </a:lnSpc>
              <a:spcAft>
                <a:spcPts val="800"/>
              </a:spcAft>
            </a:pPr>
            <a:r>
              <a:rPr lang="en-US" dirty="0">
                <a:latin typeface="Bahnschrift" panose="020B0502040204020203" pitchFamily="34" charset="0"/>
                <a:ea typeface="Calibri" panose="020F0502020204030204" pitchFamily="34" charset="0"/>
                <a:cs typeface="Times New Roman" panose="02020603050405020304" pitchFamily="18" charset="0"/>
              </a:rPr>
              <a:t>K</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etika organisasi tidak lagi menghasilkan tingkat kualitas yang dapat diterima, </a:t>
            </a:r>
            <a:r>
              <a:rPr lang="en-ID" sz="1800" dirty="0" err="1">
                <a:effectLst/>
                <a:latin typeface="Bahnschrift" panose="020B0502040204020203" pitchFamily="34" charset="0"/>
                <a:ea typeface="Calibri" panose="020F0502020204030204" pitchFamily="34" charset="0"/>
                <a:cs typeface="Times New Roman" panose="02020603050405020304" pitchFamily="18" charset="0"/>
              </a:rPr>
              <a:t>tidak</a:t>
            </a:r>
            <a:r>
              <a:rPr lang="en-ID" sz="1800" dirty="0">
                <a:effectLst/>
                <a:latin typeface="Bahnschrift" panose="020B0502040204020203" pitchFamily="34" charset="0"/>
                <a:ea typeface="Calibri" panose="020F0502020204030204" pitchFamily="34" charset="0"/>
                <a:cs typeface="Times New Roman" panose="02020603050405020304" pitchFamily="18" charset="0"/>
              </a:rPr>
              <a:t> </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memenuhi harapan pelanggan, atau </a:t>
            </a:r>
            <a:r>
              <a:rPr lang="en-ID" sz="1800" dirty="0" err="1">
                <a:effectLst/>
                <a:latin typeface="Bahnschrift" panose="020B0502040204020203" pitchFamily="34" charset="0"/>
                <a:ea typeface="Calibri" panose="020F0502020204030204" pitchFamily="34" charset="0"/>
                <a:cs typeface="Times New Roman" panose="02020603050405020304" pitchFamily="18" charset="0"/>
              </a:rPr>
              <a:t>tidak</a:t>
            </a:r>
            <a:r>
              <a:rPr lang="en-ID" sz="1800" dirty="0">
                <a:effectLst/>
                <a:latin typeface="Bahnschrift" panose="020B0502040204020203" pitchFamily="34" charset="0"/>
                <a:ea typeface="Calibri" panose="020F0502020204030204" pitchFamily="34" charset="0"/>
                <a:cs typeface="Times New Roman" panose="02020603050405020304" pitchFamily="18" charset="0"/>
              </a:rPr>
              <a:t> </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mempertahankan biaya yang menguntungkan.</a:t>
            </a:r>
            <a:r>
              <a:rPr lang="en-ID" dirty="0">
                <a:latin typeface="Bahnschrift" panose="020B0502040204020203" pitchFamily="34" charset="0"/>
                <a:ea typeface="Calibri" panose="020F0502020204030204" pitchFamily="34" charset="0"/>
                <a:cs typeface="Times New Roman" panose="02020603050405020304" pitchFamily="18" charset="0"/>
              </a:rPr>
              <a:t> B</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anyak organisasi telah melakukan </a:t>
            </a:r>
            <a:r>
              <a:rPr lang="id-ID" sz="1800" b="1" i="1" dirty="0">
                <a:effectLst/>
                <a:latin typeface="Bahnschrift" panose="020B0502040204020203" pitchFamily="34" charset="0"/>
                <a:ea typeface="Calibri" panose="020F0502020204030204" pitchFamily="34" charset="0"/>
                <a:cs typeface="Times New Roman" panose="02020603050405020304" pitchFamily="18" charset="0"/>
              </a:rPr>
              <a:t>reengineering</a:t>
            </a:r>
            <a:r>
              <a:rPr lang="en-ID" sz="1800" dirty="0">
                <a:effectLst/>
                <a:latin typeface="Bahnschrift" panose="020B0502040204020203" pitchFamily="34" charset="0"/>
                <a:ea typeface="Calibri" panose="020F0502020204030204" pitchFamily="34" charset="0"/>
                <a:cs typeface="Times New Roman" panose="02020603050405020304" pitchFamily="18" charset="0"/>
              </a:rPr>
              <a:t>.</a:t>
            </a:r>
          </a:p>
          <a:p>
            <a:pPr algn="just"/>
            <a:endParaRPr lang="en-ID" dirty="0">
              <a:latin typeface="Bahnschrift" panose="020B0502040204020203" pitchFamily="34" charset="0"/>
              <a:cs typeface="Times New Roman" panose="02020603050405020304" pitchFamily="18" charset="0"/>
            </a:endParaRPr>
          </a:p>
          <a:p>
            <a:pPr algn="just"/>
            <a:r>
              <a:rPr lang="en-ID" b="1" dirty="0" err="1">
                <a:latin typeface="Bahnschrift" panose="020B0502040204020203" pitchFamily="34" charset="0"/>
                <a:cs typeface="Times New Roman" panose="02020603050405020304" pitchFamily="18" charset="0"/>
              </a:rPr>
              <a:t>Definisi</a:t>
            </a:r>
            <a:r>
              <a:rPr lang="en-ID" b="1" dirty="0">
                <a:latin typeface="Bahnschrift" panose="020B0502040204020203" pitchFamily="34" charset="0"/>
                <a:cs typeface="Times New Roman" panose="02020603050405020304" pitchFamily="18" charset="0"/>
              </a:rPr>
              <a:t>: </a:t>
            </a:r>
            <a:r>
              <a:rPr lang="id-ID" sz="1800" b="1" dirty="0">
                <a:effectLst/>
                <a:latin typeface="Bahnschrift" panose="020B0502040204020203" pitchFamily="34" charset="0"/>
                <a:ea typeface="Calibri" panose="020F0502020204030204" pitchFamily="34" charset="0"/>
                <a:cs typeface="Times New Roman" panose="02020603050405020304" pitchFamily="18" charset="0"/>
              </a:rPr>
              <a:t>peninjauan lengkap terhadap proses kerja kritis organisasi agar lebih efisien dan mampu memberikan kualitas yang lebih tinggi</a:t>
            </a:r>
            <a:endParaRPr lang="en-ID" sz="1800" b="1" dirty="0">
              <a:effectLst/>
              <a:latin typeface="Bahnschrift" panose="020B0502040204020203" pitchFamily="34" charset="0"/>
              <a:ea typeface="Calibri" panose="020F0502020204030204" pitchFamily="34" charset="0"/>
              <a:cs typeface="Times New Roman" panose="02020603050405020304" pitchFamily="18" charset="0"/>
            </a:endParaRPr>
          </a:p>
          <a:p>
            <a:pPr algn="just"/>
            <a:endParaRPr lang="en-ID" dirty="0">
              <a:latin typeface="Bahnschrift" panose="020B0502040204020203" pitchFamily="34" charset="0"/>
              <a:cs typeface="Times New Roman" panose="02020603050405020304" pitchFamily="18" charset="0"/>
            </a:endParaRPr>
          </a:p>
          <a:p>
            <a:pPr algn="just"/>
            <a:r>
              <a:rPr lang="id-ID" sz="1800" dirty="0">
                <a:effectLst/>
                <a:latin typeface="Bahnschrift" panose="020B0502040204020203" pitchFamily="34" charset="0"/>
                <a:ea typeface="Calibri" panose="020F0502020204030204" pitchFamily="34" charset="0"/>
                <a:cs typeface="Times New Roman" panose="02020603050405020304" pitchFamily="18" charset="0"/>
              </a:rPr>
              <a:t>Idealnya, reengineering melibatkan peninjauan semua proses yang dilakukan oleh semua fungsi utama organisasi, termasuk produksi, penjualan, akuntansi, dan sumber daya manusia. </a:t>
            </a:r>
          </a:p>
          <a:p>
            <a:pPr algn="just"/>
            <a:endParaRPr lang="en-ID" dirty="0">
              <a:latin typeface="Bahnschrift" panose="020B0502040204020203" pitchFamily="34" charset="0"/>
              <a:cs typeface="Times New Roman" panose="02020603050405020304" pitchFamily="18" charset="0"/>
            </a:endParaRPr>
          </a:p>
          <a:p>
            <a:pPr algn="just">
              <a:lnSpc>
                <a:spcPct val="107000"/>
              </a:lnSpc>
              <a:spcAft>
                <a:spcPts val="800"/>
              </a:spcAft>
            </a:pPr>
            <a:r>
              <a:rPr lang="id-ID" sz="1800" dirty="0">
                <a:effectLst/>
                <a:latin typeface="Bahnschrift" panose="020B0502040204020203" pitchFamily="34" charset="0"/>
                <a:ea typeface="Calibri" panose="020F0502020204030204" pitchFamily="34" charset="0"/>
                <a:cs typeface="Times New Roman" panose="02020603050405020304" pitchFamily="18" charset="0"/>
              </a:rPr>
              <a:t>Oleh karena itu, reengineering mempengaruhi manajemen sumber daya manusia dalam dua cara</a:t>
            </a:r>
            <a:r>
              <a:rPr lang="en-ID" sz="1800" dirty="0">
                <a:effectLst/>
                <a:latin typeface="Bahnschrift" panose="020B0502040204020203" pitchFamily="34" charset="0"/>
                <a:ea typeface="Calibri" panose="020F0502020204030204" pitchFamily="34" charset="0"/>
                <a:cs typeface="Times New Roman" panose="02020603050405020304" pitchFamily="18" charset="0"/>
              </a:rPr>
              <a:t>:</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mj-lt"/>
              <a:buAutoNum type="arabicPeriod"/>
            </a:pPr>
            <a:r>
              <a:rPr lang="en-ID" dirty="0">
                <a:latin typeface="Bahnschrift" panose="020B0502040204020203" pitchFamily="34" charset="0"/>
                <a:ea typeface="Calibri" panose="020F0502020204030204" pitchFamily="34" charset="0"/>
                <a:cs typeface="Times New Roman" panose="02020603050405020304" pitchFamily="18" charset="0"/>
              </a:rPr>
              <a:t>C</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ara departemen SDM mencapai tujuannya dapat berubah </a:t>
            </a:r>
            <a:endParaRPr lang="en-ID" sz="1800" dirty="0">
              <a:effectLst/>
              <a:latin typeface="Bahnschrift" panose="020B0502040204020203"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D" dirty="0">
                <a:latin typeface="Bahnschrift" panose="020B0502040204020203" pitchFamily="34" charset="0"/>
                <a:ea typeface="Calibri" panose="020F0502020204030204" pitchFamily="34" charset="0"/>
                <a:cs typeface="Times New Roman" panose="02020603050405020304" pitchFamily="18" charset="0"/>
              </a:rPr>
              <a:t>P</a:t>
            </a:r>
            <a:r>
              <a:rPr lang="id-ID" sz="1800" dirty="0">
                <a:effectLst/>
                <a:latin typeface="Bahnschrift" panose="020B0502040204020203" pitchFamily="34" charset="0"/>
                <a:ea typeface="Calibri" panose="020F0502020204030204" pitchFamily="34" charset="0"/>
                <a:cs typeface="Times New Roman" panose="02020603050405020304" pitchFamily="18" charset="0"/>
              </a:rPr>
              <a:t>erubahan mendasar di seluruh organisasi membutuhkan departemen SDM untuk membantu merancang dan mengimplementasikan perubahan sehingga semua karyawan akan berkomitmen untuk keberhasilan organisasi yang direengineering</a:t>
            </a:r>
            <a:endParaRPr lang="id-ID" dirty="0">
              <a:latin typeface="Bahnschrift" panose="020B0502040204020203" pitchFamily="34" charset="0"/>
            </a:endParaRPr>
          </a:p>
        </p:txBody>
      </p:sp>
    </p:spTree>
    <p:extLst>
      <p:ext uri="{BB962C8B-B14F-4D97-AF65-F5344CB8AC3E}">
        <p14:creationId xmlns:p14="http://schemas.microsoft.com/office/powerpoint/2010/main" val="40466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Bahnschrift" panose="020B0502040204020203" pitchFamily="34" charset="0"/>
            </a:endParaRPr>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378159" y="191095"/>
            <a:ext cx="5885110" cy="659303"/>
          </a:xfrm>
        </p:spPr>
        <p:txBody>
          <a:bodyPr>
            <a:noAutofit/>
          </a:bodyPr>
          <a:lstStyle/>
          <a:p>
            <a:pPr algn="l"/>
            <a:r>
              <a:rPr lang="en-ID" sz="3600" b="1" dirty="0">
                <a:solidFill>
                  <a:schemeClr val="bg1"/>
                </a:solidFill>
                <a:latin typeface="Bahnschrift" panose="020B0502040204020203" pitchFamily="34" charset="0"/>
              </a:rPr>
              <a:t>3c. Outsourcing</a:t>
            </a:r>
            <a:endParaRPr lang="id-ID" sz="3600" dirty="0">
              <a:solidFill>
                <a:schemeClr val="bg1"/>
              </a:solidFill>
              <a:latin typeface="Bahnschrift" panose="020B0502040204020203" pitchFamily="34" charset="0"/>
            </a:endParaRPr>
          </a:p>
        </p:txBody>
      </p:sp>
      <p:sp>
        <p:nvSpPr>
          <p:cNvPr id="3" name="TextBox 2">
            <a:extLst>
              <a:ext uri="{FF2B5EF4-FFF2-40B4-BE49-F238E27FC236}">
                <a16:creationId xmlns:a16="http://schemas.microsoft.com/office/drawing/2014/main" id="{79D9EA17-5653-6B30-1230-C4CE307D658A}"/>
              </a:ext>
            </a:extLst>
          </p:cNvPr>
          <p:cNvSpPr txBox="1"/>
          <p:nvPr/>
        </p:nvSpPr>
        <p:spPr>
          <a:xfrm>
            <a:off x="508787" y="2175874"/>
            <a:ext cx="6545155" cy="2345579"/>
          </a:xfrm>
          <a:prstGeom prst="rect">
            <a:avLst/>
          </a:prstGeom>
          <a:noFill/>
        </p:spPr>
        <p:txBody>
          <a:bodyPr wrap="square">
            <a:spAutoFit/>
          </a:bodyPr>
          <a:lstStyle/>
          <a:p>
            <a:pPr>
              <a:lnSpc>
                <a:spcPct val="107000"/>
              </a:lnSpc>
              <a:spcAft>
                <a:spcPts val="800"/>
              </a:spcAft>
            </a:pPr>
            <a:r>
              <a:rPr lang="id-ID" sz="1800" dirty="0">
                <a:effectLst/>
                <a:latin typeface="Bahnschrift" panose="020B0502040204020203" pitchFamily="34" charset="0"/>
                <a:ea typeface="Calibri" panose="020F0502020204030204" pitchFamily="34" charset="0"/>
                <a:cs typeface="Times New Roman" panose="02020603050405020304" pitchFamily="18" charset="0"/>
              </a:rPr>
              <a:t>Outsourcing mengacu pada praktik meminta perusahaan lain (vendor, penyedia pihak ketiga, atau konsultan) menyediakan layanan</a:t>
            </a:r>
            <a:endParaRPr lang="en-ID" sz="1800" dirty="0">
              <a:effectLst/>
              <a:latin typeface="Bahnschrift"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D" dirty="0">
              <a:latin typeface="Bahnschrift" panose="020B0502040204020203" pitchFamily="34" charset="0"/>
              <a:cs typeface="Times New Roman" panose="02020603050405020304" pitchFamily="18" charset="0"/>
            </a:endParaRPr>
          </a:p>
          <a:p>
            <a:pPr>
              <a:lnSpc>
                <a:spcPct val="107000"/>
              </a:lnSpc>
              <a:spcAft>
                <a:spcPts val="800"/>
              </a:spcAft>
            </a:pPr>
            <a:r>
              <a:rPr lang="id-ID" sz="1800" dirty="0">
                <a:effectLst/>
                <a:latin typeface="Bahnschrift" panose="020B0502040204020203" pitchFamily="34" charset="0"/>
                <a:ea typeface="Calibri" panose="020F0502020204030204" pitchFamily="34" charset="0"/>
                <a:cs typeface="Times New Roman" panose="02020603050405020304" pitchFamily="18" charset="0"/>
              </a:rPr>
              <a:t>Misalnya, perusahaan manufaktur mungkin mengalihdayakan fungsi akuntansi dan transportasinya ke bisnis yang berspesialisasi dalam aktivitas ini. </a:t>
            </a:r>
            <a:endParaRPr lang="id-ID" dirty="0">
              <a:latin typeface="Bahnschrift" panose="020B0502040204020203" pitchFamily="34" charset="0"/>
            </a:endParaRPr>
          </a:p>
        </p:txBody>
      </p:sp>
      <p:pic>
        <p:nvPicPr>
          <p:cNvPr id="7170" name="Picture 2" descr="Outsourcing Gambar PNG | File Vektor dan PSD | Unduh Gratis di Pngtree">
            <a:extLst>
              <a:ext uri="{FF2B5EF4-FFF2-40B4-BE49-F238E27FC236}">
                <a16:creationId xmlns:a16="http://schemas.microsoft.com/office/drawing/2014/main" id="{51F389AC-2A62-311E-AEA4-3CDD31FDF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3942" y="1294003"/>
            <a:ext cx="4916891" cy="491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00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890831" y="893761"/>
            <a:ext cx="5858312" cy="659303"/>
          </a:xfrm>
        </p:spPr>
        <p:txBody>
          <a:bodyPr>
            <a:noAutofit/>
          </a:bodyPr>
          <a:lstStyle/>
          <a:p>
            <a:pPr algn="l"/>
            <a:r>
              <a:rPr lang="en-ID" sz="4800" dirty="0" err="1">
                <a:latin typeface="Bahnschrift" panose="020B0502040204020203" pitchFamily="34" charset="0"/>
              </a:rPr>
              <a:t>Referensi</a:t>
            </a:r>
            <a:endParaRPr lang="id-ID" sz="4800" dirty="0">
              <a:latin typeface="Bahnschrift" panose="020B0502040204020203" pitchFamily="34" charset="0"/>
            </a:endParaRPr>
          </a:p>
        </p:txBody>
      </p:sp>
      <p:sp>
        <p:nvSpPr>
          <p:cNvPr id="7" name="Subtitle 6">
            <a:extLst>
              <a:ext uri="{FF2B5EF4-FFF2-40B4-BE49-F238E27FC236}">
                <a16:creationId xmlns:a16="http://schemas.microsoft.com/office/drawing/2014/main" id="{DA81295E-6224-834E-C777-0AE373D70AEB}"/>
              </a:ext>
            </a:extLst>
          </p:cNvPr>
          <p:cNvSpPr>
            <a:spLocks noGrp="1"/>
          </p:cNvSpPr>
          <p:nvPr>
            <p:ph type="subTitle" idx="1"/>
          </p:nvPr>
        </p:nvSpPr>
        <p:spPr>
          <a:xfrm>
            <a:off x="890831" y="1714482"/>
            <a:ext cx="10089823" cy="3091992"/>
          </a:xfrm>
        </p:spPr>
        <p:txBody>
          <a:bodyPr>
            <a:normAutofit/>
          </a:bodyPr>
          <a:lstStyle/>
          <a:p>
            <a:pPr marL="457200" indent="-457200" algn="l">
              <a:buFont typeface="+mj-lt"/>
              <a:buAutoNum type="arabicPeriod"/>
            </a:pPr>
            <a:r>
              <a:rPr lang="en-US" sz="2000" dirty="0">
                <a:latin typeface="Bahnschrift" panose="020B0502040204020203" pitchFamily="34" charset="0"/>
              </a:rPr>
              <a:t>A. Noe, J.R. Hollenbeck, B. Gerhart, and P.M. Wright (2015), Fundamentals of HR Management, Mc </a:t>
            </a:r>
            <a:r>
              <a:rPr lang="en-US" sz="2000" dirty="0" err="1">
                <a:latin typeface="Bahnschrift" panose="020B0502040204020203" pitchFamily="34" charset="0"/>
              </a:rPr>
              <a:t>GrawHill</a:t>
            </a:r>
            <a:r>
              <a:rPr lang="en-US" sz="2000" dirty="0">
                <a:latin typeface="Bahnschrift" panose="020B0502040204020203" pitchFamily="34" charset="0"/>
              </a:rPr>
              <a:t>.</a:t>
            </a:r>
          </a:p>
          <a:p>
            <a:pPr marL="457200" indent="-457200" algn="l">
              <a:buFont typeface="+mj-lt"/>
              <a:buAutoNum type="arabicPeriod"/>
            </a:pPr>
            <a:r>
              <a:rPr lang="en-US" sz="2000" dirty="0">
                <a:latin typeface="Bahnschrift" panose="020B0502040204020203" pitchFamily="34" charset="0"/>
              </a:rPr>
              <a:t>Mathis &amp; Jackson (2005). HR Management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4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4. </a:t>
            </a:r>
            <a:r>
              <a:rPr lang="en-ID" sz="3600" dirty="0">
                <a:solidFill>
                  <a:schemeClr val="bg1"/>
                </a:solidFill>
                <a:latin typeface="Bahnschrift" panose="020B0502040204020203" pitchFamily="34" charset="0"/>
              </a:rPr>
              <a:t>Expanding into Global Markets</a:t>
            </a:r>
            <a:endParaRPr lang="id-ID" sz="3600" dirty="0">
              <a:solidFill>
                <a:schemeClr val="bg1"/>
              </a:solidFill>
              <a:latin typeface="Bahnschrift" panose="020B0502040204020203" pitchFamily="34" charset="0"/>
            </a:endParaRPr>
          </a:p>
        </p:txBody>
      </p:sp>
      <p:sp>
        <p:nvSpPr>
          <p:cNvPr id="16" name="TextBox 15">
            <a:extLst>
              <a:ext uri="{FF2B5EF4-FFF2-40B4-BE49-F238E27FC236}">
                <a16:creationId xmlns:a16="http://schemas.microsoft.com/office/drawing/2014/main" id="{3FC6DF9F-8314-2538-D11C-E2333C302E62}"/>
              </a:ext>
            </a:extLst>
          </p:cNvPr>
          <p:cNvSpPr txBox="1"/>
          <p:nvPr/>
        </p:nvSpPr>
        <p:spPr>
          <a:xfrm>
            <a:off x="349404" y="1293726"/>
            <a:ext cx="11086533" cy="3477875"/>
          </a:xfrm>
          <a:prstGeom prst="rect">
            <a:avLst/>
          </a:prstGeom>
          <a:noFill/>
        </p:spPr>
        <p:txBody>
          <a:bodyPr wrap="square">
            <a:spAutoFit/>
          </a:bodyPr>
          <a:lstStyle/>
          <a:p>
            <a:pPr marL="342900" indent="-342900" algn="just">
              <a:buFont typeface="Arial" panose="020B0604020202020204" pitchFamily="34" charset="0"/>
              <a:buChar char="•"/>
            </a:pPr>
            <a:r>
              <a:rPr lang="id-ID" sz="2000" dirty="0">
                <a:effectLst/>
                <a:latin typeface="Bahnschrift" panose="020B0502040204020203" pitchFamily="34" charset="0"/>
                <a:ea typeface="Calibri" panose="020F0502020204030204" pitchFamily="34" charset="0"/>
                <a:cs typeface="Times New Roman" panose="02020603050405020304" pitchFamily="18" charset="0"/>
              </a:rPr>
              <a:t>Perusahaan menemukan bahwa untuk bertahan hidup mereka harus bersaing di pasar internasional serta menangkis upaya pesaing asing untuk mendapatkan </a:t>
            </a:r>
            <a:r>
              <a:rPr lang="en-US" sz="2000" dirty="0" err="1">
                <a:effectLst/>
                <a:latin typeface="Bahnschrift" panose="020B0502040204020203" pitchFamily="34" charset="0"/>
                <a:ea typeface="Calibri" panose="020F0502020204030204" pitchFamily="34" charset="0"/>
                <a:cs typeface="Times New Roman" panose="02020603050405020304" pitchFamily="18" charset="0"/>
              </a:rPr>
              <a:t>pangsa</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pasar</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 di negara mereka.</a:t>
            </a:r>
            <a:endParaRPr lang="en-US" sz="2000" dirty="0">
              <a:effectLst/>
              <a:latin typeface="Bahnschrift" panose="020B0502040204020203" pitchFamily="34" charset="0"/>
              <a:ea typeface="Calibri" panose="020F0502020204030204" pitchFamily="34" charset="0"/>
              <a:cs typeface="Times New Roman" panose="02020603050405020304" pitchFamily="18" charset="0"/>
            </a:endParaRPr>
          </a:p>
          <a:p>
            <a:pPr algn="just"/>
            <a:endParaRPr lang="en-US" sz="2000" dirty="0">
              <a:effectLst/>
              <a:latin typeface="Bahnschrift" panose="020B0502040204020203" pitchFamily="3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id-ID" sz="2000" dirty="0">
                <a:latin typeface="Bahnschrift" panose="020B0502040204020203" pitchFamily="34" charset="0"/>
              </a:rPr>
              <a:t>Untuk menghadapi tantangan ini, bisnis harus mengembangkan pasar global, mengikuti persaingan dari luar negeri, merekrut tenaga kerja internasional, dan mempersiapkan karyawan untuk penugasan global. </a:t>
            </a:r>
            <a:endParaRPr lang="en-US" sz="2000" dirty="0">
              <a:latin typeface="Bahnschrift" panose="020B0502040204020203" pitchFamily="34" charset="0"/>
            </a:endParaRPr>
          </a:p>
          <a:p>
            <a:pPr algn="just"/>
            <a:endParaRPr lang="en-US" sz="2000" dirty="0">
              <a:latin typeface="Bahnschrift" panose="020B0502040204020203" pitchFamily="34" charset="0"/>
            </a:endParaRPr>
          </a:p>
          <a:p>
            <a:pPr marL="342900" indent="-342900" algn="just">
              <a:buFont typeface="Arial" panose="020B0604020202020204" pitchFamily="34" charset="0"/>
              <a:buChar char="•"/>
            </a:pPr>
            <a:r>
              <a:rPr lang="id-ID" sz="2000" dirty="0">
                <a:latin typeface="Bahnschrift" panose="020B0502040204020203" pitchFamily="34" charset="0"/>
              </a:rPr>
              <a:t>Ekspansi global ini dapat menimbulkan beberapa tantangan bagi manajemen sumber daya manusia karena karyawan SDM belajar tentang perbedaan budaya yang membentuk perilaku karyawan di belahan dunia lain.</a:t>
            </a:r>
          </a:p>
        </p:txBody>
      </p:sp>
      <p:sp>
        <p:nvSpPr>
          <p:cNvPr id="3" name="TextBox 2">
            <a:extLst>
              <a:ext uri="{FF2B5EF4-FFF2-40B4-BE49-F238E27FC236}">
                <a16:creationId xmlns:a16="http://schemas.microsoft.com/office/drawing/2014/main" id="{22B07EDB-6C8F-5396-3853-A89B8F3026BB}"/>
              </a:ext>
            </a:extLst>
          </p:cNvPr>
          <p:cNvSpPr txBox="1"/>
          <p:nvPr/>
        </p:nvSpPr>
        <p:spPr>
          <a:xfrm>
            <a:off x="8180122" y="5934403"/>
            <a:ext cx="963878" cy="338554"/>
          </a:xfrm>
          <a:prstGeom prst="rect">
            <a:avLst/>
          </a:prstGeom>
          <a:noFill/>
        </p:spPr>
        <p:txBody>
          <a:bodyPr wrap="square">
            <a:spAutoFit/>
          </a:bodyPr>
          <a:lstStyle/>
          <a:p>
            <a:pPr algn="just"/>
            <a:r>
              <a:rPr lang="en-US" sz="1600" dirty="0" err="1">
                <a:latin typeface="Bahnschrift" panose="020B0502040204020203" pitchFamily="34" charset="0"/>
              </a:rPr>
              <a:t>Tabel</a:t>
            </a:r>
            <a:r>
              <a:rPr lang="en-US" sz="1600" dirty="0">
                <a:latin typeface="Bahnschrift" panose="020B0502040204020203" pitchFamily="34" charset="0"/>
              </a:rPr>
              <a:t> 2.</a:t>
            </a:r>
            <a:endParaRPr lang="id-ID" sz="1600" dirty="0">
              <a:latin typeface="Bahnschrift" panose="020B0502040204020203" pitchFamily="34" charset="0"/>
            </a:endParaRPr>
          </a:p>
        </p:txBody>
      </p:sp>
    </p:spTree>
    <p:extLst>
      <p:ext uri="{BB962C8B-B14F-4D97-AF65-F5344CB8AC3E}">
        <p14:creationId xmlns:p14="http://schemas.microsoft.com/office/powerpoint/2010/main" val="2538101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Technological Change in HRM</a:t>
            </a:r>
            <a:endParaRPr lang="id-ID" sz="3600" dirty="0">
              <a:solidFill>
                <a:schemeClr val="bg1"/>
              </a:solidFill>
              <a:latin typeface="Bahnschrift" panose="020B0502040204020203" pitchFamily="34" charset="0"/>
            </a:endParaRPr>
          </a:p>
        </p:txBody>
      </p:sp>
      <p:pic>
        <p:nvPicPr>
          <p:cNvPr id="12" name="Picture 11">
            <a:extLst>
              <a:ext uri="{FF2B5EF4-FFF2-40B4-BE49-F238E27FC236}">
                <a16:creationId xmlns:a16="http://schemas.microsoft.com/office/drawing/2014/main" id="{65378A6A-99AF-C8CE-CF67-49B1C07214B4}"/>
              </a:ext>
            </a:extLst>
          </p:cNvPr>
          <p:cNvPicPr>
            <a:picLocks noChangeAspect="1"/>
          </p:cNvPicPr>
          <p:nvPr/>
        </p:nvPicPr>
        <p:blipFill>
          <a:blip r:embed="rId4"/>
          <a:stretch>
            <a:fillRect/>
          </a:stretch>
        </p:blipFill>
        <p:spPr>
          <a:xfrm>
            <a:off x="5116496" y="1217909"/>
            <a:ext cx="6707913" cy="4691007"/>
          </a:xfrm>
          <a:prstGeom prst="rect">
            <a:avLst/>
          </a:prstGeom>
        </p:spPr>
      </p:pic>
      <p:sp>
        <p:nvSpPr>
          <p:cNvPr id="14" name="TextBox 13">
            <a:extLst>
              <a:ext uri="{FF2B5EF4-FFF2-40B4-BE49-F238E27FC236}">
                <a16:creationId xmlns:a16="http://schemas.microsoft.com/office/drawing/2014/main" id="{20BD3524-905F-26F3-3D40-45CF1241CC76}"/>
              </a:ext>
            </a:extLst>
          </p:cNvPr>
          <p:cNvSpPr txBox="1"/>
          <p:nvPr/>
        </p:nvSpPr>
        <p:spPr>
          <a:xfrm>
            <a:off x="367591" y="4339811"/>
            <a:ext cx="4449736" cy="1015663"/>
          </a:xfrm>
          <a:prstGeom prst="rect">
            <a:avLst/>
          </a:prstGeom>
          <a:noFill/>
        </p:spPr>
        <p:txBody>
          <a:bodyPr wrap="square">
            <a:spAutoFit/>
          </a:bodyPr>
          <a:lstStyle/>
          <a:p>
            <a:pPr algn="just"/>
            <a:r>
              <a:rPr lang="en-US" sz="2000" dirty="0" err="1">
                <a:latin typeface="Bahnschrift" panose="020B0502040204020203" pitchFamily="34" charset="0"/>
              </a:rPr>
              <a:t>Tabel</a:t>
            </a:r>
            <a:r>
              <a:rPr lang="en-US" sz="2000" dirty="0">
                <a:latin typeface="Bahnschrift" panose="020B0502040204020203" pitchFamily="34" charset="0"/>
              </a:rPr>
              <a:t> 2. </a:t>
            </a:r>
            <a:r>
              <a:rPr lang="en-US" sz="2000" dirty="0" err="1">
                <a:latin typeface="Bahnschrift" panose="020B0502040204020203" pitchFamily="34" charset="0"/>
              </a:rPr>
              <a:t>menjelaskan</a:t>
            </a:r>
            <a:r>
              <a:rPr lang="en-US" sz="2000" dirty="0">
                <a:latin typeface="Bahnschrift" panose="020B0502040204020203" pitchFamily="34" charset="0"/>
              </a:rPr>
              <a:t> </a:t>
            </a:r>
            <a:r>
              <a:rPr lang="en-US" sz="2000" dirty="0" err="1">
                <a:latin typeface="Bahnschrift" panose="020B0502040204020203" pitchFamily="34" charset="0"/>
              </a:rPr>
              <a:t>beberapa</a:t>
            </a:r>
            <a:r>
              <a:rPr lang="en-US" sz="2000" dirty="0">
                <a:latin typeface="Bahnschrift" panose="020B0502040204020203" pitchFamily="34" charset="0"/>
              </a:rPr>
              <a:t> </a:t>
            </a:r>
            <a:r>
              <a:rPr lang="en-US" sz="2000" dirty="0" err="1">
                <a:latin typeface="Bahnschrift" panose="020B0502040204020203" pitchFamily="34" charset="0"/>
              </a:rPr>
              <a:t>teknologi</a:t>
            </a:r>
            <a:r>
              <a:rPr lang="en-US" sz="2000" dirty="0">
                <a:latin typeface="Bahnschrift" panose="020B0502040204020203" pitchFamily="34" charset="0"/>
              </a:rPr>
              <a:t> yang </a:t>
            </a:r>
            <a:r>
              <a:rPr lang="en-US" sz="2000" dirty="0" err="1">
                <a:latin typeface="Bahnschrift" panose="020B0502040204020203" pitchFamily="34" charset="0"/>
              </a:rPr>
              <a:t>mungkin</a:t>
            </a:r>
            <a:r>
              <a:rPr lang="en-US" sz="2000" dirty="0">
                <a:latin typeface="Bahnschrift" panose="020B0502040204020203" pitchFamily="34" charset="0"/>
              </a:rPr>
              <a:t> </a:t>
            </a:r>
            <a:r>
              <a:rPr lang="en-US" sz="2000" dirty="0" err="1">
                <a:latin typeface="Bahnschrift" panose="020B0502040204020203" pitchFamily="34" charset="0"/>
              </a:rPr>
              <a:t>termasuk</a:t>
            </a:r>
            <a:r>
              <a:rPr lang="en-US" sz="2000" dirty="0">
                <a:latin typeface="Bahnschrift" panose="020B0502040204020203" pitchFamily="34" charset="0"/>
              </a:rPr>
              <a:t> </a:t>
            </a:r>
            <a:r>
              <a:rPr lang="en-US" sz="2000" dirty="0" err="1">
                <a:latin typeface="Bahnschrift" panose="020B0502040204020203" pitchFamily="34" charset="0"/>
              </a:rPr>
              <a:t>dalam</a:t>
            </a:r>
            <a:r>
              <a:rPr lang="en-US" sz="2000" dirty="0">
                <a:latin typeface="Bahnschrift" panose="020B0502040204020203" pitchFamily="34" charset="0"/>
              </a:rPr>
              <a:t> HRIS </a:t>
            </a:r>
            <a:r>
              <a:rPr lang="en-US" sz="2000" dirty="0" err="1">
                <a:latin typeface="Bahnschrift" panose="020B0502040204020203" pitchFamily="34" charset="0"/>
              </a:rPr>
              <a:t>organisasi</a:t>
            </a:r>
            <a:endParaRPr lang="id-ID" sz="2000" dirty="0">
              <a:latin typeface="Bahnschrift" panose="020B0502040204020203" pitchFamily="34" charset="0"/>
            </a:endParaRPr>
          </a:p>
        </p:txBody>
      </p:sp>
      <p:sp>
        <p:nvSpPr>
          <p:cNvPr id="16" name="TextBox 15">
            <a:extLst>
              <a:ext uri="{FF2B5EF4-FFF2-40B4-BE49-F238E27FC236}">
                <a16:creationId xmlns:a16="http://schemas.microsoft.com/office/drawing/2014/main" id="{3FC6DF9F-8314-2538-D11C-E2333C302E62}"/>
              </a:ext>
            </a:extLst>
          </p:cNvPr>
          <p:cNvSpPr txBox="1"/>
          <p:nvPr/>
        </p:nvSpPr>
        <p:spPr>
          <a:xfrm>
            <a:off x="349405" y="1293726"/>
            <a:ext cx="4449736" cy="2862322"/>
          </a:xfrm>
          <a:prstGeom prst="rect">
            <a:avLst/>
          </a:prstGeom>
          <a:noFill/>
        </p:spPr>
        <p:txBody>
          <a:bodyPr wrap="square">
            <a:spAutoFit/>
          </a:bodyPr>
          <a:lstStyle/>
          <a:p>
            <a:pPr algn="just"/>
            <a:r>
              <a:rPr lang="id-ID" sz="2000" dirty="0">
                <a:effectLst/>
                <a:latin typeface="Bahnschrift" panose="020B0502040204020203" pitchFamily="34" charset="0"/>
                <a:ea typeface="Calibri" panose="020F0502020204030204" pitchFamily="34" charset="0"/>
                <a:cs typeface="Times New Roman" panose="02020603050405020304" pitchFamily="18" charset="0"/>
              </a:rPr>
              <a:t>Seringkali digabungkan dalam</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 </a:t>
            </a:r>
            <a:r>
              <a:rPr lang="en-US" sz="2000" b="1" dirty="0">
                <a:effectLst/>
                <a:latin typeface="Bahnschrift" panose="020B0502040204020203" pitchFamily="34" charset="0"/>
                <a:ea typeface="Calibri" panose="020F0502020204030204" pitchFamily="34" charset="0"/>
                <a:cs typeface="Times New Roman" panose="02020603050405020304" pitchFamily="18" charset="0"/>
              </a:rPr>
              <a:t>human resource information system</a:t>
            </a:r>
            <a:r>
              <a:rPr lang="id-ID" sz="2000" b="1" dirty="0">
                <a:effectLst/>
                <a:latin typeface="Bahnschrift" panose="020B0502040204020203" pitchFamily="34" charset="0"/>
                <a:ea typeface="Calibri" panose="020F0502020204030204" pitchFamily="34" charset="0"/>
                <a:cs typeface="Times New Roman" panose="02020603050405020304" pitchFamily="18" charset="0"/>
              </a:rPr>
              <a:t> </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a:t>
            </a:r>
            <a:r>
              <a:rPr lang="id-ID" sz="2000" b="1" dirty="0">
                <a:effectLst/>
                <a:latin typeface="Bahnschrift" panose="020B0502040204020203" pitchFamily="34" charset="0"/>
                <a:ea typeface="Calibri" panose="020F0502020204030204" pitchFamily="34" charset="0"/>
                <a:cs typeface="Times New Roman" panose="02020603050405020304" pitchFamily="18" charset="0"/>
              </a:rPr>
              <a:t>HRIS</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a:t>
            </a:r>
            <a:r>
              <a:rPr lang="en-US" sz="2000" dirty="0">
                <a:effectLst/>
                <a:latin typeface="Bahnschrift" panose="020B0502040204020203" pitchFamily="34" charset="0"/>
                <a:ea typeface="Calibri" panose="020F0502020204030204" pitchFamily="34" charset="0"/>
                <a:cs typeface="Times New Roman" panose="02020603050405020304" pitchFamily="18" charset="0"/>
              </a:rPr>
              <a:t>:</a:t>
            </a:r>
            <a:r>
              <a:rPr lang="id-ID" sz="2000" dirty="0">
                <a:effectLst/>
                <a:latin typeface="Bahnschrift" panose="020B0502040204020203" pitchFamily="34" charset="0"/>
                <a:ea typeface="Calibri" panose="020F0502020204030204" pitchFamily="34" charset="0"/>
                <a:cs typeface="Times New Roman" panose="02020603050405020304" pitchFamily="18" charset="0"/>
              </a:rPr>
              <a:t> sistem komputer yang digunakan untuk memperoleh, menyimpan, memanipulasi, menganalisis, mengambil, dan mendistribusikan informasi yang berkaitan dengan sumber daya manusia organisasi</a:t>
            </a:r>
            <a:endParaRPr lang="id-ID" sz="2000" dirty="0">
              <a:latin typeface="Bahnschrift" panose="020B0502040204020203" pitchFamily="34" charset="0"/>
            </a:endParaRPr>
          </a:p>
        </p:txBody>
      </p:sp>
      <p:sp>
        <p:nvSpPr>
          <p:cNvPr id="3" name="TextBox 2">
            <a:extLst>
              <a:ext uri="{FF2B5EF4-FFF2-40B4-BE49-F238E27FC236}">
                <a16:creationId xmlns:a16="http://schemas.microsoft.com/office/drawing/2014/main" id="{22B07EDB-6C8F-5396-3853-A89B8F3026BB}"/>
              </a:ext>
            </a:extLst>
          </p:cNvPr>
          <p:cNvSpPr txBox="1"/>
          <p:nvPr/>
        </p:nvSpPr>
        <p:spPr>
          <a:xfrm>
            <a:off x="5116496" y="5934403"/>
            <a:ext cx="6707912" cy="338554"/>
          </a:xfrm>
          <a:prstGeom prst="rect">
            <a:avLst/>
          </a:prstGeom>
          <a:noFill/>
        </p:spPr>
        <p:txBody>
          <a:bodyPr wrap="square">
            <a:spAutoFit/>
          </a:bodyPr>
          <a:lstStyle/>
          <a:p>
            <a:pPr algn="ctr"/>
            <a:r>
              <a:rPr lang="en-US" sz="1600" dirty="0" err="1">
                <a:latin typeface="Bahnschrift" panose="020B0502040204020203" pitchFamily="34" charset="0"/>
              </a:rPr>
              <a:t>Tabel</a:t>
            </a:r>
            <a:r>
              <a:rPr lang="en-US" sz="1600" dirty="0">
                <a:latin typeface="Bahnschrift" panose="020B0502040204020203" pitchFamily="34" charset="0"/>
              </a:rPr>
              <a:t> 2. </a:t>
            </a:r>
            <a:r>
              <a:rPr lang="en-US" sz="1600" dirty="0" err="1">
                <a:latin typeface="Bahnschrift" panose="020B0502040204020203" pitchFamily="34" charset="0"/>
              </a:rPr>
              <a:t>Teknologi-teknologi</a:t>
            </a:r>
            <a:r>
              <a:rPr lang="en-US" sz="1600" dirty="0">
                <a:latin typeface="Bahnschrift" panose="020B0502040204020203" pitchFamily="34" charset="0"/>
              </a:rPr>
              <a:t> </a:t>
            </a:r>
            <a:r>
              <a:rPr lang="en-US" sz="1600" dirty="0" err="1">
                <a:latin typeface="Bahnschrift" panose="020B0502040204020203" pitchFamily="34" charset="0"/>
              </a:rPr>
              <a:t>baru</a:t>
            </a:r>
            <a:r>
              <a:rPr lang="en-US" sz="1600" dirty="0">
                <a:latin typeface="Bahnschrift" panose="020B0502040204020203" pitchFamily="34" charset="0"/>
              </a:rPr>
              <a:t> yang </a:t>
            </a:r>
            <a:r>
              <a:rPr lang="en-US" sz="1600" dirty="0" err="1">
                <a:latin typeface="Bahnschrift" panose="020B0502040204020203" pitchFamily="34" charset="0"/>
              </a:rPr>
              <a:t>mempengaruhi</a:t>
            </a:r>
            <a:r>
              <a:rPr lang="en-US" sz="1600" dirty="0">
                <a:latin typeface="Bahnschrift" panose="020B0502040204020203" pitchFamily="34" charset="0"/>
              </a:rPr>
              <a:t> HRM</a:t>
            </a:r>
            <a:endParaRPr lang="id-ID" sz="1600" dirty="0">
              <a:latin typeface="Bahnschrift" panose="020B0502040204020203" pitchFamily="34" charset="0"/>
            </a:endParaRPr>
          </a:p>
        </p:txBody>
      </p:sp>
    </p:spTree>
    <p:extLst>
      <p:ext uri="{BB962C8B-B14F-4D97-AF65-F5344CB8AC3E}">
        <p14:creationId xmlns:p14="http://schemas.microsoft.com/office/powerpoint/2010/main" val="1156013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B. Change in Employment Relationship</a:t>
            </a:r>
            <a:endParaRPr lang="id-ID" sz="3600" dirty="0">
              <a:solidFill>
                <a:schemeClr val="bg1"/>
              </a:solidFill>
              <a:latin typeface="Bahnschrift" panose="020B0502040204020203" pitchFamily="34" charset="0"/>
            </a:endParaRPr>
          </a:p>
        </p:txBody>
      </p:sp>
      <p:sp>
        <p:nvSpPr>
          <p:cNvPr id="16" name="TextBox 15">
            <a:extLst>
              <a:ext uri="{FF2B5EF4-FFF2-40B4-BE49-F238E27FC236}">
                <a16:creationId xmlns:a16="http://schemas.microsoft.com/office/drawing/2014/main" id="{3FC6DF9F-8314-2538-D11C-E2333C302E62}"/>
              </a:ext>
            </a:extLst>
          </p:cNvPr>
          <p:cNvSpPr txBox="1"/>
          <p:nvPr/>
        </p:nvSpPr>
        <p:spPr>
          <a:xfrm>
            <a:off x="440073" y="1952461"/>
            <a:ext cx="11196224" cy="1015663"/>
          </a:xfrm>
          <a:prstGeom prst="rect">
            <a:avLst/>
          </a:prstGeom>
          <a:noFill/>
        </p:spPr>
        <p:txBody>
          <a:bodyPr wrap="square">
            <a:spAutoFit/>
          </a:bodyPr>
          <a:lstStyle/>
          <a:p>
            <a:pPr algn="just"/>
            <a:r>
              <a:rPr lang="id-ID" sz="2000" b="1" u="sng" dirty="0">
                <a:effectLst/>
                <a:latin typeface="Bahnschrift" panose="020B0502040204020203" pitchFamily="34" charset="0"/>
                <a:ea typeface="Calibri" panose="020F0502020204030204" pitchFamily="34" charset="0"/>
                <a:cs typeface="Times New Roman" panose="02020603050405020304" pitchFamily="18" charset="0"/>
              </a:rPr>
              <a:t>A Psychological Contract</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deskripsi</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tentang</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apa</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yang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diharapkan</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oleh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karyawan</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untuk</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dikontribusikan</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dalam</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hubungan</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kerja</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dan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apa</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yang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akan</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diberikan</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pemberi</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kerja</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kepada</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karyawan</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sebagai</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imbalan</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atas</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kontribusi</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r>
              <a:rPr lang="en-ID" sz="2000" dirty="0" err="1">
                <a:effectLst/>
                <a:latin typeface="Bahnschrift" panose="020B0502040204020203" pitchFamily="34" charset="0"/>
                <a:ea typeface="Calibri" panose="020F0502020204030204" pitchFamily="34" charset="0"/>
                <a:cs typeface="Times New Roman" panose="02020603050405020304" pitchFamily="18" charset="0"/>
              </a:rPr>
              <a:t>tersebut</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a:t>
            </a:r>
          </a:p>
        </p:txBody>
      </p:sp>
      <p:sp>
        <p:nvSpPr>
          <p:cNvPr id="3" name="TextBox 2">
            <a:extLst>
              <a:ext uri="{FF2B5EF4-FFF2-40B4-BE49-F238E27FC236}">
                <a16:creationId xmlns:a16="http://schemas.microsoft.com/office/drawing/2014/main" id="{22BF57D8-DCE2-55E5-5541-A453AC79A8F5}"/>
              </a:ext>
            </a:extLst>
          </p:cNvPr>
          <p:cNvSpPr txBox="1"/>
          <p:nvPr/>
        </p:nvSpPr>
        <p:spPr>
          <a:xfrm>
            <a:off x="367591" y="1159312"/>
            <a:ext cx="11341189" cy="707886"/>
          </a:xfrm>
          <a:prstGeom prst="rect">
            <a:avLst/>
          </a:prstGeom>
          <a:noFill/>
        </p:spPr>
        <p:txBody>
          <a:bodyPr wrap="square">
            <a:spAutoFit/>
          </a:bodyPr>
          <a:lstStyle/>
          <a:p>
            <a:pPr algn="just"/>
            <a:r>
              <a:rPr lang="id-ID" sz="2000" dirty="0">
                <a:effectLst/>
                <a:latin typeface="Bahnschrift" panose="020B0502040204020203" pitchFamily="34" charset="0"/>
                <a:ea typeface="Calibri" panose="020F0502020204030204" pitchFamily="34" charset="0"/>
                <a:cs typeface="Times New Roman" panose="02020603050405020304" pitchFamily="18" charset="0"/>
              </a:rPr>
              <a:t>Teknologi dan tren lain menuntut manajer di semua tingkatan untuk membuat perubahan cepat sebagai respons terhadap peluang baru, tantangan kompetitif, dan tuntutan pelanggan.</a:t>
            </a:r>
            <a:r>
              <a:rPr lang="en-ID" sz="2000" dirty="0">
                <a:effectLst/>
                <a:latin typeface="Bahnschrift" panose="020B0502040204020203" pitchFamily="34" charset="0"/>
                <a:ea typeface="Calibri" panose="020F050202020403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D1E70D76-B88C-CED4-DDA7-3B3BDF4AED60}"/>
              </a:ext>
            </a:extLst>
          </p:cNvPr>
          <p:cNvSpPr txBox="1"/>
          <p:nvPr/>
        </p:nvSpPr>
        <p:spPr>
          <a:xfrm>
            <a:off x="440073" y="3137400"/>
            <a:ext cx="11196224" cy="2246769"/>
          </a:xfrm>
          <a:prstGeom prst="rect">
            <a:avLst/>
          </a:prstGeom>
          <a:noFill/>
        </p:spPr>
        <p:txBody>
          <a:bodyPr wrap="square">
            <a:spAutoFit/>
          </a:bodyPr>
          <a:lstStyle/>
          <a:p>
            <a:pPr algn="just"/>
            <a:r>
              <a:rPr lang="en-US" sz="2000" dirty="0">
                <a:latin typeface="Bahnschrift" panose="020B0502040204020203" pitchFamily="34" charset="0"/>
              </a:rPr>
              <a:t>In the </a:t>
            </a:r>
            <a:r>
              <a:rPr lang="en-US" sz="2000" b="1" dirty="0">
                <a:latin typeface="Bahnschrift" panose="020B0502040204020203" pitchFamily="34" charset="0"/>
              </a:rPr>
              <a:t>traditional</a:t>
            </a:r>
            <a:r>
              <a:rPr lang="en-US" sz="2000" dirty="0">
                <a:latin typeface="Bahnschrift" panose="020B0502040204020203" pitchFamily="34" charset="0"/>
              </a:rPr>
              <a:t> version of this psychological contract, organizations expected their employees to contribute time, effort, skills, abilities, and loyalty. In return, the organizations would provide </a:t>
            </a:r>
            <a:r>
              <a:rPr lang="en-US" sz="2000" b="1" dirty="0">
                <a:latin typeface="Bahnschrift" panose="020B0502040204020203" pitchFamily="34" charset="0"/>
              </a:rPr>
              <a:t>job security </a:t>
            </a:r>
            <a:r>
              <a:rPr lang="en-US" sz="2000" dirty="0">
                <a:latin typeface="Bahnschrift" panose="020B0502040204020203" pitchFamily="34" charset="0"/>
              </a:rPr>
              <a:t>and </a:t>
            </a:r>
            <a:r>
              <a:rPr lang="en-US" sz="2000" b="1" dirty="0">
                <a:latin typeface="Bahnschrift" panose="020B0502040204020203" pitchFamily="34" charset="0"/>
              </a:rPr>
              <a:t>opportunities for promotion</a:t>
            </a:r>
            <a:r>
              <a:rPr lang="en-US" sz="2000" dirty="0">
                <a:latin typeface="Bahnschrift" panose="020B0502040204020203" pitchFamily="34" charset="0"/>
              </a:rPr>
              <a:t>.</a:t>
            </a:r>
          </a:p>
          <a:p>
            <a:pPr algn="just"/>
            <a:endParaRPr lang="en-US" sz="2000" dirty="0">
              <a:effectLst/>
              <a:latin typeface="Bahnschrift" panose="020B0502040204020203" pitchFamily="34" charset="0"/>
              <a:ea typeface="Calibri" panose="020F0502020204030204" pitchFamily="34" charset="0"/>
              <a:cs typeface="Times New Roman" panose="02020603050405020304" pitchFamily="18" charset="0"/>
            </a:endParaRPr>
          </a:p>
          <a:p>
            <a:pPr algn="just"/>
            <a:r>
              <a:rPr lang="en-US" sz="2000" dirty="0">
                <a:latin typeface="Bahnschrift" panose="020B0502040204020203" pitchFamily="34" charset="0"/>
              </a:rPr>
              <a:t>In a </a:t>
            </a:r>
            <a:r>
              <a:rPr lang="en-US" sz="2000" b="1" dirty="0">
                <a:latin typeface="Bahnschrift" panose="020B0502040204020203" pitchFamily="34" charset="0"/>
              </a:rPr>
              <a:t>new type </a:t>
            </a:r>
            <a:r>
              <a:rPr lang="en-US" sz="2000" dirty="0">
                <a:latin typeface="Bahnschrift" panose="020B0502040204020203" pitchFamily="34" charset="0"/>
              </a:rPr>
              <a:t>of psychological contract, companies expect employees to take more responsibility for their own careers, from seeking training to balancing work and family. Employees realize that companies cannot provide employment security, so they want </a:t>
            </a:r>
            <a:r>
              <a:rPr lang="en-US" sz="2000" b="1" dirty="0">
                <a:latin typeface="Bahnschrift" panose="020B0502040204020203" pitchFamily="34" charset="0"/>
              </a:rPr>
              <a:t>employability</a:t>
            </a:r>
            <a:r>
              <a:rPr lang="en-US" sz="2000" dirty="0">
                <a:latin typeface="Bahnschrift" panose="020B0502040204020203" pitchFamily="34" charset="0"/>
              </a:rPr>
              <a:t>.</a:t>
            </a:r>
            <a:endParaRPr lang="en-ID" sz="2000" dirty="0">
              <a:effectLst/>
              <a:latin typeface="Bahnschrif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701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A8CDAA17-DF39-67C2-9E7E-8176405A66F4}"/>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itle 5">
            <a:extLst>
              <a:ext uri="{FF2B5EF4-FFF2-40B4-BE49-F238E27FC236}">
                <a16:creationId xmlns:a16="http://schemas.microsoft.com/office/drawing/2014/main" id="{5D213B15-10B6-C168-4366-5A44EB88650E}"/>
              </a:ext>
            </a:extLst>
          </p:cNvPr>
          <p:cNvSpPr>
            <a:spLocks noGrp="1"/>
          </p:cNvSpPr>
          <p:nvPr>
            <p:ph type="ctrTitle"/>
          </p:nvPr>
        </p:nvSpPr>
        <p:spPr>
          <a:xfrm>
            <a:off x="367591" y="126913"/>
            <a:ext cx="10735838" cy="659303"/>
          </a:xfrm>
        </p:spPr>
        <p:txBody>
          <a:bodyPr>
            <a:noAutofit/>
          </a:bodyPr>
          <a:lstStyle/>
          <a:p>
            <a:pPr algn="l"/>
            <a:r>
              <a:rPr lang="en-US" sz="3600" dirty="0">
                <a:solidFill>
                  <a:schemeClr val="bg1"/>
                </a:solidFill>
                <a:latin typeface="Bahnschrift" panose="020B0502040204020203" pitchFamily="34" charset="0"/>
              </a:rPr>
              <a:t>B. Change in Employment Relationship</a:t>
            </a:r>
            <a:endParaRPr lang="id-ID" sz="3600" dirty="0">
              <a:solidFill>
                <a:schemeClr val="bg1"/>
              </a:solidFill>
              <a:latin typeface="Bahnschrift" panose="020B0502040204020203" pitchFamily="34" charset="0"/>
            </a:endParaRPr>
          </a:p>
        </p:txBody>
      </p:sp>
      <p:sp>
        <p:nvSpPr>
          <p:cNvPr id="16" name="TextBox 15">
            <a:extLst>
              <a:ext uri="{FF2B5EF4-FFF2-40B4-BE49-F238E27FC236}">
                <a16:creationId xmlns:a16="http://schemas.microsoft.com/office/drawing/2014/main" id="{3FC6DF9F-8314-2538-D11C-E2333C302E62}"/>
              </a:ext>
            </a:extLst>
          </p:cNvPr>
          <p:cNvSpPr txBox="1"/>
          <p:nvPr/>
        </p:nvSpPr>
        <p:spPr>
          <a:xfrm>
            <a:off x="367591" y="1200413"/>
            <a:ext cx="11196224" cy="4708981"/>
          </a:xfrm>
          <a:prstGeom prst="rect">
            <a:avLst/>
          </a:prstGeom>
          <a:noFill/>
        </p:spPr>
        <p:txBody>
          <a:bodyPr wrap="square">
            <a:spAutoFit/>
          </a:bodyPr>
          <a:lstStyle/>
          <a:p>
            <a:pPr algn="just"/>
            <a:r>
              <a:rPr lang="id-ID" sz="2000" b="1" u="sng" dirty="0">
                <a:latin typeface="Bahnschrift" panose="020B0502040204020203" pitchFamily="34" charset="0"/>
              </a:rPr>
              <a:t>Flexibility</a:t>
            </a:r>
            <a:r>
              <a:rPr lang="en-ID" sz="2000" dirty="0">
                <a:latin typeface="Bahnschrift" panose="020B0502040204020203" pitchFamily="34" charset="0"/>
              </a:rPr>
              <a:t>: Tenaga </a:t>
            </a:r>
            <a:r>
              <a:rPr lang="en-ID" sz="2000" dirty="0" err="1">
                <a:latin typeface="Bahnschrift" panose="020B0502040204020203" pitchFamily="34" charset="0"/>
              </a:rPr>
              <a:t>kerja</a:t>
            </a:r>
            <a:r>
              <a:rPr lang="en-ID" sz="2000" dirty="0">
                <a:latin typeface="Bahnschrift" panose="020B0502040204020203" pitchFamily="34" charset="0"/>
              </a:rPr>
              <a:t> yang </a:t>
            </a:r>
            <a:r>
              <a:rPr lang="en-ID" sz="2000" dirty="0" err="1">
                <a:latin typeface="Bahnschrift" panose="020B0502040204020203" pitchFamily="34" charset="0"/>
              </a:rPr>
              <a:t>fleksibel</a:t>
            </a:r>
            <a:r>
              <a:rPr lang="en-ID" sz="2000" dirty="0">
                <a:latin typeface="Bahnschrift" panose="020B0502040204020203" pitchFamily="34" charset="0"/>
              </a:rPr>
              <a:t> </a:t>
            </a:r>
            <a:r>
              <a:rPr lang="en-ID" sz="2000" dirty="0" err="1">
                <a:latin typeface="Bahnschrift" panose="020B0502040204020203" pitchFamily="34" charset="0"/>
              </a:rPr>
              <a:t>adalah</a:t>
            </a:r>
            <a:r>
              <a:rPr lang="en-ID" sz="2000" dirty="0">
                <a:latin typeface="Bahnschrift" panose="020B0502040204020203" pitchFamily="34" charset="0"/>
              </a:rPr>
              <a:t> salah </a:t>
            </a:r>
            <a:r>
              <a:rPr lang="en-ID" sz="2000" dirty="0" err="1">
                <a:latin typeface="Bahnschrift" panose="020B0502040204020203" pitchFamily="34" charset="0"/>
              </a:rPr>
              <a:t>satu</a:t>
            </a:r>
            <a:r>
              <a:rPr lang="en-ID" sz="2000" dirty="0">
                <a:latin typeface="Bahnschrift" panose="020B0502040204020203" pitchFamily="34" charset="0"/>
              </a:rPr>
              <a:t> </a:t>
            </a:r>
            <a:r>
              <a:rPr lang="en-ID" sz="2000" dirty="0" err="1">
                <a:latin typeface="Bahnschrift" panose="020B0502040204020203" pitchFamily="34" charset="0"/>
              </a:rPr>
              <a:t>organisasi</a:t>
            </a:r>
            <a:r>
              <a:rPr lang="en-ID" sz="2000" dirty="0">
                <a:latin typeface="Bahnschrift" panose="020B0502040204020203" pitchFamily="34" charset="0"/>
              </a:rPr>
              <a:t> yang </a:t>
            </a:r>
            <a:r>
              <a:rPr lang="en-ID" sz="2000" dirty="0" err="1">
                <a:latin typeface="Bahnschrift" panose="020B0502040204020203" pitchFamily="34" charset="0"/>
              </a:rPr>
              <a:t>dapat</a:t>
            </a:r>
            <a:r>
              <a:rPr lang="en-ID" sz="2000" dirty="0">
                <a:latin typeface="Bahnschrift" panose="020B0502040204020203" pitchFamily="34" charset="0"/>
              </a:rPr>
              <a:t> </a:t>
            </a:r>
            <a:r>
              <a:rPr lang="en-ID" sz="2000" dirty="0" err="1">
                <a:latin typeface="Bahnschrift" panose="020B0502040204020203" pitchFamily="34" charset="0"/>
              </a:rPr>
              <a:t>dengan</a:t>
            </a:r>
            <a:r>
              <a:rPr lang="en-ID" sz="2000" dirty="0">
                <a:latin typeface="Bahnschrift" panose="020B0502040204020203" pitchFamily="34" charset="0"/>
              </a:rPr>
              <a:t> </a:t>
            </a:r>
            <a:r>
              <a:rPr lang="en-ID" sz="2000" dirty="0" err="1">
                <a:latin typeface="Bahnschrift" panose="020B0502040204020203" pitchFamily="34" charset="0"/>
              </a:rPr>
              <a:t>cepat</a:t>
            </a:r>
            <a:r>
              <a:rPr lang="en-ID" sz="2000" dirty="0">
                <a:latin typeface="Bahnschrift" panose="020B0502040204020203" pitchFamily="34" charset="0"/>
              </a:rPr>
              <a:t> </a:t>
            </a:r>
            <a:r>
              <a:rPr lang="en-ID" sz="2000" dirty="0" err="1">
                <a:latin typeface="Bahnschrift" panose="020B0502040204020203" pitchFamily="34" charset="0"/>
              </a:rPr>
              <a:t>membentuk</a:t>
            </a:r>
            <a:r>
              <a:rPr lang="en-ID" sz="2000" dirty="0">
                <a:latin typeface="Bahnschrift" panose="020B0502040204020203" pitchFamily="34" charset="0"/>
              </a:rPr>
              <a:t> dan </a:t>
            </a:r>
            <a:r>
              <a:rPr lang="en-ID" sz="2000" dirty="0" err="1">
                <a:latin typeface="Bahnschrift" panose="020B0502040204020203" pitchFamily="34" charset="0"/>
              </a:rPr>
              <a:t>mengubah</a:t>
            </a:r>
            <a:r>
              <a:rPr lang="en-ID" sz="2000" dirty="0">
                <a:latin typeface="Bahnschrift" panose="020B0502040204020203" pitchFamily="34" charset="0"/>
              </a:rPr>
              <a:t> </a:t>
            </a:r>
            <a:r>
              <a:rPr lang="en-ID" sz="2000" dirty="0" err="1">
                <a:latin typeface="Bahnschrift" panose="020B0502040204020203" pitchFamily="34" charset="0"/>
              </a:rPr>
              <a:t>ukurannya</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memenuhi</a:t>
            </a:r>
            <a:r>
              <a:rPr lang="en-ID" sz="2000" dirty="0">
                <a:latin typeface="Bahnschrift" panose="020B0502040204020203" pitchFamily="34" charset="0"/>
              </a:rPr>
              <a:t> </a:t>
            </a:r>
            <a:r>
              <a:rPr lang="en-ID" sz="2000" dirty="0" err="1">
                <a:latin typeface="Bahnschrift" panose="020B0502040204020203" pitchFamily="34" charset="0"/>
              </a:rPr>
              <a:t>kebutuhannya</a:t>
            </a:r>
            <a:r>
              <a:rPr lang="en-ID" sz="2000" dirty="0">
                <a:latin typeface="Bahnschrift" panose="020B0502040204020203" pitchFamily="34" charset="0"/>
              </a:rPr>
              <a:t> yang </a:t>
            </a:r>
            <a:r>
              <a:rPr lang="en-ID" sz="2000" dirty="0" err="1">
                <a:latin typeface="Bahnschrift" panose="020B0502040204020203" pitchFamily="34" charset="0"/>
              </a:rPr>
              <a:t>terus</a:t>
            </a:r>
            <a:r>
              <a:rPr lang="en-ID" sz="2000" dirty="0">
                <a:latin typeface="Bahnschrift" panose="020B0502040204020203" pitchFamily="34" charset="0"/>
              </a:rPr>
              <a:t> </a:t>
            </a:r>
            <a:r>
              <a:rPr lang="en-ID" sz="2000" dirty="0" err="1">
                <a:latin typeface="Bahnschrift" panose="020B0502040204020203" pitchFamily="34" charset="0"/>
              </a:rPr>
              <a:t>berubah</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dapat</a:t>
            </a:r>
            <a:r>
              <a:rPr lang="en-ID" sz="2000" dirty="0">
                <a:latin typeface="Bahnschrift" panose="020B0502040204020203" pitchFamily="34" charset="0"/>
              </a:rPr>
              <a:t> </a:t>
            </a:r>
            <a:r>
              <a:rPr lang="en-ID" sz="2000" dirty="0" err="1">
                <a:latin typeface="Bahnschrift" panose="020B0502040204020203" pitchFamily="34" charset="0"/>
              </a:rPr>
              <a:t>melakukan</a:t>
            </a:r>
            <a:r>
              <a:rPr lang="en-ID" sz="2000" dirty="0">
                <a:latin typeface="Bahnschrift" panose="020B0502040204020203" pitchFamily="34" charset="0"/>
              </a:rPr>
              <a:t> </a:t>
            </a:r>
            <a:r>
              <a:rPr lang="en-ID" sz="2000" dirty="0" err="1">
                <a:latin typeface="Bahnschrift" panose="020B0502040204020203" pitchFamily="34" charset="0"/>
              </a:rPr>
              <a:t>ini</a:t>
            </a:r>
            <a:r>
              <a:rPr lang="en-ID" sz="2000" dirty="0">
                <a:latin typeface="Bahnschrift" panose="020B0502040204020203" pitchFamily="34" charset="0"/>
              </a:rPr>
              <a:t> </a:t>
            </a:r>
            <a:r>
              <a:rPr lang="en-ID" sz="2000" dirty="0" err="1">
                <a:latin typeface="Bahnschrift" panose="020B0502040204020203" pitchFamily="34" charset="0"/>
              </a:rPr>
              <a:t>tanpa</a:t>
            </a:r>
            <a:r>
              <a:rPr lang="en-ID" sz="2000" dirty="0">
                <a:latin typeface="Bahnschrift" panose="020B0502040204020203" pitchFamily="34" charset="0"/>
              </a:rPr>
              <a:t> </a:t>
            </a:r>
            <a:r>
              <a:rPr lang="en-ID" sz="2000" dirty="0" err="1">
                <a:latin typeface="Bahnschrift" panose="020B0502040204020203" pitchFamily="34" charset="0"/>
              </a:rPr>
              <a:t>kampanye</a:t>
            </a:r>
            <a:r>
              <a:rPr lang="en-ID" sz="2000" dirty="0">
                <a:latin typeface="Bahnschrift" panose="020B0502040204020203" pitchFamily="34" charset="0"/>
              </a:rPr>
              <a:t> </a:t>
            </a:r>
            <a:r>
              <a:rPr lang="en-ID" sz="2000" dirty="0" err="1">
                <a:latin typeface="Bahnschrift" panose="020B0502040204020203" pitchFamily="34" charset="0"/>
              </a:rPr>
              <a:t>perekrutan</a:t>
            </a:r>
            <a:r>
              <a:rPr lang="en-ID" sz="2000" dirty="0">
                <a:latin typeface="Bahnschrift" panose="020B0502040204020203" pitchFamily="34" charset="0"/>
              </a:rPr>
              <a:t> dan </a:t>
            </a:r>
            <a:r>
              <a:rPr lang="en-ID" sz="2000" dirty="0" err="1">
                <a:latin typeface="Bahnschrift" panose="020B0502040204020203" pitchFamily="34" charset="0"/>
              </a:rPr>
              <a:t>pemecatan</a:t>
            </a:r>
            <a:r>
              <a:rPr lang="en-ID" sz="2000" dirty="0">
                <a:latin typeface="Bahnschrift" panose="020B0502040204020203" pitchFamily="34" charset="0"/>
              </a:rPr>
              <a:t> </a:t>
            </a:r>
            <a:r>
              <a:rPr lang="en-ID" sz="2000" dirty="0" err="1">
                <a:latin typeface="Bahnschrift" panose="020B0502040204020203" pitchFamily="34" charset="0"/>
              </a:rPr>
              <a:t>besar-besaran</a:t>
            </a:r>
            <a:r>
              <a:rPr lang="en-ID" sz="2000" dirty="0">
                <a:latin typeface="Bahnschrift" panose="020B0502040204020203" pitchFamily="34" charset="0"/>
              </a:rPr>
              <a:t>, </a:t>
            </a:r>
            <a:r>
              <a:rPr lang="en-ID" sz="2000" dirty="0" err="1">
                <a:latin typeface="Bahnschrift" panose="020B0502040204020203" pitchFamily="34" charset="0"/>
              </a:rPr>
              <a:t>organisasi</a:t>
            </a:r>
            <a:r>
              <a:rPr lang="en-ID" sz="2000" dirty="0">
                <a:latin typeface="Bahnschrift" panose="020B0502040204020203" pitchFamily="34" charset="0"/>
              </a:rPr>
              <a:t> </a:t>
            </a:r>
            <a:r>
              <a:rPr lang="en-ID" sz="2000" dirty="0" err="1">
                <a:latin typeface="Bahnschrift" panose="020B0502040204020203" pitchFamily="34" charset="0"/>
              </a:rPr>
              <a:t>menggunakan</a:t>
            </a:r>
            <a:r>
              <a:rPr lang="en-ID" sz="2000" dirty="0">
                <a:latin typeface="Bahnschrift" panose="020B0502040204020203" pitchFamily="34" charset="0"/>
              </a:rPr>
              <a:t> </a:t>
            </a:r>
            <a:r>
              <a:rPr lang="en-ID" sz="2000" dirty="0" err="1">
                <a:latin typeface="Bahnschrift" panose="020B0502040204020203" pitchFamily="34" charset="0"/>
              </a:rPr>
              <a:t>lebih</a:t>
            </a:r>
            <a:r>
              <a:rPr lang="en-ID" sz="2000" dirty="0">
                <a:latin typeface="Bahnschrift" panose="020B0502040204020203" pitchFamily="34" charset="0"/>
              </a:rPr>
              <a:t> </a:t>
            </a:r>
            <a:r>
              <a:rPr lang="en-ID" sz="2000" dirty="0" err="1">
                <a:latin typeface="Bahnschrift" panose="020B0502040204020203" pitchFamily="34" charset="0"/>
              </a:rPr>
              <a:t>banyak</a:t>
            </a:r>
            <a:r>
              <a:rPr lang="en-ID" sz="2000" dirty="0">
                <a:latin typeface="Bahnschrift" panose="020B0502040204020203" pitchFamily="34" charset="0"/>
              </a:rPr>
              <a:t> </a:t>
            </a:r>
            <a:r>
              <a:rPr lang="en-ID" sz="2000" dirty="0" err="1">
                <a:latin typeface="Bahnschrift" panose="020B0502040204020203" pitchFamily="34" charset="0"/>
              </a:rPr>
              <a:t>pengaturan</a:t>
            </a:r>
            <a:r>
              <a:rPr lang="en-ID" sz="2000" dirty="0">
                <a:latin typeface="Bahnschrift" panose="020B0502040204020203" pitchFamily="34" charset="0"/>
              </a:rPr>
              <a:t> </a:t>
            </a:r>
            <a:r>
              <a:rPr lang="en-ID" sz="2000" dirty="0" err="1">
                <a:latin typeface="Bahnschrift" panose="020B0502040204020203" pitchFamily="34" charset="0"/>
              </a:rPr>
              <a:t>kerja</a:t>
            </a:r>
            <a:r>
              <a:rPr lang="en-ID" sz="2000" dirty="0">
                <a:latin typeface="Bahnschrift" panose="020B0502040204020203" pitchFamily="34" charset="0"/>
              </a:rPr>
              <a:t> </a:t>
            </a:r>
            <a:r>
              <a:rPr lang="en-ID" sz="2000" dirty="0" err="1">
                <a:latin typeface="Bahnschrift" panose="020B0502040204020203" pitchFamily="34" charset="0"/>
              </a:rPr>
              <a:t>alternatif</a:t>
            </a:r>
            <a:r>
              <a:rPr lang="en-ID" sz="2000" dirty="0">
                <a:latin typeface="Bahnschrift" panose="020B0502040204020203" pitchFamily="34" charset="0"/>
              </a:rPr>
              <a:t>.</a:t>
            </a:r>
          </a:p>
          <a:p>
            <a:pPr algn="just"/>
            <a:endParaRPr lang="en-ID" sz="2000" dirty="0">
              <a:latin typeface="Bahnschrift" panose="020B0502040204020203" pitchFamily="34" charset="0"/>
            </a:endParaRPr>
          </a:p>
          <a:p>
            <a:pPr marL="450850" lvl="1" indent="-342900" algn="just">
              <a:buFont typeface="Arial" panose="020B0604020202020204" pitchFamily="34" charset="0"/>
              <a:buChar char="•"/>
            </a:pPr>
            <a:r>
              <a:rPr lang="en-ID" sz="2000" b="1" dirty="0">
                <a:latin typeface="Bahnschrift" panose="020B0502040204020203" pitchFamily="34" charset="0"/>
              </a:rPr>
              <a:t>Flexible Staffing Levels</a:t>
            </a:r>
          </a:p>
          <a:p>
            <a:pPr marL="449263" lvl="1" algn="just"/>
            <a:r>
              <a:rPr lang="en-ID" sz="2000" b="1" dirty="0">
                <a:latin typeface="Bahnschrift" panose="020B0502040204020203" pitchFamily="34" charset="0"/>
              </a:rPr>
              <a:t>Alternative work arrangements</a:t>
            </a:r>
            <a:r>
              <a:rPr lang="en-ID" sz="2000" dirty="0">
                <a:latin typeface="Bahnschrift" panose="020B0502040204020203" pitchFamily="34" charset="0"/>
              </a:rPr>
              <a:t>: </a:t>
            </a:r>
            <a:r>
              <a:rPr lang="en-ID" sz="2000" dirty="0" err="1">
                <a:latin typeface="Bahnschrift" panose="020B0502040204020203" pitchFamily="34" charset="0"/>
              </a:rPr>
              <a:t>adalah</a:t>
            </a:r>
            <a:r>
              <a:rPr lang="en-ID" sz="2000" dirty="0">
                <a:latin typeface="Bahnschrift" panose="020B0502040204020203" pitchFamily="34" charset="0"/>
              </a:rPr>
              <a:t> </a:t>
            </a:r>
            <a:r>
              <a:rPr lang="en-ID" sz="2000" dirty="0" err="1">
                <a:latin typeface="Bahnschrift" panose="020B0502040204020203" pitchFamily="34" charset="0"/>
              </a:rPr>
              <a:t>metode</a:t>
            </a:r>
            <a:r>
              <a:rPr lang="en-ID" sz="2000" dirty="0">
                <a:latin typeface="Bahnschrift" panose="020B0502040204020203" pitchFamily="34" charset="0"/>
              </a:rPr>
              <a:t> </a:t>
            </a:r>
            <a:r>
              <a:rPr lang="en-ID" sz="2000" dirty="0" err="1">
                <a:latin typeface="Bahnschrift" panose="020B0502040204020203" pitchFamily="34" charset="0"/>
              </a:rPr>
              <a:t>kepegawaian</a:t>
            </a:r>
            <a:r>
              <a:rPr lang="en-ID" sz="2000" dirty="0">
                <a:latin typeface="Bahnschrift" panose="020B0502040204020203" pitchFamily="34" charset="0"/>
              </a:rPr>
              <a:t> </a:t>
            </a:r>
            <a:r>
              <a:rPr lang="en-ID" sz="2000" dirty="0" err="1">
                <a:latin typeface="Bahnschrift" panose="020B0502040204020203" pitchFamily="34" charset="0"/>
              </a:rPr>
              <a:t>selain</a:t>
            </a:r>
            <a:r>
              <a:rPr lang="en-ID" sz="2000" dirty="0">
                <a:latin typeface="Bahnschrift" panose="020B0502040204020203" pitchFamily="34" charset="0"/>
              </a:rPr>
              <a:t> </a:t>
            </a:r>
            <a:r>
              <a:rPr lang="en-ID" sz="2000" dirty="0" err="1">
                <a:latin typeface="Bahnschrift" panose="020B0502040204020203" pitchFamily="34" charset="0"/>
              </a:rPr>
              <a:t>perekrutan</a:t>
            </a:r>
            <a:r>
              <a:rPr lang="en-ID" sz="2000" dirty="0">
                <a:latin typeface="Bahnschrift" panose="020B0502040204020203" pitchFamily="34" charset="0"/>
              </a:rPr>
              <a:t> </a:t>
            </a:r>
            <a:r>
              <a:rPr lang="en-ID" sz="2000" dirty="0" err="1">
                <a:latin typeface="Bahnschrift" panose="020B0502040204020203" pitchFamily="34" charset="0"/>
              </a:rPr>
              <a:t>karyawan</a:t>
            </a:r>
            <a:r>
              <a:rPr lang="en-ID" sz="2000" dirty="0">
                <a:latin typeface="Bahnschrift" panose="020B0502040204020203" pitchFamily="34" charset="0"/>
              </a:rPr>
              <a:t> </a:t>
            </a:r>
            <a:r>
              <a:rPr lang="en-ID" sz="2000" dirty="0" err="1">
                <a:latin typeface="Bahnschrift" panose="020B0502040204020203" pitchFamily="34" charset="0"/>
              </a:rPr>
              <a:t>penuh</a:t>
            </a:r>
            <a:r>
              <a:rPr lang="en-ID" sz="2000" dirty="0">
                <a:latin typeface="Bahnschrift" panose="020B0502040204020203" pitchFamily="34" charset="0"/>
              </a:rPr>
              <a:t> </a:t>
            </a:r>
            <a:r>
              <a:rPr lang="en-ID" sz="2000" dirty="0" err="1">
                <a:latin typeface="Bahnschrift" panose="020B0502040204020203" pitchFamily="34" charset="0"/>
              </a:rPr>
              <a:t>waktu</a:t>
            </a:r>
            <a:r>
              <a:rPr lang="en-ID" sz="2000" dirty="0">
                <a:latin typeface="Bahnschrift" panose="020B0502040204020203" pitchFamily="34" charset="0"/>
              </a:rPr>
              <a:t>, yang paling </a:t>
            </a:r>
            <a:r>
              <a:rPr lang="en-ID" sz="2000" dirty="0" err="1">
                <a:latin typeface="Bahnschrift" panose="020B0502040204020203" pitchFamily="34" charset="0"/>
              </a:rPr>
              <a:t>umum</a:t>
            </a:r>
            <a:r>
              <a:rPr lang="en-ID" sz="2000" dirty="0">
                <a:latin typeface="Bahnschrift" panose="020B0502040204020203" pitchFamily="34" charset="0"/>
              </a:rPr>
              <a:t> </a:t>
            </a:r>
            <a:r>
              <a:rPr lang="en-ID" sz="2000" dirty="0" err="1">
                <a:latin typeface="Bahnschrift" panose="020B0502040204020203" pitchFamily="34" charset="0"/>
              </a:rPr>
              <a:t>diantaranya</a:t>
            </a:r>
            <a:r>
              <a:rPr lang="en-ID" sz="2000" dirty="0">
                <a:latin typeface="Bahnschrift" panose="020B0502040204020203" pitchFamily="34" charset="0"/>
              </a:rPr>
              <a:t> </a:t>
            </a:r>
            <a:r>
              <a:rPr lang="en-ID" sz="2000" dirty="0" err="1">
                <a:latin typeface="Bahnschrift" panose="020B0502040204020203" pitchFamily="34" charset="0"/>
              </a:rPr>
              <a:t>adalah</a:t>
            </a:r>
            <a:r>
              <a:rPr lang="en-US" sz="2000" dirty="0">
                <a:latin typeface="Bahnschrift" panose="020B0502040204020203" pitchFamily="34" charset="0"/>
              </a:rPr>
              <a:t> </a:t>
            </a:r>
            <a:r>
              <a:rPr lang="en-US" sz="2000" dirty="0" err="1">
                <a:latin typeface="Bahnschrift" panose="020B0502040204020203" pitchFamily="34" charset="0"/>
              </a:rPr>
              <a:t>i</a:t>
            </a:r>
            <a:r>
              <a:rPr lang="id-ID" sz="2000" dirty="0">
                <a:latin typeface="Bahnschrift" panose="020B0502040204020203" pitchFamily="34" charset="0"/>
              </a:rPr>
              <a:t>ndependent contractors</a:t>
            </a:r>
            <a:r>
              <a:rPr lang="en-ID" sz="2000" dirty="0">
                <a:latin typeface="Bahnschrift" panose="020B0502040204020203" pitchFamily="34" charset="0"/>
              </a:rPr>
              <a:t>, </a:t>
            </a:r>
            <a:r>
              <a:rPr lang="en-US" sz="2000" dirty="0">
                <a:latin typeface="Bahnschrift" panose="020B0502040204020203" pitchFamily="34" charset="0"/>
              </a:rPr>
              <a:t>o</a:t>
            </a:r>
            <a:r>
              <a:rPr lang="id-ID" sz="2000" dirty="0">
                <a:latin typeface="Bahnschrift" panose="020B0502040204020203" pitchFamily="34" charset="0"/>
              </a:rPr>
              <a:t>n-call workers</a:t>
            </a:r>
            <a:r>
              <a:rPr lang="en-ID" sz="2000" dirty="0">
                <a:latin typeface="Bahnschrift" panose="020B0502040204020203" pitchFamily="34" charset="0"/>
              </a:rPr>
              <a:t>, t</a:t>
            </a:r>
            <a:r>
              <a:rPr lang="id-ID" sz="2000" dirty="0">
                <a:latin typeface="Bahnschrift" panose="020B0502040204020203" pitchFamily="34" charset="0"/>
              </a:rPr>
              <a:t>emporary workers</a:t>
            </a:r>
            <a:r>
              <a:rPr lang="en-ID" sz="2000" dirty="0">
                <a:latin typeface="Bahnschrift" panose="020B0502040204020203" pitchFamily="34" charset="0"/>
              </a:rPr>
              <a:t>, dan </a:t>
            </a:r>
            <a:r>
              <a:rPr lang="en-US" sz="2000" dirty="0">
                <a:latin typeface="Bahnschrift" panose="020B0502040204020203" pitchFamily="34" charset="0"/>
              </a:rPr>
              <a:t>c</a:t>
            </a:r>
            <a:r>
              <a:rPr lang="id-ID" sz="2000" dirty="0">
                <a:latin typeface="Bahnschrift" panose="020B0502040204020203" pitchFamily="34" charset="0"/>
              </a:rPr>
              <a:t>ontract worker</a:t>
            </a:r>
            <a:r>
              <a:rPr lang="en-US" sz="2000" dirty="0">
                <a:latin typeface="Bahnschrift" panose="020B0502040204020203" pitchFamily="34" charset="0"/>
              </a:rPr>
              <a:t>.</a:t>
            </a:r>
            <a:endParaRPr lang="en-ID" sz="2000" dirty="0">
              <a:latin typeface="Bahnschrift" panose="020B0502040204020203" pitchFamily="34" charset="0"/>
            </a:endParaRPr>
          </a:p>
          <a:p>
            <a:pPr marL="450850" lvl="1" indent="-342900" algn="just">
              <a:buFont typeface="Arial" panose="020B0604020202020204" pitchFamily="34" charset="0"/>
              <a:buChar char="•"/>
            </a:pPr>
            <a:endParaRPr lang="en-ID" sz="2000" b="1" dirty="0">
              <a:latin typeface="Bahnschrift" panose="020B0502040204020203" pitchFamily="34" charset="0"/>
            </a:endParaRPr>
          </a:p>
          <a:p>
            <a:pPr marL="450850" lvl="1" indent="-342900" algn="just">
              <a:buFont typeface="Arial" panose="020B0604020202020204" pitchFamily="34" charset="0"/>
              <a:buChar char="•"/>
            </a:pPr>
            <a:r>
              <a:rPr lang="en-ID" sz="2000" b="1" dirty="0">
                <a:latin typeface="Bahnschrift" panose="020B0502040204020203" pitchFamily="34" charset="0"/>
              </a:rPr>
              <a:t>Flexible Work Schedules</a:t>
            </a:r>
          </a:p>
          <a:p>
            <a:pPr marL="449263" lvl="1" algn="just"/>
            <a:r>
              <a:rPr lang="en-ID" sz="2000" dirty="0">
                <a:latin typeface="Bahnschrift" panose="020B0502040204020203" pitchFamily="34" charset="0"/>
              </a:rPr>
              <a:t>Banyak </a:t>
            </a:r>
            <a:r>
              <a:rPr lang="en-ID" sz="2000" dirty="0" err="1">
                <a:latin typeface="Bahnschrift" panose="020B0502040204020203" pitchFamily="34" charset="0"/>
              </a:rPr>
              <a:t>organisasi</a:t>
            </a:r>
            <a:r>
              <a:rPr lang="en-ID" sz="2000" dirty="0">
                <a:latin typeface="Bahnschrift" panose="020B0502040204020203" pitchFamily="34" charset="0"/>
              </a:rPr>
              <a:t> </a:t>
            </a:r>
            <a:r>
              <a:rPr lang="en-ID" sz="2000" dirty="0" err="1">
                <a:latin typeface="Bahnschrift" panose="020B0502040204020203" pitchFamily="34" charset="0"/>
              </a:rPr>
              <a:t>mengambil</a:t>
            </a:r>
            <a:r>
              <a:rPr lang="en-ID" sz="2000" dirty="0">
                <a:latin typeface="Bahnschrift" panose="020B0502040204020203" pitchFamily="34" charset="0"/>
              </a:rPr>
              <a:t> </a:t>
            </a:r>
            <a:r>
              <a:rPr lang="en-ID" sz="2000" dirty="0" err="1">
                <a:latin typeface="Bahnschrift" panose="020B0502040204020203" pitchFamily="34" charset="0"/>
              </a:rPr>
              <a:t>langkah</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menyediakan</a:t>
            </a:r>
            <a:r>
              <a:rPr lang="en-ID" sz="2000" dirty="0">
                <a:latin typeface="Bahnschrift" panose="020B0502040204020203" pitchFamily="34" charset="0"/>
              </a:rPr>
              <a:t> </a:t>
            </a:r>
            <a:r>
              <a:rPr lang="en-ID" sz="2000" dirty="0" err="1">
                <a:latin typeface="Bahnschrift" panose="020B0502040204020203" pitchFamily="34" charset="0"/>
              </a:rPr>
              <a:t>jadwal</a:t>
            </a:r>
            <a:r>
              <a:rPr lang="en-ID" sz="2000" dirty="0">
                <a:latin typeface="Bahnschrift" panose="020B0502040204020203" pitchFamily="34" charset="0"/>
              </a:rPr>
              <a:t> </a:t>
            </a:r>
            <a:r>
              <a:rPr lang="en-ID" sz="2000" dirty="0" err="1">
                <a:latin typeface="Bahnschrift" panose="020B0502040204020203" pitchFamily="34" charset="0"/>
              </a:rPr>
              <a:t>kerja</a:t>
            </a:r>
            <a:r>
              <a:rPr lang="en-ID" sz="2000" dirty="0">
                <a:latin typeface="Bahnschrift" panose="020B0502040204020203" pitchFamily="34" charset="0"/>
              </a:rPr>
              <a:t> yang </a:t>
            </a:r>
            <a:r>
              <a:rPr lang="en-ID" sz="2000" dirty="0" err="1">
                <a:latin typeface="Bahnschrift" panose="020B0502040204020203" pitchFamily="34" charset="0"/>
              </a:rPr>
              <a:t>lebih</a:t>
            </a:r>
            <a:r>
              <a:rPr lang="en-ID" sz="2000" dirty="0">
                <a:latin typeface="Bahnschrift" panose="020B0502040204020203" pitchFamily="34" charset="0"/>
              </a:rPr>
              <a:t> </a:t>
            </a:r>
            <a:r>
              <a:rPr lang="en-ID" sz="2000" dirty="0" err="1">
                <a:latin typeface="Bahnschrift" panose="020B0502040204020203" pitchFamily="34" charset="0"/>
              </a:rPr>
              <a:t>fleksibel</a:t>
            </a:r>
            <a:r>
              <a:rPr lang="en-ID" sz="2000" dirty="0">
                <a:latin typeface="Bahnschrift" panose="020B0502040204020203" pitchFamily="34" charset="0"/>
              </a:rPr>
              <a:t>, </a:t>
            </a:r>
            <a:r>
              <a:rPr lang="en-ID" sz="2000" dirty="0" err="1">
                <a:latin typeface="Bahnschrift" panose="020B0502040204020203" pitchFamily="34" charset="0"/>
              </a:rPr>
              <a:t>melindungi</a:t>
            </a:r>
            <a:r>
              <a:rPr lang="en-ID" sz="2000" dirty="0">
                <a:latin typeface="Bahnschrift" panose="020B0502040204020203" pitchFamily="34" charset="0"/>
              </a:rPr>
              <a:t> </a:t>
            </a:r>
            <a:r>
              <a:rPr lang="en-ID" sz="2000" dirty="0" err="1">
                <a:latin typeface="Bahnschrift" panose="020B0502040204020203" pitchFamily="34" charset="0"/>
              </a:rPr>
              <a:t>waktu</a:t>
            </a:r>
            <a:r>
              <a:rPr lang="en-ID" sz="2000" dirty="0">
                <a:latin typeface="Bahnschrift" panose="020B0502040204020203" pitchFamily="34" charset="0"/>
              </a:rPr>
              <a:t> </a:t>
            </a:r>
            <a:r>
              <a:rPr lang="en-ID" sz="2000" dirty="0" err="1">
                <a:latin typeface="Bahnschrift" panose="020B0502040204020203" pitchFamily="34" charset="0"/>
              </a:rPr>
              <a:t>luang</a:t>
            </a:r>
            <a:r>
              <a:rPr lang="en-ID" sz="2000" dirty="0">
                <a:latin typeface="Bahnschrift" panose="020B0502040204020203" pitchFamily="34" charset="0"/>
              </a:rPr>
              <a:t> </a:t>
            </a:r>
            <a:r>
              <a:rPr lang="en-ID" sz="2000" dirty="0" err="1">
                <a:latin typeface="Bahnschrift" panose="020B0502040204020203" pitchFamily="34" charset="0"/>
              </a:rPr>
              <a:t>karyawan</a:t>
            </a:r>
            <a:r>
              <a:rPr lang="en-ID" sz="2000" dirty="0">
                <a:latin typeface="Bahnschrift" panose="020B0502040204020203" pitchFamily="34" charset="0"/>
              </a:rPr>
              <a:t>, dan </a:t>
            </a:r>
            <a:r>
              <a:rPr lang="en-ID" sz="2000" dirty="0" err="1">
                <a:latin typeface="Bahnschrift" panose="020B0502040204020203" pitchFamily="34" charset="0"/>
              </a:rPr>
              <a:t>menggunakan</a:t>
            </a:r>
            <a:r>
              <a:rPr lang="en-ID" sz="2000" dirty="0">
                <a:latin typeface="Bahnschrift" panose="020B0502040204020203" pitchFamily="34" charset="0"/>
              </a:rPr>
              <a:t> </a:t>
            </a:r>
            <a:r>
              <a:rPr lang="en-ID" sz="2000" dirty="0" err="1">
                <a:latin typeface="Bahnschrift" panose="020B0502040204020203" pitchFamily="34" charset="0"/>
              </a:rPr>
              <a:t>waktu</a:t>
            </a:r>
            <a:r>
              <a:rPr lang="en-ID" sz="2000" dirty="0">
                <a:latin typeface="Bahnschrift" panose="020B0502040204020203" pitchFamily="34" charset="0"/>
              </a:rPr>
              <a:t> </a:t>
            </a:r>
            <a:r>
              <a:rPr lang="en-ID" sz="2000" dirty="0" err="1">
                <a:latin typeface="Bahnschrift" panose="020B0502040204020203" pitchFamily="34" charset="0"/>
              </a:rPr>
              <a:t>kerja</a:t>
            </a:r>
            <a:r>
              <a:rPr lang="en-ID" sz="2000" dirty="0">
                <a:latin typeface="Bahnschrift" panose="020B0502040204020203" pitchFamily="34" charset="0"/>
              </a:rPr>
              <a:t> </a:t>
            </a:r>
            <a:r>
              <a:rPr lang="en-ID" sz="2000" dirty="0" err="1">
                <a:latin typeface="Bahnschrift" panose="020B0502040204020203" pitchFamily="34" charset="0"/>
              </a:rPr>
              <a:t>karyawan</a:t>
            </a:r>
            <a:r>
              <a:rPr lang="en-ID" sz="2000" dirty="0">
                <a:latin typeface="Bahnschrift" panose="020B0502040204020203" pitchFamily="34" charset="0"/>
              </a:rPr>
              <a:t> </a:t>
            </a:r>
            <a:r>
              <a:rPr lang="en-ID" sz="2000" dirty="0" err="1">
                <a:latin typeface="Bahnschrift" panose="020B0502040204020203" pitchFamily="34" charset="0"/>
              </a:rPr>
              <a:t>secara</a:t>
            </a:r>
            <a:r>
              <a:rPr lang="en-ID" sz="2000" dirty="0">
                <a:latin typeface="Bahnschrift" panose="020B0502040204020203" pitchFamily="34" charset="0"/>
              </a:rPr>
              <a:t> </a:t>
            </a:r>
            <a:r>
              <a:rPr lang="en-ID" sz="2000" dirty="0" err="1">
                <a:latin typeface="Bahnschrift" panose="020B0502040204020203" pitchFamily="34" charset="0"/>
              </a:rPr>
              <a:t>lebih</a:t>
            </a:r>
            <a:r>
              <a:rPr lang="en-ID" sz="2000" dirty="0">
                <a:latin typeface="Bahnschrift" panose="020B0502040204020203" pitchFamily="34" charset="0"/>
              </a:rPr>
              <a:t> </a:t>
            </a:r>
            <a:r>
              <a:rPr lang="en-ID" sz="2000" dirty="0" err="1">
                <a:latin typeface="Bahnschrift" panose="020B0502040204020203" pitchFamily="34" charset="0"/>
              </a:rPr>
              <a:t>produktif</a:t>
            </a:r>
            <a:r>
              <a:rPr lang="en-ID" sz="2000" dirty="0">
                <a:latin typeface="Bahnschrift" panose="020B0502040204020203" pitchFamily="34" charset="0"/>
              </a:rPr>
              <a:t>. </a:t>
            </a:r>
            <a:r>
              <a:rPr lang="en-ID" sz="2000" dirty="0" err="1">
                <a:latin typeface="Bahnschrift" panose="020B0502040204020203" pitchFamily="34" charset="0"/>
              </a:rPr>
              <a:t>Pengusaha</a:t>
            </a:r>
            <a:r>
              <a:rPr lang="en-ID" sz="2000" dirty="0">
                <a:latin typeface="Bahnschrift" panose="020B0502040204020203" pitchFamily="34" charset="0"/>
              </a:rPr>
              <a:t> </a:t>
            </a:r>
            <a:r>
              <a:rPr lang="en-ID" sz="2000" dirty="0" err="1">
                <a:latin typeface="Bahnschrift" panose="020B0502040204020203" pitchFamily="34" charset="0"/>
              </a:rPr>
              <a:t>menggunakan</a:t>
            </a:r>
            <a:r>
              <a:rPr lang="en-ID" sz="2000" dirty="0">
                <a:latin typeface="Bahnschrift" panose="020B0502040204020203" pitchFamily="34" charset="0"/>
              </a:rPr>
              <a:t> </a:t>
            </a:r>
            <a:r>
              <a:rPr lang="en-ID" sz="2000" dirty="0" err="1">
                <a:latin typeface="Bahnschrift" panose="020B0502040204020203" pitchFamily="34" charset="0"/>
              </a:rPr>
              <a:t>jadwal</a:t>
            </a:r>
            <a:r>
              <a:rPr lang="en-ID" sz="2000" dirty="0">
                <a:latin typeface="Bahnschrift" panose="020B0502040204020203" pitchFamily="34" charset="0"/>
              </a:rPr>
              <a:t> yang </a:t>
            </a:r>
            <a:r>
              <a:rPr lang="en-ID" sz="2000" dirty="0" err="1">
                <a:latin typeface="Bahnschrift" panose="020B0502040204020203" pitchFamily="34" charset="0"/>
              </a:rPr>
              <a:t>fleksibel</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merekrut</a:t>
            </a:r>
            <a:r>
              <a:rPr lang="en-ID" sz="2000" dirty="0">
                <a:latin typeface="Bahnschrift" panose="020B0502040204020203" pitchFamily="34" charset="0"/>
              </a:rPr>
              <a:t> dan </a:t>
            </a:r>
            <a:r>
              <a:rPr lang="en-ID" sz="2000" dirty="0" err="1">
                <a:latin typeface="Bahnschrift" panose="020B0502040204020203" pitchFamily="34" charset="0"/>
              </a:rPr>
              <a:t>mempertahankan</a:t>
            </a:r>
            <a:r>
              <a:rPr lang="en-ID" sz="2000" dirty="0">
                <a:latin typeface="Bahnschrift" panose="020B0502040204020203" pitchFamily="34" charset="0"/>
              </a:rPr>
              <a:t> </a:t>
            </a:r>
            <a:r>
              <a:rPr lang="en-ID" sz="2000" dirty="0" err="1">
                <a:latin typeface="Bahnschrift" panose="020B0502040204020203" pitchFamily="34" charset="0"/>
              </a:rPr>
              <a:t>karyawan</a:t>
            </a:r>
            <a:r>
              <a:rPr lang="en-ID" sz="2000" dirty="0">
                <a:latin typeface="Bahnschrift" panose="020B0502040204020203" pitchFamily="34" charset="0"/>
              </a:rPr>
              <a:t> dan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meningkatkan</a:t>
            </a:r>
            <a:r>
              <a:rPr lang="en-ID" sz="2000" dirty="0">
                <a:latin typeface="Bahnschrift" panose="020B0502040204020203" pitchFamily="34" charset="0"/>
              </a:rPr>
              <a:t> </a:t>
            </a:r>
            <a:r>
              <a:rPr lang="en-ID" sz="2000" dirty="0" err="1">
                <a:latin typeface="Bahnschrift" panose="020B0502040204020203" pitchFamily="34" charset="0"/>
              </a:rPr>
              <a:t>kepuasan</a:t>
            </a:r>
            <a:r>
              <a:rPr lang="en-ID" sz="2000" dirty="0">
                <a:latin typeface="Bahnschrift" panose="020B0502040204020203" pitchFamily="34" charset="0"/>
              </a:rPr>
              <a:t> dan </a:t>
            </a:r>
            <a:r>
              <a:rPr lang="en-ID" sz="2000" dirty="0" err="1">
                <a:latin typeface="Bahnschrift" panose="020B0502040204020203" pitchFamily="34" charset="0"/>
              </a:rPr>
              <a:t>produktivitas</a:t>
            </a:r>
            <a:r>
              <a:rPr lang="en-ID" sz="2000" dirty="0">
                <a:latin typeface="Bahnschrift" panose="020B0502040204020203" pitchFamily="34" charset="0"/>
              </a:rPr>
              <a:t>.</a:t>
            </a:r>
          </a:p>
        </p:txBody>
      </p:sp>
    </p:spTree>
    <p:extLst>
      <p:ext uri="{BB962C8B-B14F-4D97-AF65-F5344CB8AC3E}">
        <p14:creationId xmlns:p14="http://schemas.microsoft.com/office/powerpoint/2010/main" val="178678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A225-A528-6C90-19FD-259E167A4A78}"/>
              </a:ext>
            </a:extLst>
          </p:cNvPr>
          <p:cNvSpPr>
            <a:spLocks noGrp="1"/>
          </p:cNvSpPr>
          <p:nvPr>
            <p:ph type="ctrTitle"/>
          </p:nvPr>
        </p:nvSpPr>
        <p:spPr>
          <a:xfrm>
            <a:off x="2438395" y="3121945"/>
            <a:ext cx="7315201" cy="614109"/>
          </a:xfrm>
        </p:spPr>
        <p:txBody>
          <a:bodyPr>
            <a:normAutofit fontScale="90000"/>
          </a:bodyPr>
          <a:lstStyle/>
          <a:p>
            <a:r>
              <a:rPr lang="en-ID" sz="4000" b="1" dirty="0">
                <a:latin typeface="Bahnschrift" panose="020B0502040204020203" pitchFamily="34" charset="0"/>
                <a:cs typeface="Arial" panose="020B0604020202020204" pitchFamily="34" charset="0"/>
              </a:rPr>
              <a:t>TERIMA KASIH</a:t>
            </a:r>
            <a:endParaRPr lang="id-ID" sz="4000" b="1" dirty="0">
              <a:latin typeface="Bahnschrift" panose="020B0502040204020203" pitchFamily="34" charset="0"/>
              <a:cs typeface="Arial" panose="020B0604020202020204" pitchFamily="34" charset="0"/>
            </a:endParaRPr>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6" name="Picture 2" descr="Download | Pendaftaran ITTelkom Surabaya">
            <a:extLst>
              <a:ext uri="{FF2B5EF4-FFF2-40B4-BE49-F238E27FC236}">
                <a16:creationId xmlns:a16="http://schemas.microsoft.com/office/drawing/2014/main" id="{B5E5D7D2-E6F3-8486-724C-1E7BEFB85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183" y="380363"/>
            <a:ext cx="2701624" cy="143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45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529D76-A056-DE02-B34E-F3287B80F165}"/>
              </a:ext>
            </a:extLst>
          </p:cNvPr>
          <p:cNvSpPr/>
          <p:nvPr/>
        </p:nvSpPr>
        <p:spPr>
          <a:xfrm>
            <a:off x="1703109" y="2941161"/>
            <a:ext cx="8785782" cy="14705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1974522" y="3275158"/>
            <a:ext cx="8242955" cy="802585"/>
          </a:xfrm>
        </p:spPr>
        <p:txBody>
          <a:bodyPr>
            <a:normAutofit fontScale="90000"/>
          </a:bodyPr>
          <a:lstStyle/>
          <a:p>
            <a:r>
              <a:rPr lang="en-ID" sz="5300" b="1" dirty="0">
                <a:solidFill>
                  <a:schemeClr val="bg1"/>
                </a:solidFill>
                <a:latin typeface="Bahnschrift" panose="020B0502040204020203" pitchFamily="34" charset="0"/>
              </a:rPr>
              <a:t>Trends in HRM</a:t>
            </a:r>
            <a:endParaRPr lang="id-ID" b="1" dirty="0">
              <a:solidFill>
                <a:schemeClr val="bg1"/>
              </a:solidFill>
              <a:latin typeface="Bahnschrift" panose="020B0502040204020203" pitchFamily="34" charset="0"/>
            </a:endParaRPr>
          </a:p>
        </p:txBody>
      </p:sp>
      <p:pic>
        <p:nvPicPr>
          <p:cNvPr id="7" name="Picture 2" descr="Download | Pendaftaran ITTelkom Surabaya">
            <a:extLst>
              <a:ext uri="{FF2B5EF4-FFF2-40B4-BE49-F238E27FC236}">
                <a16:creationId xmlns:a16="http://schemas.microsoft.com/office/drawing/2014/main" id="{A459E27E-3A99-C041-5588-F97189282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539" y="926802"/>
            <a:ext cx="2322922" cy="1231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38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A. Change in the Labor Force</a:t>
            </a:r>
            <a:endParaRPr lang="id-ID"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BCD148-8345-B467-0113-A1CF2D8DD1E3}"/>
              </a:ext>
            </a:extLst>
          </p:cNvPr>
          <p:cNvSpPr txBox="1"/>
          <p:nvPr/>
        </p:nvSpPr>
        <p:spPr>
          <a:xfrm>
            <a:off x="575645" y="1348729"/>
            <a:ext cx="10966115" cy="523220"/>
          </a:xfrm>
          <a:prstGeom prst="rect">
            <a:avLst/>
          </a:prstGeom>
          <a:noFill/>
        </p:spPr>
        <p:txBody>
          <a:bodyPr wrap="square">
            <a:spAutoFit/>
          </a:bodyPr>
          <a:lstStyle/>
          <a:p>
            <a:pPr algn="just"/>
            <a:r>
              <a:rPr lang="en-ID" sz="2800" b="1" dirty="0"/>
              <a:t>An Aging Workforce</a:t>
            </a:r>
            <a:endParaRPr lang="id-ID" sz="2800" b="1" dirty="0">
              <a:latin typeface="Bahnschrift" panose="020B0502040204020203" pitchFamily="34" charset="0"/>
            </a:endParaRPr>
          </a:p>
        </p:txBody>
      </p:sp>
      <p:sp>
        <p:nvSpPr>
          <p:cNvPr id="14" name="TextBox 13">
            <a:extLst>
              <a:ext uri="{FF2B5EF4-FFF2-40B4-BE49-F238E27FC236}">
                <a16:creationId xmlns:a16="http://schemas.microsoft.com/office/drawing/2014/main" id="{F3BB8057-FF2E-6313-AB51-8515DEE4DF5F}"/>
              </a:ext>
            </a:extLst>
          </p:cNvPr>
          <p:cNvSpPr txBox="1"/>
          <p:nvPr/>
        </p:nvSpPr>
        <p:spPr>
          <a:xfrm>
            <a:off x="2900212" y="2963230"/>
            <a:ext cx="6316980" cy="2308324"/>
          </a:xfrm>
          <a:prstGeom prst="rect">
            <a:avLst/>
          </a:prstGeom>
          <a:noFill/>
        </p:spPr>
        <p:txBody>
          <a:bodyPr wrap="square">
            <a:spAutoFit/>
          </a:bodyPr>
          <a:lstStyle/>
          <a:p>
            <a:pPr algn="just"/>
            <a:r>
              <a:rPr lang="en-ID" sz="2400" dirty="0" err="1">
                <a:latin typeface="Bahnschrift" panose="020B0502040204020203" pitchFamily="34" charset="0"/>
              </a:rPr>
              <a:t>Dengan</a:t>
            </a:r>
            <a:r>
              <a:rPr lang="en-ID" sz="2400" dirty="0">
                <a:latin typeface="Bahnschrift" panose="020B0502040204020203" pitchFamily="34" charset="0"/>
              </a:rPr>
              <a:t> </a:t>
            </a:r>
            <a:r>
              <a:rPr lang="en-ID" sz="2400" dirty="0" err="1">
                <a:latin typeface="Bahnschrift" panose="020B0502040204020203" pitchFamily="34" charset="0"/>
              </a:rPr>
              <a:t>semakin</a:t>
            </a:r>
            <a:r>
              <a:rPr lang="en-ID" sz="2400" dirty="0">
                <a:latin typeface="Bahnschrift" panose="020B0502040204020203" pitchFamily="34" charset="0"/>
              </a:rPr>
              <a:t> </a:t>
            </a:r>
            <a:r>
              <a:rPr lang="en-ID" sz="2400" dirty="0" err="1">
                <a:latin typeface="Bahnschrift" panose="020B0502040204020203" pitchFamily="34" charset="0"/>
              </a:rPr>
              <a:t>banyaknya</a:t>
            </a:r>
            <a:r>
              <a:rPr lang="en-ID" sz="2400" dirty="0">
                <a:latin typeface="Bahnschrift" panose="020B0502040204020203" pitchFamily="34" charset="0"/>
              </a:rPr>
              <a:t> </a:t>
            </a:r>
            <a:r>
              <a:rPr lang="en-ID" sz="2400" dirty="0" err="1">
                <a:latin typeface="Bahnschrift" panose="020B0502040204020203" pitchFamily="34" charset="0"/>
              </a:rPr>
              <a:t>tenaga</a:t>
            </a:r>
            <a:r>
              <a:rPr lang="en-ID" sz="2400" dirty="0">
                <a:latin typeface="Bahnschrift" panose="020B0502040204020203" pitchFamily="34" charset="0"/>
              </a:rPr>
              <a:t> </a:t>
            </a:r>
            <a:r>
              <a:rPr lang="en-ID" sz="2400" dirty="0" err="1">
                <a:latin typeface="Bahnschrift" panose="020B0502040204020203" pitchFamily="34" charset="0"/>
              </a:rPr>
              <a:t>kerja</a:t>
            </a:r>
            <a:r>
              <a:rPr lang="en-ID" sz="2400" dirty="0">
                <a:latin typeface="Bahnschrift" panose="020B0502040204020203" pitchFamily="34" charset="0"/>
              </a:rPr>
              <a:t> yang </a:t>
            </a:r>
            <a:r>
              <a:rPr lang="en-ID" sz="2400" dirty="0" err="1">
                <a:latin typeface="Bahnschrift" panose="020B0502040204020203" pitchFamily="34" charset="0"/>
              </a:rPr>
              <a:t>mencapai</a:t>
            </a:r>
            <a:r>
              <a:rPr lang="en-ID" sz="2400" dirty="0">
                <a:latin typeface="Bahnschrift" panose="020B0502040204020203" pitchFamily="34" charset="0"/>
              </a:rPr>
              <a:t> </a:t>
            </a:r>
            <a:r>
              <a:rPr lang="en-ID" sz="2400" dirty="0" err="1">
                <a:latin typeface="Bahnschrift" panose="020B0502040204020203" pitchFamily="34" charset="0"/>
              </a:rPr>
              <a:t>usia</a:t>
            </a:r>
            <a:r>
              <a:rPr lang="en-ID" sz="2400" dirty="0">
                <a:latin typeface="Bahnschrift" panose="020B0502040204020203" pitchFamily="34" charset="0"/>
              </a:rPr>
              <a:t> </a:t>
            </a:r>
            <a:r>
              <a:rPr lang="en-ID" sz="2400" dirty="0" err="1">
                <a:latin typeface="Bahnschrift" panose="020B0502040204020203" pitchFamily="34" charset="0"/>
              </a:rPr>
              <a:t>pensiun</a:t>
            </a:r>
            <a:r>
              <a:rPr lang="en-ID" sz="2400" dirty="0">
                <a:latin typeface="Bahnschrift" panose="020B0502040204020203" pitchFamily="34" charset="0"/>
              </a:rPr>
              <a:t>, </a:t>
            </a:r>
            <a:r>
              <a:rPr lang="en-ID" sz="2400" dirty="0" err="1">
                <a:latin typeface="Bahnschrift" panose="020B0502040204020203" pitchFamily="34" charset="0"/>
              </a:rPr>
              <a:t>beberapa</a:t>
            </a:r>
            <a:r>
              <a:rPr lang="en-ID" sz="2400" dirty="0">
                <a:latin typeface="Bahnschrift" panose="020B0502040204020203" pitchFamily="34" charset="0"/>
              </a:rPr>
              <a:t> </a:t>
            </a:r>
            <a:r>
              <a:rPr lang="en-ID" sz="2400" dirty="0" err="1">
                <a:latin typeface="Bahnschrift" panose="020B0502040204020203" pitchFamily="34" charset="0"/>
              </a:rPr>
              <a:t>perusahaan</a:t>
            </a:r>
            <a:r>
              <a:rPr lang="en-ID" sz="2400" dirty="0">
                <a:latin typeface="Bahnschrift" panose="020B0502040204020203" pitchFamily="34" charset="0"/>
              </a:rPr>
              <a:t> </a:t>
            </a:r>
            <a:r>
              <a:rPr lang="en-ID" sz="2400" dirty="0" err="1">
                <a:latin typeface="Bahnschrift" panose="020B0502040204020203" pitchFamily="34" charset="0"/>
              </a:rPr>
              <a:t>mengadakan</a:t>
            </a:r>
            <a:r>
              <a:rPr lang="en-ID" sz="2400" dirty="0">
                <a:latin typeface="Bahnschrift" panose="020B0502040204020203" pitchFamily="34" charset="0"/>
              </a:rPr>
              <a:t> program mentoring </a:t>
            </a:r>
            <a:r>
              <a:rPr lang="en-ID" sz="2400" dirty="0" err="1">
                <a:latin typeface="Bahnschrift" panose="020B0502040204020203" pitchFamily="34" charset="0"/>
              </a:rPr>
              <a:t>antara</a:t>
            </a:r>
            <a:r>
              <a:rPr lang="en-ID" sz="2400" dirty="0">
                <a:latin typeface="Bahnschrift" panose="020B0502040204020203" pitchFamily="34" charset="0"/>
              </a:rPr>
              <a:t> </a:t>
            </a:r>
            <a:r>
              <a:rPr lang="en-ID" sz="2400" dirty="0" err="1">
                <a:latin typeface="Bahnschrift" panose="020B0502040204020203" pitchFamily="34" charset="0"/>
              </a:rPr>
              <a:t>pekerja</a:t>
            </a:r>
            <a:r>
              <a:rPr lang="en-ID" sz="2400" dirty="0">
                <a:latin typeface="Bahnschrift" panose="020B0502040204020203" pitchFamily="34" charset="0"/>
              </a:rPr>
              <a:t> yang </a:t>
            </a:r>
            <a:r>
              <a:rPr lang="en-ID" sz="2400" dirty="0" err="1">
                <a:latin typeface="Bahnschrift" panose="020B0502040204020203" pitchFamily="34" charset="0"/>
              </a:rPr>
              <a:t>lebih</a:t>
            </a:r>
            <a:r>
              <a:rPr lang="en-ID" sz="2400" dirty="0">
                <a:latin typeface="Bahnschrift" panose="020B0502040204020203" pitchFamily="34" charset="0"/>
              </a:rPr>
              <a:t> </a:t>
            </a:r>
            <a:r>
              <a:rPr lang="en-ID" sz="2400" dirty="0" err="1">
                <a:latin typeface="Bahnschrift" panose="020B0502040204020203" pitchFamily="34" charset="0"/>
              </a:rPr>
              <a:t>tua</a:t>
            </a:r>
            <a:r>
              <a:rPr lang="en-ID" sz="2400" dirty="0">
                <a:latin typeface="Bahnschrift" panose="020B0502040204020203" pitchFamily="34" charset="0"/>
              </a:rPr>
              <a:t> dan </a:t>
            </a:r>
            <a:r>
              <a:rPr lang="en-ID" sz="2400" dirty="0" err="1">
                <a:latin typeface="Bahnschrift" panose="020B0502040204020203" pitchFamily="34" charset="0"/>
              </a:rPr>
              <a:t>lebih</a:t>
            </a:r>
            <a:r>
              <a:rPr lang="en-ID" sz="2400" dirty="0">
                <a:latin typeface="Bahnschrift" panose="020B0502040204020203" pitchFamily="34" charset="0"/>
              </a:rPr>
              <a:t> </a:t>
            </a:r>
            <a:r>
              <a:rPr lang="en-ID" sz="2400" dirty="0" err="1">
                <a:latin typeface="Bahnschrift" panose="020B0502040204020203" pitchFamily="34" charset="0"/>
              </a:rPr>
              <a:t>muda</a:t>
            </a:r>
            <a:r>
              <a:rPr lang="en-ID" sz="2400" dirty="0">
                <a:latin typeface="Bahnschrift" panose="020B0502040204020203" pitchFamily="34" charset="0"/>
              </a:rPr>
              <a:t> agar </a:t>
            </a:r>
            <a:r>
              <a:rPr lang="en-ID" sz="2400" dirty="0" err="1">
                <a:latin typeface="Bahnschrift" panose="020B0502040204020203" pitchFamily="34" charset="0"/>
              </a:rPr>
              <a:t>pengetahuan</a:t>
            </a:r>
            <a:r>
              <a:rPr lang="en-ID" sz="2400" dirty="0">
                <a:latin typeface="Bahnschrift" panose="020B0502040204020203" pitchFamily="34" charset="0"/>
              </a:rPr>
              <a:t> </a:t>
            </a:r>
            <a:r>
              <a:rPr lang="en-ID" sz="2400" dirty="0" err="1">
                <a:latin typeface="Bahnschrift" panose="020B0502040204020203" pitchFamily="34" charset="0"/>
              </a:rPr>
              <a:t>tidak</a:t>
            </a:r>
            <a:r>
              <a:rPr lang="en-ID" sz="2400" dirty="0">
                <a:latin typeface="Bahnschrift" panose="020B0502040204020203" pitchFamily="34" charset="0"/>
              </a:rPr>
              <a:t> </a:t>
            </a:r>
            <a:r>
              <a:rPr lang="en-ID" sz="2400" dirty="0" err="1">
                <a:latin typeface="Bahnschrift" panose="020B0502040204020203" pitchFamily="34" charset="0"/>
              </a:rPr>
              <a:t>hilang</a:t>
            </a:r>
            <a:r>
              <a:rPr lang="en-ID" sz="2400" dirty="0">
                <a:latin typeface="Bahnschrift" panose="020B0502040204020203" pitchFamily="34" charset="0"/>
              </a:rPr>
              <a:t> </a:t>
            </a:r>
            <a:r>
              <a:rPr lang="en-ID" sz="2400" dirty="0" err="1">
                <a:latin typeface="Bahnschrift" panose="020B0502040204020203" pitchFamily="34" charset="0"/>
              </a:rPr>
              <a:t>tetapi</a:t>
            </a:r>
            <a:r>
              <a:rPr lang="en-ID" sz="2400" dirty="0">
                <a:latin typeface="Bahnschrift" panose="020B0502040204020203" pitchFamily="34" charset="0"/>
              </a:rPr>
              <a:t> </a:t>
            </a:r>
            <a:r>
              <a:rPr lang="en-ID" sz="2400" dirty="0" err="1">
                <a:latin typeface="Bahnschrift" panose="020B0502040204020203" pitchFamily="34" charset="0"/>
              </a:rPr>
              <a:t>diwariskan</a:t>
            </a:r>
            <a:r>
              <a:rPr lang="en-ID" sz="2400" dirty="0">
                <a:latin typeface="Bahnschrift" panose="020B0502040204020203" pitchFamily="34" charset="0"/>
              </a:rPr>
              <a:t>.</a:t>
            </a:r>
            <a:endParaRPr lang="id-ID" sz="2400" dirty="0">
              <a:latin typeface="Bahnschrift" panose="020B0502040204020203" pitchFamily="34" charset="0"/>
            </a:endParaRPr>
          </a:p>
        </p:txBody>
      </p:sp>
      <p:sp>
        <p:nvSpPr>
          <p:cNvPr id="15" name="Rectangle: Rounded Corners 14">
            <a:extLst>
              <a:ext uri="{FF2B5EF4-FFF2-40B4-BE49-F238E27FC236}">
                <a16:creationId xmlns:a16="http://schemas.microsoft.com/office/drawing/2014/main" id="{2C1B8ECB-9748-4CFA-C94A-9D2F0D63E953}"/>
              </a:ext>
            </a:extLst>
          </p:cNvPr>
          <p:cNvSpPr/>
          <p:nvPr/>
        </p:nvSpPr>
        <p:spPr>
          <a:xfrm>
            <a:off x="2096844" y="2615237"/>
            <a:ext cx="7923715" cy="299514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3260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Change in the Labor Force</a:t>
            </a:r>
            <a:endParaRPr lang="id-ID"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25" y="5646944"/>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BCD148-8345-B467-0113-A1CF2D8DD1E3}"/>
              </a:ext>
            </a:extLst>
          </p:cNvPr>
          <p:cNvSpPr txBox="1"/>
          <p:nvPr/>
        </p:nvSpPr>
        <p:spPr>
          <a:xfrm>
            <a:off x="524754" y="1759316"/>
            <a:ext cx="10966115" cy="1323439"/>
          </a:xfrm>
          <a:prstGeom prst="rect">
            <a:avLst/>
          </a:prstGeom>
          <a:noFill/>
        </p:spPr>
        <p:txBody>
          <a:bodyPr wrap="square">
            <a:spAutoFit/>
          </a:bodyPr>
          <a:lstStyle/>
          <a:p>
            <a:pPr algn="just"/>
            <a:r>
              <a:rPr lang="sv-SE" sz="2000" dirty="0">
                <a:latin typeface="Bahnschrift" panose="020B0502040204020203" pitchFamily="34" charset="0"/>
              </a:rPr>
              <a:t>Hal-hal yang memengaruhi keberagaman tenaga kerja:</a:t>
            </a:r>
          </a:p>
          <a:p>
            <a:pPr marL="342900" indent="-342900" algn="just">
              <a:buFont typeface="+mj-lt"/>
              <a:buAutoNum type="alphaLcParenR"/>
            </a:pPr>
            <a:r>
              <a:rPr lang="sv-SE" sz="2000" dirty="0">
                <a:latin typeface="Bahnschrift" panose="020B0502040204020203" pitchFamily="34" charset="0"/>
              </a:rPr>
              <a:t>Ras</a:t>
            </a:r>
          </a:p>
          <a:p>
            <a:pPr marL="342900" indent="-342900" algn="just">
              <a:buFont typeface="+mj-lt"/>
              <a:buAutoNum type="alphaLcParenR"/>
            </a:pPr>
            <a:r>
              <a:rPr lang="sv-SE" sz="2000" dirty="0">
                <a:latin typeface="Bahnschrift" panose="020B0502040204020203" pitchFamily="34" charset="0"/>
              </a:rPr>
              <a:t>Etnis</a:t>
            </a:r>
          </a:p>
          <a:p>
            <a:pPr marL="342900" indent="-342900" algn="just">
              <a:buFont typeface="+mj-lt"/>
              <a:buAutoNum type="alphaLcParenR"/>
            </a:pPr>
            <a:r>
              <a:rPr lang="sv-SE" sz="2000" dirty="0">
                <a:latin typeface="Bahnschrift" panose="020B0502040204020203" pitchFamily="34" charset="0"/>
              </a:rPr>
              <a:t>Gender</a:t>
            </a:r>
            <a:endParaRPr lang="id-ID" sz="2000" b="1" dirty="0">
              <a:latin typeface="Bahnschrift" panose="020B0502040204020203" pitchFamily="34" charset="0"/>
            </a:endParaRPr>
          </a:p>
        </p:txBody>
      </p:sp>
      <p:pic>
        <p:nvPicPr>
          <p:cNvPr id="7" name="Picture 6">
            <a:extLst>
              <a:ext uri="{FF2B5EF4-FFF2-40B4-BE49-F238E27FC236}">
                <a16:creationId xmlns:a16="http://schemas.microsoft.com/office/drawing/2014/main" id="{FA8B421D-227D-C5C5-51A7-BFC7576742A3}"/>
              </a:ext>
            </a:extLst>
          </p:cNvPr>
          <p:cNvPicPr>
            <a:picLocks noChangeAspect="1"/>
          </p:cNvPicPr>
          <p:nvPr/>
        </p:nvPicPr>
        <p:blipFill>
          <a:blip r:embed="rId4"/>
          <a:stretch>
            <a:fillRect/>
          </a:stretch>
        </p:blipFill>
        <p:spPr>
          <a:xfrm>
            <a:off x="8291612" y="3118654"/>
            <a:ext cx="2314485" cy="2125043"/>
          </a:xfrm>
          <a:prstGeom prst="rect">
            <a:avLst/>
          </a:prstGeom>
        </p:spPr>
      </p:pic>
      <p:pic>
        <p:nvPicPr>
          <p:cNvPr id="12" name="Picture 11">
            <a:extLst>
              <a:ext uri="{FF2B5EF4-FFF2-40B4-BE49-F238E27FC236}">
                <a16:creationId xmlns:a16="http://schemas.microsoft.com/office/drawing/2014/main" id="{5735A0D3-CC69-B837-19DF-F93867D513AF}"/>
              </a:ext>
            </a:extLst>
          </p:cNvPr>
          <p:cNvPicPr>
            <a:picLocks noChangeAspect="1"/>
          </p:cNvPicPr>
          <p:nvPr/>
        </p:nvPicPr>
        <p:blipFill>
          <a:blip r:embed="rId5"/>
          <a:stretch>
            <a:fillRect/>
          </a:stretch>
        </p:blipFill>
        <p:spPr>
          <a:xfrm>
            <a:off x="10609439" y="4113935"/>
            <a:ext cx="1381125" cy="1028700"/>
          </a:xfrm>
          <a:prstGeom prst="rect">
            <a:avLst/>
          </a:prstGeom>
        </p:spPr>
      </p:pic>
      <p:sp>
        <p:nvSpPr>
          <p:cNvPr id="14" name="TextBox 13">
            <a:extLst>
              <a:ext uri="{FF2B5EF4-FFF2-40B4-BE49-F238E27FC236}">
                <a16:creationId xmlns:a16="http://schemas.microsoft.com/office/drawing/2014/main" id="{F3BB8057-FF2E-6313-AB51-8515DEE4DF5F}"/>
              </a:ext>
            </a:extLst>
          </p:cNvPr>
          <p:cNvSpPr txBox="1"/>
          <p:nvPr/>
        </p:nvSpPr>
        <p:spPr>
          <a:xfrm>
            <a:off x="1754595" y="3831289"/>
            <a:ext cx="6316980" cy="2031325"/>
          </a:xfrm>
          <a:prstGeom prst="rect">
            <a:avLst/>
          </a:prstGeom>
          <a:noFill/>
        </p:spPr>
        <p:txBody>
          <a:bodyPr wrap="square">
            <a:spAutoFit/>
          </a:bodyPr>
          <a:lstStyle/>
          <a:p>
            <a:pPr algn="just"/>
            <a:r>
              <a:rPr lang="en-ID" dirty="0">
                <a:latin typeface="Bahnschrift" panose="020B0502040204020203" pitchFamily="34" charset="0"/>
              </a:rPr>
              <a:t>Tenaga </a:t>
            </a:r>
            <a:r>
              <a:rPr lang="en-ID" dirty="0" err="1">
                <a:latin typeface="Bahnschrift" panose="020B0502040204020203" pitchFamily="34" charset="0"/>
              </a:rPr>
              <a:t>kerja</a:t>
            </a:r>
            <a:r>
              <a:rPr lang="en-ID" dirty="0">
                <a:latin typeface="Bahnschrift" panose="020B0502040204020203" pitchFamily="34" charset="0"/>
              </a:rPr>
              <a:t> 2024 </a:t>
            </a:r>
            <a:r>
              <a:rPr lang="en-ID" dirty="0" err="1">
                <a:latin typeface="Bahnschrift" panose="020B0502040204020203" pitchFamily="34" charset="0"/>
              </a:rPr>
              <a:t>diharapkan</a:t>
            </a:r>
            <a:r>
              <a:rPr lang="en-ID" dirty="0">
                <a:latin typeface="Bahnschrift" panose="020B0502040204020203" pitchFamily="34" charset="0"/>
              </a:rPr>
              <a:t> 77% </a:t>
            </a:r>
            <a:r>
              <a:rPr lang="en-ID" dirty="0" err="1">
                <a:latin typeface="Bahnschrift" panose="020B0502040204020203" pitchFamily="34" charset="0"/>
              </a:rPr>
              <a:t>berkulit</a:t>
            </a:r>
            <a:r>
              <a:rPr lang="en-ID" dirty="0">
                <a:latin typeface="Bahnschrift" panose="020B0502040204020203" pitchFamily="34" charset="0"/>
              </a:rPr>
              <a:t> </a:t>
            </a:r>
            <a:r>
              <a:rPr lang="en-ID" dirty="0" err="1">
                <a:latin typeface="Bahnschrift" panose="020B0502040204020203" pitchFamily="34" charset="0"/>
              </a:rPr>
              <a:t>putih</a:t>
            </a:r>
            <a:r>
              <a:rPr lang="en-ID" dirty="0">
                <a:latin typeface="Bahnschrift" panose="020B0502040204020203" pitchFamily="34" charset="0"/>
              </a:rPr>
              <a:t>, 13% Afrika-Amerika, dan 10% Asia dan </a:t>
            </a:r>
            <a:r>
              <a:rPr lang="en-ID" dirty="0" err="1">
                <a:latin typeface="Bahnschrift" panose="020B0502040204020203" pitchFamily="34" charset="0"/>
              </a:rPr>
              <a:t>minoritas</a:t>
            </a:r>
            <a:r>
              <a:rPr lang="en-ID" dirty="0">
                <a:latin typeface="Bahnschrift" panose="020B0502040204020203" pitchFamily="34" charset="0"/>
              </a:rPr>
              <a:t> </a:t>
            </a:r>
            <a:r>
              <a:rPr lang="en-ID" dirty="0" err="1">
                <a:latin typeface="Bahnschrift" panose="020B0502040204020203" pitchFamily="34" charset="0"/>
              </a:rPr>
              <a:t>lainnya</a:t>
            </a:r>
            <a:r>
              <a:rPr lang="en-ID" dirty="0">
                <a:latin typeface="Bahnschrift" panose="020B0502040204020203" pitchFamily="34" charset="0"/>
              </a:rPr>
              <a:t>. </a:t>
            </a:r>
            <a:r>
              <a:rPr lang="id-ID" dirty="0">
                <a:latin typeface="Bahnschrift" panose="020B0502040204020203" pitchFamily="34" charset="0"/>
              </a:rPr>
              <a:t>Pertumbuhan tercepat dari kategori ini adalah Asia dan “</a:t>
            </a:r>
            <a:r>
              <a:rPr lang="en-ID" dirty="0">
                <a:latin typeface="Bahnschrift" panose="020B0502040204020203" pitchFamily="34" charset="0"/>
              </a:rPr>
              <a:t>Other groups</a:t>
            </a:r>
            <a:r>
              <a:rPr lang="id-ID" dirty="0">
                <a:latin typeface="Bahnschrift" panose="020B0502040204020203" pitchFamily="34" charset="0"/>
              </a:rPr>
              <a:t>” karena tingkat imigrasi mereka ke Amerika Serikat dan tingkat kelahiran yang lebih tinggi. Seiring dengan keragaman ras dan etnis yang lebih besar, ada juga keragaman gender yang lebih besar</a:t>
            </a:r>
          </a:p>
        </p:txBody>
      </p:sp>
      <p:sp>
        <p:nvSpPr>
          <p:cNvPr id="15" name="Rectangle: Rounded Corners 14">
            <a:extLst>
              <a:ext uri="{FF2B5EF4-FFF2-40B4-BE49-F238E27FC236}">
                <a16:creationId xmlns:a16="http://schemas.microsoft.com/office/drawing/2014/main" id="{2C1B8ECB-9748-4CFA-C94A-9D2F0D63E953}"/>
              </a:ext>
            </a:extLst>
          </p:cNvPr>
          <p:cNvSpPr/>
          <p:nvPr/>
        </p:nvSpPr>
        <p:spPr>
          <a:xfrm>
            <a:off x="1595845" y="3739329"/>
            <a:ext cx="6634480" cy="233289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Rounded Corners 15">
            <a:extLst>
              <a:ext uri="{FF2B5EF4-FFF2-40B4-BE49-F238E27FC236}">
                <a16:creationId xmlns:a16="http://schemas.microsoft.com/office/drawing/2014/main" id="{2024565A-0BC0-7790-A454-C93341A67FCD}"/>
              </a:ext>
            </a:extLst>
          </p:cNvPr>
          <p:cNvSpPr/>
          <p:nvPr/>
        </p:nvSpPr>
        <p:spPr>
          <a:xfrm>
            <a:off x="4367561" y="3082755"/>
            <a:ext cx="1402080" cy="44152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dirty="0">
                <a:solidFill>
                  <a:schemeClr val="bg1"/>
                </a:solidFill>
                <a:latin typeface="Bahnschrift" panose="020B0502040204020203" pitchFamily="34" charset="0"/>
              </a:rPr>
              <a:t>Case:</a:t>
            </a:r>
            <a:endParaRPr lang="id-ID" sz="2000" b="1" dirty="0">
              <a:solidFill>
                <a:schemeClr val="bg1"/>
              </a:solidFill>
              <a:latin typeface="Bahnschrift" panose="020B0502040204020203" pitchFamily="34" charset="0"/>
            </a:endParaRPr>
          </a:p>
        </p:txBody>
      </p:sp>
      <p:sp>
        <p:nvSpPr>
          <p:cNvPr id="3" name="TextBox 2">
            <a:extLst>
              <a:ext uri="{FF2B5EF4-FFF2-40B4-BE49-F238E27FC236}">
                <a16:creationId xmlns:a16="http://schemas.microsoft.com/office/drawing/2014/main" id="{F715F7CD-43D8-09A5-7EB3-87E0C1A4A004}"/>
              </a:ext>
            </a:extLst>
          </p:cNvPr>
          <p:cNvSpPr txBox="1"/>
          <p:nvPr/>
        </p:nvSpPr>
        <p:spPr>
          <a:xfrm>
            <a:off x="524754" y="1190085"/>
            <a:ext cx="10966115" cy="523220"/>
          </a:xfrm>
          <a:prstGeom prst="rect">
            <a:avLst/>
          </a:prstGeom>
          <a:noFill/>
        </p:spPr>
        <p:txBody>
          <a:bodyPr wrap="square">
            <a:spAutoFit/>
          </a:bodyPr>
          <a:lstStyle/>
          <a:p>
            <a:pPr algn="just"/>
            <a:r>
              <a:rPr lang="en-US" sz="2800" b="1" dirty="0">
                <a:latin typeface="Bahnschrift" panose="020B0502040204020203" pitchFamily="34" charset="0"/>
              </a:rPr>
              <a:t>A Diverse Workforce</a:t>
            </a:r>
            <a:endParaRPr lang="id-ID" sz="2800" b="1" dirty="0">
              <a:latin typeface="Bahnschrift" panose="020B0502040204020203" pitchFamily="34" charset="0"/>
            </a:endParaRPr>
          </a:p>
        </p:txBody>
      </p:sp>
      <p:sp>
        <p:nvSpPr>
          <p:cNvPr id="9" name="TextBox 8">
            <a:extLst>
              <a:ext uri="{FF2B5EF4-FFF2-40B4-BE49-F238E27FC236}">
                <a16:creationId xmlns:a16="http://schemas.microsoft.com/office/drawing/2014/main" id="{38B961F5-87C7-B017-BA8C-FD6F2819870F}"/>
              </a:ext>
            </a:extLst>
          </p:cNvPr>
          <p:cNvSpPr txBox="1"/>
          <p:nvPr/>
        </p:nvSpPr>
        <p:spPr>
          <a:xfrm>
            <a:off x="8475971" y="5419555"/>
            <a:ext cx="3249544" cy="646331"/>
          </a:xfrm>
          <a:prstGeom prst="rect">
            <a:avLst/>
          </a:prstGeom>
          <a:noFill/>
        </p:spPr>
        <p:txBody>
          <a:bodyPr wrap="none" rtlCol="0">
            <a:spAutoFit/>
          </a:bodyPr>
          <a:lstStyle/>
          <a:p>
            <a:pPr algn="ctr"/>
            <a:r>
              <a:rPr lang="en-US" dirty="0"/>
              <a:t>Gambar 1. </a:t>
            </a:r>
            <a:r>
              <a:rPr lang="en-US" dirty="0" err="1"/>
              <a:t>Proyeksi</a:t>
            </a:r>
            <a:r>
              <a:rPr lang="en-US" dirty="0"/>
              <a:t> </a:t>
            </a:r>
            <a:r>
              <a:rPr lang="en-US" dirty="0" err="1"/>
              <a:t>tenaga</a:t>
            </a:r>
            <a:r>
              <a:rPr lang="en-US" dirty="0"/>
              <a:t> </a:t>
            </a:r>
            <a:r>
              <a:rPr lang="en-US" dirty="0" err="1"/>
              <a:t>kerja</a:t>
            </a:r>
            <a:r>
              <a:rPr lang="en-US" dirty="0"/>
              <a:t> </a:t>
            </a:r>
          </a:p>
          <a:p>
            <a:pPr algn="ctr"/>
            <a:r>
              <a:rPr lang="en-US" dirty="0"/>
              <a:t>di US </a:t>
            </a:r>
            <a:r>
              <a:rPr lang="en-US" dirty="0" err="1"/>
              <a:t>Tahun</a:t>
            </a:r>
            <a:r>
              <a:rPr lang="en-US" dirty="0"/>
              <a:t> 2024</a:t>
            </a:r>
            <a:endParaRPr lang="en-ID" dirty="0"/>
          </a:p>
        </p:txBody>
      </p:sp>
    </p:spTree>
    <p:extLst>
      <p:ext uri="{BB962C8B-B14F-4D97-AF65-F5344CB8AC3E}">
        <p14:creationId xmlns:p14="http://schemas.microsoft.com/office/powerpoint/2010/main" val="360720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Change in the Labor Force</a:t>
            </a:r>
            <a:endParaRPr lang="id-ID"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BCD148-8345-B467-0113-A1CF2D8DD1E3}"/>
              </a:ext>
            </a:extLst>
          </p:cNvPr>
          <p:cNvSpPr txBox="1"/>
          <p:nvPr/>
        </p:nvSpPr>
        <p:spPr>
          <a:xfrm>
            <a:off x="524754" y="2165165"/>
            <a:ext cx="3907145" cy="3170099"/>
          </a:xfrm>
          <a:prstGeom prst="rect">
            <a:avLst/>
          </a:prstGeom>
          <a:noFill/>
        </p:spPr>
        <p:txBody>
          <a:bodyPr wrap="square">
            <a:spAutoFit/>
          </a:bodyPr>
          <a:lstStyle/>
          <a:p>
            <a:pPr algn="just"/>
            <a:r>
              <a:rPr lang="sv-SE" sz="2000" dirty="0">
                <a:latin typeface="Bahnschrift" panose="020B0502040204020203" pitchFamily="34" charset="0"/>
              </a:rPr>
              <a:t>Gambar 2 merangkum cara-cara di mana HRM dapat mendukung pengelolaan keragaman untuk keberhasilan organisasi.</a:t>
            </a:r>
          </a:p>
          <a:p>
            <a:pPr algn="just"/>
            <a:endParaRPr lang="sv-SE" sz="2000" dirty="0">
              <a:latin typeface="Bahnschrift" panose="020B0502040204020203" pitchFamily="34" charset="0"/>
            </a:endParaRPr>
          </a:p>
          <a:p>
            <a:pPr marL="342900" indent="-342900" algn="just">
              <a:buFont typeface="+mj-lt"/>
              <a:buAutoNum type="alphaLcParenR"/>
            </a:pPr>
            <a:r>
              <a:rPr lang="sv-SE" sz="2000" dirty="0">
                <a:latin typeface="Bahnschrift" panose="020B0502040204020203" pitchFamily="34" charset="0"/>
              </a:rPr>
              <a:t>Komunikasi</a:t>
            </a:r>
          </a:p>
          <a:p>
            <a:pPr marL="342900" indent="-342900" algn="just">
              <a:buFont typeface="+mj-lt"/>
              <a:buAutoNum type="alphaLcParenR"/>
            </a:pPr>
            <a:r>
              <a:rPr lang="sv-SE" sz="2000" dirty="0">
                <a:latin typeface="Bahnschrift" panose="020B0502040204020203" pitchFamily="34" charset="0"/>
              </a:rPr>
              <a:t>Perkembangan</a:t>
            </a:r>
          </a:p>
          <a:p>
            <a:pPr marL="342900" indent="-342900" algn="just">
              <a:buFont typeface="+mj-lt"/>
              <a:buAutoNum type="alphaLcParenR"/>
            </a:pPr>
            <a:r>
              <a:rPr lang="sv-SE" sz="2000" dirty="0">
                <a:latin typeface="Bahnschrift" panose="020B0502040204020203" pitchFamily="34" charset="0"/>
              </a:rPr>
              <a:t>Penilaian kinerja</a:t>
            </a:r>
          </a:p>
          <a:p>
            <a:pPr marL="342900" indent="-342900" algn="just">
              <a:buFont typeface="+mj-lt"/>
              <a:buAutoNum type="alphaLcParenR"/>
            </a:pPr>
            <a:r>
              <a:rPr lang="sv-SE" sz="2000" dirty="0">
                <a:latin typeface="Bahnschrift" panose="020B0502040204020203" pitchFamily="34" charset="0"/>
              </a:rPr>
              <a:t>Hubungan karyawan</a:t>
            </a:r>
            <a:endParaRPr lang="id-ID" sz="2000" dirty="0">
              <a:latin typeface="Bahnschrift" panose="020B0502040204020203" pitchFamily="34" charset="0"/>
            </a:endParaRPr>
          </a:p>
        </p:txBody>
      </p:sp>
      <p:sp>
        <p:nvSpPr>
          <p:cNvPr id="9" name="TextBox 8">
            <a:extLst>
              <a:ext uri="{FF2B5EF4-FFF2-40B4-BE49-F238E27FC236}">
                <a16:creationId xmlns:a16="http://schemas.microsoft.com/office/drawing/2014/main" id="{E043E85F-806E-49ED-0412-3CD002FC5D06}"/>
              </a:ext>
            </a:extLst>
          </p:cNvPr>
          <p:cNvSpPr txBox="1"/>
          <p:nvPr/>
        </p:nvSpPr>
        <p:spPr>
          <a:xfrm>
            <a:off x="4778745" y="5765126"/>
            <a:ext cx="7096125" cy="338554"/>
          </a:xfrm>
          <a:prstGeom prst="rect">
            <a:avLst/>
          </a:prstGeom>
          <a:noFill/>
        </p:spPr>
        <p:txBody>
          <a:bodyPr wrap="square">
            <a:spAutoFit/>
          </a:bodyPr>
          <a:lstStyle/>
          <a:p>
            <a:pPr algn="ctr"/>
            <a:r>
              <a:rPr lang="id-ID" sz="1600" dirty="0">
                <a:latin typeface="Bahnschrift" panose="020B0502040204020203" pitchFamily="34" charset="0"/>
              </a:rPr>
              <a:t>Gambar </a:t>
            </a:r>
            <a:r>
              <a:rPr lang="en-US" sz="1600" dirty="0">
                <a:latin typeface="Bahnschrift" panose="020B0502040204020203" pitchFamily="34" charset="0"/>
              </a:rPr>
              <a:t>2. </a:t>
            </a:r>
            <a:r>
              <a:rPr lang="en-US" sz="1600" dirty="0" err="1">
                <a:latin typeface="Bahnschrift" panose="020B0502040204020203" pitchFamily="34" charset="0"/>
              </a:rPr>
              <a:t>Praktik-praktik</a:t>
            </a:r>
            <a:r>
              <a:rPr lang="en-US" sz="1600" dirty="0">
                <a:latin typeface="Bahnschrift" panose="020B0502040204020203" pitchFamily="34" charset="0"/>
              </a:rPr>
              <a:t> HRM yang </a:t>
            </a:r>
            <a:r>
              <a:rPr lang="en-US" sz="1600" dirty="0" err="1">
                <a:latin typeface="Bahnschrift" panose="020B0502040204020203" pitchFamily="34" charset="0"/>
              </a:rPr>
              <a:t>mendukung</a:t>
            </a:r>
            <a:r>
              <a:rPr lang="en-US" sz="1600" dirty="0">
                <a:latin typeface="Bahnschrift" panose="020B0502040204020203" pitchFamily="34" charset="0"/>
              </a:rPr>
              <a:t> Diversity Management</a:t>
            </a:r>
            <a:endParaRPr lang="id-ID" sz="1600" b="1" dirty="0">
              <a:latin typeface="Bahnschrift" panose="020B0502040204020203" pitchFamily="34" charset="0"/>
            </a:endParaRPr>
          </a:p>
        </p:txBody>
      </p:sp>
      <p:pic>
        <p:nvPicPr>
          <p:cNvPr id="10" name="Picture 9">
            <a:extLst>
              <a:ext uri="{FF2B5EF4-FFF2-40B4-BE49-F238E27FC236}">
                <a16:creationId xmlns:a16="http://schemas.microsoft.com/office/drawing/2014/main" id="{17967940-75B0-8FC3-5D2D-6801DDB5B4E6}"/>
              </a:ext>
            </a:extLst>
          </p:cNvPr>
          <p:cNvPicPr>
            <a:picLocks noChangeAspect="1"/>
          </p:cNvPicPr>
          <p:nvPr/>
        </p:nvPicPr>
        <p:blipFill>
          <a:blip r:embed="rId4"/>
          <a:stretch>
            <a:fillRect/>
          </a:stretch>
        </p:blipFill>
        <p:spPr>
          <a:xfrm>
            <a:off x="4778745" y="2334330"/>
            <a:ext cx="7096125" cy="3200400"/>
          </a:xfrm>
          <a:prstGeom prst="rect">
            <a:avLst/>
          </a:prstGeom>
        </p:spPr>
      </p:pic>
      <p:sp>
        <p:nvSpPr>
          <p:cNvPr id="3" name="TextBox 2">
            <a:extLst>
              <a:ext uri="{FF2B5EF4-FFF2-40B4-BE49-F238E27FC236}">
                <a16:creationId xmlns:a16="http://schemas.microsoft.com/office/drawing/2014/main" id="{70447798-F212-6E7D-4BC0-74E2BF972E59}"/>
              </a:ext>
            </a:extLst>
          </p:cNvPr>
          <p:cNvSpPr txBox="1"/>
          <p:nvPr/>
        </p:nvSpPr>
        <p:spPr>
          <a:xfrm>
            <a:off x="524754" y="1190085"/>
            <a:ext cx="10966115" cy="523220"/>
          </a:xfrm>
          <a:prstGeom prst="rect">
            <a:avLst/>
          </a:prstGeom>
          <a:noFill/>
        </p:spPr>
        <p:txBody>
          <a:bodyPr wrap="square">
            <a:spAutoFit/>
          </a:bodyPr>
          <a:lstStyle/>
          <a:p>
            <a:pPr algn="just"/>
            <a:r>
              <a:rPr lang="en-US" sz="2800" b="1" dirty="0">
                <a:latin typeface="Bahnschrift" panose="020B0502040204020203" pitchFamily="34" charset="0"/>
              </a:rPr>
              <a:t>A Diverse Workforce</a:t>
            </a:r>
            <a:endParaRPr lang="id-ID" sz="2800" b="1" dirty="0">
              <a:latin typeface="Bahnschrift" panose="020B0502040204020203" pitchFamily="34" charset="0"/>
            </a:endParaRPr>
          </a:p>
        </p:txBody>
      </p:sp>
    </p:spTree>
    <p:extLst>
      <p:ext uri="{BB962C8B-B14F-4D97-AF65-F5344CB8AC3E}">
        <p14:creationId xmlns:p14="http://schemas.microsoft.com/office/powerpoint/2010/main" val="181823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Change in the Labor Force</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5" y="1850145"/>
            <a:ext cx="11105967" cy="3693319"/>
          </a:xfrm>
          <a:prstGeom prst="rect">
            <a:avLst/>
          </a:prstGeom>
          <a:noFill/>
        </p:spPr>
        <p:txBody>
          <a:bodyPr wrap="square">
            <a:spAutoFit/>
          </a:bodyPr>
          <a:lstStyle/>
          <a:p>
            <a:pPr marL="285750" indent="-285750" algn="just">
              <a:buFont typeface="Arial" panose="020B0604020202020204" pitchFamily="34" charset="0"/>
              <a:buChar char="•"/>
            </a:pPr>
            <a:r>
              <a:rPr lang="id-ID" dirty="0">
                <a:latin typeface="Bahnschrift" panose="020B0502040204020203" pitchFamily="34" charset="0"/>
              </a:rPr>
              <a:t>Meningkatnya penggunaan komputer untuk melakukan tugas-tugas rutin telah mengubah jenis keterampilan yang dibutuhkan karyawan</a:t>
            </a:r>
            <a:endParaRPr lang="en-ID" dirty="0">
              <a:latin typeface="Bahnschrift" panose="020B0502040204020203" pitchFamily="34" charset="0"/>
            </a:endParaRPr>
          </a:p>
          <a:p>
            <a:pPr marL="285750" indent="-285750" algn="just">
              <a:buFont typeface="Arial" panose="020B0604020202020204" pitchFamily="34" charset="0"/>
              <a:buChar char="•"/>
            </a:pPr>
            <a:r>
              <a:rPr lang="id-ID" dirty="0">
                <a:latin typeface="Bahnschrift" panose="020B0502040204020203" pitchFamily="34" charset="0"/>
              </a:rPr>
              <a:t>Kualitas seperti kekuatan fisik dan penguasaan mesin tertentu tidak</a:t>
            </a:r>
            <a:r>
              <a:rPr lang="en-ID" dirty="0">
                <a:latin typeface="Bahnschrift" panose="020B0502040204020203" pitchFamily="34" charset="0"/>
              </a:rPr>
              <a:t> </a:t>
            </a:r>
            <a:r>
              <a:rPr lang="id-ID" dirty="0">
                <a:latin typeface="Bahnschrift" panose="020B0502040204020203" pitchFamily="34" charset="0"/>
              </a:rPr>
              <a:t>lagi penting untuk banyak pekerjaan. </a:t>
            </a:r>
            <a:endParaRPr lang="en-ID" dirty="0">
              <a:latin typeface="Bahnschrift" panose="020B0502040204020203" pitchFamily="34" charset="0"/>
            </a:endParaRPr>
          </a:p>
          <a:p>
            <a:pPr marL="285750" indent="-285750" algn="just">
              <a:buFont typeface="Arial" panose="020B0604020202020204" pitchFamily="34" charset="0"/>
              <a:buChar char="•"/>
            </a:pPr>
            <a:r>
              <a:rPr lang="id-ID" dirty="0">
                <a:latin typeface="Bahnschrift" panose="020B0502040204020203" pitchFamily="34" charset="0"/>
              </a:rPr>
              <a:t>Lebih banyak pemberi kerja mencari keterampilan matematika, verbal, dan interpersonal, seperti kemampuan memecahkan matematika atau masalah lain atau mengambil keputusan sebagai bagian dari tim</a:t>
            </a:r>
            <a:endParaRPr lang="en-ID" dirty="0">
              <a:latin typeface="Bahnschrift" panose="020B0502040204020203" pitchFamily="34" charset="0"/>
            </a:endParaRPr>
          </a:p>
          <a:p>
            <a:pPr marL="285750" indent="-285750" algn="just">
              <a:buFont typeface="Arial" panose="020B0604020202020204" pitchFamily="34" charset="0"/>
              <a:buChar char="•"/>
            </a:pPr>
            <a:r>
              <a:rPr lang="id-ID" dirty="0">
                <a:latin typeface="Bahnschrift" panose="020B0502040204020203" pitchFamily="34" charset="0"/>
              </a:rPr>
              <a:t>Seringkali, ketika organisasi mencari keterampilan teknis, mereka mencari keterampilan yang berkaitan dengan komputer dan penggunaan Internet.</a:t>
            </a:r>
            <a:endParaRPr lang="en-ID" dirty="0">
              <a:latin typeface="Bahnschrift" panose="020B0502040204020203" pitchFamily="34" charset="0"/>
            </a:endParaRPr>
          </a:p>
          <a:p>
            <a:pPr marL="285750" indent="-285750" algn="just">
              <a:buFont typeface="Arial" panose="020B0604020202020204" pitchFamily="34" charset="0"/>
              <a:buChar char="•"/>
            </a:pPr>
            <a:r>
              <a:rPr lang="id-ID" dirty="0">
                <a:latin typeface="Bahnschrift" panose="020B0502040204020203" pitchFamily="34" charset="0"/>
              </a:rPr>
              <a:t>Untuk menemukan karyawan seperti itu, sebagian besar organisasi mencari prestasi pendidikan</a:t>
            </a:r>
            <a:endParaRPr lang="en-ID" dirty="0">
              <a:latin typeface="Bahnschrift" panose="020B0502040204020203" pitchFamily="34" charset="0"/>
            </a:endParaRPr>
          </a:p>
          <a:p>
            <a:pPr marL="285750" indent="-285750" algn="just">
              <a:buFont typeface="Arial" panose="020B0604020202020204" pitchFamily="34" charset="0"/>
              <a:buChar char="•"/>
            </a:pPr>
            <a:r>
              <a:rPr lang="id-ID" dirty="0">
                <a:latin typeface="Bahnschrift" panose="020B0502040204020203" pitchFamily="34" charset="0"/>
              </a:rPr>
              <a:t>Gelar sarjana adalah persyaratan dasar untuk banyak pekerjaan saat ini</a:t>
            </a:r>
            <a:endParaRPr lang="en-ID" dirty="0">
              <a:latin typeface="Bahnschrift" panose="020B0502040204020203" pitchFamily="34" charset="0"/>
            </a:endParaRPr>
          </a:p>
          <a:p>
            <a:pPr marL="285750" indent="-285750" algn="just">
              <a:buFont typeface="Arial" panose="020B0604020202020204" pitchFamily="34" charset="0"/>
              <a:buChar char="•"/>
            </a:pPr>
            <a:r>
              <a:rPr lang="id-ID" dirty="0">
                <a:latin typeface="Bahnschrift" panose="020B0502040204020203" pitchFamily="34" charset="0"/>
              </a:rPr>
              <a:t>Di beberapa daerah, perusahaan dan masyarakat telah menyiapkan program pemagangan dan pelatihan untuk mengatasi kekurangan tenaga kerja</a:t>
            </a:r>
          </a:p>
        </p:txBody>
      </p:sp>
      <p:sp>
        <p:nvSpPr>
          <p:cNvPr id="3" name="TextBox 2">
            <a:extLst>
              <a:ext uri="{FF2B5EF4-FFF2-40B4-BE49-F238E27FC236}">
                <a16:creationId xmlns:a16="http://schemas.microsoft.com/office/drawing/2014/main" id="{1AAF5A68-9CF3-CEF0-FC19-5A94FE647C15}"/>
              </a:ext>
            </a:extLst>
          </p:cNvPr>
          <p:cNvSpPr txBox="1"/>
          <p:nvPr/>
        </p:nvSpPr>
        <p:spPr>
          <a:xfrm>
            <a:off x="524754" y="1190085"/>
            <a:ext cx="10966115" cy="523220"/>
          </a:xfrm>
          <a:prstGeom prst="rect">
            <a:avLst/>
          </a:prstGeom>
          <a:noFill/>
        </p:spPr>
        <p:txBody>
          <a:bodyPr wrap="square">
            <a:spAutoFit/>
          </a:bodyPr>
          <a:lstStyle/>
          <a:p>
            <a:pPr algn="just"/>
            <a:r>
              <a:rPr lang="en-US" sz="2800" b="1" dirty="0">
                <a:latin typeface="Bahnschrift" panose="020B0502040204020203" pitchFamily="34" charset="0"/>
              </a:rPr>
              <a:t>Skill Deficiencies of the Workforce</a:t>
            </a:r>
            <a:endParaRPr lang="id-ID" sz="2800" b="1" dirty="0">
              <a:latin typeface="Bahnschrift" panose="020B0502040204020203" pitchFamily="34" charset="0"/>
            </a:endParaRPr>
          </a:p>
        </p:txBody>
      </p:sp>
    </p:spTree>
    <p:extLst>
      <p:ext uri="{BB962C8B-B14F-4D97-AF65-F5344CB8AC3E}">
        <p14:creationId xmlns:p14="http://schemas.microsoft.com/office/powerpoint/2010/main" val="288471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ID" sz="3600" dirty="0">
                <a:solidFill>
                  <a:schemeClr val="bg1"/>
                </a:solidFill>
                <a:latin typeface="Bahnschrift" panose="020B0502040204020203" pitchFamily="34" charset="0"/>
              </a:rPr>
              <a:t>High-Performance Work Systems</a:t>
            </a:r>
            <a:endParaRPr lang="en-US"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CD6417A-13FB-7A5E-AA36-D0DFE041B630}"/>
              </a:ext>
            </a:extLst>
          </p:cNvPr>
          <p:cNvSpPr txBox="1"/>
          <p:nvPr/>
        </p:nvSpPr>
        <p:spPr>
          <a:xfrm>
            <a:off x="316297" y="1398596"/>
            <a:ext cx="11357832" cy="4031873"/>
          </a:xfrm>
          <a:prstGeom prst="rect">
            <a:avLst/>
          </a:prstGeom>
          <a:noFill/>
        </p:spPr>
        <p:txBody>
          <a:bodyPr wrap="square">
            <a:spAutoFit/>
          </a:bodyPr>
          <a:lstStyle/>
          <a:p>
            <a:pPr algn="just"/>
            <a:r>
              <a:rPr lang="en-ID" sz="2000" b="1" dirty="0" err="1">
                <a:latin typeface="Bahnschrift" panose="020B0502040204020203" pitchFamily="34" charset="0"/>
              </a:rPr>
              <a:t>Definisi</a:t>
            </a:r>
            <a:r>
              <a:rPr lang="en-ID" sz="2000" b="1" dirty="0">
                <a:latin typeface="Bahnschrift" panose="020B0502040204020203" pitchFamily="34" charset="0"/>
              </a:rPr>
              <a:t>: </a:t>
            </a:r>
            <a:r>
              <a:rPr lang="en-ID" sz="2000" dirty="0" err="1">
                <a:latin typeface="Bahnschrift" panose="020B0502040204020203" pitchFamily="34" charset="0"/>
              </a:rPr>
              <a:t>Sebuah</a:t>
            </a:r>
            <a:r>
              <a:rPr lang="en-ID" sz="2000" dirty="0">
                <a:latin typeface="Bahnschrift" panose="020B0502040204020203" pitchFamily="34" charset="0"/>
              </a:rPr>
              <a:t> </a:t>
            </a:r>
            <a:r>
              <a:rPr lang="en-ID" sz="2000" dirty="0" err="1">
                <a:latin typeface="Bahnschrift" panose="020B0502040204020203" pitchFamily="34" charset="0"/>
              </a:rPr>
              <a:t>organisasi</a:t>
            </a:r>
            <a:r>
              <a:rPr lang="en-ID" sz="2000" dirty="0">
                <a:latin typeface="Bahnschrift" panose="020B0502040204020203" pitchFamily="34" charset="0"/>
              </a:rPr>
              <a:t> di mana </a:t>
            </a:r>
            <a:r>
              <a:rPr lang="en-ID" sz="2000" dirty="0" err="1">
                <a:latin typeface="Bahnschrift" panose="020B0502040204020203" pitchFamily="34" charset="0"/>
              </a:rPr>
              <a:t>teknologi</a:t>
            </a:r>
            <a:r>
              <a:rPr lang="en-ID" sz="2000" dirty="0">
                <a:latin typeface="Bahnschrift" panose="020B0502040204020203" pitchFamily="34" charset="0"/>
              </a:rPr>
              <a:t>, </a:t>
            </a:r>
            <a:r>
              <a:rPr lang="en-ID" sz="2000" dirty="0" err="1">
                <a:latin typeface="Bahnschrift" panose="020B0502040204020203" pitchFamily="34" charset="0"/>
              </a:rPr>
              <a:t>struktur</a:t>
            </a:r>
            <a:r>
              <a:rPr lang="en-ID" sz="2000" dirty="0">
                <a:latin typeface="Bahnschrift" panose="020B0502040204020203" pitchFamily="34" charset="0"/>
              </a:rPr>
              <a:t> </a:t>
            </a:r>
            <a:r>
              <a:rPr lang="en-ID" sz="2000" dirty="0" err="1">
                <a:latin typeface="Bahnschrift" panose="020B0502040204020203" pitchFamily="34" charset="0"/>
              </a:rPr>
              <a:t>organisasi</a:t>
            </a:r>
            <a:r>
              <a:rPr lang="en-ID" sz="2000" dirty="0">
                <a:latin typeface="Bahnschrift" panose="020B0502040204020203" pitchFamily="34" charset="0"/>
              </a:rPr>
              <a:t>, orang, dan proses </a:t>
            </a:r>
            <a:r>
              <a:rPr lang="en-ID" sz="2000" dirty="0" err="1">
                <a:latin typeface="Bahnschrift" panose="020B0502040204020203" pitchFamily="34" charset="0"/>
              </a:rPr>
              <a:t>bekerja</a:t>
            </a:r>
            <a:r>
              <a:rPr lang="en-ID" sz="2000" dirty="0">
                <a:latin typeface="Bahnschrift" panose="020B0502040204020203" pitchFamily="34" charset="0"/>
              </a:rPr>
              <a:t> </a:t>
            </a:r>
            <a:r>
              <a:rPr lang="en-ID" sz="2000" dirty="0" err="1">
                <a:latin typeface="Bahnschrift" panose="020B0502040204020203" pitchFamily="34" charset="0"/>
              </a:rPr>
              <a:t>sama</a:t>
            </a:r>
            <a:r>
              <a:rPr lang="en-ID" sz="2000" dirty="0">
                <a:latin typeface="Bahnschrift" panose="020B0502040204020203" pitchFamily="34" charset="0"/>
              </a:rPr>
              <a:t> </a:t>
            </a:r>
            <a:r>
              <a:rPr lang="en-ID" sz="2000" dirty="0" err="1">
                <a:latin typeface="Bahnschrift" panose="020B0502040204020203" pitchFamily="34" charset="0"/>
              </a:rPr>
              <a:t>dengan</a:t>
            </a:r>
            <a:r>
              <a:rPr lang="en-ID" sz="2000" dirty="0">
                <a:latin typeface="Bahnschrift" panose="020B0502040204020203" pitchFamily="34" charset="0"/>
              </a:rPr>
              <a:t> </a:t>
            </a:r>
            <a:r>
              <a:rPr lang="en-ID" sz="2000" dirty="0" err="1">
                <a:latin typeface="Bahnschrift" panose="020B0502040204020203" pitchFamily="34" charset="0"/>
              </a:rPr>
              <a:t>mulus</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memberi</a:t>
            </a:r>
            <a:r>
              <a:rPr lang="en-ID" sz="2000" dirty="0">
                <a:latin typeface="Bahnschrift" panose="020B0502040204020203" pitchFamily="34" charset="0"/>
              </a:rPr>
              <a:t> </a:t>
            </a:r>
            <a:r>
              <a:rPr lang="en-ID" sz="2000" dirty="0" err="1">
                <a:latin typeface="Bahnschrift" panose="020B0502040204020203" pitchFamily="34" charset="0"/>
              </a:rPr>
              <a:t>organisasi</a:t>
            </a:r>
            <a:r>
              <a:rPr lang="en-ID" sz="2000" dirty="0">
                <a:latin typeface="Bahnschrift" panose="020B0502040204020203" pitchFamily="34" charset="0"/>
              </a:rPr>
              <a:t> </a:t>
            </a:r>
            <a:r>
              <a:rPr lang="en-ID" sz="2000" dirty="0" err="1">
                <a:latin typeface="Bahnschrift" panose="020B0502040204020203" pitchFamily="34" charset="0"/>
              </a:rPr>
              <a:t>keunggulan</a:t>
            </a:r>
            <a:r>
              <a:rPr lang="en-ID" sz="2000" dirty="0">
                <a:latin typeface="Bahnschrift" panose="020B0502040204020203" pitchFamily="34" charset="0"/>
              </a:rPr>
              <a:t> </a:t>
            </a:r>
            <a:r>
              <a:rPr lang="en-ID" sz="2000" dirty="0" err="1">
                <a:latin typeface="Bahnschrift" panose="020B0502040204020203" pitchFamily="34" charset="0"/>
              </a:rPr>
              <a:t>dalam</a:t>
            </a:r>
            <a:r>
              <a:rPr lang="en-ID" sz="2000" dirty="0">
                <a:latin typeface="Bahnschrift" panose="020B0502040204020203" pitchFamily="34" charset="0"/>
              </a:rPr>
              <a:t> </a:t>
            </a:r>
            <a:r>
              <a:rPr lang="en-ID" sz="2000" dirty="0" err="1">
                <a:latin typeface="Bahnschrift" panose="020B0502040204020203" pitchFamily="34" charset="0"/>
              </a:rPr>
              <a:t>lingkungan</a:t>
            </a:r>
            <a:r>
              <a:rPr lang="en-ID" sz="2000" dirty="0">
                <a:latin typeface="Bahnschrift" panose="020B0502040204020203" pitchFamily="34" charset="0"/>
              </a:rPr>
              <a:t> yang </a:t>
            </a:r>
            <a:r>
              <a:rPr lang="en-ID" sz="2000" dirty="0" err="1">
                <a:latin typeface="Bahnschrift" panose="020B0502040204020203" pitchFamily="34" charset="0"/>
              </a:rPr>
              <a:t>kompetitif</a:t>
            </a:r>
            <a:r>
              <a:rPr lang="en-ID" sz="2000" dirty="0">
                <a:latin typeface="Bahnschrift" panose="020B0502040204020203" pitchFamily="34" charset="0"/>
              </a:rPr>
              <a:t>.</a:t>
            </a:r>
          </a:p>
          <a:p>
            <a:pPr algn="just"/>
            <a:endParaRPr lang="en-ID" dirty="0">
              <a:latin typeface="Bahnschrift" panose="020B0502040204020203" pitchFamily="34" charset="0"/>
            </a:endParaRPr>
          </a:p>
          <a:p>
            <a:pPr algn="just"/>
            <a:endParaRPr lang="en-ID" dirty="0">
              <a:latin typeface="Bahnschrift" panose="020B0502040204020203" pitchFamily="34" charset="0"/>
            </a:endParaRPr>
          </a:p>
          <a:p>
            <a:pPr algn="just"/>
            <a:r>
              <a:rPr lang="en-ID" dirty="0">
                <a:latin typeface="Bahnschrift" panose="020B0502040204020203" pitchFamily="34" charset="0"/>
              </a:rPr>
              <a:t>HRM </a:t>
            </a:r>
            <a:r>
              <a:rPr lang="id-ID" dirty="0">
                <a:latin typeface="Bahnschrift" panose="020B0502040204020203" pitchFamily="34" charset="0"/>
              </a:rPr>
              <a:t>memainkan peran penting dalam membantu organisasi memperoleh dan mempertahankan keunggulan dibandingkan pesaing dengan menjadi </a:t>
            </a:r>
            <a:r>
              <a:rPr lang="id-ID" b="1" dirty="0">
                <a:latin typeface="Bahnschrift" panose="020B0502040204020203" pitchFamily="34" charset="0"/>
              </a:rPr>
              <a:t>sistem kerja berkinerja tinggi</a:t>
            </a:r>
            <a:r>
              <a:rPr lang="id-ID" dirty="0">
                <a:latin typeface="Bahnschrift" panose="020B0502040204020203" pitchFamily="34" charset="0"/>
              </a:rPr>
              <a:t>.</a:t>
            </a:r>
            <a:endParaRPr lang="en-ID" dirty="0">
              <a:latin typeface="Bahnschrift" panose="020B0502040204020203" pitchFamily="34" charset="0"/>
            </a:endParaRPr>
          </a:p>
          <a:p>
            <a:pPr algn="just"/>
            <a:endParaRPr lang="en-ID" dirty="0">
              <a:latin typeface="Bahnschrift" panose="020B0502040204020203" pitchFamily="34" charset="0"/>
            </a:endParaRPr>
          </a:p>
          <a:p>
            <a:pPr algn="just"/>
            <a:r>
              <a:rPr lang="en-US" dirty="0" err="1">
                <a:latin typeface="Bahnschrift" panose="020B0502040204020203" pitchFamily="34" charset="0"/>
              </a:rPr>
              <a:t>Dalam</a:t>
            </a:r>
            <a:r>
              <a:rPr lang="en-US" dirty="0">
                <a:latin typeface="Bahnschrift" panose="020B0502040204020203" pitchFamily="34" charset="0"/>
              </a:rPr>
              <a:t> </a:t>
            </a:r>
            <a:r>
              <a:rPr lang="en-US" dirty="0" err="1">
                <a:latin typeface="Bahnschrift" panose="020B0502040204020203" pitchFamily="34" charset="0"/>
              </a:rPr>
              <a:t>hal</a:t>
            </a:r>
            <a:r>
              <a:rPr lang="en-US" dirty="0">
                <a:latin typeface="Bahnschrift" panose="020B0502040204020203" pitchFamily="34" charset="0"/>
              </a:rPr>
              <a:t> </a:t>
            </a:r>
            <a:r>
              <a:rPr lang="en-US" dirty="0" err="1">
                <a:latin typeface="Bahnschrift" panose="020B0502040204020203" pitchFamily="34" charset="0"/>
              </a:rPr>
              <a:t>ini</a:t>
            </a:r>
            <a:r>
              <a:rPr lang="id-ID" dirty="0">
                <a:latin typeface="Bahnschrift" panose="020B0502040204020203" pitchFamily="34" charset="0"/>
              </a:rPr>
              <a:t> organisasi memiliki kecocokan terbaik antara sistem sosial (orang dan bagaimana mereka berinteraksi) dan sistem teknis (peralatan dan proses)</a:t>
            </a:r>
            <a:r>
              <a:rPr lang="en-US" dirty="0">
                <a:latin typeface="Bahnschrift" panose="020B0502040204020203" pitchFamily="34" charset="0"/>
              </a:rPr>
              <a:t> </a:t>
            </a:r>
            <a:r>
              <a:rPr lang="en-US" dirty="0" err="1">
                <a:latin typeface="Bahnschrift" panose="020B0502040204020203" pitchFamily="34" charset="0"/>
              </a:rPr>
              <a:t>dalam</a:t>
            </a:r>
            <a:r>
              <a:rPr lang="en-US" dirty="0">
                <a:latin typeface="Bahnschrift" panose="020B0502040204020203" pitchFamily="34" charset="0"/>
              </a:rPr>
              <a:t> </a:t>
            </a:r>
            <a:r>
              <a:rPr lang="en-US" dirty="0" err="1">
                <a:latin typeface="Bahnschrift" panose="020B0502040204020203" pitchFamily="34" charset="0"/>
              </a:rPr>
              <a:t>organisasi</a:t>
            </a:r>
            <a:r>
              <a:rPr lang="id-ID" dirty="0">
                <a:latin typeface="Bahnschrift" panose="020B0502040204020203" pitchFamily="34" charset="0"/>
              </a:rPr>
              <a:t>.</a:t>
            </a:r>
            <a:endParaRPr lang="en-ID" dirty="0">
              <a:latin typeface="Bahnschrift" panose="020B0502040204020203" pitchFamily="34" charset="0"/>
            </a:endParaRPr>
          </a:p>
          <a:p>
            <a:pPr algn="just"/>
            <a:endParaRPr lang="en-ID" dirty="0">
              <a:latin typeface="Bahnschrift" panose="020B0502040204020203" pitchFamily="34" charset="0"/>
            </a:endParaRPr>
          </a:p>
          <a:p>
            <a:pPr algn="just"/>
            <a:r>
              <a:rPr lang="id-ID" dirty="0">
                <a:latin typeface="Bahnschrift" panose="020B0502040204020203" pitchFamily="34" charset="0"/>
              </a:rPr>
              <a:t>Di antara tren yang terjadi dalam sistem kerja berkinerja tinggi saat ini adalah</a:t>
            </a:r>
            <a:r>
              <a:rPr lang="en-ID" dirty="0">
                <a:latin typeface="Bahnschrift" panose="020B0502040204020203" pitchFamily="34" charset="0"/>
              </a:rPr>
              <a:t>:</a:t>
            </a:r>
            <a:endParaRPr lang="id-ID" dirty="0">
              <a:latin typeface="Bahnschrift" panose="020B0502040204020203" pitchFamily="34" charset="0"/>
            </a:endParaRPr>
          </a:p>
          <a:p>
            <a:pPr marL="342900" indent="-342900" algn="just">
              <a:buFont typeface="+mj-lt"/>
              <a:buAutoNum type="alphaLcParenR"/>
            </a:pPr>
            <a:r>
              <a:rPr lang="id-ID" dirty="0">
                <a:latin typeface="Bahnschrift" panose="020B0502040204020203" pitchFamily="34" charset="0"/>
              </a:rPr>
              <a:t>Knowledge workers</a:t>
            </a:r>
            <a:endParaRPr lang="en-ID" dirty="0">
              <a:latin typeface="Bahnschrift" panose="020B0502040204020203" pitchFamily="34" charset="0"/>
            </a:endParaRPr>
          </a:p>
          <a:p>
            <a:pPr marL="342900" indent="-342900" algn="just">
              <a:buFont typeface="+mj-lt"/>
              <a:buAutoNum type="alphaLcParenR"/>
            </a:pPr>
            <a:r>
              <a:rPr lang="id-ID" dirty="0">
                <a:latin typeface="Bahnschrift" panose="020B0502040204020203" pitchFamily="34" charset="0"/>
              </a:rPr>
              <a:t>Employee empowerment</a:t>
            </a:r>
          </a:p>
          <a:p>
            <a:pPr marL="342900" indent="-342900" algn="just">
              <a:buFont typeface="+mj-lt"/>
              <a:buAutoNum type="alphaLcParenR"/>
            </a:pPr>
            <a:r>
              <a:rPr lang="en-ID" dirty="0">
                <a:latin typeface="Bahnschrift" panose="020B0502040204020203" pitchFamily="34" charset="0"/>
              </a:rPr>
              <a:t>Teamwork</a:t>
            </a:r>
            <a:endParaRPr lang="id-ID" dirty="0">
              <a:latin typeface="Bahnschrift" panose="020B0502040204020203" pitchFamily="34" charset="0"/>
            </a:endParaRPr>
          </a:p>
        </p:txBody>
      </p:sp>
      <p:sp>
        <p:nvSpPr>
          <p:cNvPr id="9" name="Rectangle: Rounded Corners 8">
            <a:extLst>
              <a:ext uri="{FF2B5EF4-FFF2-40B4-BE49-F238E27FC236}">
                <a16:creationId xmlns:a16="http://schemas.microsoft.com/office/drawing/2014/main" id="{0096D9D1-A948-3261-E485-48388379A200}"/>
              </a:ext>
            </a:extLst>
          </p:cNvPr>
          <p:cNvSpPr/>
          <p:nvPr/>
        </p:nvSpPr>
        <p:spPr>
          <a:xfrm>
            <a:off x="316297" y="1283991"/>
            <a:ext cx="11357832" cy="10800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08470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1. Knowledge workers</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468654" y="1348115"/>
            <a:ext cx="11105967" cy="646331"/>
          </a:xfrm>
          <a:prstGeom prst="rect">
            <a:avLst/>
          </a:prstGeom>
          <a:noFill/>
        </p:spPr>
        <p:txBody>
          <a:bodyPr wrap="square">
            <a:spAutoFit/>
          </a:bodyPr>
          <a:lstStyle/>
          <a:p>
            <a:pPr algn="just"/>
            <a:r>
              <a:rPr lang="en-US" dirty="0">
                <a:latin typeface="Bahnschrift" panose="020B0502040204020203" pitchFamily="34" charset="0"/>
              </a:rPr>
              <a:t>Knowledge workers </a:t>
            </a:r>
            <a:r>
              <a:rPr lang="en-US" dirty="0" err="1">
                <a:latin typeface="Bahnschrift" panose="020B0502040204020203" pitchFamily="34" charset="0"/>
              </a:rPr>
              <a:t>merupakan</a:t>
            </a:r>
            <a:r>
              <a:rPr lang="en-US" dirty="0">
                <a:latin typeface="Bahnschrift" panose="020B0502040204020203" pitchFamily="34" charset="0"/>
              </a:rPr>
              <a:t> </a:t>
            </a:r>
            <a:r>
              <a:rPr lang="en-US" dirty="0" err="1">
                <a:latin typeface="Bahnschrift" panose="020B0502040204020203" pitchFamily="34" charset="0"/>
              </a:rPr>
              <a:t>karyawan</a:t>
            </a:r>
            <a:r>
              <a:rPr lang="en-US" dirty="0">
                <a:latin typeface="Bahnschrift" panose="020B0502040204020203" pitchFamily="34" charset="0"/>
              </a:rPr>
              <a:t> yang </a:t>
            </a:r>
            <a:r>
              <a:rPr lang="en-US" dirty="0" err="1">
                <a:latin typeface="Bahnschrift" panose="020B0502040204020203" pitchFamily="34" charset="0"/>
              </a:rPr>
              <a:t>kontribusi</a:t>
            </a:r>
            <a:r>
              <a:rPr lang="en-US" dirty="0">
                <a:latin typeface="Bahnschrift" panose="020B0502040204020203" pitchFamily="34" charset="0"/>
              </a:rPr>
              <a:t> </a:t>
            </a:r>
            <a:r>
              <a:rPr lang="en-US" dirty="0" err="1">
                <a:latin typeface="Bahnschrift" panose="020B0502040204020203" pitchFamily="34" charset="0"/>
              </a:rPr>
              <a:t>utamanya</a:t>
            </a:r>
            <a:r>
              <a:rPr lang="en-US" dirty="0">
                <a:latin typeface="Bahnschrift" panose="020B0502040204020203" pitchFamily="34" charset="0"/>
              </a:rPr>
              <a:t> </a:t>
            </a:r>
            <a:r>
              <a:rPr lang="en-US" dirty="0" err="1">
                <a:latin typeface="Bahnschrift" panose="020B0502040204020203" pitchFamily="34" charset="0"/>
              </a:rPr>
              <a:t>bagi</a:t>
            </a:r>
            <a:r>
              <a:rPr lang="en-US" dirty="0">
                <a:latin typeface="Bahnschrift" panose="020B0502040204020203" pitchFamily="34" charset="0"/>
              </a:rPr>
              <a:t> </a:t>
            </a:r>
            <a:r>
              <a:rPr lang="en-US" dirty="0" err="1">
                <a:latin typeface="Bahnschrift" panose="020B0502040204020203" pitchFamily="34" charset="0"/>
              </a:rPr>
              <a:t>organisasi</a:t>
            </a:r>
            <a:r>
              <a:rPr lang="en-US" dirty="0">
                <a:latin typeface="Bahnschrift" panose="020B0502040204020203" pitchFamily="34" charset="0"/>
              </a:rPr>
              <a:t> </a:t>
            </a:r>
            <a:r>
              <a:rPr lang="en-US" dirty="0" err="1">
                <a:latin typeface="Bahnschrift" panose="020B0502040204020203" pitchFamily="34" charset="0"/>
              </a:rPr>
              <a:t>adalah</a:t>
            </a:r>
            <a:r>
              <a:rPr lang="en-US" dirty="0">
                <a:latin typeface="Bahnschrift" panose="020B0502040204020203" pitchFamily="34" charset="0"/>
              </a:rPr>
              <a:t> </a:t>
            </a:r>
            <a:r>
              <a:rPr lang="en-US" dirty="0" err="1">
                <a:latin typeface="Bahnschrift" panose="020B0502040204020203" pitchFamily="34" charset="0"/>
              </a:rPr>
              <a:t>pengetahuan</a:t>
            </a:r>
            <a:r>
              <a:rPr lang="en-US" dirty="0">
                <a:latin typeface="Bahnschrift" panose="020B0502040204020203" pitchFamily="34" charset="0"/>
              </a:rPr>
              <a:t> </a:t>
            </a:r>
            <a:r>
              <a:rPr lang="en-US" dirty="0" err="1">
                <a:latin typeface="Bahnschrift" panose="020B0502040204020203" pitchFamily="34" charset="0"/>
              </a:rPr>
              <a:t>khusus</a:t>
            </a:r>
            <a:r>
              <a:rPr lang="en-US" dirty="0">
                <a:latin typeface="Bahnschrift" panose="020B0502040204020203" pitchFamily="34" charset="0"/>
              </a:rPr>
              <a:t>, </a:t>
            </a:r>
            <a:r>
              <a:rPr lang="en-US" dirty="0" err="1">
                <a:latin typeface="Bahnschrift" panose="020B0502040204020203" pitchFamily="34" charset="0"/>
              </a:rPr>
              <a:t>seperti</a:t>
            </a:r>
            <a:r>
              <a:rPr lang="en-US" dirty="0">
                <a:latin typeface="Bahnschrift" panose="020B0502040204020203" pitchFamily="34" charset="0"/>
              </a:rPr>
              <a:t> </a:t>
            </a:r>
            <a:r>
              <a:rPr lang="en-US" dirty="0" err="1">
                <a:latin typeface="Bahnschrift" panose="020B0502040204020203" pitchFamily="34" charset="0"/>
              </a:rPr>
              <a:t>pengetahuan</a:t>
            </a:r>
            <a:r>
              <a:rPr lang="en-US" dirty="0">
                <a:latin typeface="Bahnschrift" panose="020B0502040204020203" pitchFamily="34" charset="0"/>
              </a:rPr>
              <a:t> </a:t>
            </a:r>
            <a:r>
              <a:rPr lang="en-US" dirty="0" err="1">
                <a:latin typeface="Bahnschrift" panose="020B0502040204020203" pitchFamily="34" charset="0"/>
              </a:rPr>
              <a:t>pelanggan</a:t>
            </a:r>
            <a:r>
              <a:rPr lang="en-US" dirty="0">
                <a:latin typeface="Bahnschrift" panose="020B0502040204020203" pitchFamily="34" charset="0"/>
              </a:rPr>
              <a:t>, proses, </a:t>
            </a:r>
            <a:r>
              <a:rPr lang="en-US" dirty="0" err="1">
                <a:latin typeface="Bahnschrift" panose="020B0502040204020203" pitchFamily="34" charset="0"/>
              </a:rPr>
              <a:t>atau</a:t>
            </a:r>
            <a:r>
              <a:rPr lang="en-US" dirty="0">
                <a:latin typeface="Bahnschrift" panose="020B0502040204020203" pitchFamily="34" charset="0"/>
              </a:rPr>
              <a:t> </a:t>
            </a:r>
            <a:r>
              <a:rPr lang="en-US" dirty="0" err="1">
                <a:latin typeface="Bahnschrift" panose="020B0502040204020203" pitchFamily="34" charset="0"/>
              </a:rPr>
              <a:t>profesi</a:t>
            </a:r>
            <a:r>
              <a:rPr lang="en-US" dirty="0">
                <a:latin typeface="Bahnschrift" panose="020B0502040204020203" pitchFamily="34" charset="0"/>
              </a:rPr>
              <a:t>.</a:t>
            </a:r>
            <a:endParaRPr lang="id-ID" dirty="0">
              <a:latin typeface="Bahnschrift" panose="020B0502040204020203" pitchFamily="34" charset="0"/>
            </a:endParaRPr>
          </a:p>
        </p:txBody>
      </p:sp>
      <p:pic>
        <p:nvPicPr>
          <p:cNvPr id="8" name="Picture 7">
            <a:extLst>
              <a:ext uri="{FF2B5EF4-FFF2-40B4-BE49-F238E27FC236}">
                <a16:creationId xmlns:a16="http://schemas.microsoft.com/office/drawing/2014/main" id="{F9DBF680-E673-4395-7FF6-8D948B77B1E6}"/>
              </a:ext>
            </a:extLst>
          </p:cNvPr>
          <p:cNvPicPr>
            <a:picLocks noChangeAspect="1"/>
          </p:cNvPicPr>
          <p:nvPr/>
        </p:nvPicPr>
        <p:blipFill>
          <a:blip r:embed="rId4"/>
          <a:stretch>
            <a:fillRect/>
          </a:stretch>
        </p:blipFill>
        <p:spPr>
          <a:xfrm>
            <a:off x="468654" y="2155864"/>
            <a:ext cx="7453942" cy="3187376"/>
          </a:xfrm>
          <a:prstGeom prst="rect">
            <a:avLst/>
          </a:prstGeom>
        </p:spPr>
      </p:pic>
      <p:sp>
        <p:nvSpPr>
          <p:cNvPr id="10" name="TextBox 9">
            <a:extLst>
              <a:ext uri="{FF2B5EF4-FFF2-40B4-BE49-F238E27FC236}">
                <a16:creationId xmlns:a16="http://schemas.microsoft.com/office/drawing/2014/main" id="{F178BA78-39B5-781E-E2DC-94B42F7EFF8F}"/>
              </a:ext>
            </a:extLst>
          </p:cNvPr>
          <p:cNvSpPr txBox="1"/>
          <p:nvPr/>
        </p:nvSpPr>
        <p:spPr>
          <a:xfrm>
            <a:off x="1549998" y="5386787"/>
            <a:ext cx="5291253" cy="307777"/>
          </a:xfrm>
          <a:prstGeom prst="rect">
            <a:avLst/>
          </a:prstGeom>
          <a:noFill/>
        </p:spPr>
        <p:txBody>
          <a:bodyPr wrap="square">
            <a:spAutoFit/>
          </a:bodyPr>
          <a:lstStyle/>
          <a:p>
            <a:pPr algn="ctr"/>
            <a:r>
              <a:rPr lang="en-ID" sz="1400" dirty="0" err="1">
                <a:latin typeface="Bahnschrift" panose="020B0502040204020203" pitchFamily="34" charset="0"/>
              </a:rPr>
              <a:t>Tabel</a:t>
            </a:r>
            <a:r>
              <a:rPr lang="en-ID" sz="1400" dirty="0">
                <a:latin typeface="Bahnschrift" panose="020B0502040204020203" pitchFamily="34" charset="0"/>
              </a:rPr>
              <a:t> 1. </a:t>
            </a:r>
            <a:r>
              <a:rPr lang="id-ID" sz="1400" dirty="0">
                <a:latin typeface="Bahnschrift" panose="020B0502040204020203" pitchFamily="34" charset="0"/>
              </a:rPr>
              <a:t>10 Pekerjaan Teratas untuk Pertumbuhan Pekerjaan</a:t>
            </a:r>
          </a:p>
        </p:txBody>
      </p:sp>
      <p:sp>
        <p:nvSpPr>
          <p:cNvPr id="12" name="TextBox 11">
            <a:extLst>
              <a:ext uri="{FF2B5EF4-FFF2-40B4-BE49-F238E27FC236}">
                <a16:creationId xmlns:a16="http://schemas.microsoft.com/office/drawing/2014/main" id="{B372D2E0-781E-3575-5E05-5C93432D54C6}"/>
              </a:ext>
            </a:extLst>
          </p:cNvPr>
          <p:cNvSpPr txBox="1"/>
          <p:nvPr/>
        </p:nvSpPr>
        <p:spPr>
          <a:xfrm>
            <a:off x="8034454" y="2930179"/>
            <a:ext cx="3819292" cy="1754326"/>
          </a:xfrm>
          <a:prstGeom prst="rect">
            <a:avLst/>
          </a:prstGeom>
          <a:noFill/>
        </p:spPr>
        <p:txBody>
          <a:bodyPr wrap="square">
            <a:spAutoFit/>
          </a:bodyPr>
          <a:lstStyle/>
          <a:p>
            <a:pPr algn="just"/>
            <a:r>
              <a:rPr lang="en-US" dirty="0" err="1">
                <a:latin typeface="Bahnschrift" panose="020B0502040204020203" pitchFamily="34" charset="0"/>
              </a:rPr>
              <a:t>Tabel</a:t>
            </a:r>
            <a:r>
              <a:rPr lang="en-US" dirty="0">
                <a:latin typeface="Bahnschrift" panose="020B0502040204020203" pitchFamily="34" charset="0"/>
              </a:rPr>
              <a:t> 1. </a:t>
            </a:r>
            <a:r>
              <a:rPr lang="en-US" dirty="0" err="1">
                <a:latin typeface="Bahnschrift" panose="020B0502040204020203" pitchFamily="34" charset="0"/>
              </a:rPr>
              <a:t>mencantumkan</a:t>
            </a:r>
            <a:r>
              <a:rPr lang="en-US" dirty="0">
                <a:latin typeface="Bahnschrift" panose="020B0502040204020203" pitchFamily="34" charset="0"/>
              </a:rPr>
              <a:t> 10 </a:t>
            </a:r>
            <a:r>
              <a:rPr lang="en-US" dirty="0" err="1">
                <a:latin typeface="Bahnschrift" panose="020B0502040204020203" pitchFamily="34" charset="0"/>
              </a:rPr>
              <a:t>pekerjaan</a:t>
            </a:r>
            <a:r>
              <a:rPr lang="en-US" dirty="0">
                <a:latin typeface="Bahnschrift" panose="020B0502040204020203" pitchFamily="34" charset="0"/>
              </a:rPr>
              <a:t> yang </a:t>
            </a:r>
            <a:r>
              <a:rPr lang="en-US" dirty="0" err="1">
                <a:latin typeface="Bahnschrift" panose="020B0502040204020203" pitchFamily="34" charset="0"/>
              </a:rPr>
              <a:t>diperkirakan</a:t>
            </a:r>
            <a:r>
              <a:rPr lang="en-US" dirty="0">
                <a:latin typeface="Bahnschrift" panose="020B0502040204020203" pitchFamily="34" charset="0"/>
              </a:rPr>
              <a:t> </a:t>
            </a:r>
            <a:r>
              <a:rPr lang="en-US" dirty="0" err="1">
                <a:latin typeface="Bahnschrift" panose="020B0502040204020203" pitchFamily="34" charset="0"/>
              </a:rPr>
              <a:t>akan</a:t>
            </a:r>
            <a:r>
              <a:rPr lang="en-US" dirty="0">
                <a:latin typeface="Bahnschrift" panose="020B0502040204020203" pitchFamily="34" charset="0"/>
              </a:rPr>
              <a:t> </a:t>
            </a:r>
            <a:r>
              <a:rPr lang="en-US" dirty="0" err="1">
                <a:latin typeface="Bahnschrift" panose="020B0502040204020203" pitchFamily="34" charset="0"/>
              </a:rPr>
              <a:t>memperoleh</a:t>
            </a:r>
            <a:r>
              <a:rPr lang="en-US" dirty="0">
                <a:latin typeface="Bahnschrift" panose="020B0502040204020203" pitchFamily="34" charset="0"/>
              </a:rPr>
              <a:t> </a:t>
            </a:r>
            <a:r>
              <a:rPr lang="en-US" dirty="0" err="1">
                <a:latin typeface="Bahnschrift" panose="020B0502040204020203" pitchFamily="34" charset="0"/>
              </a:rPr>
              <a:t>pekerjaan</a:t>
            </a:r>
            <a:r>
              <a:rPr lang="en-US" dirty="0">
                <a:latin typeface="Bahnschrift" panose="020B0502040204020203" pitchFamily="34" charset="0"/>
              </a:rPr>
              <a:t> </a:t>
            </a:r>
            <a:r>
              <a:rPr lang="en-US" dirty="0" err="1">
                <a:latin typeface="Bahnschrift" panose="020B0502040204020203" pitchFamily="34" charset="0"/>
              </a:rPr>
              <a:t>terbanyak</a:t>
            </a:r>
            <a:r>
              <a:rPr lang="en-US" dirty="0">
                <a:latin typeface="Bahnschrift" panose="020B0502040204020203" pitchFamily="34" charset="0"/>
              </a:rPr>
              <a:t> </a:t>
            </a:r>
            <a:r>
              <a:rPr lang="en-US" dirty="0" err="1">
                <a:latin typeface="Bahnschrift" panose="020B0502040204020203" pitchFamily="34" charset="0"/>
              </a:rPr>
              <a:t>antara</a:t>
            </a:r>
            <a:r>
              <a:rPr lang="en-US" dirty="0">
                <a:latin typeface="Bahnschrift" panose="020B0502040204020203" pitchFamily="34" charset="0"/>
              </a:rPr>
              <a:t> </a:t>
            </a:r>
            <a:r>
              <a:rPr lang="en-US" dirty="0" err="1">
                <a:latin typeface="Bahnschrift" panose="020B0502040204020203" pitchFamily="34" charset="0"/>
              </a:rPr>
              <a:t>tahun</a:t>
            </a:r>
            <a:r>
              <a:rPr lang="en-US" dirty="0">
                <a:latin typeface="Bahnschrift" panose="020B0502040204020203" pitchFamily="34" charset="0"/>
              </a:rPr>
              <a:t> 2014 dan 2024 dan 10 </a:t>
            </a:r>
            <a:r>
              <a:rPr lang="en-US" dirty="0" err="1">
                <a:latin typeface="Bahnschrift" panose="020B0502040204020203" pitchFamily="34" charset="0"/>
              </a:rPr>
              <a:t>pekerjaan</a:t>
            </a:r>
            <a:r>
              <a:rPr lang="en-US" dirty="0">
                <a:latin typeface="Bahnschrift" panose="020B0502040204020203" pitchFamily="34" charset="0"/>
              </a:rPr>
              <a:t> yang </a:t>
            </a:r>
            <a:r>
              <a:rPr lang="en-US" dirty="0" err="1">
                <a:latin typeface="Bahnschrift" panose="020B0502040204020203" pitchFamily="34" charset="0"/>
              </a:rPr>
              <a:t>diperkirakan</a:t>
            </a:r>
            <a:r>
              <a:rPr lang="en-US" dirty="0">
                <a:latin typeface="Bahnschrift" panose="020B0502040204020203" pitchFamily="34" charset="0"/>
              </a:rPr>
              <a:t> </a:t>
            </a:r>
            <a:r>
              <a:rPr lang="en-US" dirty="0" err="1">
                <a:latin typeface="Bahnschrift" panose="020B0502040204020203" pitchFamily="34" charset="0"/>
              </a:rPr>
              <a:t>akan</a:t>
            </a:r>
            <a:r>
              <a:rPr lang="en-US" dirty="0">
                <a:latin typeface="Bahnschrift" panose="020B0502040204020203" pitchFamily="34" charset="0"/>
              </a:rPr>
              <a:t> </a:t>
            </a:r>
            <a:r>
              <a:rPr lang="en-US" dirty="0" err="1">
                <a:latin typeface="Bahnschrift" panose="020B0502040204020203" pitchFamily="34" charset="0"/>
              </a:rPr>
              <a:t>tumbuh</a:t>
            </a:r>
            <a:r>
              <a:rPr lang="en-US" dirty="0">
                <a:latin typeface="Bahnschrift" panose="020B0502040204020203" pitchFamily="34" charset="0"/>
              </a:rPr>
              <a:t> paling </a:t>
            </a:r>
            <a:r>
              <a:rPr lang="en-US" dirty="0" err="1">
                <a:latin typeface="Bahnschrift" panose="020B0502040204020203" pitchFamily="34" charset="0"/>
              </a:rPr>
              <a:t>cepat</a:t>
            </a:r>
            <a:r>
              <a:rPr lang="en-US" dirty="0">
                <a:latin typeface="Bahnschrift" panose="020B0502040204020203" pitchFamily="34" charset="0"/>
              </a:rPr>
              <a:t>.</a:t>
            </a:r>
            <a:endParaRPr lang="id-ID" dirty="0">
              <a:latin typeface="Bahnschrift" panose="020B0502040204020203" pitchFamily="34" charset="0"/>
            </a:endParaRPr>
          </a:p>
        </p:txBody>
      </p:sp>
    </p:spTree>
    <p:extLst>
      <p:ext uri="{BB962C8B-B14F-4D97-AF65-F5344CB8AC3E}">
        <p14:creationId xmlns:p14="http://schemas.microsoft.com/office/powerpoint/2010/main" val="555828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3701</TotalTime>
  <Words>1888</Words>
  <Application>Microsoft Office PowerPoint</Application>
  <PresentationFormat>Widescreen</PresentationFormat>
  <Paragraphs>168</Paragraphs>
  <Slides>24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Bahnschrift</vt:lpstr>
      <vt:lpstr>Calibri</vt:lpstr>
      <vt:lpstr>Calibri Light</vt:lpstr>
      <vt:lpstr>Office Theme</vt:lpstr>
      <vt:lpstr>PERENCANAAN SUMBER DAYA PERUSAHAAN (HR)</vt:lpstr>
      <vt:lpstr>Referensi</vt:lpstr>
      <vt:lpstr>Trends in HRM</vt:lpstr>
      <vt:lpstr>A. Change in the Labor Force</vt:lpstr>
      <vt:lpstr>Change in the Labor Force</vt:lpstr>
      <vt:lpstr>Change in the Labor Force</vt:lpstr>
      <vt:lpstr>Change in the Labor Force</vt:lpstr>
      <vt:lpstr>High-Performance Work Systems</vt:lpstr>
      <vt:lpstr>1. Knowledge workers</vt:lpstr>
      <vt:lpstr>2. Employee empowerment</vt:lpstr>
      <vt:lpstr>3. Teamwork</vt:lpstr>
      <vt:lpstr>Focus on Strategy</vt:lpstr>
      <vt:lpstr>1. Mergers and Acquisitions</vt:lpstr>
      <vt:lpstr>Contoh Perusahaan Merger</vt:lpstr>
      <vt:lpstr>2. High-Quality Standards</vt:lpstr>
      <vt:lpstr>3. Cost Control</vt:lpstr>
      <vt:lpstr>3a. Downsizing</vt:lpstr>
      <vt:lpstr>3b. Reengineering</vt:lpstr>
      <vt:lpstr>3c. Outsourcing</vt:lpstr>
      <vt:lpstr>4. Expanding into Global Markets</vt:lpstr>
      <vt:lpstr>Technological Change in HRM</vt:lpstr>
      <vt:lpstr>B. Change in Employment Relationship</vt:lpstr>
      <vt:lpstr>B. Change in Employment Relationship</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TITA AYU ROSPRICILIA</dc:creator>
  <cp:lastModifiedBy>Raulia Riski</cp:lastModifiedBy>
  <cp:revision>589</cp:revision>
  <dcterms:created xsi:type="dcterms:W3CDTF">2022-09-29T01:16:55Z</dcterms:created>
  <dcterms:modified xsi:type="dcterms:W3CDTF">2023-04-12T02:01:34Z</dcterms:modified>
</cp:coreProperties>
</file>