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337" r:id="rId4"/>
    <p:sldId id="347" r:id="rId5"/>
    <p:sldId id="339" r:id="rId6"/>
    <p:sldId id="354" r:id="rId7"/>
    <p:sldId id="311" r:id="rId8"/>
    <p:sldId id="355" r:id="rId9"/>
    <p:sldId id="340" r:id="rId10"/>
    <p:sldId id="341" r:id="rId11"/>
    <p:sldId id="358" r:id="rId12"/>
    <p:sldId id="357" r:id="rId13"/>
    <p:sldId id="356" r:id="rId14"/>
    <p:sldId id="360" r:id="rId15"/>
    <p:sldId id="361" r:id="rId16"/>
    <p:sldId id="338" r:id="rId17"/>
    <p:sldId id="344" r:id="rId18"/>
    <p:sldId id="345" r:id="rId19"/>
    <p:sldId id="346" r:id="rId20"/>
    <p:sldId id="348" r:id="rId21"/>
    <p:sldId id="280" r:id="rId22"/>
    <p:sldId id="349" r:id="rId23"/>
    <p:sldId id="350" r:id="rId24"/>
    <p:sldId id="362" r:id="rId25"/>
    <p:sldId id="351" r:id="rId26"/>
    <p:sldId id="352" r:id="rId27"/>
    <p:sldId id="363" r:id="rId28"/>
    <p:sldId id="364" r:id="rId29"/>
    <p:sldId id="353" r:id="rId30"/>
    <p:sldId id="365" r:id="rId31"/>
    <p:sldId id="366" r:id="rId32"/>
    <p:sldId id="367" r:id="rId33"/>
    <p:sldId id="310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71940" autoAdjust="0"/>
  </p:normalViewPr>
  <p:slideViewPr>
    <p:cSldViewPr snapToGrid="0">
      <p:cViewPr varScale="1">
        <p:scale>
          <a:sx n="40" d="100"/>
          <a:sy n="40" d="100"/>
        </p:scale>
        <p:origin x="1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E4ED-3819-4E22-8CA8-2382501E43B7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D8ED-4997-4195-BBC5-5406181ED0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8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42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36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249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99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98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799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641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040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7058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14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08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603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843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075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008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48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230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2129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2094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0113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948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323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052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783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26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40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98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463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897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76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90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23F4-D89A-B9FF-0CBF-B4C1EE62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EF20-1D20-262F-F512-6132C0B7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A39-584A-9460-47FC-2C3C9BF2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4E22-3133-DD7B-E83E-0EEBDC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0CBB-A337-2BFB-3241-B1B9296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0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92AA-ECB0-7016-94FD-896AC8D7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8866-D489-C35B-E24C-96543F9D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4BA-85A7-C3B5-4518-2AD2FE9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BF7-2444-486E-6718-14DAA3E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CB6-CCF3-671E-5DED-EF3F9BEF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2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AFD3-14A1-B238-C0AC-C9929853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E090-7610-DAA7-8F0B-080D54E6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AF91-765E-3185-91A2-B7C894A1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69D3-E902-AB1C-6697-E563156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67AC-11F1-AD5C-660D-B44A7E4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1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0376-E037-FBEF-3F83-D5850DF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6C64-8234-EB0A-3338-04DE8B46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3B43-2391-D027-59B6-BC6C782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1E97-ED6E-265B-5C06-64CE9C8F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52E0-7FB1-9D07-D64F-3765648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93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FCB-1A27-FD7B-B238-96F6829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80CA-437C-9DE2-8DC6-988D2761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C34-7F88-F241-3A40-62EF6288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D700-5678-2369-89B2-21FBC861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C583-E267-473B-FCE6-EF45DAFA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2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610-D933-C40B-DC2D-A4FBAB06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026F-D41C-D34C-9859-09A62576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CA53-15DC-3504-1C65-E7948975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7D72-3966-F8B9-DC90-BD53408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7D8-C9B4-EDD3-9B59-D1B1403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EF2A-1961-5AA1-E519-7953087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C97-2292-ABD3-7519-FA4F944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4CAB-39D1-45B9-40FA-6446D6D8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020B-7FFA-F484-4BE1-7FECF9CB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5B3B-EC8F-626F-C5CD-C0662CA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0AB84-3312-19F6-EE6D-EB2524A67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CBCB6-FEFD-3213-E312-386B2217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0EC3-4694-C06E-DC63-4C6BBDC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030B3-8712-93C8-5A19-1FA4B677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8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96-386B-7096-7D6E-DD97FEA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9738F-40CB-1DD6-8594-741C1998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32956-40C1-10E7-FA47-C7F74ED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C96-88CD-A856-3DE9-22359DF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DE4A9-43EB-30B1-D6A4-DB2F149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F2DF9-344A-09F0-6AA0-2D9269B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1389-E398-D827-FEB8-7DD3312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2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3A3-94E7-02B3-28E4-76D17A9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BD5A-57C7-A07E-68C4-439104D9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B36C-0731-6A1D-7766-1AA7EC76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A2F6-E53D-60CE-1163-895F1F51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D884-2B20-3E12-2184-939E7320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B555-0B79-A55F-2539-5F97316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CC41-30B8-1C51-50A6-A0E82487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62200-0E59-7EEB-C815-F0585B0C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19DC-AB0A-9D5B-7D87-729DEFF4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CF-287D-E4A8-A716-6BAE88F3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E8E6-90D1-B091-1C0D-C40DB3CE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A9D6-8878-642F-D866-E1A4A1FD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7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2DAD2-12D3-F9A9-94F1-F2171960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7478-A219-A3CD-2AD8-A6352B9B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F9C-CC71-0EFA-F7F9-46C510EF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E316-EB74-4320-9DD0-064FECFA3692}" type="datetimeFigureOut">
              <a:rPr lang="id-ID" smtClean="0"/>
              <a:t>04/05/2023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4E1-25AD-780E-517B-7352EB14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342D-4A12-B3BA-CB60-4EF8F24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4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225-A528-6C90-19FD-259E167A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4" y="2766593"/>
            <a:ext cx="7315201" cy="614109"/>
          </a:xfrm>
        </p:spPr>
        <p:txBody>
          <a:bodyPr>
            <a:normAutofit fontScale="90000"/>
          </a:bodyPr>
          <a:lstStyle/>
          <a:p>
            <a:r>
              <a:rPr lang="en-ID" sz="4000" b="1" dirty="0">
                <a:latin typeface="Bahnschrift" panose="020B0502040204020203" pitchFamily="34" charset="0"/>
                <a:cs typeface="Arial" panose="020B0604020202020204" pitchFamily="34" charset="0"/>
              </a:rPr>
              <a:t>PERENCANAAN SUMBER DAYA PERUSAHAAN (HR)</a:t>
            </a:r>
            <a:endParaRPr lang="id-ID" sz="4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E73E-D336-9385-0792-377B97E58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145" y="3781588"/>
            <a:ext cx="2933700" cy="614109"/>
          </a:xfrm>
        </p:spPr>
        <p:txBody>
          <a:bodyPr>
            <a:normAutofit/>
          </a:bodyPr>
          <a:lstStyle/>
          <a:p>
            <a:r>
              <a:rPr lang="en-ID" sz="3200" b="1" dirty="0" err="1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Pertemuan</a:t>
            </a:r>
            <a:r>
              <a:rPr lang="en-ID" sz="32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4</a:t>
            </a:r>
            <a:endParaRPr lang="id-ID" sz="3200" b="1" dirty="0">
              <a:solidFill>
                <a:srgbClr val="C0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ownload | Pendaftaran ITTelkom Surabaya">
            <a:extLst>
              <a:ext uri="{FF2B5EF4-FFF2-40B4-BE49-F238E27FC236}">
                <a16:creationId xmlns:a16="http://schemas.microsoft.com/office/drawing/2014/main" id="{B5E5D7D2-E6F3-8486-724C-1E7BEFB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4" y="440081"/>
            <a:ext cx="2701624" cy="14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1FED0B-E9F7-68E6-D7CF-265E15E80805}"/>
              </a:ext>
            </a:extLst>
          </p:cNvPr>
          <p:cNvSpPr txBox="1">
            <a:spLocks/>
          </p:cNvSpPr>
          <p:nvPr/>
        </p:nvSpPr>
        <p:spPr>
          <a:xfrm>
            <a:off x="3762374" y="5410692"/>
            <a:ext cx="4667250" cy="77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Oleh:</a:t>
            </a:r>
          </a:p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Raulia Riski,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S.Kom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.,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M.Kom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.,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M.M.Sc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5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Reducing a Surplus 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sizing - Free people icons">
            <a:extLst>
              <a:ext uri="{FF2B5EF4-FFF2-40B4-BE49-F238E27FC236}">
                <a16:creationId xmlns:a16="http://schemas.microsoft.com/office/drawing/2014/main" id="{EA244B21-1064-FF38-3507-8A88D86E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" y="3074348"/>
            <a:ext cx="1986776" cy="19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CAA50AA8-2259-C67A-651F-C07C0A5C0689}"/>
              </a:ext>
            </a:extLst>
          </p:cNvPr>
          <p:cNvSpPr txBox="1">
            <a:spLocks/>
          </p:cNvSpPr>
          <p:nvPr/>
        </p:nvSpPr>
        <p:spPr>
          <a:xfrm>
            <a:off x="524755" y="1338601"/>
            <a:ext cx="2619889" cy="39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Bahnschrift" panose="020B0502040204020203" pitchFamily="34" charset="0"/>
              </a:rPr>
              <a:t>1. Downsizing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53C5D-05E1-7F2A-98AA-45EAA413D1F3}"/>
              </a:ext>
            </a:extLst>
          </p:cNvPr>
          <p:cNvSpPr txBox="1"/>
          <p:nvPr/>
        </p:nvSpPr>
        <p:spPr>
          <a:xfrm>
            <a:off x="3156998" y="3122132"/>
            <a:ext cx="60997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id-ID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 biaya</a:t>
            </a:r>
            <a:endParaRPr lang="en-ID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id-ID" sz="2400" dirty="0">
                <a:latin typeface="Bahnschrift" panose="020B0502040204020203" pitchFamily="34" charset="0"/>
              </a:rPr>
              <a:t>Mengganti tenaga kerja dengan teknologi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id-ID" sz="2400" dirty="0">
                <a:latin typeface="Bahnschrift" panose="020B0502040204020203" pitchFamily="34" charset="0"/>
              </a:rPr>
              <a:t>Merger dan akuisisi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id-ID" sz="2400" dirty="0">
                <a:latin typeface="Bahnschrift" panose="020B0502040204020203" pitchFamily="34" charset="0"/>
              </a:rPr>
              <a:t>Pindah ke lokasi yang lebih ekonomis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5D6CE-ED17-4D61-ED75-C9221A071AEA}"/>
              </a:ext>
            </a:extLst>
          </p:cNvPr>
          <p:cNvSpPr txBox="1"/>
          <p:nvPr/>
        </p:nvSpPr>
        <p:spPr>
          <a:xfrm>
            <a:off x="746467" y="1861063"/>
            <a:ext cx="109207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 sejumlah besar personel secara terencana dengan tujuan meningkatkan daya saing organisasi</a:t>
            </a:r>
            <a:r>
              <a:rPr lang="en-ID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7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Reducing a Surplus (Cont’d) 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91776"/>
            <a:ext cx="1082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b="1" dirty="0">
                <a:latin typeface="Bahnschrift" panose="020B0502040204020203" pitchFamily="34" charset="0"/>
              </a:rPr>
              <a:t>2. Reducing Hours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7838CB-9E1B-0CFE-D01D-D823F3D0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7" y="2176127"/>
            <a:ext cx="2585697" cy="258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47274B3-4B98-3D2B-12A4-4535599F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73" y="1818362"/>
            <a:ext cx="3301226" cy="33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273497-A065-9196-D4EA-07533801B8C1}"/>
              </a:ext>
            </a:extLst>
          </p:cNvPr>
          <p:cNvCxnSpPr>
            <a:cxnSpLocks/>
          </p:cNvCxnSpPr>
          <p:nvPr/>
        </p:nvCxnSpPr>
        <p:spPr>
          <a:xfrm>
            <a:off x="3525467" y="3542604"/>
            <a:ext cx="16933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92DFFF-65C0-C96B-D04A-5BCEB76BD942}"/>
              </a:ext>
            </a:extLst>
          </p:cNvPr>
          <p:cNvSpPr txBox="1"/>
          <p:nvPr/>
        </p:nvSpPr>
        <p:spPr>
          <a:xfrm>
            <a:off x="8380413" y="2270480"/>
            <a:ext cx="31031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salah satu cara untuk menyebarkan beban secara lebih adil adalah memotong jam kerja, umumnya dengan pengurangan gaji.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2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Reducing a Surplus (Cont’d) 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21356"/>
            <a:ext cx="1082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b="1" dirty="0">
                <a:latin typeface="Bahnschrift" panose="020B0502040204020203" pitchFamily="34" charset="0"/>
              </a:rPr>
              <a:t>3. Early-Retirement Programs</a:t>
            </a:r>
          </a:p>
        </p:txBody>
      </p:sp>
      <p:pic>
        <p:nvPicPr>
          <p:cNvPr id="3074" name="Picture 2" descr="Query What How Why icon PNG and SVG Vector Free Download">
            <a:extLst>
              <a:ext uri="{FF2B5EF4-FFF2-40B4-BE49-F238E27FC236}">
                <a16:creationId xmlns:a16="http://schemas.microsoft.com/office/drawing/2014/main" id="{2A38E2E9-4317-B20D-DE79-E094047C7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77" y="2692913"/>
            <a:ext cx="1576889" cy="14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B4CB8-629C-BEF2-3C3A-510638BE3F8B}"/>
              </a:ext>
            </a:extLst>
          </p:cNvPr>
          <p:cNvSpPr txBox="1"/>
          <p:nvPr/>
        </p:nvSpPr>
        <p:spPr>
          <a:xfrm>
            <a:off x="2817341" y="1572094"/>
            <a:ext cx="8847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Generasi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baby boomers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seharusnya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memasuki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masa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pensiun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kebanyakan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menolak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early retirement </a:t>
            </a:r>
            <a:r>
              <a:rPr lang="en-US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 kesehatan orang lanjut usia,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pekerjaan menjadi kurang menuntut secara fisik,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tabungan yang tidak mencukupi,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 hutang yang tinggi,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kurangnya </a:t>
            </a:r>
            <a:r>
              <a:rPr lang="en-US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uang </a:t>
            </a: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pensiun,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kenikmatan kerja (terutama dalam pekerjaan dengan gaji lebih tinggi), dan </a:t>
            </a:r>
            <a:endParaRPr lang="en-US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undang-undang yang melarang diskriminasi usia.</a:t>
            </a:r>
            <a:endParaRPr lang="id-ID" sz="2000" dirty="0">
              <a:latin typeface="Bahnschrift" panose="020B05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7D46DED-B335-989B-0BED-9A0663A7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373" y="4455617"/>
            <a:ext cx="2020786" cy="21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17C3D-1E4A-F0FD-3C48-34690AA3FA1C}"/>
              </a:ext>
            </a:extLst>
          </p:cNvPr>
          <p:cNvSpPr txBox="1"/>
          <p:nvPr/>
        </p:nvSpPr>
        <p:spPr>
          <a:xfrm>
            <a:off x="1733610" y="5099536"/>
            <a:ext cx="6099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 pengusaha mencoba mendorong pekerja yang lebih tua untuk keluar secara sukarela dengan menawarkan berbagai insentif pensiun dini.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Avoiding a Shortage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55273"/>
            <a:ext cx="655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sv-SE" sz="2400" b="1" dirty="0">
                <a:latin typeface="Bahnschrift" panose="020B0502040204020203" pitchFamily="34" charset="0"/>
              </a:rPr>
              <a:t>Temporary Workers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E6DD7-4D6A-865F-8DD0-8A1A57B1ACA8}"/>
              </a:ext>
            </a:extLst>
          </p:cNvPr>
          <p:cNvSpPr txBox="1"/>
          <p:nvPr/>
        </p:nvSpPr>
        <p:spPr>
          <a:xfrm>
            <a:off x="841917" y="1650386"/>
            <a:ext cx="51425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Fleksibilitas</a:t>
            </a:r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Biaya yang lebih rendah</a:t>
            </a:r>
            <a:endParaRPr lang="en-ID" sz="2000" dirty="0">
              <a:latin typeface="Bahnschrif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Membebaskan pemberi kerja dari banyak tugas administratif dan beban keuangan </a:t>
            </a:r>
            <a:endParaRPr lang="en-ID" sz="2000" dirty="0">
              <a:latin typeface="Bahnschrif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Biaya tunjangan karyawan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id-ID" sz="2000" dirty="0">
                <a:latin typeface="Bahnschrift" panose="020B0502040204020203" pitchFamily="34" charset="0"/>
              </a:rPr>
              <a:t>dapat mencapai 40% dari biaya gaji karyawan tetap </a:t>
            </a:r>
            <a:endParaRPr lang="en-ID" sz="2000" dirty="0">
              <a:latin typeface="Bahnschrif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Memiliki banyak pengalaman di organisasi lain yang dapat diterapkan pada penugasan saat 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D98C8-A747-988D-EF3E-F5452FD891E0}"/>
              </a:ext>
            </a:extLst>
          </p:cNvPr>
          <p:cNvSpPr txBox="1"/>
          <p:nvPr/>
        </p:nvSpPr>
        <p:spPr>
          <a:xfrm>
            <a:off x="6615515" y="1650386"/>
            <a:ext cx="44103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Pekerja temporer memiliki sedikit pengalaman di organisasi pemberi kerja </a:t>
            </a:r>
          </a:p>
        </p:txBody>
      </p:sp>
    </p:spTree>
    <p:extLst>
      <p:ext uri="{BB962C8B-B14F-4D97-AF65-F5344CB8AC3E}">
        <p14:creationId xmlns:p14="http://schemas.microsoft.com/office/powerpoint/2010/main" val="172938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Avoiding a Shortage (Cont’d)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55273"/>
            <a:ext cx="655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b="1" dirty="0">
                <a:latin typeface="Bahnschrift" panose="020B0502040204020203" pitchFamily="34" charset="0"/>
              </a:rPr>
              <a:t>2. Outsourcing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D98C8-A747-988D-EF3E-F5452FD891E0}"/>
              </a:ext>
            </a:extLst>
          </p:cNvPr>
          <p:cNvSpPr txBox="1"/>
          <p:nvPr/>
        </p:nvSpPr>
        <p:spPr>
          <a:xfrm>
            <a:off x="886522" y="2272563"/>
            <a:ext cx="57484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Menghemat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uang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Kualitas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biaya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rendah</a:t>
            </a:r>
            <a:r>
              <a:rPr lang="id-ID" sz="20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48132-921F-02C3-50C3-4D7AA83EB8E0}"/>
              </a:ext>
            </a:extLst>
          </p:cNvPr>
          <p:cNvSpPr txBox="1"/>
          <p:nvPr/>
        </p:nvSpPr>
        <p:spPr>
          <a:xfrm>
            <a:off x="886522" y="1711035"/>
            <a:ext cx="1056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latin typeface="Bahnschrift" panose="020B0502040204020203" pitchFamily="34" charset="0"/>
              </a:rPr>
              <a:t>Mengontrak dengan organisasi lain untuk melakukan serangkaian layanan</a:t>
            </a:r>
            <a:r>
              <a:rPr lang="en-ID" sz="2000" dirty="0">
                <a:latin typeface="Bahnschrift" panose="020B0502040204020203" pitchFamily="34" charset="0"/>
              </a:rPr>
              <a:t>.</a:t>
            </a:r>
            <a:r>
              <a:rPr lang="id-ID" sz="20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B98D8-29BE-36CB-164B-C97BD800A5AF}"/>
              </a:ext>
            </a:extLst>
          </p:cNvPr>
          <p:cNvSpPr txBox="1"/>
          <p:nvPr/>
        </p:nvSpPr>
        <p:spPr>
          <a:xfrm>
            <a:off x="886522" y="4065197"/>
            <a:ext cx="5748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Kekurangan</a:t>
            </a:r>
            <a:r>
              <a:rPr lang="en-ID" sz="20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098" name="Picture 2" descr="Perplexed Male (#1) Icons PNG - Free PNG and Icons Downloads">
            <a:extLst>
              <a:ext uri="{FF2B5EF4-FFF2-40B4-BE49-F238E27FC236}">
                <a16:creationId xmlns:a16="http://schemas.microsoft.com/office/drawing/2014/main" id="{D339B0A9-3B4B-ABBF-EAE7-FAE73E9C9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21" y="4331357"/>
            <a:ext cx="1472242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Option for Avoiding a Shortage (Cont’d)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55273"/>
            <a:ext cx="655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400" b="1" dirty="0">
                <a:latin typeface="Bahnschrift" panose="020B0502040204020203" pitchFamily="34" charset="0"/>
              </a:rPr>
              <a:t>3. Overtime and Expanded Hours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9B42-5716-FD02-7DDF-7C370DDEB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77" r="21809"/>
          <a:stretch/>
        </p:blipFill>
        <p:spPr>
          <a:xfrm>
            <a:off x="2456100" y="2265401"/>
            <a:ext cx="1356397" cy="1317542"/>
          </a:xfrm>
          <a:prstGeom prst="rect">
            <a:avLst/>
          </a:prstGeom>
        </p:spPr>
      </p:pic>
      <p:pic>
        <p:nvPicPr>
          <p:cNvPr id="7174" name="Picture 6" descr="Overtime - Free professions and jobs icons">
            <a:extLst>
              <a:ext uri="{FF2B5EF4-FFF2-40B4-BE49-F238E27FC236}">
                <a16:creationId xmlns:a16="http://schemas.microsoft.com/office/drawing/2014/main" id="{AEB5A2B6-7605-8EE1-D77B-F241894E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82" y="2353431"/>
            <a:ext cx="1202823" cy="12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423F2D-B253-21A0-059A-D20190FAB012}"/>
              </a:ext>
            </a:extLst>
          </p:cNvPr>
          <p:cNvCxnSpPr>
            <a:cxnSpLocks/>
          </p:cNvCxnSpPr>
          <p:nvPr/>
        </p:nvCxnSpPr>
        <p:spPr>
          <a:xfrm>
            <a:off x="4114597" y="3101206"/>
            <a:ext cx="8042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626084-C866-CF1E-4574-577037D87A3C}"/>
              </a:ext>
            </a:extLst>
          </p:cNvPr>
          <p:cNvSpPr txBox="1"/>
          <p:nvPr/>
        </p:nvSpPr>
        <p:spPr>
          <a:xfrm>
            <a:off x="2702312" y="3838872"/>
            <a:ext cx="1347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>
                <a:latin typeface="Bahnschrift" panose="020B0502040204020203" pitchFamily="34" charset="0"/>
              </a:rPr>
              <a:t>FULLTIME</a:t>
            </a:r>
            <a:endParaRPr lang="id-ID" sz="20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4276F-D029-6301-9E9B-8AA14047CAB5}"/>
              </a:ext>
            </a:extLst>
          </p:cNvPr>
          <p:cNvSpPr txBox="1"/>
          <p:nvPr/>
        </p:nvSpPr>
        <p:spPr>
          <a:xfrm>
            <a:off x="5107582" y="3801479"/>
            <a:ext cx="145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>
                <a:latin typeface="Bahnschrift" panose="020B0502040204020203" pitchFamily="34" charset="0"/>
              </a:rPr>
              <a:t>OVERTIME</a:t>
            </a:r>
            <a:endParaRPr lang="id-ID" sz="20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7855C1-E2FD-6F38-8733-D0F3343BF0C0}"/>
              </a:ext>
            </a:extLst>
          </p:cNvPr>
          <p:cNvSpPr txBox="1"/>
          <p:nvPr/>
        </p:nvSpPr>
        <p:spPr>
          <a:xfrm>
            <a:off x="886522" y="4495741"/>
            <a:ext cx="10142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 mencoba untuk mengumpulkan lebih banyak jam kerja, </a:t>
            </a:r>
            <a:r>
              <a:rPr lang="en-US" sz="22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meminta </a:t>
            </a:r>
            <a:r>
              <a:rPr lang="en-ID" sz="22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id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penuh waktu </a:t>
            </a:r>
            <a:r>
              <a:rPr lang="en-ID" sz="22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id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bekerja lembur</a:t>
            </a:r>
            <a:r>
              <a:rPr lang="en-ID" sz="2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200" dirty="0">
              <a:latin typeface="Bahnschrift" panose="020B0502040204020203" pitchFamily="34" charset="0"/>
            </a:endParaRPr>
          </a:p>
        </p:txBody>
      </p:sp>
      <p:pic>
        <p:nvPicPr>
          <p:cNvPr id="7176" name="Picture 8" descr="Salary - Free business icons">
            <a:extLst>
              <a:ext uri="{FF2B5EF4-FFF2-40B4-BE49-F238E27FC236}">
                <a16:creationId xmlns:a16="http://schemas.microsoft.com/office/drawing/2014/main" id="{A3885AED-A2C5-4380-AEA2-9C2E57A3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46" y="2490285"/>
            <a:ext cx="1548642" cy="15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8CDA6E-DFDE-E31D-75CA-1EB0BABA5EBC}"/>
              </a:ext>
            </a:extLst>
          </p:cNvPr>
          <p:cNvCxnSpPr>
            <a:cxnSpLocks/>
          </p:cNvCxnSpPr>
          <p:nvPr/>
        </p:nvCxnSpPr>
        <p:spPr>
          <a:xfrm>
            <a:off x="6805758" y="3101206"/>
            <a:ext cx="8042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3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Recruiting Human Resources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1041400" y="4950282"/>
            <a:ext cx="433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Bahnschrift" panose="020B0502040204020203" pitchFamily="34" charset="0"/>
              </a:rPr>
              <a:t>Gambar 2. Tiga aspek rekruitasi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5E114-1537-2BD9-23F9-7A1ED2AC4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5" y="1316409"/>
            <a:ext cx="5514975" cy="3486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1E1823-4371-F1E4-E7D8-CD006BDF8DA8}"/>
              </a:ext>
            </a:extLst>
          </p:cNvPr>
          <p:cNvSpPr txBox="1"/>
          <p:nvPr/>
        </p:nvSpPr>
        <p:spPr>
          <a:xfrm>
            <a:off x="7198114" y="2413337"/>
            <a:ext cx="3924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 pelamar untuk menerima tawaran pekerjaan</a:t>
            </a: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keputusan organisasi untuk membuat penawaran</a:t>
            </a: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 pada kecocokan antara </a:t>
            </a:r>
            <a:r>
              <a:rPr lang="en-US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vacancy characteristics </a:t>
            </a:r>
            <a:r>
              <a:rPr lang="en-US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characteristics</a:t>
            </a:r>
            <a:r>
              <a:rPr lang="en-US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3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Personnel Policies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319AC-6ABF-4351-A156-C3645A12032D}"/>
              </a:ext>
            </a:extLst>
          </p:cNvPr>
          <p:cNvSpPr txBox="1"/>
          <p:nvPr/>
        </p:nvSpPr>
        <p:spPr>
          <a:xfrm>
            <a:off x="524755" y="1188721"/>
            <a:ext cx="10949849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D" sz="2800" b="1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Personel</a:t>
            </a:r>
            <a:r>
              <a:rPr lang="en-ID" sz="2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policies </a:t>
            </a:r>
            <a:r>
              <a:rPr lang="id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 adalah keputusan tentang bagaimana mengisi lowongan pekerjaan. Kebijakan ini mempengaruhi sifat posisi yang lowong.  Beberapa kebijakan personalia sangat relevan dengan perekrutan</a:t>
            </a:r>
            <a:r>
              <a:rPr lang="en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</a:t>
            </a:r>
            <a:r>
              <a:rPr lang="id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spcAft>
                <a:spcPts val="800"/>
              </a:spcAft>
              <a:buFont typeface="+mj-lt"/>
              <a:buAutoNum type="alphaLcParenR"/>
            </a:pPr>
            <a:r>
              <a:rPr lang="id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Perekrutan internal versus eksternal</a:t>
            </a:r>
          </a:p>
          <a:p>
            <a:pPr marL="514350" indent="-514350" algn="just">
              <a:spcAft>
                <a:spcPts val="800"/>
              </a:spcAft>
              <a:buFont typeface="+mj-lt"/>
              <a:buAutoNum type="alphaLcParenR"/>
            </a:pPr>
            <a:r>
              <a:rPr lang="it-IT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 pembayaran </a:t>
            </a:r>
            <a:r>
              <a:rPr lang="it-IT" sz="2800" i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sz="2800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ead-the-market</a:t>
            </a:r>
            <a:endParaRPr lang="id-ID" sz="2800" i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800"/>
              </a:spcAft>
              <a:buFont typeface="+mj-lt"/>
              <a:buAutoNum type="alphaLcParenR"/>
            </a:pPr>
            <a:r>
              <a:rPr lang="id-ID" sz="2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Kebijakan </a:t>
            </a:r>
            <a:r>
              <a:rPr lang="en-US" sz="2800" i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d-ID" sz="2800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mployment-at-will</a:t>
            </a:r>
            <a:endParaRPr lang="en-ID" sz="2800" i="1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800"/>
              </a:spcAft>
              <a:buFont typeface="+mj-lt"/>
              <a:buAutoNum type="alphaLcParenR"/>
            </a:pPr>
            <a:r>
              <a:rPr lang="id-ID" sz="2800" i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advertising</a:t>
            </a:r>
          </a:p>
        </p:txBody>
      </p:sp>
    </p:spTree>
    <p:extLst>
      <p:ext uri="{BB962C8B-B14F-4D97-AF65-F5344CB8AC3E}">
        <p14:creationId xmlns:p14="http://schemas.microsoft.com/office/powerpoint/2010/main" val="291431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Recruitment Sources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56A36-081F-E3F8-2354-D44497214CF0}"/>
              </a:ext>
            </a:extLst>
          </p:cNvPr>
          <p:cNvSpPr txBox="1"/>
          <p:nvPr/>
        </p:nvSpPr>
        <p:spPr>
          <a:xfrm>
            <a:off x="663498" y="1534381"/>
            <a:ext cx="111344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dirty="0">
                <a:latin typeface="Bahnschrift" panose="020B0502040204020203" pitchFamily="34" charset="0"/>
              </a:rPr>
              <a:t>Internal sources</a:t>
            </a:r>
            <a:r>
              <a:rPr lang="en-ID" sz="2000" dirty="0">
                <a:latin typeface="Bahnschrift" panose="020B0502040204020203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>
                <a:latin typeface="Bahnschrift" panose="020B0502040204020203" pitchFamily="34" charset="0"/>
              </a:rPr>
              <a:t>Job posting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Bahnschrift" panose="020B0502040204020203" pitchFamily="34" charset="0"/>
              </a:rPr>
              <a:t>Papan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buletin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perusahaan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Bahnschrift" panose="020B0502040204020203" pitchFamily="34" charset="0"/>
              </a:rPr>
              <a:t>Publikasi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karyawan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>
                <a:latin typeface="Bahnschrift" panose="020B0502040204020203" pitchFamily="34" charset="0"/>
              </a:rPr>
              <a:t>Internet </a:t>
            </a:r>
            <a:r>
              <a:rPr lang="en-ID" sz="2000" dirty="0" err="1">
                <a:latin typeface="Bahnschrift" panose="020B0502040204020203" pitchFamily="34" charset="0"/>
              </a:rPr>
              <a:t>perusahaan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Bahnschrift" panose="020B0502040204020203" pitchFamily="34" charset="0"/>
              </a:rPr>
              <a:t>Dimanapun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organisasi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berkomunikasi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dengan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karyawan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D" sz="20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latin typeface="Bahnschrift" panose="020B0502040204020203" pitchFamily="34" charset="0"/>
              </a:rPr>
              <a:t>External sources</a:t>
            </a:r>
            <a:r>
              <a:rPr lang="en-ID" sz="2000" dirty="0">
                <a:latin typeface="Bahnschrift" panose="020B0502040204020203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Direct applicants </a:t>
            </a:r>
            <a:r>
              <a:rPr lang="en-ID" sz="2000" dirty="0">
                <a:latin typeface="Bahnschrift" panose="020B0502040204020203" pitchFamily="34" charset="0"/>
              </a:rPr>
              <a:t>&amp;</a:t>
            </a:r>
            <a:r>
              <a:rPr lang="id-ID" sz="2000" dirty="0">
                <a:latin typeface="Bahnschrift" panose="020B0502040204020203" pitchFamily="34" charset="0"/>
              </a:rPr>
              <a:t> refer</a:t>
            </a:r>
            <a:r>
              <a:rPr lang="en-ID" sz="2000" dirty="0" err="1">
                <a:latin typeface="Bahnschrift" panose="020B0502040204020203" pitchFamily="34" charset="0"/>
              </a:rPr>
              <a:t>ensi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Electronic recruiting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" panose="020B0502040204020203" pitchFamily="34" charset="0"/>
              </a:rPr>
              <a:t>Iklan</a:t>
            </a:r>
            <a:r>
              <a:rPr lang="en-US" sz="2000" dirty="0">
                <a:latin typeface="Bahnschrift" panose="020B0502040204020203" pitchFamily="34" charset="0"/>
              </a:rPr>
              <a:t> di Koran dan </a:t>
            </a:r>
            <a:r>
              <a:rPr lang="en-US" sz="2000" dirty="0" err="1">
                <a:latin typeface="Bahnschrift" panose="020B0502040204020203" pitchFamily="34" charset="0"/>
              </a:rPr>
              <a:t>Majalah</a:t>
            </a:r>
            <a:endParaRPr lang="en-US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Agen Ketenagakerjaan Publik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Agen Tenaga Kerja Swasta</a:t>
            </a:r>
            <a:endParaRPr lang="en-ID" sz="20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2000" dirty="0">
                <a:latin typeface="Bahnschrift" panose="020B0502040204020203" pitchFamily="34" charset="0"/>
              </a:rPr>
              <a:t>U</a:t>
            </a:r>
            <a:r>
              <a:rPr lang="id-ID" sz="2000" dirty="0">
                <a:latin typeface="Bahnschrift" panose="020B0502040204020203" pitchFamily="34" charset="0"/>
              </a:rPr>
              <a:t>niversit</a:t>
            </a:r>
            <a:r>
              <a:rPr lang="en-ID" sz="2000" dirty="0">
                <a:latin typeface="Bahnschrift" panose="020B0502040204020203" pitchFamily="34" charset="0"/>
              </a:rPr>
              <a:t>as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1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Recruiter Traits and Behaviors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342F7-19CF-04CA-94B7-9F7B439C477C}"/>
              </a:ext>
            </a:extLst>
          </p:cNvPr>
          <p:cNvSpPr txBox="1"/>
          <p:nvPr/>
        </p:nvSpPr>
        <p:spPr>
          <a:xfrm>
            <a:off x="663498" y="1188721"/>
            <a:ext cx="104765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3200" dirty="0">
                <a:latin typeface="Bahnschrift" panose="020B0502040204020203" pitchFamily="34" charset="0"/>
              </a:rPr>
              <a:t>Karakteristik Perekrut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3200" dirty="0">
                <a:latin typeface="Bahnschrift" panose="020B0502040204020203" pitchFamily="34" charset="0"/>
              </a:rPr>
              <a:t>Perilaku Perekrut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3200" dirty="0">
                <a:latin typeface="Bahnschrift" panose="020B0502040204020203" pitchFamily="34" charset="0"/>
              </a:rPr>
              <a:t>Meningkatkan Dampak Perekrut</a:t>
            </a:r>
            <a:endParaRPr lang="en-ID" sz="32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3200" dirty="0">
                <a:latin typeface="Bahnschrift" panose="020B0502040204020203" pitchFamily="34" charset="0"/>
              </a:rPr>
              <a:t>Perekrut harus memberikan umpan balik tepat waktu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3200" dirty="0">
                <a:latin typeface="Bahnschrift" panose="020B0502040204020203" pitchFamily="34" charset="0"/>
              </a:rPr>
              <a:t>Perekrut harus menghindari perilaku ofensif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3200" dirty="0">
                <a:latin typeface="Bahnschrift" panose="020B0502040204020203" pitchFamily="34" charset="0"/>
              </a:rPr>
              <a:t>Organisasi dapat merekrut dengan tim daripada perekrut individu.</a:t>
            </a:r>
          </a:p>
        </p:txBody>
      </p:sp>
    </p:spTree>
    <p:extLst>
      <p:ext uri="{BB962C8B-B14F-4D97-AF65-F5344CB8AC3E}">
        <p14:creationId xmlns:p14="http://schemas.microsoft.com/office/powerpoint/2010/main" val="26563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481304"/>
            <a:ext cx="8242955" cy="80258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" panose="020B0502040204020203" pitchFamily="34" charset="0"/>
              </a:rPr>
              <a:t>Acquiring, Training, and Developing Human Resources</a:t>
            </a:r>
            <a:endParaRPr lang="id-ID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8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31" y="893761"/>
            <a:ext cx="5858312" cy="659303"/>
          </a:xfrm>
        </p:spPr>
        <p:txBody>
          <a:bodyPr>
            <a:noAutofit/>
          </a:bodyPr>
          <a:lstStyle/>
          <a:p>
            <a:pPr algn="l"/>
            <a:r>
              <a:rPr lang="en-ID" sz="4800" dirty="0">
                <a:latin typeface="Bahnschrift" panose="020B0502040204020203" pitchFamily="34" charset="0"/>
              </a:rPr>
              <a:t>Content</a:t>
            </a:r>
            <a:endParaRPr lang="id-ID" sz="4800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81295E-6224-834E-C777-0AE373D7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31" y="1714482"/>
            <a:ext cx="10089823" cy="30919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Planning for and Recruiting Human Resources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Selecting Employees and Placing Them in Jobs</a:t>
            </a: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6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Selection Process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7A276-8030-4540-C052-25272BF64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4" y="2226534"/>
            <a:ext cx="10417901" cy="272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D1EA8-79F0-43F5-E971-AAE7494425ED}"/>
              </a:ext>
            </a:extLst>
          </p:cNvPr>
          <p:cNvSpPr txBox="1"/>
          <p:nvPr/>
        </p:nvSpPr>
        <p:spPr>
          <a:xfrm>
            <a:off x="514526" y="1386766"/>
            <a:ext cx="4849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latin typeface="Bahnschrift" panose="020B0502040204020203" pitchFamily="34" charset="0"/>
              </a:rPr>
              <a:t>Langkah-</a:t>
            </a:r>
            <a:r>
              <a:rPr lang="en-ID" sz="2000" dirty="0" err="1">
                <a:latin typeface="Bahnschrift" panose="020B0502040204020203" pitchFamily="34" charset="0"/>
              </a:rPr>
              <a:t>langkah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dalam</a:t>
            </a:r>
            <a:r>
              <a:rPr lang="en-ID" sz="2000" dirty="0">
                <a:latin typeface="Bahnschrift" panose="020B0502040204020203" pitchFamily="34" charset="0"/>
              </a:rPr>
              <a:t> </a:t>
            </a:r>
            <a:r>
              <a:rPr lang="en-ID" sz="2000" dirty="0" err="1">
                <a:latin typeface="Bahnschrift" panose="020B0502040204020203" pitchFamily="34" charset="0"/>
              </a:rPr>
              <a:t>seleksi</a:t>
            </a:r>
            <a:r>
              <a:rPr lang="en-ID" sz="2000" dirty="0">
                <a:latin typeface="Bahnschrift" panose="020B0502040204020203" pitchFamily="34" charset="0"/>
              </a:rPr>
              <a:t>:</a:t>
            </a:r>
            <a:endParaRPr lang="id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3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Selection Process (Cont’d)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524755" y="2137177"/>
            <a:ext cx="110539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latin typeface="Bahnschrift" panose="020B0502040204020203" pitchFamily="34" charset="0"/>
              </a:rPr>
              <a:t>Terdapat </a:t>
            </a:r>
            <a:r>
              <a:rPr lang="en-ID" sz="2400" dirty="0" err="1">
                <a:latin typeface="Bahnschrift" panose="020B0502040204020203" pitchFamily="34" charset="0"/>
              </a:rPr>
              <a:t>beberapa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standar</a:t>
            </a:r>
            <a:r>
              <a:rPr lang="en-ID" sz="2400" dirty="0">
                <a:latin typeface="Bahnschrift" panose="020B0502040204020203" pitchFamily="34" charset="0"/>
              </a:rPr>
              <a:t>, </a:t>
            </a:r>
            <a:r>
              <a:rPr lang="en-ID" sz="2400" dirty="0" err="1">
                <a:latin typeface="Bahnschrift" panose="020B0502040204020203" pitchFamily="34" charset="0"/>
              </a:rPr>
              <a:t>yaitu</a:t>
            </a:r>
            <a:r>
              <a:rPr lang="en-ID" sz="2400" dirty="0">
                <a:latin typeface="Bahnschrift" panose="020B0502040204020203" pitchFamily="34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Reliability</a:t>
            </a:r>
            <a:r>
              <a:rPr lang="en-ID" sz="2400" dirty="0">
                <a:latin typeface="Bahnschrift" panose="020B0502040204020203" pitchFamily="34" charset="0"/>
              </a:rPr>
              <a:t> - </a:t>
            </a:r>
            <a:r>
              <a:rPr lang="en-ID" sz="2400" dirty="0" err="1">
                <a:latin typeface="Bahnschrift" panose="020B0502040204020203" pitchFamily="34" charset="0"/>
              </a:rPr>
              <a:t>Metode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tersebut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memberikan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informasi</a:t>
            </a:r>
            <a:r>
              <a:rPr lang="en-ID" sz="2400" dirty="0">
                <a:latin typeface="Bahnschrift" panose="020B0502040204020203" pitchFamily="34" charset="0"/>
              </a:rPr>
              <a:t> yang </a:t>
            </a:r>
            <a:r>
              <a:rPr lang="en-ID" sz="2400" dirty="0" err="1">
                <a:latin typeface="Bahnschrift" panose="020B0502040204020203" pitchFamily="34" charset="0"/>
              </a:rPr>
              <a:t>dapat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dipercaya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Validity</a:t>
            </a:r>
            <a:r>
              <a:rPr lang="en-ID" sz="2400" dirty="0">
                <a:latin typeface="Bahnschrift" panose="020B0502040204020203" pitchFamily="34" charset="0"/>
              </a:rPr>
              <a:t> - </a:t>
            </a:r>
            <a:r>
              <a:rPr lang="en-ID" sz="2400" dirty="0" err="1">
                <a:latin typeface="Bahnschrift" panose="020B0502040204020203" pitchFamily="34" charset="0"/>
              </a:rPr>
              <a:t>Metode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memberikan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informasi</a:t>
            </a:r>
            <a:r>
              <a:rPr lang="en-ID" sz="2400" dirty="0">
                <a:latin typeface="Bahnschrift" panose="020B0502040204020203" pitchFamily="34" charset="0"/>
              </a:rPr>
              <a:t> yang valid.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Ability to Generalize</a:t>
            </a:r>
            <a:r>
              <a:rPr lang="en-ID" sz="2400" dirty="0">
                <a:latin typeface="Bahnschrift" panose="020B0502040204020203" pitchFamily="34" charset="0"/>
              </a:rPr>
              <a:t> - </a:t>
            </a:r>
            <a:r>
              <a:rPr lang="en-ID" sz="2400" dirty="0" err="1">
                <a:latin typeface="Bahnschrift" panose="020B0502040204020203" pitchFamily="34" charset="0"/>
              </a:rPr>
              <a:t>Informasi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dapat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digeneralisasikan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untuk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diterapkan</a:t>
            </a:r>
            <a:r>
              <a:rPr lang="en-ID" sz="2400" dirty="0">
                <a:latin typeface="Bahnschrift" panose="020B0502040204020203" pitchFamily="34" charset="0"/>
              </a:rPr>
              <a:t> pada </a:t>
            </a:r>
            <a:r>
              <a:rPr lang="en-ID" sz="2400" dirty="0" err="1">
                <a:latin typeface="Bahnschrift" panose="020B0502040204020203" pitchFamily="34" charset="0"/>
              </a:rPr>
              <a:t>kandidat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Practical Value</a:t>
            </a:r>
            <a:r>
              <a:rPr lang="en-ID" sz="2400" dirty="0">
                <a:latin typeface="Bahnschrift" panose="020B0502040204020203" pitchFamily="34" charset="0"/>
              </a:rPr>
              <a:t> - </a:t>
            </a:r>
            <a:r>
              <a:rPr lang="en-ID" sz="2400" dirty="0" err="1">
                <a:latin typeface="Bahnschrift" panose="020B0502040204020203" pitchFamily="34" charset="0"/>
              </a:rPr>
              <a:t>Metode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ini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menawarkan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kegunaan</a:t>
            </a:r>
            <a:r>
              <a:rPr lang="en-ID" sz="2400" dirty="0">
                <a:latin typeface="Bahnschrift" panose="020B0502040204020203" pitchFamily="34" charset="0"/>
              </a:rPr>
              <a:t> yang </a:t>
            </a:r>
            <a:r>
              <a:rPr lang="en-ID" sz="2400" dirty="0" err="1">
                <a:latin typeface="Bahnschrift" panose="020B0502040204020203" pitchFamily="34" charset="0"/>
              </a:rPr>
              <a:t>tinggi</a:t>
            </a:r>
            <a:r>
              <a:rPr lang="en-ID" sz="2400" dirty="0">
                <a:latin typeface="Bahnschrift" panose="020B0502040204020203" pitchFamily="34" charset="0"/>
              </a:rPr>
              <a:t> (</a:t>
            </a:r>
            <a:r>
              <a:rPr lang="en-ID" sz="2400" dirty="0" err="1">
                <a:latin typeface="Bahnschrift" panose="020B0502040204020203" pitchFamily="34" charset="0"/>
              </a:rPr>
              <a:t>nilai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praktis</a:t>
            </a:r>
            <a:r>
              <a:rPr lang="en-ID" sz="2400" dirty="0">
                <a:latin typeface="Bahnschrift" panose="020B0502040204020203" pitchFamily="34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Legal Standards for Selection</a:t>
            </a:r>
            <a:r>
              <a:rPr lang="en-ID" sz="2400" dirty="0">
                <a:latin typeface="Bahnschrift" panose="020B0502040204020203" pitchFamily="34" charset="0"/>
              </a:rPr>
              <a:t> - </a:t>
            </a:r>
            <a:r>
              <a:rPr lang="en-ID" sz="2400" dirty="0" err="1">
                <a:latin typeface="Bahnschrift" panose="020B0502040204020203" pitchFamily="34" charset="0"/>
              </a:rPr>
              <a:t>Kriteria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seleksi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adalah</a:t>
            </a:r>
            <a:r>
              <a:rPr lang="en-ID" sz="2400" dirty="0">
                <a:latin typeface="Bahnschrift" panose="020B0502040204020203" pitchFamily="34" charset="0"/>
              </a:rPr>
              <a:t> legal</a:t>
            </a:r>
            <a:endParaRPr lang="id-ID" sz="2400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C3069-3654-CEA1-DAF0-0AC2845A960A}"/>
              </a:ext>
            </a:extLst>
          </p:cNvPr>
          <p:cNvSpPr txBox="1"/>
          <p:nvPr/>
        </p:nvSpPr>
        <p:spPr>
          <a:xfrm>
            <a:off x="524755" y="1308022"/>
            <a:ext cx="109275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 dirty="0">
                <a:latin typeface="Bahnschrift" panose="020B0502040204020203" pitchFamily="34" charset="0"/>
              </a:rPr>
              <a:t>Pendekatan strategis untuk seleksi membutuhkan cara untuk mengukur efektivitas alat seleksi.</a:t>
            </a:r>
          </a:p>
        </p:txBody>
      </p:sp>
    </p:spTree>
    <p:extLst>
      <p:ext uri="{BB962C8B-B14F-4D97-AF65-F5344CB8AC3E}">
        <p14:creationId xmlns:p14="http://schemas.microsoft.com/office/powerpoint/2010/main" val="148563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Job Applications and Résumés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524755" y="1365104"/>
            <a:ext cx="104679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Application Forms</a:t>
            </a:r>
            <a:r>
              <a:rPr lang="en-ID" sz="2400" dirty="0">
                <a:latin typeface="Bahnschrift" panose="020B0502040204020203" pitchFamily="34" charset="0"/>
              </a:rPr>
              <a:t> (Contact information, Work experience, Educational background, Applicant’s signature)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Résumés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References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d-ID" sz="2400" dirty="0">
                <a:latin typeface="Bahnschrift" panose="020B0502040204020203" pitchFamily="34" charset="0"/>
              </a:rPr>
              <a:t>Background Checks</a:t>
            </a:r>
          </a:p>
        </p:txBody>
      </p:sp>
    </p:spTree>
    <p:extLst>
      <p:ext uri="{BB962C8B-B14F-4D97-AF65-F5344CB8AC3E}">
        <p14:creationId xmlns:p14="http://schemas.microsoft.com/office/powerpoint/2010/main" val="254755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Job Applications and Résumés (Cont’d)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FF634-7440-6E3D-0292-3B23AE9E4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975" y="1283757"/>
            <a:ext cx="7429978" cy="47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3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Employment Tests and Work Samples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8738CE-B442-A920-7D01-53EA4F6C039F}"/>
              </a:ext>
            </a:extLst>
          </p:cNvPr>
          <p:cNvSpPr txBox="1"/>
          <p:nvPr/>
        </p:nvSpPr>
        <p:spPr>
          <a:xfrm>
            <a:off x="524755" y="1212399"/>
            <a:ext cx="10915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 selanjutnya adalah mengumpulkan data objektif melalui satu atau lebih tes pekerjaan. Tes ini jatuh ke dalam dua kategori besar</a:t>
            </a: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d-ID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9E256-3D0D-5863-09C2-D71A771CE4EF}"/>
              </a:ext>
            </a:extLst>
          </p:cNvPr>
          <p:cNvSpPr txBox="1"/>
          <p:nvPr/>
        </p:nvSpPr>
        <p:spPr>
          <a:xfrm>
            <a:off x="524755" y="2198357"/>
            <a:ext cx="70687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ID" sz="2000" b="1" dirty="0">
                <a:latin typeface="Bahnschrift" panose="020B0502040204020203" pitchFamily="34" charset="0"/>
              </a:rPr>
              <a:t>Aptitude </a:t>
            </a:r>
            <a:r>
              <a:rPr lang="id-ID" sz="2000" b="1" dirty="0">
                <a:latin typeface="Bahnschrift" panose="020B0502040204020203" pitchFamily="34" charset="0"/>
              </a:rPr>
              <a:t>Tes</a:t>
            </a:r>
            <a:r>
              <a:rPr lang="en-ID" sz="2000" b="1" dirty="0">
                <a:latin typeface="Bahnschrift" panose="020B0502040204020203" pitchFamily="34" charset="0"/>
              </a:rPr>
              <a:t>t</a:t>
            </a:r>
            <a:r>
              <a:rPr lang="en-ID" sz="2000" dirty="0">
                <a:latin typeface="Bahnschrift" panose="020B0502040204020203" pitchFamily="34" charset="0"/>
              </a:rPr>
              <a:t>: </a:t>
            </a:r>
            <a:r>
              <a:rPr lang="id-ID" sz="2000" dirty="0">
                <a:latin typeface="Bahnschrift" panose="020B0502040204020203" pitchFamily="34" charset="0"/>
              </a:rPr>
              <a:t>menilai seberapa baik seseorang dapat belajar atau memperoleh keterampilan dan kemampuan.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A28A2-6D87-5C09-5120-8097D32F4F98}"/>
              </a:ext>
            </a:extLst>
          </p:cNvPr>
          <p:cNvSpPr txBox="1"/>
          <p:nvPr/>
        </p:nvSpPr>
        <p:spPr>
          <a:xfrm>
            <a:off x="524755" y="3733800"/>
            <a:ext cx="7068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lphaUcPeriod" startAt="2"/>
            </a:pPr>
            <a:r>
              <a:rPr lang="en-ID" sz="2000" b="1" dirty="0">
                <a:latin typeface="Bahnschrift" panose="020B0502040204020203" pitchFamily="34" charset="0"/>
              </a:rPr>
              <a:t>Achievement test</a:t>
            </a:r>
            <a:r>
              <a:rPr lang="en-ID" sz="2000" dirty="0">
                <a:latin typeface="Bahnschrift" panose="020B0502040204020203" pitchFamily="34" charset="0"/>
              </a:rPr>
              <a:t>: </a:t>
            </a:r>
            <a:r>
              <a:rPr lang="id-ID" sz="2000" dirty="0">
                <a:latin typeface="Bahnschrift" panose="020B0502040204020203" pitchFamily="34" charset="0"/>
              </a:rPr>
              <a:t>mengukur pengetahuan dan keterampilan seseorang</a:t>
            </a:r>
            <a:r>
              <a:rPr lang="en-ID" sz="2000" dirty="0">
                <a:latin typeface="Bahnschrift" panose="020B0502040204020203" pitchFamily="34" charset="0"/>
              </a:rPr>
              <a:t>.</a:t>
            </a:r>
            <a:endParaRPr lang="id-ID" sz="2000" dirty="0">
              <a:latin typeface="Bahnschrif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4B5B5D-8DF9-146F-0194-5B538621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822" y="2077887"/>
            <a:ext cx="3112117" cy="31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Interviews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431828" y="1267821"/>
            <a:ext cx="11053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400" b="1" dirty="0">
                <a:latin typeface="Bahnschrift" panose="020B0502040204020203" pitchFamily="34" charset="0"/>
              </a:rPr>
              <a:t>Interviewing Techniques</a:t>
            </a:r>
            <a:endParaRPr lang="en-ID" sz="24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CB3F4-395B-8B30-E258-A150421CF98F}"/>
              </a:ext>
            </a:extLst>
          </p:cNvPr>
          <p:cNvSpPr txBox="1"/>
          <p:nvPr/>
        </p:nvSpPr>
        <p:spPr>
          <a:xfrm>
            <a:off x="746466" y="1763818"/>
            <a:ext cx="1063383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100" dirty="0">
                <a:latin typeface="Bahnschrift" panose="020B0502040204020203" pitchFamily="34" charset="0"/>
              </a:rPr>
              <a:t>Teknik wawancara meliputi pilihan jenis pertanyaan yang akan diajukan</a:t>
            </a:r>
            <a:r>
              <a:rPr lang="en-ID" sz="2100" dirty="0">
                <a:latin typeface="Bahnschrift" panose="020B0502040204020203" pitchFamily="34" charset="0"/>
              </a:rPr>
              <a:t>. </a:t>
            </a:r>
            <a:r>
              <a:rPr lang="id-ID" sz="2100" dirty="0">
                <a:latin typeface="Bahnschrift" panose="020B0502040204020203" pitchFamily="34" charset="0"/>
              </a:rPr>
              <a:t>Beberapa jenis pertanyaan dimungkinkan:</a:t>
            </a:r>
            <a:endParaRPr lang="en-ID" sz="21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id-ID" sz="2100" b="1" dirty="0">
                <a:latin typeface="Bahnschrift" panose="020B0502040204020203" pitchFamily="34" charset="0"/>
              </a:rPr>
              <a:t>Nondirective interview</a:t>
            </a:r>
            <a:r>
              <a:rPr lang="en-ID" sz="2100" dirty="0">
                <a:latin typeface="Bahnschrift" panose="020B0502040204020203" pitchFamily="34" charset="0"/>
              </a:rPr>
              <a:t>: </a:t>
            </a:r>
            <a:r>
              <a:rPr lang="fi-FI" sz="2100" dirty="0">
                <a:latin typeface="Bahnschrift" panose="020B0502040204020203" pitchFamily="34" charset="0"/>
              </a:rPr>
              <a:t>pertanyaan terbuka tentang kekuatan, kelemahan, tujuan karir, dan pengalaman kerja kandidat</a:t>
            </a:r>
            <a:endParaRPr lang="en-ID" sz="21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id-ID" sz="2100" b="1" dirty="0">
                <a:latin typeface="Bahnschrift" panose="020B0502040204020203" pitchFamily="34" charset="0"/>
              </a:rPr>
              <a:t>Structured interview</a:t>
            </a:r>
            <a:r>
              <a:rPr lang="en-ID" sz="2100" dirty="0">
                <a:latin typeface="Bahnschrift" panose="020B0502040204020203" pitchFamily="34" charset="0"/>
              </a:rPr>
              <a:t>: </a:t>
            </a:r>
            <a:r>
              <a:rPr lang="fi-FI" sz="2100" dirty="0">
                <a:latin typeface="Bahnschrift" panose="020B0502040204020203" pitchFamily="34" charset="0"/>
              </a:rPr>
              <a:t>pertanyaan terkait dengan persyaratan pekerjaan dan mencakup pengetahuan, keterampilan, dan pengalaman yang relevan</a:t>
            </a:r>
            <a:endParaRPr lang="en-ID" sz="21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id-ID" sz="2100" b="1" dirty="0">
                <a:latin typeface="Bahnschrift" panose="020B0502040204020203" pitchFamily="34" charset="0"/>
              </a:rPr>
              <a:t>Situational interview</a:t>
            </a:r>
            <a:r>
              <a:rPr lang="en-ID" sz="2100" dirty="0">
                <a:latin typeface="Bahnschrift" panose="020B0502040204020203" pitchFamily="34" charset="0"/>
              </a:rPr>
              <a:t>: </a:t>
            </a:r>
            <a:r>
              <a:rPr lang="en-ID" sz="2100" dirty="0" err="1">
                <a:latin typeface="Bahnschrift" panose="020B0502040204020203" pitchFamily="34" charset="0"/>
              </a:rPr>
              <a:t>pewawancara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menggambarkan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situasi</a:t>
            </a:r>
            <a:r>
              <a:rPr lang="en-ID" sz="2100" dirty="0">
                <a:latin typeface="Bahnschrift" panose="020B0502040204020203" pitchFamily="34" charset="0"/>
              </a:rPr>
              <a:t> yang </a:t>
            </a:r>
            <a:r>
              <a:rPr lang="en-ID" sz="2100" dirty="0" err="1">
                <a:latin typeface="Bahnschrift" panose="020B0502040204020203" pitchFamily="34" charset="0"/>
              </a:rPr>
              <a:t>mungkin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muncul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dalam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pekerjaan</a:t>
            </a:r>
            <a:r>
              <a:rPr lang="en-ID" sz="2100" dirty="0">
                <a:latin typeface="Bahnschrift" panose="020B0502040204020203" pitchFamily="34" charset="0"/>
              </a:rPr>
              <a:t> dan </a:t>
            </a:r>
            <a:r>
              <a:rPr lang="en-ID" sz="2100" dirty="0" err="1">
                <a:latin typeface="Bahnschrift" panose="020B0502040204020203" pitchFamily="34" charset="0"/>
              </a:rPr>
              <a:t>menanyakan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kepada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kandidat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apa</a:t>
            </a:r>
            <a:r>
              <a:rPr lang="en-ID" sz="2100" dirty="0">
                <a:latin typeface="Bahnschrift" panose="020B0502040204020203" pitchFamily="34" charset="0"/>
              </a:rPr>
              <a:t> yang </a:t>
            </a:r>
            <a:r>
              <a:rPr lang="en-ID" sz="2100" dirty="0" err="1">
                <a:latin typeface="Bahnschrift" panose="020B0502040204020203" pitchFamily="34" charset="0"/>
              </a:rPr>
              <a:t>akan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dia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lakukan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dalam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situasi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itu</a:t>
            </a:r>
            <a:endParaRPr lang="en-ID" sz="2100" dirty="0">
              <a:latin typeface="Bahnschrift" panose="020B0502040204020203" pitchFamily="34" charset="0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id-ID" sz="2100" b="1" dirty="0">
                <a:latin typeface="Bahnschrift" panose="020B0502040204020203" pitchFamily="34" charset="0"/>
              </a:rPr>
              <a:t>Behavior description interview (BDI)</a:t>
            </a:r>
            <a:r>
              <a:rPr lang="en-ID" sz="2100" dirty="0">
                <a:latin typeface="Bahnschrift" panose="020B0502040204020203" pitchFamily="34" charset="0"/>
              </a:rPr>
              <a:t>: </a:t>
            </a:r>
            <a:r>
              <a:rPr lang="en-ID" sz="2100" dirty="0" err="1">
                <a:latin typeface="Bahnschrift" panose="020B0502040204020203" pitchFamily="34" charset="0"/>
              </a:rPr>
              <a:t>pewawancara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meminta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kandidat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untuk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menjelaskan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bagaimana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dia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menangani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suatu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jenis</a:t>
            </a:r>
            <a:r>
              <a:rPr lang="en-ID" sz="2100" dirty="0">
                <a:latin typeface="Bahnschrift" panose="020B0502040204020203" pitchFamily="34" charset="0"/>
              </a:rPr>
              <a:t> </a:t>
            </a:r>
            <a:r>
              <a:rPr lang="en-ID" sz="2100" dirty="0" err="1">
                <a:latin typeface="Bahnschrift" panose="020B0502040204020203" pitchFamily="34" charset="0"/>
              </a:rPr>
              <a:t>situasi</a:t>
            </a:r>
            <a:r>
              <a:rPr lang="en-ID" sz="2100" dirty="0">
                <a:latin typeface="Bahnschrift" panose="020B0502040204020203" pitchFamily="34" charset="0"/>
              </a:rPr>
              <a:t> di masa </a:t>
            </a:r>
            <a:r>
              <a:rPr lang="en-ID" sz="2100" dirty="0" err="1">
                <a:latin typeface="Bahnschrift" panose="020B0502040204020203" pitchFamily="34" charset="0"/>
              </a:rPr>
              <a:t>lalu</a:t>
            </a:r>
            <a:endParaRPr lang="id-ID" sz="2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2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Interviews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431828" y="1267821"/>
            <a:ext cx="11053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Advantages and Disadvantages of Interviewing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21D59-DF72-BE2B-05DD-AEAEEB89561C}"/>
              </a:ext>
            </a:extLst>
          </p:cNvPr>
          <p:cNvSpPr txBox="1"/>
          <p:nvPr/>
        </p:nvSpPr>
        <p:spPr>
          <a:xfrm>
            <a:off x="6471406" y="1951732"/>
            <a:ext cx="5236889" cy="294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</a:t>
            </a: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Validitasnya rendah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 terhadap sejumlah kelompok yang berbeda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etidaknya satu orang mencurahkan waktu untuk mewawancarai setiap kandidat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Bersifat subyektif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6D98D-6D51-D1EA-7A8B-913D3CFC0E3B}"/>
              </a:ext>
            </a:extLst>
          </p:cNvPr>
          <p:cNvSpPr txBox="1"/>
          <p:nvPr/>
        </p:nvSpPr>
        <p:spPr>
          <a:xfrm>
            <a:off x="746467" y="2000210"/>
            <a:ext cx="5236889" cy="3246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dvantages: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 komunikasi 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 interpersonal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emberikan bukti keterampilan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Wawasan tentang kepribadian kandidat dan gaya interpersonal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fi-FI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 untuk memeriksa keakuratan informasi pada resume atau lamaran kerja pelamar</a:t>
            </a:r>
            <a:endParaRPr lang="id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Interviews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431828" y="1267821"/>
            <a:ext cx="11053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latin typeface="Bahnschrift" panose="020B0502040204020203" pitchFamily="34" charset="0"/>
              </a:rPr>
              <a:t>3. </a:t>
            </a:r>
            <a:r>
              <a:rPr lang="id-ID" sz="2000" b="1" dirty="0">
                <a:latin typeface="Bahnschrift" panose="020B0502040204020203" pitchFamily="34" charset="0"/>
              </a:rPr>
              <a:t>Preparing to Interview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5E3DF-6198-B6F5-A691-E167D8106C01}"/>
              </a:ext>
            </a:extLst>
          </p:cNvPr>
          <p:cNvSpPr txBox="1"/>
          <p:nvPr/>
        </p:nvSpPr>
        <p:spPr>
          <a:xfrm>
            <a:off x="700992" y="1748429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en-ID" sz="18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tenang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emiliki cukup dokumen untuk melakukan wawancara lengkap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emiliki salinan aplikasi pekerjaan orang yang diwawancarai dan resume untuk ditinjau sebelum wawancara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encetak informasi tentang organisasi dan pekerjaannya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enjadwalkan waktu yang cukup untuk meninjau persyaratan pekerjaan, mendiskusikan pertanyaan wawancara, dan memberikan kesempatan kepada orang yang diwawancarai untuk mengajukan pertanyaan</a:t>
            </a:r>
            <a:endParaRPr lang="en-ID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arenR"/>
            </a:pPr>
            <a:r>
              <a:rPr lang="en-ID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Mengucapkan</a:t>
            </a:r>
            <a:r>
              <a:rPr lang="en-ID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 kepada kandidat karena telah datang dan memberikan informasi tentang apa yang diharapkan </a:t>
            </a:r>
            <a:endParaRPr lang="id-ID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2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Selection Decisions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423626" y="3429000"/>
            <a:ext cx="11053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>
                <a:latin typeface="Bahnschrift" panose="020B0502040204020203" pitchFamily="34" charset="0"/>
              </a:rPr>
              <a:t>How Organizations Select Employees</a:t>
            </a:r>
            <a:endParaRPr lang="en-ID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latin typeface="Bahnschrift" panose="020B0502040204020203" pitchFamily="34" charset="0"/>
              </a:rPr>
              <a:t>Communicating the Decision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851D-632C-825F-443E-0685E2B6C05A}"/>
              </a:ext>
            </a:extLst>
          </p:cNvPr>
          <p:cNvSpPr txBox="1"/>
          <p:nvPr/>
        </p:nvSpPr>
        <p:spPr>
          <a:xfrm>
            <a:off x="524755" y="1278528"/>
            <a:ext cx="108516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meninjau lamaran, menilai tes, melakukan wawancara, dan memeriksa referensi, organisasi perlu membuat keputusan tentang kandidat yang akan ditempatkan di pekerjaan yang mana</a:t>
            </a:r>
            <a:endParaRPr lang="en-ID" sz="20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Keputusan seleksi biasanya menggabungkan peringkat berdasarkan kriteria objektif bersama dengan penilaian subjektif tentang kandidat mana yang akan memberikan kontribusi terbesar</a:t>
            </a:r>
          </a:p>
        </p:txBody>
      </p:sp>
    </p:spTree>
    <p:extLst>
      <p:ext uri="{BB962C8B-B14F-4D97-AF65-F5344CB8AC3E}">
        <p14:creationId xmlns:p14="http://schemas.microsoft.com/office/powerpoint/2010/main" val="16414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31" y="893761"/>
            <a:ext cx="5858312" cy="659303"/>
          </a:xfrm>
        </p:spPr>
        <p:txBody>
          <a:bodyPr>
            <a:noAutofit/>
          </a:bodyPr>
          <a:lstStyle/>
          <a:p>
            <a:pPr algn="l"/>
            <a:r>
              <a:rPr lang="en-ID" sz="4800" dirty="0">
                <a:latin typeface="Bahnschrift" panose="020B0502040204020203" pitchFamily="34" charset="0"/>
              </a:rPr>
              <a:t>Content</a:t>
            </a:r>
            <a:endParaRPr lang="id-ID" sz="4800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81295E-6224-834E-C777-0AE373D7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31" y="1714482"/>
            <a:ext cx="10089823" cy="30919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Planning for and Recruiting Human Resources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Selecting Employees and Placing Them in Jobs</a:t>
            </a: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68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Selection Decisions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524755" y="1188721"/>
            <a:ext cx="11053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b="1" dirty="0">
                <a:latin typeface="Bahnschrift" panose="020B0502040204020203" pitchFamily="34" charset="0"/>
              </a:rPr>
              <a:t>How Organizations Select Employees</a:t>
            </a:r>
            <a:endParaRPr lang="en-ID" sz="2000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6227E-3E0F-F95E-D857-D31BB9D8E2D3}"/>
              </a:ext>
            </a:extLst>
          </p:cNvPr>
          <p:cNvSpPr txBox="1"/>
          <p:nvPr/>
        </p:nvSpPr>
        <p:spPr>
          <a:xfrm>
            <a:off x="834887" y="1740310"/>
            <a:ext cx="100285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yang biasa dilakukan untuk sampai pada keputusan seleksi adalah secara bertahap mempersempit kumpulan kandidat untuk setiap pekerjaan. Pendekatan ini, disebut model </a:t>
            </a:r>
            <a:r>
              <a:rPr lang="id-ID" sz="20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multiple-hurdle</a:t>
            </a:r>
            <a:r>
              <a:rPr lang="en-ID" sz="2000" b="1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Setiap tahapan proses adalah rintangan, dan kandidat yang mengatasi rintangan akan melanjutkan ke tahapan proses berikutnya</a:t>
            </a:r>
            <a:endParaRPr lang="en-ID" sz="2000" dirty="0">
              <a:latin typeface="Bahnschrif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Alternatif lain yang lebih mahal adalah dengan membawa sebagian besar pelamar melalui semua langkah proses dan kemudian meninjau semua skor untuk menemukan kandidat yang paling diinginkan. </a:t>
            </a:r>
          </a:p>
        </p:txBody>
      </p:sp>
    </p:spTree>
    <p:extLst>
      <p:ext uri="{BB962C8B-B14F-4D97-AF65-F5344CB8AC3E}">
        <p14:creationId xmlns:p14="http://schemas.microsoft.com/office/powerpoint/2010/main" val="4277055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Selection Decisions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524755" y="1331843"/>
            <a:ext cx="11053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latin typeface="Bahnschrift" panose="020B0502040204020203" pitchFamily="34" charset="0"/>
              </a:rPr>
              <a:t>2. </a:t>
            </a:r>
            <a:r>
              <a:rPr lang="id-ID" sz="2000" b="1" dirty="0">
                <a:latin typeface="Bahnschrift" panose="020B0502040204020203" pitchFamily="34" charset="0"/>
              </a:rPr>
              <a:t>Communicating the Decision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8A051-C6F2-195A-BAF8-727C9C5A9264}"/>
              </a:ext>
            </a:extLst>
          </p:cNvPr>
          <p:cNvSpPr txBox="1"/>
          <p:nvPr/>
        </p:nvSpPr>
        <p:spPr>
          <a:xfrm>
            <a:off x="754678" y="1815966"/>
            <a:ext cx="105940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 seorang kandidat telah dipilih, organisasi harus mengkomunikasikan penawaran tersebut kepada kandidat tersebut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20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Tawaran tersebut harus mencakup tanggung jawab pekerjaan, </a:t>
            </a:r>
            <a:endParaRPr lang="en-ID" sz="2000" dirty="0">
              <a:latin typeface="Bahnschrif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Jadwal kerja</a:t>
            </a:r>
            <a:endParaRPr lang="en-ID" sz="2000" dirty="0">
              <a:latin typeface="Bahnschrif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Tingkat pembayaran</a:t>
            </a:r>
            <a:endParaRPr lang="en-ID" sz="2000" dirty="0">
              <a:latin typeface="Bahnschrif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Tanggal mulai</a:t>
            </a:r>
            <a:endParaRPr lang="en-ID" sz="2000" dirty="0">
              <a:latin typeface="Bahnschrif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latin typeface="Bahnschrift" panose="020B0502040204020203" pitchFamily="34" charset="0"/>
              </a:rPr>
              <a:t>Tanggal di mana kandidat harus menjawab penawaran</a:t>
            </a:r>
          </a:p>
        </p:txBody>
      </p:sp>
    </p:spTree>
    <p:extLst>
      <p:ext uri="{BB962C8B-B14F-4D97-AF65-F5344CB8AC3E}">
        <p14:creationId xmlns:p14="http://schemas.microsoft.com/office/powerpoint/2010/main" val="3662628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TUGAS KELOMPOK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3E85F-806E-49ED-0412-3CD002FC5D06}"/>
              </a:ext>
            </a:extLst>
          </p:cNvPr>
          <p:cNvSpPr txBox="1"/>
          <p:nvPr/>
        </p:nvSpPr>
        <p:spPr>
          <a:xfrm>
            <a:off x="524755" y="1331843"/>
            <a:ext cx="110539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ID" sz="2400" dirty="0" err="1">
                <a:latin typeface="Bahnschrift" panose="020B0502040204020203" pitchFamily="34" charset="0"/>
              </a:rPr>
              <a:t>Tugas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dilakukan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berkelompok</a:t>
            </a:r>
            <a:r>
              <a:rPr lang="en-ID" sz="2400" dirty="0">
                <a:latin typeface="Bahnschrift" panose="020B0502040204020203" pitchFamily="34" charset="0"/>
              </a:rPr>
              <a:t> (1 </a:t>
            </a:r>
            <a:r>
              <a:rPr lang="en-ID" sz="2400" dirty="0" err="1">
                <a:latin typeface="Bahnschrift" panose="020B0502040204020203" pitchFamily="34" charset="0"/>
              </a:rPr>
              <a:t>kelompok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berisi</a:t>
            </a:r>
            <a:r>
              <a:rPr lang="en-ID" sz="2400" dirty="0">
                <a:latin typeface="Bahnschrift" panose="020B0502040204020203" pitchFamily="34" charset="0"/>
              </a:rPr>
              <a:t> 6 orang)</a:t>
            </a:r>
          </a:p>
          <a:p>
            <a:pPr marL="457200" indent="-457200" algn="just">
              <a:buAutoNum type="arabicPeriod"/>
            </a:pPr>
            <a:r>
              <a:rPr lang="en-ID" sz="2400" dirty="0" err="1">
                <a:latin typeface="Bahnschrift" panose="020B0502040204020203" pitchFamily="34" charset="0"/>
              </a:rPr>
              <a:t>Posisikan</a:t>
            </a:r>
            <a:r>
              <a:rPr lang="en-ID" sz="2400" dirty="0">
                <a:latin typeface="Bahnschrift" panose="020B0502040204020203" pitchFamily="34" charset="0"/>
              </a:rPr>
              <a:t> kalian </a:t>
            </a:r>
            <a:r>
              <a:rPr lang="en-ID" sz="2400" dirty="0" err="1">
                <a:latin typeface="Bahnschrift" panose="020B0502040204020203" pitchFamily="34" charset="0"/>
              </a:rPr>
              <a:t>sebagai</a:t>
            </a:r>
            <a:r>
              <a:rPr lang="en-ID" sz="2400" dirty="0">
                <a:latin typeface="Bahnschrift" panose="020B0502040204020203" pitchFamily="34" charset="0"/>
              </a:rPr>
              <a:t> HRD/</a:t>
            </a:r>
            <a:r>
              <a:rPr lang="en-ID" sz="2400" dirty="0" err="1">
                <a:latin typeface="Bahnschrift" panose="020B0502040204020203" pitchFamily="34" charset="0"/>
              </a:rPr>
              <a:t>pemilik</a:t>
            </a:r>
            <a:r>
              <a:rPr lang="en-ID" sz="2400" dirty="0">
                <a:latin typeface="Bahnschrift" panose="020B0502040204020203" pitchFamily="34" charset="0"/>
              </a:rPr>
              <a:t>/supervisor di </a:t>
            </a:r>
            <a:r>
              <a:rPr lang="en-ID" sz="2400" dirty="0" err="1">
                <a:latin typeface="Bahnschrift" panose="020B0502040204020203" pitchFamily="34" charset="0"/>
              </a:rPr>
              <a:t>sebuah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perusahaan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berskala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menengah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sampai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besar</a:t>
            </a:r>
            <a:r>
              <a:rPr lang="en-ID" sz="2400" dirty="0">
                <a:latin typeface="Bahnschrift" panose="020B0502040204020203" pitchFamily="34" charset="0"/>
              </a:rPr>
              <a:t> (</a:t>
            </a:r>
            <a:r>
              <a:rPr lang="en-ID" sz="2400" dirty="0" err="1">
                <a:latin typeface="Bahnschrift" panose="020B0502040204020203" pitchFamily="34" charset="0"/>
              </a:rPr>
              <a:t>Buatlah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perusahaan</a:t>
            </a:r>
            <a:r>
              <a:rPr lang="en-ID" sz="2400" dirty="0">
                <a:latin typeface="Bahnschrift" panose="020B0502040204020203" pitchFamily="34" charset="0"/>
              </a:rPr>
              <a:t> dummy).</a:t>
            </a:r>
          </a:p>
          <a:p>
            <a:pPr marL="457200" indent="-457200" algn="just">
              <a:buAutoNum type="arabicPeriod"/>
            </a:pPr>
            <a:r>
              <a:rPr lang="en-ID" sz="2400" dirty="0" err="1">
                <a:latin typeface="Bahnschrift" panose="020B0502040204020203" pitchFamily="34" charset="0"/>
              </a:rPr>
              <a:t>Lakukan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tahapan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Analysis and Design of work, HR planning, Recruiting, dan Selecting</a:t>
            </a:r>
            <a:r>
              <a:rPr lang="en-ID" sz="2400" dirty="0">
                <a:latin typeface="Bahnschrift" panose="020B0502040204020203" pitchFamily="34" charset="0"/>
              </a:rPr>
              <a:t> pada </a:t>
            </a:r>
            <a:r>
              <a:rPr lang="en-ID" sz="2400" dirty="0" err="1">
                <a:latin typeface="Bahnschrift" panose="020B0502040204020203" pitchFamily="34" charset="0"/>
              </a:rPr>
              <a:t>perusahaan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anda</a:t>
            </a:r>
            <a:r>
              <a:rPr lang="en-ID" sz="2400" dirty="0">
                <a:latin typeface="Bahnschrift" panose="020B0502040204020203" pitchFamily="34" charset="0"/>
              </a:rPr>
              <a:t>!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latin typeface="Bahnschrift" panose="020B0502040204020203" pitchFamily="34" charset="0"/>
              </a:rPr>
              <a:t>Di </a:t>
            </a:r>
            <a:r>
              <a:rPr lang="en-ID" sz="2400" dirty="0" err="1">
                <a:latin typeface="Bahnschrift" panose="020B0502040204020203" pitchFamily="34" charset="0"/>
              </a:rPr>
              <a:t>laporan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wajib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berisi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profil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perusahaan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,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sektor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perusahaan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,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struktur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organisasi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,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serta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hasil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 </a:t>
            </a:r>
            <a:r>
              <a:rPr lang="en-ID" sz="2400" b="1" u="sng" dirty="0" err="1">
                <a:solidFill>
                  <a:srgbClr val="C00000"/>
                </a:solidFill>
                <a:latin typeface="Bahnschrift" panose="020B0502040204020203" pitchFamily="34" charset="0"/>
              </a:rPr>
              <a:t>diskusi</a:t>
            </a:r>
            <a:r>
              <a:rPr lang="en-ID" sz="2400" b="1" u="sng" dirty="0">
                <a:solidFill>
                  <a:srgbClr val="C00000"/>
                </a:solidFill>
                <a:latin typeface="Bahnschrift" panose="020B0502040204020203" pitchFamily="34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ID" sz="2400" dirty="0" err="1">
                <a:latin typeface="Bahnschrift" panose="020B0502040204020203" pitchFamily="34" charset="0"/>
              </a:rPr>
              <a:t>Kumpulkan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dalam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bentuk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laporan</a:t>
            </a:r>
            <a:r>
              <a:rPr lang="en-ID" sz="2400" dirty="0">
                <a:latin typeface="Bahnschrift" panose="020B0502040204020203" pitchFamily="34" charset="0"/>
              </a:rPr>
              <a:t> (PDF) dan PPT di e-learning</a:t>
            </a:r>
          </a:p>
          <a:p>
            <a:pPr marL="457200" indent="-457200" algn="just">
              <a:buAutoNum type="arabicPeriod"/>
            </a:pPr>
            <a:r>
              <a:rPr lang="en-ID" sz="2400" dirty="0">
                <a:latin typeface="Bahnschrift" panose="020B0502040204020203" pitchFamily="34" charset="0"/>
              </a:rPr>
              <a:t>Hasil </a:t>
            </a:r>
            <a:r>
              <a:rPr lang="en-ID" sz="2400" dirty="0" err="1">
                <a:latin typeface="Bahnschrift" panose="020B0502040204020203" pitchFamily="34" charset="0"/>
              </a:rPr>
              <a:t>diskusi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dipresentasikan</a:t>
            </a:r>
            <a:r>
              <a:rPr lang="en-ID" sz="2400" dirty="0">
                <a:latin typeface="Bahnschrift" panose="020B0502040204020203" pitchFamily="34" charset="0"/>
              </a:rPr>
              <a:t> di </a:t>
            </a:r>
            <a:r>
              <a:rPr lang="en-ID" sz="2400" dirty="0" err="1">
                <a:latin typeface="Bahnschrift" panose="020B0502040204020203" pitchFamily="34" charset="0"/>
              </a:rPr>
              <a:t>pertemuan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selanjutnya</a:t>
            </a:r>
            <a:r>
              <a:rPr lang="en-ID" sz="2400" dirty="0">
                <a:latin typeface="Bahnschrift" panose="020B0502040204020203" pitchFamily="34" charset="0"/>
              </a:rPr>
              <a:t> (</a:t>
            </a:r>
            <a:r>
              <a:rPr lang="en-ID" sz="2400" dirty="0" err="1">
                <a:latin typeface="Bahnschrift" panose="020B0502040204020203" pitchFamily="34" charset="0"/>
              </a:rPr>
              <a:t>siapkan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powerpoint</a:t>
            </a:r>
            <a:r>
              <a:rPr lang="en-ID" sz="2400" dirty="0">
                <a:latin typeface="Bahnschrif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3220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225-A528-6C90-19FD-259E167A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5" y="3121945"/>
            <a:ext cx="7315201" cy="614109"/>
          </a:xfrm>
        </p:spPr>
        <p:txBody>
          <a:bodyPr>
            <a:normAutofit fontScale="90000"/>
          </a:bodyPr>
          <a:lstStyle/>
          <a:p>
            <a:r>
              <a:rPr lang="en-ID" sz="4000" b="1" dirty="0">
                <a:latin typeface="Bahnschrift" panose="020B0502040204020203" pitchFamily="34" charset="0"/>
                <a:cs typeface="Arial" panose="020B0604020202020204" pitchFamily="34" charset="0"/>
              </a:rPr>
              <a:t>TERIMA KASIH</a:t>
            </a:r>
            <a:endParaRPr lang="id-ID" sz="4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ownload | Pendaftaran ITTelkom Surabaya">
            <a:extLst>
              <a:ext uri="{FF2B5EF4-FFF2-40B4-BE49-F238E27FC236}">
                <a16:creationId xmlns:a16="http://schemas.microsoft.com/office/drawing/2014/main" id="{B5E5D7D2-E6F3-8486-724C-1E7BEFB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3" y="380363"/>
            <a:ext cx="2701624" cy="14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5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831" y="893761"/>
            <a:ext cx="5858312" cy="659303"/>
          </a:xfrm>
        </p:spPr>
        <p:txBody>
          <a:bodyPr>
            <a:noAutofit/>
          </a:bodyPr>
          <a:lstStyle/>
          <a:p>
            <a:pPr algn="l"/>
            <a:r>
              <a:rPr lang="en-ID" sz="4800" dirty="0">
                <a:latin typeface="Bahnschrift" panose="020B0502040204020203" pitchFamily="34" charset="0"/>
              </a:rPr>
              <a:t>Content</a:t>
            </a:r>
            <a:endParaRPr lang="id-ID" sz="4800" dirty="0">
              <a:latin typeface="Bahnschrift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81295E-6224-834E-C777-0AE373D7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831" y="1714482"/>
            <a:ext cx="10089823" cy="309199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Planning for and Recruiting Human Resources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Selecting Employees and Placing Them in Jobs</a:t>
            </a: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7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Forecasting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A5DC0-383F-5C4C-91E0-FD0551A3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76" y="1384788"/>
            <a:ext cx="5675323" cy="3938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B1C4E-4A89-AE7A-9B31-97D7C17C2979}"/>
              </a:ext>
            </a:extLst>
          </p:cNvPr>
          <p:cNvSpPr txBox="1"/>
          <p:nvPr/>
        </p:nvSpPr>
        <p:spPr>
          <a:xfrm>
            <a:off x="6345043" y="2087835"/>
            <a:ext cx="52020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Bahnschrift" panose="020B0502040204020203" pitchFamily="34" charset="0"/>
              </a:rPr>
              <a:t>Langkah pertama dalam perencanaan sumber daya manusia adalah peramalan.</a:t>
            </a:r>
            <a:endParaRPr lang="en-US" dirty="0">
              <a:latin typeface="Bahnschrift" panose="020B0502040204020203" pitchFamily="34" charset="0"/>
            </a:endParaRPr>
          </a:p>
          <a:p>
            <a:pPr algn="just"/>
            <a:endParaRPr lang="en-US" dirty="0">
              <a:latin typeface="Bahnschrift" panose="020B0502040204020203" pitchFamily="34" charset="0"/>
            </a:endParaRPr>
          </a:p>
          <a:p>
            <a:pPr algn="just"/>
            <a:r>
              <a:rPr lang="id-ID" dirty="0">
                <a:latin typeface="Bahnschrift" panose="020B0502040204020203" pitchFamily="34" charset="0"/>
              </a:rPr>
              <a:t>Dalam </a:t>
            </a:r>
            <a:r>
              <a:rPr lang="en-ID" dirty="0">
                <a:latin typeface="Bahnschrift" panose="020B0502040204020203" pitchFamily="34" charset="0"/>
              </a:rPr>
              <a:t>personnel forecasting</a:t>
            </a:r>
            <a:r>
              <a:rPr lang="id-ID" dirty="0">
                <a:latin typeface="Bahnschrift" panose="020B0502040204020203" pitchFamily="34" charset="0"/>
              </a:rPr>
              <a:t>,</a:t>
            </a:r>
            <a:r>
              <a:rPr lang="en-US" dirty="0">
                <a:latin typeface="Bahnschrift" panose="020B0502040204020203" pitchFamily="34" charset="0"/>
              </a:rPr>
              <a:t> p</a:t>
            </a:r>
            <a:r>
              <a:rPr lang="id-ID" dirty="0">
                <a:latin typeface="Bahnschrift" panose="020B0502040204020203" pitchFamily="34" charset="0"/>
              </a:rPr>
              <a:t>rofesional </a:t>
            </a:r>
            <a:r>
              <a:rPr lang="en-ID" dirty="0">
                <a:latin typeface="Bahnschrift" panose="020B0502040204020203" pitchFamily="34" charset="0"/>
              </a:rPr>
              <a:t>SDM</a:t>
            </a:r>
            <a:r>
              <a:rPr lang="id-ID" dirty="0">
                <a:latin typeface="Bahnschrift" panose="020B0502040204020203" pitchFamily="34" charset="0"/>
              </a:rPr>
              <a:t> mencoba menentukan </a:t>
            </a:r>
            <a:r>
              <a:rPr lang="en-ID" b="1" dirty="0">
                <a:latin typeface="Bahnschrift" panose="020B0502040204020203" pitchFamily="34" charset="0"/>
              </a:rPr>
              <a:t>supply</a:t>
            </a:r>
            <a:r>
              <a:rPr lang="id-ID" dirty="0">
                <a:latin typeface="Bahnschrift" panose="020B0502040204020203" pitchFamily="34" charset="0"/>
              </a:rPr>
              <a:t> dan </a:t>
            </a:r>
            <a:r>
              <a:rPr lang="en-ID" b="1" dirty="0">
                <a:latin typeface="Bahnschrift" panose="020B0502040204020203" pitchFamily="34" charset="0"/>
              </a:rPr>
              <a:t>demand</a:t>
            </a:r>
            <a:r>
              <a:rPr lang="id-ID" dirty="0">
                <a:latin typeface="Bahnschrift" panose="020B0502040204020203" pitchFamily="34" charset="0"/>
              </a:rPr>
              <a:t> untuk berbagai jenis sumber daya manusia.</a:t>
            </a:r>
            <a:endParaRPr lang="en-ID" dirty="0">
              <a:latin typeface="Bahnschrift" panose="020B0502040204020203" pitchFamily="34" charset="0"/>
            </a:endParaRPr>
          </a:p>
          <a:p>
            <a:pPr algn="just"/>
            <a:endParaRPr lang="en-ID" dirty="0">
              <a:latin typeface="Bahnschrift" panose="020B0502040204020203" pitchFamily="34" charset="0"/>
            </a:endParaRPr>
          </a:p>
          <a:p>
            <a:pPr algn="just"/>
            <a:r>
              <a:rPr lang="id-ID" dirty="0">
                <a:latin typeface="Bahnschrift" panose="020B0502040204020203" pitchFamily="34" charset="0"/>
              </a:rPr>
              <a:t>Tujuan utamanya adalah untuk memprediksi area organisasi mana yang akan mengalami kekurangan atau </a:t>
            </a:r>
            <a:r>
              <a:rPr lang="en-ID" dirty="0" err="1">
                <a:latin typeface="Bahnschrift" panose="020B0502040204020203" pitchFamily="34" charset="0"/>
              </a:rPr>
              <a:t>kelebihan</a:t>
            </a:r>
            <a:r>
              <a:rPr lang="id-ID" dirty="0">
                <a:latin typeface="Bahnschrift" panose="020B0502040204020203" pitchFamily="34" charset="0"/>
              </a:rPr>
              <a:t> tenaga kerja.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4FD6-EFAF-A228-B8F2-63607C994839}"/>
              </a:ext>
            </a:extLst>
          </p:cNvPr>
          <p:cNvSpPr txBox="1"/>
          <p:nvPr/>
        </p:nvSpPr>
        <p:spPr>
          <a:xfrm>
            <a:off x="1221982" y="5398595"/>
            <a:ext cx="437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>
                <a:latin typeface="Bahnschrift" panose="020B0502040204020203" pitchFamily="34" charset="0"/>
              </a:rPr>
              <a:t>Overview of the Human Resource Planning Process</a:t>
            </a:r>
          </a:p>
        </p:txBody>
      </p:sp>
    </p:spTree>
    <p:extLst>
      <p:ext uri="{BB962C8B-B14F-4D97-AF65-F5344CB8AC3E}">
        <p14:creationId xmlns:p14="http://schemas.microsoft.com/office/powerpoint/2010/main" val="259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Forecasting (Forecasting the Demand for Labor)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FE05D-2555-F5B2-9282-CAB77058B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182" y="1444940"/>
            <a:ext cx="3465464" cy="1605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3A1FCD-D262-4900-B1AA-A6F0B586F978}"/>
              </a:ext>
            </a:extLst>
          </p:cNvPr>
          <p:cNvSpPr txBox="1"/>
          <p:nvPr/>
        </p:nvSpPr>
        <p:spPr>
          <a:xfrm>
            <a:off x="4973444" y="1780141"/>
            <a:ext cx="6043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>
                <a:latin typeface="Bahnschrift" panose="020B0502040204020203" pitchFamily="34" charset="0"/>
              </a:rPr>
              <a:t>Planner</a:t>
            </a:r>
            <a:r>
              <a:rPr lang="id-ID" dirty="0">
                <a:latin typeface="Bahnschrift" panose="020B0502040204020203" pitchFamily="34" charset="0"/>
              </a:rPr>
              <a:t> harus meramalkan apakah kebutuhan orang-orang dengan keterampilan dan pengalaman yang diperlukan akan meningkat atau menurun.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41837-9B3B-9B81-2D80-67706078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960" y="3511808"/>
            <a:ext cx="2269908" cy="255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D6E8EA-DBA7-92A2-954E-757F4E3A5BB7}"/>
              </a:ext>
            </a:extLst>
          </p:cNvPr>
          <p:cNvSpPr txBox="1"/>
          <p:nvPr/>
        </p:nvSpPr>
        <p:spPr>
          <a:xfrm>
            <a:off x="559257" y="4306894"/>
            <a:ext cx="1140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b="1" dirty="0">
                <a:latin typeface="Bahnschrift" panose="020B0502040204020203" pitchFamily="34" charset="0"/>
              </a:rPr>
              <a:t>HOW?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4306FC-10A2-700A-A8F2-1B1666149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451" y="3957560"/>
            <a:ext cx="2821101" cy="1469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2AE5A2-EC5F-1C20-82E8-0665011CFABC}"/>
              </a:ext>
            </a:extLst>
          </p:cNvPr>
          <p:cNvSpPr txBox="1"/>
          <p:nvPr/>
        </p:nvSpPr>
        <p:spPr>
          <a:xfrm>
            <a:off x="5406424" y="4179481"/>
            <a:ext cx="1730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latin typeface="Bahnschrift" panose="020B0502040204020203" pitchFamily="34" charset="0"/>
              </a:rPr>
              <a:t>WHAT’S STATISTIC?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663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Forecasting (Determining Labor Supply)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278781" y="1329050"/>
            <a:ext cx="11140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Planner </a:t>
            </a:r>
            <a:r>
              <a:rPr lang="en-US" dirty="0" err="1">
                <a:latin typeface="Bahnschrift" panose="020B0502040204020203" pitchFamily="34" charset="0"/>
              </a:rPr>
              <a:t>memodifikasi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analisis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ini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untuk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mencerminkan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perubahan</a:t>
            </a:r>
            <a:r>
              <a:rPr lang="en-US" dirty="0">
                <a:latin typeface="Bahnschrift" panose="020B0502040204020203" pitchFamily="34" charset="0"/>
              </a:rPr>
              <a:t> yang </a:t>
            </a:r>
            <a:r>
              <a:rPr lang="en-US" dirty="0" err="1">
                <a:latin typeface="Bahnschrift" panose="020B0502040204020203" pitchFamily="34" charset="0"/>
              </a:rPr>
              <a:t>diharapkan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waktu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dekat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sebagai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akibat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pensiun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dirty="0" err="1">
                <a:latin typeface="Bahnschrift" panose="020B0502040204020203" pitchFamily="34" charset="0"/>
              </a:rPr>
              <a:t>promosi</a:t>
            </a:r>
            <a:r>
              <a:rPr lang="en-US" dirty="0">
                <a:latin typeface="Bahnschrift" panose="020B0502040204020203" pitchFamily="34" charset="0"/>
              </a:rPr>
              <a:t>, transfer, turnover </a:t>
            </a:r>
            <a:r>
              <a:rPr lang="en-US" dirty="0" err="1">
                <a:latin typeface="Bahnschrift" panose="020B0502040204020203" pitchFamily="34" charset="0"/>
              </a:rPr>
              <a:t>sukarela</a:t>
            </a:r>
            <a:r>
              <a:rPr lang="en-US" dirty="0">
                <a:latin typeface="Bahnschrift" panose="020B0502040204020203" pitchFamily="34" charset="0"/>
              </a:rPr>
              <a:t>, dan </a:t>
            </a:r>
            <a:r>
              <a:rPr lang="en-US" dirty="0" err="1">
                <a:latin typeface="Bahnschrift" panose="020B0502040204020203" pitchFamily="34" charset="0"/>
              </a:rPr>
              <a:t>pemberhentian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sv-SE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D6F98F-9A11-2762-EBC4-41424113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36" y="2993621"/>
            <a:ext cx="5731364" cy="2328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7B9CC-255F-59BF-BD1A-B4767994A67B}"/>
              </a:ext>
            </a:extLst>
          </p:cNvPr>
          <p:cNvSpPr txBox="1"/>
          <p:nvPr/>
        </p:nvSpPr>
        <p:spPr>
          <a:xfrm>
            <a:off x="7968707" y="2264624"/>
            <a:ext cx="37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Bahnschrift" panose="020B0502040204020203" pitchFamily="34" charset="0"/>
              </a:rPr>
              <a:t>MATRIKS TRANSISI</a:t>
            </a:r>
            <a:endParaRPr lang="sv-SE" b="1" dirty="0"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E630DE-61DB-E510-A467-B47D7C5AD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00" y="2545767"/>
            <a:ext cx="5896300" cy="30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1317840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Forecasting (Determining Labor Surplus or Shortage)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" y="5624173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ecasting - Free electronics icons">
            <a:extLst>
              <a:ext uri="{FF2B5EF4-FFF2-40B4-BE49-F238E27FC236}">
                <a16:creationId xmlns:a16="http://schemas.microsoft.com/office/drawing/2014/main" id="{B9BF24E4-F4A8-A974-899A-2DCECA513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73" y="1458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B6A044-8AF9-C993-A634-A3CF4264EA5F}"/>
              </a:ext>
            </a:extLst>
          </p:cNvPr>
          <p:cNvSpPr txBox="1"/>
          <p:nvPr/>
        </p:nvSpPr>
        <p:spPr>
          <a:xfrm>
            <a:off x="3155131" y="3897351"/>
            <a:ext cx="25109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latin typeface="Bahnschrift" panose="020B0502040204020203" pitchFamily="34" charset="0"/>
              </a:rPr>
              <a:t>BASED ON THE FORECAST FOR LABOR DEMAND AND SUPPLY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D7E4E-DCF4-8CD9-C34F-5A5CD2640A96}"/>
              </a:ext>
            </a:extLst>
          </p:cNvPr>
          <p:cNvSpPr txBox="1"/>
          <p:nvPr/>
        </p:nvSpPr>
        <p:spPr>
          <a:xfrm>
            <a:off x="6730955" y="2568874"/>
            <a:ext cx="2510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>
                <a:latin typeface="Bahnschrift" panose="020B0502040204020203" pitchFamily="34" charset="0"/>
              </a:rPr>
              <a:t>SURPLUS</a:t>
            </a:r>
          </a:p>
          <a:p>
            <a:pPr algn="ctr"/>
            <a:r>
              <a:rPr lang="en-ID" sz="2400" b="1" dirty="0">
                <a:latin typeface="Bahnschrift" panose="020B0502040204020203" pitchFamily="34" charset="0"/>
              </a:rPr>
              <a:t>OR</a:t>
            </a:r>
          </a:p>
          <a:p>
            <a:pPr algn="ctr"/>
            <a:r>
              <a:rPr lang="en-ID" sz="2400" b="1" dirty="0">
                <a:latin typeface="Bahnschrift" panose="020B0502040204020203" pitchFamily="34" charset="0"/>
              </a:rPr>
              <a:t>SHORTAGE?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41A6B-6CC4-6244-EE5E-B6A45D113A0E}"/>
              </a:ext>
            </a:extLst>
          </p:cNvPr>
          <p:cNvCxnSpPr/>
          <p:nvPr/>
        </p:nvCxnSpPr>
        <p:spPr>
          <a:xfrm>
            <a:off x="5755281" y="3169038"/>
            <a:ext cx="12922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6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Goal Setting and Strategic Planning</a:t>
            </a:r>
            <a:endParaRPr lang="id-ID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A1456-F71D-0098-2D55-0D53EF18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87" y="1306397"/>
            <a:ext cx="5306507" cy="4245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6E151-B88E-581B-CB8C-B58C3760E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5" y="2065713"/>
            <a:ext cx="5427710" cy="37663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DE1BC05-88B3-8C09-6CFD-FB0D3A66C362}"/>
              </a:ext>
            </a:extLst>
          </p:cNvPr>
          <p:cNvSpPr/>
          <p:nvPr/>
        </p:nvSpPr>
        <p:spPr>
          <a:xfrm>
            <a:off x="1821364" y="3919654"/>
            <a:ext cx="2810107" cy="10025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5EE06-F0FF-33C0-C87A-E18BB195A1DE}"/>
              </a:ext>
            </a:extLst>
          </p:cNvPr>
          <p:cNvSpPr txBox="1"/>
          <p:nvPr/>
        </p:nvSpPr>
        <p:spPr>
          <a:xfrm>
            <a:off x="6561018" y="5551603"/>
            <a:ext cx="5263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dirty="0" err="1">
                <a:latin typeface="Bahnschrift" panose="020B0502040204020203" pitchFamily="34" charset="0"/>
              </a:rPr>
              <a:t>Tabel</a:t>
            </a:r>
            <a:r>
              <a:rPr lang="en-ID" sz="1400" dirty="0">
                <a:latin typeface="Bahnschrift" panose="020B0502040204020203" pitchFamily="34" charset="0"/>
              </a:rPr>
              <a:t> di</a:t>
            </a:r>
            <a:r>
              <a:rPr lang="id-ID" sz="1400" dirty="0">
                <a:latin typeface="Bahnschrift" panose="020B0502040204020203" pitchFamily="34" charset="0"/>
              </a:rPr>
              <a:t>atas menunjukkan pilihan utama untuk mengurangi surplus tenaga kerja yang diharapkan, dan bagian bawah tabel mencantumkan pilihan</a:t>
            </a:r>
            <a:r>
              <a:rPr lang="en-ID" sz="1400" dirty="0">
                <a:latin typeface="Bahnschrift" panose="020B0502040204020203" pitchFamily="34" charset="0"/>
              </a:rPr>
              <a:t> </a:t>
            </a:r>
            <a:r>
              <a:rPr lang="id-ID" sz="1400" dirty="0">
                <a:latin typeface="Bahnschrift" panose="020B0502040204020203" pitchFamily="34" charset="0"/>
              </a:rPr>
              <a:t>untuk menghindari kekurangan tenaga kerja yang diharapkan.</a:t>
            </a:r>
          </a:p>
        </p:txBody>
      </p:sp>
    </p:spTree>
    <p:extLst>
      <p:ext uri="{BB962C8B-B14F-4D97-AF65-F5344CB8AC3E}">
        <p14:creationId xmlns:p14="http://schemas.microsoft.com/office/powerpoint/2010/main" val="133964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1398</Words>
  <Application>Microsoft Office PowerPoint</Application>
  <PresentationFormat>Widescreen</PresentationFormat>
  <Paragraphs>220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Office Theme</vt:lpstr>
      <vt:lpstr>PERENCANAAN SUMBER DAYA PERUSAHAAN (HR)</vt:lpstr>
      <vt:lpstr>Acquiring, Training, and Developing Human Resources</vt:lpstr>
      <vt:lpstr>Content</vt:lpstr>
      <vt:lpstr>Content</vt:lpstr>
      <vt:lpstr>Forecasting</vt:lpstr>
      <vt:lpstr>Forecasting (Forecasting the Demand for Labor)</vt:lpstr>
      <vt:lpstr>Forecasting (Determining Labor Supply)</vt:lpstr>
      <vt:lpstr>Forecasting (Determining Labor Surplus or Shortage)</vt:lpstr>
      <vt:lpstr>Goal Setting and Strategic Planning</vt:lpstr>
      <vt:lpstr>Option for Reducing a Surplus </vt:lpstr>
      <vt:lpstr>Option for Reducing a Surplus (Cont’d) </vt:lpstr>
      <vt:lpstr>Option for Reducing a Surplus (Cont’d) </vt:lpstr>
      <vt:lpstr>Option for Avoiding a Shortage</vt:lpstr>
      <vt:lpstr>Option for Avoiding a Shortage (Cont’d)</vt:lpstr>
      <vt:lpstr>Option for Avoiding a Shortage (Cont’d)</vt:lpstr>
      <vt:lpstr>Recruiting Human Resources</vt:lpstr>
      <vt:lpstr>Personnel Policies</vt:lpstr>
      <vt:lpstr>Recruitment Sources</vt:lpstr>
      <vt:lpstr>Recruiter Traits and Behaviors</vt:lpstr>
      <vt:lpstr>Content</vt:lpstr>
      <vt:lpstr>Selection Process</vt:lpstr>
      <vt:lpstr>Selection Process (Cont’d)</vt:lpstr>
      <vt:lpstr>Job Applications and Résumés</vt:lpstr>
      <vt:lpstr>Job Applications and Résumés (Cont’d)</vt:lpstr>
      <vt:lpstr>Employment Tests and Work Samples</vt:lpstr>
      <vt:lpstr>Interviews</vt:lpstr>
      <vt:lpstr>Interviews</vt:lpstr>
      <vt:lpstr>Interviews</vt:lpstr>
      <vt:lpstr>Selection Decisions</vt:lpstr>
      <vt:lpstr>Selection Decisions</vt:lpstr>
      <vt:lpstr>Selection Decisions</vt:lpstr>
      <vt:lpstr>TUGAS KELOMPOK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 AYU ROSPRICILIA</dc:creator>
  <cp:lastModifiedBy>Raulia Riski</cp:lastModifiedBy>
  <cp:revision>735</cp:revision>
  <dcterms:created xsi:type="dcterms:W3CDTF">2022-09-29T01:16:55Z</dcterms:created>
  <dcterms:modified xsi:type="dcterms:W3CDTF">2023-05-04T05:31:17Z</dcterms:modified>
</cp:coreProperties>
</file>