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1" r:id="rId3"/>
    <p:sldId id="338" r:id="rId4"/>
    <p:sldId id="311" r:id="rId5"/>
    <p:sldId id="280" r:id="rId6"/>
    <p:sldId id="342" r:id="rId7"/>
    <p:sldId id="343" r:id="rId8"/>
    <p:sldId id="312" r:id="rId9"/>
    <p:sldId id="347" r:id="rId10"/>
    <p:sldId id="355" r:id="rId11"/>
    <p:sldId id="344" r:id="rId12"/>
    <p:sldId id="345" r:id="rId13"/>
    <p:sldId id="346" r:id="rId14"/>
    <p:sldId id="348" r:id="rId15"/>
    <p:sldId id="349" r:id="rId16"/>
    <p:sldId id="350" r:id="rId17"/>
    <p:sldId id="351" r:id="rId18"/>
    <p:sldId id="357" r:id="rId19"/>
    <p:sldId id="352" r:id="rId20"/>
    <p:sldId id="353" r:id="rId21"/>
    <p:sldId id="358" r:id="rId22"/>
    <p:sldId id="354" r:id="rId23"/>
    <p:sldId id="359" r:id="rId24"/>
    <p:sldId id="356" r:id="rId25"/>
    <p:sldId id="364" r:id="rId26"/>
    <p:sldId id="361" r:id="rId27"/>
    <p:sldId id="368" r:id="rId28"/>
    <p:sldId id="375" r:id="rId29"/>
    <p:sldId id="366" r:id="rId30"/>
    <p:sldId id="370" r:id="rId31"/>
    <p:sldId id="363" r:id="rId32"/>
    <p:sldId id="310" r:id="rId33"/>
    <p:sldId id="309" r:id="rId3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66947" autoAdjust="0"/>
  </p:normalViewPr>
  <p:slideViewPr>
    <p:cSldViewPr snapToGrid="0">
      <p:cViewPr>
        <p:scale>
          <a:sx n="50" d="100"/>
          <a:sy n="50" d="100"/>
        </p:scale>
        <p:origin x="11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0E4ED-3819-4E22-8CA8-2382501E43B7}" type="datetimeFigureOut">
              <a:rPr lang="id-ID" smtClean="0"/>
              <a:t>19/05/2023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ED8ED-4997-4195-BBC5-5406181ED062}" type="slidenum">
              <a:rPr lang="id-ID" smtClean="0"/>
              <a:t>‹#›</a:t>
            </a:fld>
            <a:endParaRPr lang="id-ID"/>
          </a:p>
        </p:txBody>
      </p:sp>
    </p:spTree>
    <p:extLst>
      <p:ext uri="{BB962C8B-B14F-4D97-AF65-F5344CB8AC3E}">
        <p14:creationId xmlns:p14="http://schemas.microsoft.com/office/powerpoint/2010/main" val="293689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14BED8ED-4997-4195-BBC5-5406181ED062}" type="slidenum">
              <a:rPr lang="id-ID" smtClean="0"/>
              <a:t>3</a:t>
            </a:fld>
            <a:endParaRPr lang="id-ID"/>
          </a:p>
        </p:txBody>
      </p:sp>
    </p:spTree>
    <p:extLst>
      <p:ext uri="{BB962C8B-B14F-4D97-AF65-F5344CB8AC3E}">
        <p14:creationId xmlns:p14="http://schemas.microsoft.com/office/powerpoint/2010/main" val="3407221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12</a:t>
            </a:fld>
            <a:endParaRPr lang="id-ID"/>
          </a:p>
        </p:txBody>
      </p:sp>
    </p:spTree>
    <p:extLst>
      <p:ext uri="{BB962C8B-B14F-4D97-AF65-F5344CB8AC3E}">
        <p14:creationId xmlns:p14="http://schemas.microsoft.com/office/powerpoint/2010/main" val="3432888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13</a:t>
            </a:fld>
            <a:endParaRPr lang="id-ID"/>
          </a:p>
        </p:txBody>
      </p:sp>
    </p:spTree>
    <p:extLst>
      <p:ext uri="{BB962C8B-B14F-4D97-AF65-F5344CB8AC3E}">
        <p14:creationId xmlns:p14="http://schemas.microsoft.com/office/powerpoint/2010/main" val="111079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14</a:t>
            </a:fld>
            <a:endParaRPr lang="id-ID"/>
          </a:p>
        </p:txBody>
      </p:sp>
    </p:spTree>
    <p:extLst>
      <p:ext uri="{BB962C8B-B14F-4D97-AF65-F5344CB8AC3E}">
        <p14:creationId xmlns:p14="http://schemas.microsoft.com/office/powerpoint/2010/main" val="1684286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15</a:t>
            </a:fld>
            <a:endParaRPr lang="id-ID"/>
          </a:p>
        </p:txBody>
      </p:sp>
    </p:spTree>
    <p:extLst>
      <p:ext uri="{BB962C8B-B14F-4D97-AF65-F5344CB8AC3E}">
        <p14:creationId xmlns:p14="http://schemas.microsoft.com/office/powerpoint/2010/main" val="3976877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16</a:t>
            </a:fld>
            <a:endParaRPr lang="id-ID"/>
          </a:p>
        </p:txBody>
      </p:sp>
    </p:spTree>
    <p:extLst>
      <p:ext uri="{BB962C8B-B14F-4D97-AF65-F5344CB8AC3E}">
        <p14:creationId xmlns:p14="http://schemas.microsoft.com/office/powerpoint/2010/main" val="4241339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17</a:t>
            </a:fld>
            <a:endParaRPr lang="id-ID"/>
          </a:p>
        </p:txBody>
      </p:sp>
    </p:spTree>
    <p:extLst>
      <p:ext uri="{BB962C8B-B14F-4D97-AF65-F5344CB8AC3E}">
        <p14:creationId xmlns:p14="http://schemas.microsoft.com/office/powerpoint/2010/main" val="1911523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18</a:t>
            </a:fld>
            <a:endParaRPr lang="id-ID"/>
          </a:p>
        </p:txBody>
      </p:sp>
    </p:spTree>
    <p:extLst>
      <p:ext uri="{BB962C8B-B14F-4D97-AF65-F5344CB8AC3E}">
        <p14:creationId xmlns:p14="http://schemas.microsoft.com/office/powerpoint/2010/main" val="2794746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19</a:t>
            </a:fld>
            <a:endParaRPr lang="id-ID"/>
          </a:p>
        </p:txBody>
      </p:sp>
    </p:spTree>
    <p:extLst>
      <p:ext uri="{BB962C8B-B14F-4D97-AF65-F5344CB8AC3E}">
        <p14:creationId xmlns:p14="http://schemas.microsoft.com/office/powerpoint/2010/main" val="3120352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20</a:t>
            </a:fld>
            <a:endParaRPr lang="id-ID"/>
          </a:p>
        </p:txBody>
      </p:sp>
    </p:spTree>
    <p:extLst>
      <p:ext uri="{BB962C8B-B14F-4D97-AF65-F5344CB8AC3E}">
        <p14:creationId xmlns:p14="http://schemas.microsoft.com/office/powerpoint/2010/main" val="3223279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21</a:t>
            </a:fld>
            <a:endParaRPr lang="id-ID"/>
          </a:p>
        </p:txBody>
      </p:sp>
    </p:spTree>
    <p:extLst>
      <p:ext uri="{BB962C8B-B14F-4D97-AF65-F5344CB8AC3E}">
        <p14:creationId xmlns:p14="http://schemas.microsoft.com/office/powerpoint/2010/main" val="391452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Penilaian</a:t>
            </a:r>
            <a:r>
              <a:rPr lang="en-US" dirty="0"/>
              <a:t> </a:t>
            </a:r>
            <a:r>
              <a:rPr lang="en-US" dirty="0" err="1"/>
              <a:t>kebutuhan</a:t>
            </a:r>
            <a:r>
              <a:rPr lang="en-US" dirty="0"/>
              <a:t> </a:t>
            </a:r>
            <a:r>
              <a:rPr lang="en-US" dirty="0" err="1"/>
              <a:t>melakukan</a:t>
            </a:r>
            <a:r>
              <a:rPr lang="en-US" dirty="0"/>
              <a:t> training </a:t>
            </a:r>
            <a:r>
              <a:rPr lang="en-US" dirty="0" err="1"/>
              <a:t>harus</a:t>
            </a:r>
            <a:r>
              <a:rPr lang="en-US" dirty="0"/>
              <a:t> </a:t>
            </a:r>
            <a:r>
              <a:rPr lang="en-US" dirty="0" err="1"/>
              <a:t>dapat</a:t>
            </a:r>
            <a:r>
              <a:rPr lang="en-US" dirty="0"/>
              <a:t> </a:t>
            </a:r>
            <a:r>
              <a:rPr lang="en-US" dirty="0" err="1"/>
              <a:t>menjawab</a:t>
            </a:r>
            <a:r>
              <a:rPr lang="en-US" dirty="0"/>
              <a:t> 3 </a:t>
            </a:r>
            <a:r>
              <a:rPr lang="en-US" dirty="0" err="1"/>
              <a:t>pertanyaan</a:t>
            </a:r>
            <a:r>
              <a:rPr lang="en-US" dirty="0"/>
              <a:t> </a:t>
            </a:r>
            <a:r>
              <a:rPr lang="en-US" dirty="0" err="1"/>
              <a:t>dalam</a:t>
            </a:r>
            <a:r>
              <a:rPr lang="en-US" dirty="0"/>
              <a:t> </a:t>
            </a:r>
            <a:r>
              <a:rPr lang="en-US" dirty="0" err="1"/>
              <a:t>bidang</a:t>
            </a:r>
            <a:r>
              <a:rPr lang="en-US" dirty="0"/>
              <a:t> </a:t>
            </a:r>
            <a:r>
              <a:rPr lang="en-US" dirty="0" err="1"/>
              <a:t>luas</a:t>
            </a:r>
            <a:r>
              <a:rPr lang="en-US" dirty="0"/>
              <a:t>:</a:t>
            </a:r>
          </a:p>
          <a:p>
            <a:pPr marL="228600" indent="-228600">
              <a:buAutoNum type="alphaLcParenR"/>
            </a:pPr>
            <a:r>
              <a:rPr lang="en-US" dirty="0" err="1"/>
              <a:t>Dalam</a:t>
            </a:r>
            <a:r>
              <a:rPr lang="en-US" dirty="0"/>
              <a:t> </a:t>
            </a:r>
            <a:r>
              <a:rPr lang="en-US" dirty="0" err="1"/>
              <a:t>konteks</a:t>
            </a:r>
            <a:r>
              <a:rPr lang="en-US" dirty="0"/>
              <a:t> </a:t>
            </a:r>
            <a:r>
              <a:rPr lang="en-US" dirty="0" err="1"/>
              <a:t>apa</a:t>
            </a:r>
            <a:r>
              <a:rPr lang="en-US" dirty="0"/>
              <a:t> </a:t>
            </a:r>
            <a:r>
              <a:rPr lang="en-US" i="1" dirty="0"/>
              <a:t>training</a:t>
            </a:r>
            <a:r>
              <a:rPr lang="en-US" i="0" dirty="0"/>
              <a:t> </a:t>
            </a:r>
            <a:r>
              <a:rPr lang="en-US" i="0" dirty="0" err="1"/>
              <a:t>dilakukan</a:t>
            </a:r>
            <a:r>
              <a:rPr lang="en-US" i="0" dirty="0"/>
              <a:t> </a:t>
            </a:r>
            <a:r>
              <a:rPr lang="en-US" i="0" dirty="0" err="1"/>
              <a:t>serta</a:t>
            </a:r>
            <a:r>
              <a:rPr lang="en-US" i="0" dirty="0"/>
              <a:t> </a:t>
            </a:r>
            <a:r>
              <a:rPr lang="en-US" i="0" dirty="0" err="1"/>
              <a:t>apa</a:t>
            </a:r>
            <a:r>
              <a:rPr lang="en-US" i="0" dirty="0"/>
              <a:t> </a:t>
            </a:r>
            <a:r>
              <a:rPr lang="en-US" i="0" dirty="0" err="1"/>
              <a:t>cakupan</a:t>
            </a:r>
            <a:r>
              <a:rPr lang="en-US" i="0" dirty="0"/>
              <a:t> </a:t>
            </a:r>
            <a:r>
              <a:rPr lang="en-US" i="0" dirty="0" err="1"/>
              <a:t>pemahaman</a:t>
            </a:r>
            <a:r>
              <a:rPr lang="en-US" i="0" dirty="0"/>
              <a:t> </a:t>
            </a:r>
            <a:r>
              <a:rPr lang="en-US" i="1" dirty="0"/>
              <a:t>training </a:t>
            </a:r>
            <a:r>
              <a:rPr lang="en-US" i="0" dirty="0"/>
              <a:t> yang </a:t>
            </a:r>
            <a:r>
              <a:rPr lang="en-US" i="0" dirty="0" err="1"/>
              <a:t>akan</a:t>
            </a:r>
            <a:r>
              <a:rPr lang="en-US" i="0" dirty="0"/>
              <a:t> </a:t>
            </a:r>
            <a:r>
              <a:rPr lang="en-US" i="0" dirty="0" err="1"/>
              <a:t>disampaikan</a:t>
            </a:r>
            <a:r>
              <a:rPr lang="en-US" i="0" dirty="0"/>
              <a:t>. </a:t>
            </a:r>
            <a:r>
              <a:rPr lang="en-US" i="0" dirty="0" err="1"/>
              <a:t>Sebagai</a:t>
            </a:r>
            <a:r>
              <a:rPr lang="en-US" i="0" dirty="0"/>
              <a:t> </a:t>
            </a:r>
            <a:r>
              <a:rPr lang="en-US" i="0" dirty="0" err="1"/>
              <a:t>contoh</a:t>
            </a:r>
            <a:r>
              <a:rPr lang="en-US" i="0" dirty="0"/>
              <a:t>: </a:t>
            </a:r>
            <a:r>
              <a:rPr lang="en-US" i="0" dirty="0" err="1"/>
              <a:t>pemahaman</a:t>
            </a:r>
            <a:r>
              <a:rPr lang="en-US" i="0" dirty="0"/>
              <a:t> </a:t>
            </a:r>
            <a:r>
              <a:rPr lang="en-US" i="0" dirty="0" err="1"/>
              <a:t>tentang</a:t>
            </a:r>
            <a:r>
              <a:rPr lang="en-US" i="0" dirty="0"/>
              <a:t> </a:t>
            </a:r>
            <a:r>
              <a:rPr lang="en-US" i="0" dirty="0" err="1"/>
              <a:t>budaya</a:t>
            </a:r>
            <a:r>
              <a:rPr lang="en-US" i="0" dirty="0"/>
              <a:t> </a:t>
            </a:r>
            <a:r>
              <a:rPr lang="en-US" i="0" dirty="0" err="1"/>
              <a:t>organisasi</a:t>
            </a:r>
            <a:r>
              <a:rPr lang="en-US" i="0" dirty="0"/>
              <a:t>, </a:t>
            </a:r>
            <a:r>
              <a:rPr lang="en-US" i="0" dirty="0" err="1"/>
              <a:t>kebijakan</a:t>
            </a:r>
            <a:r>
              <a:rPr lang="en-US" i="0" dirty="0"/>
              <a:t>, dan </a:t>
            </a:r>
            <a:r>
              <a:rPr lang="en-US" i="0" dirty="0" err="1"/>
              <a:t>prosedur</a:t>
            </a:r>
            <a:r>
              <a:rPr lang="en-US" i="0" dirty="0"/>
              <a:t> yang </a:t>
            </a:r>
            <a:r>
              <a:rPr lang="en-US" i="0" dirty="0" err="1"/>
              <a:t>dimiliki</a:t>
            </a:r>
            <a:r>
              <a:rPr lang="en-US" i="0" dirty="0"/>
              <a:t> </a:t>
            </a:r>
            <a:r>
              <a:rPr lang="en-US" i="0" dirty="0" err="1"/>
              <a:t>perusahaan</a:t>
            </a:r>
            <a:r>
              <a:rPr lang="en-US" i="0" dirty="0"/>
              <a:t>, </a:t>
            </a:r>
            <a:r>
              <a:rPr lang="en-US" i="0" dirty="0" err="1"/>
              <a:t>serta</a:t>
            </a:r>
            <a:r>
              <a:rPr lang="en-US" i="0" dirty="0"/>
              <a:t> </a:t>
            </a:r>
            <a:r>
              <a:rPr lang="en-US" i="1" dirty="0"/>
              <a:t>training</a:t>
            </a:r>
            <a:r>
              <a:rPr lang="en-US" i="0" dirty="0"/>
              <a:t> </a:t>
            </a:r>
            <a:r>
              <a:rPr lang="en-US" i="0" dirty="0" err="1"/>
              <a:t>tentang</a:t>
            </a:r>
            <a:r>
              <a:rPr lang="en-US" i="0" dirty="0"/>
              <a:t> </a:t>
            </a:r>
            <a:r>
              <a:rPr lang="en-US" i="0" dirty="0" err="1"/>
              <a:t>lingkungan</a:t>
            </a:r>
            <a:r>
              <a:rPr lang="en-US" i="0" dirty="0"/>
              <a:t> </a:t>
            </a:r>
            <a:r>
              <a:rPr lang="en-US" i="0" dirty="0" err="1"/>
              <a:t>kerja</a:t>
            </a:r>
            <a:r>
              <a:rPr lang="en-US" i="0" dirty="0"/>
              <a:t> </a:t>
            </a:r>
            <a:r>
              <a:rPr lang="en-US" i="0" dirty="0" err="1"/>
              <a:t>secara</a:t>
            </a:r>
            <a:r>
              <a:rPr lang="en-US" i="0" dirty="0"/>
              <a:t> </a:t>
            </a:r>
            <a:r>
              <a:rPr lang="en-US" i="0" dirty="0" err="1"/>
              <a:t>keseluruhan</a:t>
            </a:r>
            <a:r>
              <a:rPr lang="en-US" i="0" dirty="0"/>
              <a:t>.</a:t>
            </a:r>
          </a:p>
          <a:p>
            <a:pPr marL="228600" indent="-228600">
              <a:buAutoNum type="alphaLcParenR"/>
            </a:pPr>
            <a:r>
              <a:rPr lang="en-US" i="0" dirty="0" err="1"/>
              <a:t>Pertanyaan</a:t>
            </a:r>
            <a:r>
              <a:rPr lang="en-US" i="0" dirty="0"/>
              <a:t> </a:t>
            </a:r>
            <a:r>
              <a:rPr lang="en-US" i="0" dirty="0" err="1"/>
              <a:t>ini</a:t>
            </a:r>
            <a:r>
              <a:rPr lang="en-US" i="0" dirty="0"/>
              <a:t> </a:t>
            </a:r>
            <a:r>
              <a:rPr lang="en-US" i="0" dirty="0" err="1"/>
              <a:t>digunakan</a:t>
            </a:r>
            <a:r>
              <a:rPr lang="en-US" i="0" dirty="0"/>
              <a:t> </a:t>
            </a:r>
            <a:r>
              <a:rPr lang="en-US" i="0" dirty="0" err="1"/>
              <a:t>untuk</a:t>
            </a:r>
            <a:r>
              <a:rPr lang="en-US" i="0" dirty="0"/>
              <a:t> </a:t>
            </a:r>
            <a:r>
              <a:rPr lang="en-US" i="0" dirty="0" err="1"/>
              <a:t>mengidentifikasi</a:t>
            </a:r>
            <a:r>
              <a:rPr lang="en-US" i="0" dirty="0"/>
              <a:t> </a:t>
            </a:r>
            <a:r>
              <a:rPr lang="en-US" i="0" dirty="0" err="1"/>
              <a:t>individu</a:t>
            </a:r>
            <a:r>
              <a:rPr lang="en-US" i="0" dirty="0"/>
              <a:t> dan </a:t>
            </a:r>
            <a:r>
              <a:rPr lang="en-US" i="0" dirty="0" err="1"/>
              <a:t>kelompok</a:t>
            </a:r>
            <a:r>
              <a:rPr lang="en-US" i="0" dirty="0"/>
              <a:t> yang </a:t>
            </a:r>
            <a:r>
              <a:rPr lang="en-US" i="0" dirty="0" err="1"/>
              <a:t>akan</a:t>
            </a:r>
            <a:r>
              <a:rPr lang="en-US" i="0" dirty="0"/>
              <a:t> </a:t>
            </a:r>
            <a:r>
              <a:rPr lang="en-US" i="0" dirty="0" err="1"/>
              <a:t>dilatih</a:t>
            </a:r>
            <a:r>
              <a:rPr lang="en-US" i="0" dirty="0"/>
              <a:t>. </a:t>
            </a:r>
            <a:r>
              <a:rPr lang="en-US" i="0" dirty="0" err="1"/>
              <a:t>Perlu</a:t>
            </a:r>
            <a:r>
              <a:rPr lang="en-US" i="0" dirty="0"/>
              <a:t> </a:t>
            </a:r>
            <a:r>
              <a:rPr lang="en-US" i="0" dirty="0" err="1"/>
              <a:t>memahami</a:t>
            </a:r>
            <a:r>
              <a:rPr lang="en-US" i="0" dirty="0"/>
              <a:t> </a:t>
            </a:r>
            <a:r>
              <a:rPr lang="en-US" i="0" dirty="0" err="1"/>
              <a:t>karakteristik</a:t>
            </a:r>
            <a:r>
              <a:rPr lang="en-US" i="0" dirty="0"/>
              <a:t> </a:t>
            </a:r>
            <a:r>
              <a:rPr lang="en-US" i="0" dirty="0" err="1"/>
              <a:t>individu</a:t>
            </a:r>
            <a:r>
              <a:rPr lang="en-US" i="0" dirty="0"/>
              <a:t>, </a:t>
            </a:r>
            <a:r>
              <a:rPr lang="en-US" i="0" dirty="0" err="1"/>
              <a:t>seperti</a:t>
            </a:r>
            <a:r>
              <a:rPr lang="en-US" i="0" dirty="0"/>
              <a:t> </a:t>
            </a:r>
            <a:r>
              <a:rPr lang="en-US" i="0" dirty="0" err="1"/>
              <a:t>tingkat</a:t>
            </a:r>
            <a:r>
              <a:rPr lang="en-US" i="0" dirty="0"/>
              <a:t> </a:t>
            </a:r>
            <a:r>
              <a:rPr lang="en-US" i="0" dirty="0" err="1"/>
              <a:t>pengetahuan</a:t>
            </a:r>
            <a:r>
              <a:rPr lang="en-US" i="0" dirty="0"/>
              <a:t>, </a:t>
            </a:r>
            <a:r>
              <a:rPr lang="en-US" i="0" dirty="0" err="1"/>
              <a:t>keterampilan</a:t>
            </a:r>
            <a:r>
              <a:rPr lang="en-US" i="0" dirty="0"/>
              <a:t>, </a:t>
            </a:r>
            <a:r>
              <a:rPr lang="en-US" i="0" dirty="0" err="1"/>
              <a:t>pengalaman</a:t>
            </a:r>
            <a:r>
              <a:rPr lang="en-US" i="0" dirty="0"/>
              <a:t>, dan </a:t>
            </a:r>
            <a:r>
              <a:rPr lang="en-US" i="0" dirty="0" err="1"/>
              <a:t>kemampuan</a:t>
            </a:r>
            <a:r>
              <a:rPr lang="en-US" i="0" dirty="0"/>
              <a:t> yang </a:t>
            </a:r>
            <a:r>
              <a:rPr lang="en-US" i="0" dirty="0" err="1"/>
              <a:t>dimiliki</a:t>
            </a:r>
            <a:r>
              <a:rPr lang="en-US" i="0" dirty="0"/>
              <a:t>. Perusahaan </a:t>
            </a:r>
            <a:r>
              <a:rPr lang="en-US" i="0" dirty="0" err="1"/>
              <a:t>harus</a:t>
            </a:r>
            <a:r>
              <a:rPr lang="en-US" i="0" dirty="0"/>
              <a:t> </a:t>
            </a:r>
            <a:r>
              <a:rPr lang="en-US" i="0" dirty="0" err="1"/>
              <a:t>mempertimbangkan</a:t>
            </a:r>
            <a:r>
              <a:rPr lang="en-US" i="0" dirty="0"/>
              <a:t> </a:t>
            </a:r>
            <a:r>
              <a:rPr lang="en-US" i="0" dirty="0" err="1"/>
              <a:t>peran</a:t>
            </a:r>
            <a:r>
              <a:rPr lang="en-US" i="0" dirty="0"/>
              <a:t> </a:t>
            </a:r>
            <a:r>
              <a:rPr lang="en-US" i="0" dirty="0" err="1"/>
              <a:t>karyawan</a:t>
            </a:r>
            <a:r>
              <a:rPr lang="en-US" i="0" dirty="0"/>
              <a:t> </a:t>
            </a:r>
            <a:r>
              <a:rPr lang="en-US" i="0" dirty="0" err="1"/>
              <a:t>dalam</a:t>
            </a:r>
            <a:r>
              <a:rPr lang="en-US" i="0" dirty="0"/>
              <a:t> </a:t>
            </a:r>
            <a:r>
              <a:rPr lang="en-US" i="0" dirty="0" err="1"/>
              <a:t>organisasi</a:t>
            </a:r>
            <a:r>
              <a:rPr lang="en-US" i="0" dirty="0"/>
              <a:t> </a:t>
            </a:r>
            <a:r>
              <a:rPr lang="en-US" i="0" dirty="0" err="1"/>
              <a:t>tersebut</a:t>
            </a:r>
            <a:r>
              <a:rPr lang="en-US" i="0" dirty="0"/>
              <a:t> agar </a:t>
            </a:r>
            <a:r>
              <a:rPr lang="en-US" i="0" dirty="0" err="1"/>
              <a:t>karyawan</a:t>
            </a:r>
            <a:r>
              <a:rPr lang="en-US" i="0" dirty="0"/>
              <a:t> </a:t>
            </a:r>
            <a:r>
              <a:rPr lang="en-US" i="0" dirty="0" err="1"/>
              <a:t>mendapatkan</a:t>
            </a:r>
            <a:r>
              <a:rPr lang="en-US" i="0" dirty="0"/>
              <a:t> </a:t>
            </a:r>
            <a:r>
              <a:rPr lang="en-US" i="1" dirty="0"/>
              <a:t>training</a:t>
            </a:r>
            <a:r>
              <a:rPr lang="en-US" i="0" dirty="0"/>
              <a:t> yang </a:t>
            </a:r>
            <a:r>
              <a:rPr lang="en-US" i="0" dirty="0" err="1"/>
              <a:t>sesuai</a:t>
            </a:r>
            <a:r>
              <a:rPr lang="en-US" i="0" dirty="0"/>
              <a:t> </a:t>
            </a:r>
            <a:r>
              <a:rPr lang="en-US" i="0" dirty="0" err="1"/>
              <a:t>dengan</a:t>
            </a:r>
            <a:r>
              <a:rPr lang="en-US" i="0" dirty="0"/>
              <a:t> </a:t>
            </a:r>
            <a:r>
              <a:rPr lang="en-US" i="0" dirty="0" err="1"/>
              <a:t>kebutuhan</a:t>
            </a:r>
            <a:r>
              <a:rPr lang="en-US" i="0" dirty="0"/>
              <a:t> </a:t>
            </a:r>
            <a:r>
              <a:rPr lang="en-US" i="0" dirty="0" err="1"/>
              <a:t>mereka</a:t>
            </a:r>
            <a:r>
              <a:rPr lang="en-US" i="0" dirty="0"/>
              <a:t>.</a:t>
            </a:r>
          </a:p>
          <a:p>
            <a:pPr marL="228600" indent="-228600">
              <a:buAutoNum type="alphaLcParenR"/>
            </a:pPr>
            <a:r>
              <a:rPr lang="en-US" i="0" dirty="0" err="1"/>
              <a:t>Pertanyaan</a:t>
            </a:r>
            <a:r>
              <a:rPr lang="en-US" i="0" dirty="0"/>
              <a:t> </a:t>
            </a:r>
            <a:r>
              <a:rPr lang="en-US" i="0" dirty="0" err="1"/>
              <a:t>untuk</a:t>
            </a:r>
            <a:r>
              <a:rPr lang="en-US" i="0" dirty="0"/>
              <a:t> </a:t>
            </a:r>
            <a:r>
              <a:rPr lang="en-US" i="0" dirty="0" err="1"/>
              <a:t>menentukan</a:t>
            </a:r>
            <a:r>
              <a:rPr lang="en-US" i="0" dirty="0"/>
              <a:t> </a:t>
            </a:r>
            <a:r>
              <a:rPr lang="en-US" i="0" dirty="0" err="1"/>
              <a:t>topik</a:t>
            </a:r>
            <a:r>
              <a:rPr lang="en-US" i="0" dirty="0"/>
              <a:t> yang </a:t>
            </a:r>
            <a:r>
              <a:rPr lang="en-US" i="0" dirty="0" err="1"/>
              <a:t>harus</a:t>
            </a:r>
            <a:r>
              <a:rPr lang="en-US" i="0" dirty="0"/>
              <a:t> </a:t>
            </a:r>
            <a:r>
              <a:rPr lang="en-US" i="0" dirty="0" err="1"/>
              <a:t>dicakup</a:t>
            </a:r>
            <a:r>
              <a:rPr lang="en-US" i="0" dirty="0"/>
              <a:t> </a:t>
            </a:r>
            <a:r>
              <a:rPr lang="en-US" i="0" dirty="0" err="1"/>
              <a:t>dalam</a:t>
            </a:r>
            <a:r>
              <a:rPr lang="en-US" i="1" dirty="0"/>
              <a:t> training</a:t>
            </a:r>
            <a:r>
              <a:rPr lang="en-US" i="0" dirty="0"/>
              <a:t>. </a:t>
            </a:r>
            <a:r>
              <a:rPr lang="en-US" i="0" dirty="0" err="1"/>
              <a:t>Perlu</a:t>
            </a:r>
            <a:r>
              <a:rPr lang="en-US" i="0" dirty="0"/>
              <a:t> </a:t>
            </a:r>
            <a:r>
              <a:rPr lang="en-US" i="0" dirty="0" err="1"/>
              <a:t>memahami</a:t>
            </a:r>
            <a:r>
              <a:rPr lang="en-US" i="0" dirty="0"/>
              <a:t> </a:t>
            </a:r>
            <a:r>
              <a:rPr lang="en-US" i="0" dirty="0" err="1"/>
              <a:t>tugas</a:t>
            </a:r>
            <a:r>
              <a:rPr lang="en-US" i="0" dirty="0"/>
              <a:t> </a:t>
            </a:r>
            <a:r>
              <a:rPr lang="en-US" i="0" dirty="0" err="1"/>
              <a:t>karyawan</a:t>
            </a:r>
            <a:r>
              <a:rPr lang="en-US" i="0" dirty="0"/>
              <a:t> agar </a:t>
            </a:r>
            <a:r>
              <a:rPr lang="en-US" i="0" dirty="0" err="1"/>
              <a:t>dapat</a:t>
            </a:r>
            <a:r>
              <a:rPr lang="en-US" i="0" dirty="0"/>
              <a:t> </a:t>
            </a:r>
            <a:r>
              <a:rPr lang="en-US" i="0" dirty="0" err="1"/>
              <a:t>merancang</a:t>
            </a:r>
            <a:r>
              <a:rPr lang="en-US" i="0" dirty="0"/>
              <a:t> </a:t>
            </a:r>
            <a:r>
              <a:rPr lang="en-US" i="0" dirty="0" err="1"/>
              <a:t>tugas</a:t>
            </a:r>
            <a:r>
              <a:rPr lang="en-US" i="0" dirty="0"/>
              <a:t> program </a:t>
            </a:r>
            <a:r>
              <a:rPr lang="en-US" i="0" dirty="0" err="1"/>
              <a:t>pelatihan</a:t>
            </a:r>
            <a:r>
              <a:rPr lang="en-US" i="0" dirty="0"/>
              <a:t> yang </a:t>
            </a:r>
            <a:r>
              <a:rPr lang="en-US" i="0" dirty="0" err="1"/>
              <a:t>relevan</a:t>
            </a:r>
            <a:r>
              <a:rPr lang="en-US" i="0" dirty="0"/>
              <a:t> dan </a:t>
            </a:r>
            <a:r>
              <a:rPr lang="en-US" i="0" dirty="0" err="1"/>
              <a:t>spesifik</a:t>
            </a:r>
            <a:r>
              <a:rPr lang="en-US" i="0" dirty="0"/>
              <a:t> </a:t>
            </a:r>
            <a:r>
              <a:rPr lang="en-US" i="0" dirty="0" err="1"/>
              <a:t>untuk</a:t>
            </a:r>
            <a:r>
              <a:rPr lang="en-US" i="0" dirty="0"/>
              <a:t> </a:t>
            </a:r>
            <a:r>
              <a:rPr lang="en-US" i="0" dirty="0" err="1"/>
              <a:t>mengembangkan</a:t>
            </a:r>
            <a:r>
              <a:rPr lang="en-US" i="0" dirty="0"/>
              <a:t> </a:t>
            </a:r>
            <a:r>
              <a:rPr lang="en-US" i="0" dirty="0" err="1"/>
              <a:t>kompetensi</a:t>
            </a:r>
            <a:endParaRPr lang="en-ID" dirty="0"/>
          </a:p>
        </p:txBody>
      </p:sp>
      <p:sp>
        <p:nvSpPr>
          <p:cNvPr id="4" name="Slide Number Placeholder 3"/>
          <p:cNvSpPr>
            <a:spLocks noGrp="1"/>
          </p:cNvSpPr>
          <p:nvPr>
            <p:ph type="sldNum" sz="quarter" idx="5"/>
          </p:nvPr>
        </p:nvSpPr>
        <p:spPr/>
        <p:txBody>
          <a:bodyPr/>
          <a:lstStyle/>
          <a:p>
            <a:fld id="{14BED8ED-4997-4195-BBC5-5406181ED062}" type="slidenum">
              <a:rPr lang="id-ID" smtClean="0"/>
              <a:t>4</a:t>
            </a:fld>
            <a:endParaRPr lang="id-ID"/>
          </a:p>
        </p:txBody>
      </p:sp>
    </p:spTree>
    <p:extLst>
      <p:ext uri="{BB962C8B-B14F-4D97-AF65-F5344CB8AC3E}">
        <p14:creationId xmlns:p14="http://schemas.microsoft.com/office/powerpoint/2010/main" val="3869897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22</a:t>
            </a:fld>
            <a:endParaRPr lang="id-ID"/>
          </a:p>
        </p:txBody>
      </p:sp>
    </p:spTree>
    <p:extLst>
      <p:ext uri="{BB962C8B-B14F-4D97-AF65-F5344CB8AC3E}">
        <p14:creationId xmlns:p14="http://schemas.microsoft.com/office/powerpoint/2010/main" val="3845848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24</a:t>
            </a:fld>
            <a:endParaRPr lang="id-ID"/>
          </a:p>
        </p:txBody>
      </p:sp>
    </p:spTree>
    <p:extLst>
      <p:ext uri="{BB962C8B-B14F-4D97-AF65-F5344CB8AC3E}">
        <p14:creationId xmlns:p14="http://schemas.microsoft.com/office/powerpoint/2010/main" val="2998282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25</a:t>
            </a:fld>
            <a:endParaRPr lang="id-ID"/>
          </a:p>
        </p:txBody>
      </p:sp>
    </p:spTree>
    <p:extLst>
      <p:ext uri="{BB962C8B-B14F-4D97-AF65-F5344CB8AC3E}">
        <p14:creationId xmlns:p14="http://schemas.microsoft.com/office/powerpoint/2010/main" val="1144144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26</a:t>
            </a:fld>
            <a:endParaRPr lang="id-ID"/>
          </a:p>
        </p:txBody>
      </p:sp>
    </p:spTree>
    <p:extLst>
      <p:ext uri="{BB962C8B-B14F-4D97-AF65-F5344CB8AC3E}">
        <p14:creationId xmlns:p14="http://schemas.microsoft.com/office/powerpoint/2010/main" val="2966694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27</a:t>
            </a:fld>
            <a:endParaRPr lang="id-ID"/>
          </a:p>
        </p:txBody>
      </p:sp>
    </p:spTree>
    <p:extLst>
      <p:ext uri="{BB962C8B-B14F-4D97-AF65-F5344CB8AC3E}">
        <p14:creationId xmlns:p14="http://schemas.microsoft.com/office/powerpoint/2010/main" val="35119576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28</a:t>
            </a:fld>
            <a:endParaRPr lang="id-ID"/>
          </a:p>
        </p:txBody>
      </p:sp>
    </p:spTree>
    <p:extLst>
      <p:ext uri="{BB962C8B-B14F-4D97-AF65-F5344CB8AC3E}">
        <p14:creationId xmlns:p14="http://schemas.microsoft.com/office/powerpoint/2010/main" val="1644151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29</a:t>
            </a:fld>
            <a:endParaRPr lang="id-ID"/>
          </a:p>
        </p:txBody>
      </p:sp>
    </p:spTree>
    <p:extLst>
      <p:ext uri="{BB962C8B-B14F-4D97-AF65-F5344CB8AC3E}">
        <p14:creationId xmlns:p14="http://schemas.microsoft.com/office/powerpoint/2010/main" val="3220369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30</a:t>
            </a:fld>
            <a:endParaRPr lang="id-ID"/>
          </a:p>
        </p:txBody>
      </p:sp>
    </p:spTree>
    <p:extLst>
      <p:ext uri="{BB962C8B-B14F-4D97-AF65-F5344CB8AC3E}">
        <p14:creationId xmlns:p14="http://schemas.microsoft.com/office/powerpoint/2010/main" val="3629554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31</a:t>
            </a:fld>
            <a:endParaRPr lang="id-ID"/>
          </a:p>
        </p:txBody>
      </p:sp>
    </p:spTree>
    <p:extLst>
      <p:ext uri="{BB962C8B-B14F-4D97-AF65-F5344CB8AC3E}">
        <p14:creationId xmlns:p14="http://schemas.microsoft.com/office/powerpoint/2010/main" val="250445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5</a:t>
            </a:fld>
            <a:endParaRPr lang="id-ID"/>
          </a:p>
        </p:txBody>
      </p:sp>
    </p:spTree>
    <p:extLst>
      <p:ext uri="{BB962C8B-B14F-4D97-AF65-F5344CB8AC3E}">
        <p14:creationId xmlns:p14="http://schemas.microsoft.com/office/powerpoint/2010/main" val="290008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Jika </a:t>
            </a:r>
            <a:r>
              <a:rPr lang="en-US" dirty="0" err="1"/>
              <a:t>penurunan</a:t>
            </a:r>
            <a:r>
              <a:rPr lang="en-US" dirty="0"/>
              <a:t> </a:t>
            </a:r>
            <a:r>
              <a:rPr lang="en-US" dirty="0" err="1"/>
              <a:t>kinerja</a:t>
            </a:r>
            <a:r>
              <a:rPr lang="en-US" dirty="0"/>
              <a:t> </a:t>
            </a:r>
            <a:r>
              <a:rPr lang="en-US" dirty="0" err="1"/>
              <a:t>didasari</a:t>
            </a:r>
            <a:r>
              <a:rPr lang="en-US" dirty="0"/>
              <a:t> oleh </a:t>
            </a:r>
            <a:r>
              <a:rPr lang="en-US" dirty="0" err="1"/>
              <a:t>kurangnya</a:t>
            </a:r>
            <a:r>
              <a:rPr lang="en-US" dirty="0"/>
              <a:t> </a:t>
            </a:r>
            <a:r>
              <a:rPr lang="en-US" dirty="0" err="1"/>
              <a:t>perlengakapan</a:t>
            </a:r>
            <a:r>
              <a:rPr lang="en-US" dirty="0"/>
              <a:t> </a:t>
            </a:r>
            <a:r>
              <a:rPr lang="en-US" dirty="0" err="1"/>
              <a:t>penunjang</a:t>
            </a:r>
            <a:r>
              <a:rPr lang="en-US" dirty="0"/>
              <a:t> </a:t>
            </a:r>
            <a:r>
              <a:rPr lang="en-US" dirty="0" err="1"/>
              <a:t>dari</a:t>
            </a:r>
            <a:r>
              <a:rPr lang="en-US" dirty="0"/>
              <a:t> </a:t>
            </a:r>
            <a:r>
              <a:rPr lang="en-US" dirty="0" err="1"/>
              <a:t>perusahaan</a:t>
            </a:r>
            <a:r>
              <a:rPr lang="en-US" dirty="0"/>
              <a:t> </a:t>
            </a:r>
            <a:r>
              <a:rPr lang="en-US" dirty="0" err="1"/>
              <a:t>atau</a:t>
            </a:r>
            <a:r>
              <a:rPr lang="en-US" dirty="0"/>
              <a:t> </a:t>
            </a:r>
            <a:r>
              <a:rPr lang="en-US" dirty="0" err="1"/>
              <a:t>permasalan</a:t>
            </a:r>
            <a:r>
              <a:rPr lang="en-US" dirty="0"/>
              <a:t> </a:t>
            </a:r>
            <a:r>
              <a:rPr lang="en-US" dirty="0" err="1"/>
              <a:t>eksternal</a:t>
            </a:r>
            <a:r>
              <a:rPr lang="en-US" dirty="0"/>
              <a:t> lain </a:t>
            </a:r>
            <a:r>
              <a:rPr lang="en-US" dirty="0" err="1"/>
              <a:t>dari</a:t>
            </a:r>
            <a:r>
              <a:rPr lang="en-US" dirty="0"/>
              <a:t> </a:t>
            </a:r>
            <a:r>
              <a:rPr lang="en-US" dirty="0" err="1"/>
              <a:t>pihak</a:t>
            </a:r>
            <a:r>
              <a:rPr lang="en-US" dirty="0"/>
              <a:t> </a:t>
            </a:r>
            <a:r>
              <a:rPr lang="en-US" dirty="0" err="1"/>
              <a:t>indiividu</a:t>
            </a:r>
            <a:r>
              <a:rPr lang="en-US" dirty="0"/>
              <a:t> yang </a:t>
            </a:r>
            <a:r>
              <a:rPr lang="en-US" dirty="0" err="1"/>
              <a:t>bersangkutan</a:t>
            </a:r>
            <a:r>
              <a:rPr lang="en-US" dirty="0"/>
              <a:t>. </a:t>
            </a:r>
            <a:r>
              <a:rPr lang="en-US" dirty="0" err="1"/>
              <a:t>Maka</a:t>
            </a:r>
            <a:r>
              <a:rPr lang="en-US" dirty="0"/>
              <a:t> </a:t>
            </a:r>
            <a:r>
              <a:rPr lang="en-US" dirty="0" err="1"/>
              <a:t>pilihan</a:t>
            </a:r>
            <a:r>
              <a:rPr lang="en-US" dirty="0"/>
              <a:t> </a:t>
            </a:r>
            <a:r>
              <a:rPr lang="en-US" dirty="0" err="1"/>
              <a:t>untuk</a:t>
            </a:r>
            <a:r>
              <a:rPr lang="en-US" dirty="0"/>
              <a:t> </a:t>
            </a:r>
            <a:r>
              <a:rPr lang="en-US" dirty="0" err="1"/>
              <a:t>mengirim</a:t>
            </a:r>
            <a:r>
              <a:rPr lang="en-US" dirty="0"/>
              <a:t> </a:t>
            </a:r>
            <a:r>
              <a:rPr lang="en-US" dirty="0" err="1"/>
              <a:t>karyawan</a:t>
            </a:r>
            <a:r>
              <a:rPr lang="en-US" dirty="0"/>
              <a:t> </a:t>
            </a:r>
            <a:r>
              <a:rPr lang="en-US" dirty="0" err="1"/>
              <a:t>tersebut</a:t>
            </a:r>
            <a:r>
              <a:rPr lang="en-US" dirty="0"/>
              <a:t> </a:t>
            </a:r>
            <a:r>
              <a:rPr lang="en-US" dirty="0" err="1"/>
              <a:t>mengikuti</a:t>
            </a:r>
            <a:r>
              <a:rPr lang="en-US" dirty="0"/>
              <a:t> </a:t>
            </a:r>
            <a:r>
              <a:rPr lang="en-US" dirty="0" err="1"/>
              <a:t>pelatihan</a:t>
            </a:r>
            <a:r>
              <a:rPr lang="en-US" dirty="0"/>
              <a:t> </a:t>
            </a:r>
            <a:r>
              <a:rPr lang="en-US" dirty="0" err="1"/>
              <a:t>merupakan</a:t>
            </a:r>
            <a:r>
              <a:rPr lang="en-US" dirty="0"/>
              <a:t> </a:t>
            </a:r>
            <a:r>
              <a:rPr lang="en-US" dirty="0" err="1"/>
              <a:t>hal</a:t>
            </a:r>
            <a:r>
              <a:rPr lang="en-US" dirty="0"/>
              <a:t> yang </a:t>
            </a:r>
            <a:r>
              <a:rPr lang="en-US" dirty="0" err="1"/>
              <a:t>kurang</a:t>
            </a:r>
            <a:r>
              <a:rPr lang="en-US" dirty="0"/>
              <a:t> </a:t>
            </a:r>
            <a:r>
              <a:rPr lang="en-US" dirty="0" err="1"/>
              <a:t>tepat</a:t>
            </a:r>
            <a:r>
              <a:rPr lang="en-US" dirty="0"/>
              <a:t>.</a:t>
            </a:r>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6</a:t>
            </a:fld>
            <a:endParaRPr lang="id-ID"/>
          </a:p>
        </p:txBody>
      </p:sp>
    </p:spTree>
    <p:extLst>
      <p:ext uri="{BB962C8B-B14F-4D97-AF65-F5344CB8AC3E}">
        <p14:creationId xmlns:p14="http://schemas.microsoft.com/office/powerpoint/2010/main" val="3021601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7</a:t>
            </a:fld>
            <a:endParaRPr lang="id-ID"/>
          </a:p>
        </p:txBody>
      </p:sp>
    </p:spTree>
    <p:extLst>
      <p:ext uri="{BB962C8B-B14F-4D97-AF65-F5344CB8AC3E}">
        <p14:creationId xmlns:p14="http://schemas.microsoft.com/office/powerpoint/2010/main" val="137800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8</a:t>
            </a:fld>
            <a:endParaRPr lang="id-ID"/>
          </a:p>
        </p:txBody>
      </p:sp>
    </p:spTree>
    <p:extLst>
      <p:ext uri="{BB962C8B-B14F-4D97-AF65-F5344CB8AC3E}">
        <p14:creationId xmlns:p14="http://schemas.microsoft.com/office/powerpoint/2010/main" val="413710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9</a:t>
            </a:fld>
            <a:endParaRPr lang="id-ID"/>
          </a:p>
        </p:txBody>
      </p:sp>
    </p:spTree>
    <p:extLst>
      <p:ext uri="{BB962C8B-B14F-4D97-AF65-F5344CB8AC3E}">
        <p14:creationId xmlns:p14="http://schemas.microsoft.com/office/powerpoint/2010/main" val="270785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10</a:t>
            </a:fld>
            <a:endParaRPr lang="id-ID"/>
          </a:p>
        </p:txBody>
      </p:sp>
    </p:spTree>
    <p:extLst>
      <p:ext uri="{BB962C8B-B14F-4D97-AF65-F5344CB8AC3E}">
        <p14:creationId xmlns:p14="http://schemas.microsoft.com/office/powerpoint/2010/main" val="2065798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14BED8ED-4997-4195-BBC5-5406181ED062}" type="slidenum">
              <a:rPr lang="id-ID" smtClean="0"/>
              <a:t>11</a:t>
            </a:fld>
            <a:endParaRPr lang="id-ID"/>
          </a:p>
        </p:txBody>
      </p:sp>
    </p:spTree>
    <p:extLst>
      <p:ext uri="{BB962C8B-B14F-4D97-AF65-F5344CB8AC3E}">
        <p14:creationId xmlns:p14="http://schemas.microsoft.com/office/powerpoint/2010/main" val="342021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23F4-D89A-B9FF-0CBF-B4C1EE62F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FF3EF20-1D20-262F-F512-6132C0B70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1ED83A39-584A-9460-47FC-2C3C9BF20203}"/>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5" name="Footer Placeholder 4">
            <a:extLst>
              <a:ext uri="{FF2B5EF4-FFF2-40B4-BE49-F238E27FC236}">
                <a16:creationId xmlns:a16="http://schemas.microsoft.com/office/drawing/2014/main" id="{3F694E22-3133-DD7B-E83E-0EEBDC648ED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7CE0CBB-A337-2BFB-3241-B1B92960FDCF}"/>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390026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92AA-ECB0-7016-94FD-896AC8D78DAA}"/>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252C8866-D489-C35B-E24C-96543F9D2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38F34BA-85A7-C3B5-4518-2AD2FE91422E}"/>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5" name="Footer Placeholder 4">
            <a:extLst>
              <a:ext uri="{FF2B5EF4-FFF2-40B4-BE49-F238E27FC236}">
                <a16:creationId xmlns:a16="http://schemas.microsoft.com/office/drawing/2014/main" id="{95C76BF7-2444-486E-6718-14DAA3E4F1C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8A873CB6-CCF3-671E-5DED-EF3F9BEF2A5C}"/>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1602265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2AFD3-14A1-B238-C0AC-C9929853A5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B76E090-7610-DAA7-8F0B-080D54E6F9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D1FAF91-765E-3185-91A2-B7C894A1BD21}"/>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5" name="Footer Placeholder 4">
            <a:extLst>
              <a:ext uri="{FF2B5EF4-FFF2-40B4-BE49-F238E27FC236}">
                <a16:creationId xmlns:a16="http://schemas.microsoft.com/office/drawing/2014/main" id="{FD2369D3-E902-AB1C-6697-E563156B07B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188067AC-11F1-AD5C-660D-B44A7E4B4F70}"/>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54216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0376-E037-FBEF-3F83-D5850DFADBD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CB526C64-8234-EB0A-3338-04DE8B46D3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AED3B43-2391-D027-59B6-BC6C7827CC12}"/>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5" name="Footer Placeholder 4">
            <a:extLst>
              <a:ext uri="{FF2B5EF4-FFF2-40B4-BE49-F238E27FC236}">
                <a16:creationId xmlns:a16="http://schemas.microsoft.com/office/drawing/2014/main" id="{AB651E97-ED6E-265B-5C06-64CE9C8FE387}"/>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52352E0-7FB1-9D07-D64F-37656480567F}"/>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311939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BFCB-1A27-FD7B-B238-96F682923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CA9780CA-437C-9DE2-8DC6-988D2761C5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C2DC34-7F88-F241-3A40-62EF62881EF8}"/>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5" name="Footer Placeholder 4">
            <a:extLst>
              <a:ext uri="{FF2B5EF4-FFF2-40B4-BE49-F238E27FC236}">
                <a16:creationId xmlns:a16="http://schemas.microsoft.com/office/drawing/2014/main" id="{E822D700-5678-2369-89B2-21FBC861F25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A1EC583-E267-473B-FCE6-EF45DAFACBB7}"/>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168722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4610-D933-C40B-DC2D-A4FBAB06A6B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C30026F-D41C-D34C-9859-09A6257621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4A5CCA53-15DC-3504-1C65-E79489753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E34B7D72-3966-F8B9-DC90-BD5340805152}"/>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6" name="Footer Placeholder 5">
            <a:extLst>
              <a:ext uri="{FF2B5EF4-FFF2-40B4-BE49-F238E27FC236}">
                <a16:creationId xmlns:a16="http://schemas.microsoft.com/office/drawing/2014/main" id="{5237C7D8-C9B4-EDD3-9B59-D1B14033DD1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9C7EF2A-1961-5AA1-E519-795308789D38}"/>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33650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7C97-2292-ABD3-7519-FA4F9441659D}"/>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0D04CAB-39D1-45B9-40FA-6446D6D8B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FB020B-7FFA-F484-4BE1-7FECF9CB7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7B15B3B-EC8F-626F-C5CD-C0662CA81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F0AB84-3312-19F6-EE6D-EB2524A67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809CBCB6-FEFD-3213-E312-386B221723A8}"/>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8" name="Footer Placeholder 7">
            <a:extLst>
              <a:ext uri="{FF2B5EF4-FFF2-40B4-BE49-F238E27FC236}">
                <a16:creationId xmlns:a16="http://schemas.microsoft.com/office/drawing/2014/main" id="{897A0EC3-4694-C06E-DC63-4C6BBDCD4739}"/>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067030B3-8712-93C8-5A19-1FA4B677660B}"/>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429289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F396-386B-7096-7D6E-DD97FEA9A29E}"/>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1909738F-40CB-1DD6-8594-741C1998001B}"/>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4" name="Footer Placeholder 3">
            <a:extLst>
              <a:ext uri="{FF2B5EF4-FFF2-40B4-BE49-F238E27FC236}">
                <a16:creationId xmlns:a16="http://schemas.microsoft.com/office/drawing/2014/main" id="{87F32956-40C1-10E7-FA47-C7F74ED9D589}"/>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9CAF4C96-88CD-A856-3DE9-22359DFE58E5}"/>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79868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DE4A9-43EB-30B1-D6A4-DB2F14939824}"/>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3" name="Footer Placeholder 2">
            <a:extLst>
              <a:ext uri="{FF2B5EF4-FFF2-40B4-BE49-F238E27FC236}">
                <a16:creationId xmlns:a16="http://schemas.microsoft.com/office/drawing/2014/main" id="{ABAF2DF9-344A-09F0-6AA0-2D9269B7FF9C}"/>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84361389-E398-D827-FEB8-7DD33125F5DD}"/>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94528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93A3-94E7-02B3-28E4-76D17A9C9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964BBD5A-57C7-A07E-68C4-439104D9D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5300B36C-0731-6A1D-7766-1AA7EC76B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3EA2F6-E53D-60CE-1163-895F1F51F811}"/>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6" name="Footer Placeholder 5">
            <a:extLst>
              <a:ext uri="{FF2B5EF4-FFF2-40B4-BE49-F238E27FC236}">
                <a16:creationId xmlns:a16="http://schemas.microsoft.com/office/drawing/2014/main" id="{8D52D884-2B20-3E12-2184-939E7320CF9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5C3B555-0B79-A55F-2539-5F97316746A9}"/>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273581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CC41-30B8-1C51-50A6-A0E824870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30862200-0E59-7EEB-C815-F0585B0C7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105C19DC-AB0A-9D5B-7D87-729DEFF40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CF-287D-E4A8-A716-6BAE88F39452}"/>
              </a:ext>
            </a:extLst>
          </p:cNvPr>
          <p:cNvSpPr>
            <a:spLocks noGrp="1"/>
          </p:cNvSpPr>
          <p:nvPr>
            <p:ph type="dt" sz="half" idx="10"/>
          </p:nvPr>
        </p:nvSpPr>
        <p:spPr/>
        <p:txBody>
          <a:bodyPr/>
          <a:lstStyle/>
          <a:p>
            <a:fld id="{BB1BE316-EB74-4320-9DD0-064FECFA3692}" type="datetimeFigureOut">
              <a:rPr lang="id-ID" smtClean="0"/>
              <a:t>19/05/2023</a:t>
            </a:fld>
            <a:endParaRPr lang="id-ID"/>
          </a:p>
        </p:txBody>
      </p:sp>
      <p:sp>
        <p:nvSpPr>
          <p:cNvPr id="6" name="Footer Placeholder 5">
            <a:extLst>
              <a:ext uri="{FF2B5EF4-FFF2-40B4-BE49-F238E27FC236}">
                <a16:creationId xmlns:a16="http://schemas.microsoft.com/office/drawing/2014/main" id="{E89EE8E6-90D1-B091-1C0D-C40DB3CE0E5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555A9D6-8878-642F-D866-E1A4A1FDE815}"/>
              </a:ext>
            </a:extLst>
          </p:cNvPr>
          <p:cNvSpPr>
            <a:spLocks noGrp="1"/>
          </p:cNvSpPr>
          <p:nvPr>
            <p:ph type="sldNum" sz="quarter" idx="12"/>
          </p:nvPr>
        </p:nvSpPr>
        <p:spPr/>
        <p:txBody>
          <a:bodyPr/>
          <a:lstStyle/>
          <a:p>
            <a:fld id="{49F5C9FC-6745-4542-A76C-00072C5F3869}" type="slidenum">
              <a:rPr lang="id-ID" smtClean="0"/>
              <a:t>‹#›</a:t>
            </a:fld>
            <a:endParaRPr lang="id-ID"/>
          </a:p>
        </p:txBody>
      </p:sp>
    </p:spTree>
    <p:extLst>
      <p:ext uri="{BB962C8B-B14F-4D97-AF65-F5344CB8AC3E}">
        <p14:creationId xmlns:p14="http://schemas.microsoft.com/office/powerpoint/2010/main" val="314773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F2DAD2-12D3-F9A9-94F1-F21719608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988A7478-A219-A3CD-2AD8-A6352B9BD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6FFDF9C-CC71-0EFA-F7F9-46C510EFD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BE316-EB74-4320-9DD0-064FECFA3692}" type="datetimeFigureOut">
              <a:rPr lang="id-ID" smtClean="0"/>
              <a:t>19/05/2023</a:t>
            </a:fld>
            <a:endParaRPr lang="id-ID"/>
          </a:p>
        </p:txBody>
      </p:sp>
      <p:sp>
        <p:nvSpPr>
          <p:cNvPr id="5" name="Footer Placeholder 4">
            <a:extLst>
              <a:ext uri="{FF2B5EF4-FFF2-40B4-BE49-F238E27FC236}">
                <a16:creationId xmlns:a16="http://schemas.microsoft.com/office/drawing/2014/main" id="{EDF904E1-25AD-780E-517B-7352EB14DF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F714342D-4A12-B3BA-CB60-4EF8F24E2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5C9FC-6745-4542-A76C-00072C5F3869}" type="slidenum">
              <a:rPr lang="id-ID" smtClean="0"/>
              <a:t>‹#›</a:t>
            </a:fld>
            <a:endParaRPr lang="id-ID"/>
          </a:p>
        </p:txBody>
      </p:sp>
    </p:spTree>
    <p:extLst>
      <p:ext uri="{BB962C8B-B14F-4D97-AF65-F5344CB8AC3E}">
        <p14:creationId xmlns:p14="http://schemas.microsoft.com/office/powerpoint/2010/main" val="2277471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A225-A528-6C90-19FD-259E167A4A78}"/>
              </a:ext>
            </a:extLst>
          </p:cNvPr>
          <p:cNvSpPr>
            <a:spLocks noGrp="1"/>
          </p:cNvSpPr>
          <p:nvPr>
            <p:ph type="ctrTitle"/>
          </p:nvPr>
        </p:nvSpPr>
        <p:spPr>
          <a:xfrm>
            <a:off x="2438394" y="2766593"/>
            <a:ext cx="7315201" cy="614109"/>
          </a:xfrm>
        </p:spPr>
        <p:txBody>
          <a:bodyPr>
            <a:normAutofit fontScale="90000"/>
          </a:bodyPr>
          <a:lstStyle/>
          <a:p>
            <a:r>
              <a:rPr lang="en-ID" sz="4000" b="1" dirty="0">
                <a:latin typeface="Bahnschrift" panose="020B0502040204020203" pitchFamily="34" charset="0"/>
                <a:cs typeface="Arial" panose="020B0604020202020204" pitchFamily="34" charset="0"/>
              </a:rPr>
              <a:t>PERENCANAAN SUMBER DAYA PERUSAHAAN (HR)</a:t>
            </a:r>
            <a:endParaRPr lang="id-ID" sz="4000" b="1" dirty="0">
              <a:latin typeface="Bahnschrift" panose="020B0502040204020203" pitchFamily="34" charset="0"/>
              <a:cs typeface="Arial" panose="020B0604020202020204" pitchFamily="34" charset="0"/>
            </a:endParaRPr>
          </a:p>
        </p:txBody>
      </p:sp>
      <p:sp>
        <p:nvSpPr>
          <p:cNvPr id="3" name="Subtitle 2">
            <a:extLst>
              <a:ext uri="{FF2B5EF4-FFF2-40B4-BE49-F238E27FC236}">
                <a16:creationId xmlns:a16="http://schemas.microsoft.com/office/drawing/2014/main" id="{AA1AE73E-D336-9385-0792-377B97E58FC7}"/>
              </a:ext>
            </a:extLst>
          </p:cNvPr>
          <p:cNvSpPr>
            <a:spLocks noGrp="1"/>
          </p:cNvSpPr>
          <p:nvPr>
            <p:ph type="subTitle" idx="1"/>
          </p:nvPr>
        </p:nvSpPr>
        <p:spPr>
          <a:xfrm>
            <a:off x="4629145" y="3781588"/>
            <a:ext cx="2933700" cy="614109"/>
          </a:xfrm>
        </p:spPr>
        <p:txBody>
          <a:bodyPr>
            <a:normAutofit/>
          </a:bodyPr>
          <a:lstStyle/>
          <a:p>
            <a:r>
              <a:rPr lang="en-ID" sz="3200" b="1" dirty="0" err="1">
                <a:solidFill>
                  <a:srgbClr val="C00000"/>
                </a:solidFill>
                <a:latin typeface="Bahnschrift" panose="020B0502040204020203" pitchFamily="34" charset="0"/>
                <a:cs typeface="Arial" panose="020B0604020202020204" pitchFamily="34" charset="0"/>
              </a:rPr>
              <a:t>Pertemuan</a:t>
            </a:r>
            <a:r>
              <a:rPr lang="en-ID" sz="3200" b="1" dirty="0">
                <a:solidFill>
                  <a:srgbClr val="C00000"/>
                </a:solidFill>
                <a:latin typeface="Bahnschrift" panose="020B0502040204020203" pitchFamily="34" charset="0"/>
                <a:cs typeface="Arial" panose="020B0604020202020204" pitchFamily="34" charset="0"/>
              </a:rPr>
              <a:t> 6</a:t>
            </a:r>
            <a:endParaRPr lang="id-ID" sz="3200" b="1" dirty="0">
              <a:solidFill>
                <a:srgbClr val="C00000"/>
              </a:solidFill>
              <a:latin typeface="Bahnschrift" panose="020B0502040204020203" pitchFamily="34" charset="0"/>
              <a:cs typeface="Arial" panose="020B0604020202020204"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Download | Pendaftaran ITTelkom Surabaya">
            <a:extLst>
              <a:ext uri="{FF2B5EF4-FFF2-40B4-BE49-F238E27FC236}">
                <a16:creationId xmlns:a16="http://schemas.microsoft.com/office/drawing/2014/main" id="{B5E5D7D2-E6F3-8486-724C-1E7BEFB85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184" y="440081"/>
            <a:ext cx="2701624" cy="1432776"/>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EA1FED0B-E9F7-68E6-D7CF-265E15E80805}"/>
              </a:ext>
            </a:extLst>
          </p:cNvPr>
          <p:cNvSpPr txBox="1">
            <a:spLocks/>
          </p:cNvSpPr>
          <p:nvPr/>
        </p:nvSpPr>
        <p:spPr>
          <a:xfrm>
            <a:off x="3762374" y="5410692"/>
            <a:ext cx="4667250" cy="7797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D" sz="2000" b="1" dirty="0">
                <a:solidFill>
                  <a:schemeClr val="tx1">
                    <a:lumMod val="85000"/>
                    <a:lumOff val="15000"/>
                  </a:schemeClr>
                </a:solidFill>
                <a:latin typeface="Bahnschrift" panose="020B0502040204020203" pitchFamily="34" charset="0"/>
                <a:cs typeface="Arial" panose="020B0604020202020204" pitchFamily="34" charset="0"/>
              </a:rPr>
              <a:t>Oleh:</a:t>
            </a:r>
          </a:p>
          <a:p>
            <a:r>
              <a:rPr lang="en-ID" sz="2000" b="1" dirty="0">
                <a:solidFill>
                  <a:schemeClr val="tx1">
                    <a:lumMod val="85000"/>
                    <a:lumOff val="15000"/>
                  </a:schemeClr>
                </a:solidFill>
                <a:latin typeface="Bahnschrift" panose="020B0502040204020203" pitchFamily="34" charset="0"/>
                <a:cs typeface="Arial" panose="020B0604020202020204" pitchFamily="34" charset="0"/>
              </a:rPr>
              <a:t>Raulia Riski, </a:t>
            </a:r>
            <a:r>
              <a:rPr lang="en-ID" sz="2000" b="1" dirty="0" err="1">
                <a:solidFill>
                  <a:schemeClr val="tx1">
                    <a:lumMod val="85000"/>
                    <a:lumOff val="15000"/>
                  </a:schemeClr>
                </a:solidFill>
                <a:latin typeface="Bahnschrift" panose="020B0502040204020203" pitchFamily="34" charset="0"/>
                <a:cs typeface="Arial" panose="020B0604020202020204" pitchFamily="34" charset="0"/>
              </a:rPr>
              <a:t>S.Kom</a:t>
            </a:r>
            <a:r>
              <a:rPr lang="en-ID" sz="2000" b="1" dirty="0">
                <a:solidFill>
                  <a:schemeClr val="tx1">
                    <a:lumMod val="85000"/>
                    <a:lumOff val="15000"/>
                  </a:schemeClr>
                </a:solidFill>
                <a:latin typeface="Bahnschrift" panose="020B0502040204020203" pitchFamily="34" charset="0"/>
                <a:cs typeface="Arial" panose="020B0604020202020204" pitchFamily="34" charset="0"/>
              </a:rPr>
              <a:t>., </a:t>
            </a:r>
            <a:r>
              <a:rPr lang="en-ID" sz="2000" b="1" dirty="0" err="1">
                <a:solidFill>
                  <a:schemeClr val="tx1">
                    <a:lumMod val="85000"/>
                    <a:lumOff val="15000"/>
                  </a:schemeClr>
                </a:solidFill>
                <a:latin typeface="Bahnschrift" panose="020B0502040204020203" pitchFamily="34" charset="0"/>
                <a:cs typeface="Arial" panose="020B0604020202020204" pitchFamily="34" charset="0"/>
              </a:rPr>
              <a:t>M.Kom</a:t>
            </a:r>
            <a:r>
              <a:rPr lang="en-ID" sz="2000" b="1" dirty="0">
                <a:solidFill>
                  <a:schemeClr val="tx1">
                    <a:lumMod val="85000"/>
                    <a:lumOff val="15000"/>
                  </a:schemeClr>
                </a:solidFill>
                <a:latin typeface="Bahnschrift" panose="020B0502040204020203" pitchFamily="34" charset="0"/>
                <a:cs typeface="Arial" panose="020B0604020202020204" pitchFamily="34" charset="0"/>
              </a:rPr>
              <a:t>., </a:t>
            </a:r>
            <a:r>
              <a:rPr lang="en-ID" sz="2000" b="1" dirty="0" err="1">
                <a:solidFill>
                  <a:schemeClr val="tx1">
                    <a:lumMod val="85000"/>
                    <a:lumOff val="15000"/>
                  </a:schemeClr>
                </a:solidFill>
                <a:latin typeface="Bahnschrift" panose="020B0502040204020203" pitchFamily="34" charset="0"/>
                <a:cs typeface="Arial" panose="020B0604020202020204" pitchFamily="34" charset="0"/>
              </a:rPr>
              <a:t>M.M.Sc</a:t>
            </a:r>
            <a:r>
              <a:rPr lang="en-ID" sz="2000" b="1" dirty="0">
                <a:solidFill>
                  <a:schemeClr val="tx1">
                    <a:lumMod val="85000"/>
                    <a:lumOff val="15000"/>
                  </a:schemeClr>
                </a:solidFill>
                <a:latin typeface="Bahnschrift" panose="020B0502040204020203" pitchFamily="34" charset="0"/>
                <a:cs typeface="Arial" panose="020B0604020202020204" pitchFamily="34" charset="0"/>
              </a:rPr>
              <a:t>.</a:t>
            </a:r>
          </a:p>
        </p:txBody>
      </p:sp>
    </p:spTree>
    <p:extLst>
      <p:ext uri="{BB962C8B-B14F-4D97-AF65-F5344CB8AC3E}">
        <p14:creationId xmlns:p14="http://schemas.microsoft.com/office/powerpoint/2010/main" val="296552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Readiness for Training (cont.)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85441E-E456-0498-702F-C74541859229}"/>
              </a:ext>
            </a:extLst>
          </p:cNvPr>
          <p:cNvSpPr txBox="1"/>
          <p:nvPr/>
        </p:nvSpPr>
        <p:spPr>
          <a:xfrm>
            <a:off x="524755" y="1315818"/>
            <a:ext cx="11105967" cy="369332"/>
          </a:xfrm>
          <a:prstGeom prst="rect">
            <a:avLst/>
          </a:prstGeom>
          <a:noFill/>
        </p:spPr>
        <p:txBody>
          <a:bodyPr wrap="square">
            <a:spAutoFit/>
          </a:bodyPr>
          <a:lstStyle/>
          <a:p>
            <a:pPr algn="just"/>
            <a:r>
              <a:rPr lang="en-US" dirty="0">
                <a:latin typeface="Bahnschrift" panose="020B0502040204020203" pitchFamily="34" charset="0"/>
              </a:rPr>
              <a:t>Yang </a:t>
            </a:r>
            <a:r>
              <a:rPr lang="en-US" dirty="0" err="1">
                <a:latin typeface="Bahnschrift" panose="020B0502040204020203" pitchFamily="34" charset="0"/>
              </a:rPr>
              <a:t>harus</a:t>
            </a:r>
            <a:r>
              <a:rPr lang="en-US" dirty="0">
                <a:latin typeface="Bahnschrift" panose="020B0502040204020203" pitchFamily="34" charset="0"/>
              </a:rPr>
              <a:t> </a:t>
            </a:r>
            <a:r>
              <a:rPr lang="en-US" dirty="0" err="1">
                <a:latin typeface="Bahnschrift" panose="020B0502040204020203" pitchFamily="34" charset="0"/>
              </a:rPr>
              <a:t>dilakukan</a:t>
            </a:r>
            <a:r>
              <a:rPr lang="en-US" dirty="0">
                <a:latin typeface="Bahnschrift" panose="020B0502040204020203" pitchFamily="34" charset="0"/>
              </a:rPr>
              <a:t> </a:t>
            </a:r>
            <a:r>
              <a:rPr lang="en-US" dirty="0" err="1">
                <a:latin typeface="Bahnschrift" panose="020B0502040204020203" pitchFamily="34" charset="0"/>
              </a:rPr>
              <a:t>manajer</a:t>
            </a:r>
            <a:r>
              <a:rPr lang="en-US" dirty="0">
                <a:latin typeface="Bahnschrift" panose="020B0502040204020203" pitchFamily="34" charset="0"/>
              </a:rPr>
              <a:t> </a:t>
            </a: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mendukung</a:t>
            </a:r>
            <a:r>
              <a:rPr lang="en-US" dirty="0">
                <a:latin typeface="Bahnschrift" panose="020B0502040204020203" pitchFamily="34" charset="0"/>
              </a:rPr>
              <a:t> </a:t>
            </a:r>
            <a:r>
              <a:rPr lang="en-US" i="1" dirty="0">
                <a:latin typeface="Bahnschrift" panose="020B0502040204020203" pitchFamily="34" charset="0"/>
              </a:rPr>
              <a:t>training</a:t>
            </a:r>
            <a:r>
              <a:rPr lang="en-US" dirty="0">
                <a:latin typeface="Bahnschrift" panose="020B0502040204020203" pitchFamily="34" charset="0"/>
              </a:rPr>
              <a:t> </a:t>
            </a:r>
            <a:r>
              <a:rPr lang="en-US" dirty="0" err="1">
                <a:latin typeface="Bahnschrift" panose="020B0502040204020203" pitchFamily="34" charset="0"/>
              </a:rPr>
              <a:t>pegawai</a:t>
            </a:r>
            <a:r>
              <a:rPr lang="en-US" dirty="0">
                <a:latin typeface="Bahnschrift" panose="020B0502040204020203" pitchFamily="34" charset="0"/>
              </a:rPr>
              <a:t>:</a:t>
            </a:r>
            <a:endParaRPr lang="en-ID" dirty="0">
              <a:latin typeface="Bahnschrift" panose="020B0502040204020203" pitchFamily="34" charset="0"/>
            </a:endParaRPr>
          </a:p>
        </p:txBody>
      </p:sp>
      <p:pic>
        <p:nvPicPr>
          <p:cNvPr id="7" name="Picture 6">
            <a:extLst>
              <a:ext uri="{FF2B5EF4-FFF2-40B4-BE49-F238E27FC236}">
                <a16:creationId xmlns:a16="http://schemas.microsoft.com/office/drawing/2014/main" id="{F3ABE536-0558-55E1-139A-D372A22031E2}"/>
              </a:ext>
            </a:extLst>
          </p:cNvPr>
          <p:cNvPicPr>
            <a:picLocks noChangeAspect="1"/>
          </p:cNvPicPr>
          <p:nvPr/>
        </p:nvPicPr>
        <p:blipFill>
          <a:blip r:embed="rId4"/>
          <a:stretch>
            <a:fillRect/>
          </a:stretch>
        </p:blipFill>
        <p:spPr>
          <a:xfrm>
            <a:off x="746467" y="1834501"/>
            <a:ext cx="9771581" cy="3818035"/>
          </a:xfrm>
          <a:prstGeom prst="rect">
            <a:avLst/>
          </a:prstGeom>
        </p:spPr>
      </p:pic>
    </p:spTree>
    <p:extLst>
      <p:ext uri="{BB962C8B-B14F-4D97-AF65-F5344CB8AC3E}">
        <p14:creationId xmlns:p14="http://schemas.microsoft.com/office/powerpoint/2010/main" val="2303565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Planning the Training Program</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850145"/>
            <a:ext cx="11105967" cy="372307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sv-SE" sz="2000" dirty="0">
                <a:latin typeface="Bahnschrift" panose="020B0502040204020203" pitchFamily="34" charset="0"/>
              </a:rPr>
              <a:t>Tujuan pelatihan yang efektif memiliki beberapa karakteristik:</a:t>
            </a:r>
          </a:p>
          <a:p>
            <a:pPr marL="742950" lvl="1" indent="-285750" algn="just">
              <a:lnSpc>
                <a:spcPct val="150000"/>
              </a:lnSpc>
              <a:buFont typeface="Wingdings" panose="05000000000000000000" pitchFamily="2" charset="2"/>
              <a:buChar char="ü"/>
            </a:pPr>
            <a:r>
              <a:rPr lang="en-ID" sz="2000" dirty="0" err="1">
                <a:latin typeface="Bahnschrift" panose="020B0502040204020203" pitchFamily="34" charset="0"/>
              </a:rPr>
              <a:t>Memiliki</a:t>
            </a:r>
            <a:r>
              <a:rPr lang="en-ID" sz="2000" dirty="0">
                <a:latin typeface="Bahnschrift" panose="020B0502040204020203" pitchFamily="34" charset="0"/>
              </a:rPr>
              <a:t> </a:t>
            </a:r>
            <a:r>
              <a:rPr lang="en-ID" sz="2000" b="1" dirty="0" err="1">
                <a:latin typeface="Bahnschrift" panose="020B0502040204020203" pitchFamily="34" charset="0"/>
              </a:rPr>
              <a:t>pernyataan</a:t>
            </a:r>
            <a:r>
              <a:rPr lang="en-ID" sz="2000" b="1" dirty="0">
                <a:latin typeface="Bahnschrift" panose="020B0502040204020203" pitchFamily="34" charset="0"/>
              </a:rPr>
              <a:t> </a:t>
            </a:r>
            <a:r>
              <a:rPr lang="en-ID" sz="2000" b="1" dirty="0" err="1">
                <a:latin typeface="Bahnschrift" panose="020B0502040204020203" pitchFamily="34" charset="0"/>
              </a:rPr>
              <a:t>tentang</a:t>
            </a:r>
            <a:r>
              <a:rPr lang="en-ID" sz="2000" b="1" dirty="0">
                <a:latin typeface="Bahnschrift" panose="020B0502040204020203" pitchFamily="34" charset="0"/>
              </a:rPr>
              <a:t> </a:t>
            </a:r>
            <a:r>
              <a:rPr lang="en-ID" sz="2000" b="1" dirty="0" err="1">
                <a:latin typeface="Bahnschrift" panose="020B0502040204020203" pitchFamily="34" charset="0"/>
              </a:rPr>
              <a:t>apa</a:t>
            </a:r>
            <a:r>
              <a:rPr lang="en-ID" sz="2000" b="1" dirty="0">
                <a:latin typeface="Bahnschrift" panose="020B0502040204020203" pitchFamily="34" charset="0"/>
              </a:rPr>
              <a:t> yang </a:t>
            </a:r>
            <a:r>
              <a:rPr lang="en-ID" sz="2000" b="1" dirty="0" err="1">
                <a:latin typeface="Bahnschrift" panose="020B0502040204020203" pitchFamily="34" charset="0"/>
              </a:rPr>
              <a:t>diharapkan</a:t>
            </a:r>
            <a:r>
              <a:rPr lang="en-ID" sz="2000" dirty="0">
                <a:latin typeface="Bahnschrift" panose="020B0502040204020203" pitchFamily="34" charset="0"/>
              </a:rPr>
              <a:t> </a:t>
            </a:r>
            <a:r>
              <a:rPr lang="en-ID" sz="2000" dirty="0" err="1">
                <a:latin typeface="Bahnschrift" panose="020B0502040204020203" pitchFamily="34" charset="0"/>
              </a:rPr>
              <a:t>akan</a:t>
            </a:r>
            <a:r>
              <a:rPr lang="en-ID" sz="2000" dirty="0">
                <a:latin typeface="Bahnschrift" panose="020B0502040204020203" pitchFamily="34" charset="0"/>
              </a:rPr>
              <a:t> </a:t>
            </a:r>
            <a:r>
              <a:rPr lang="en-ID" sz="2000" dirty="0" err="1">
                <a:latin typeface="Bahnschrift" panose="020B0502040204020203" pitchFamily="34" charset="0"/>
              </a:rPr>
              <a:t>dapat</a:t>
            </a:r>
            <a:r>
              <a:rPr lang="en-ID" sz="2000" dirty="0">
                <a:latin typeface="Bahnschrift" panose="020B0502040204020203" pitchFamily="34" charset="0"/>
              </a:rPr>
              <a:t> </a:t>
            </a:r>
            <a:r>
              <a:rPr lang="en-ID" sz="2000" dirty="0" err="1">
                <a:latin typeface="Bahnschrift" panose="020B0502040204020203" pitchFamily="34" charset="0"/>
              </a:rPr>
              <a:t>dilakukan</a:t>
            </a:r>
            <a:r>
              <a:rPr lang="en-ID" sz="2000" dirty="0">
                <a:latin typeface="Bahnschrift" panose="020B0502040204020203" pitchFamily="34" charset="0"/>
              </a:rPr>
              <a:t> oleh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b="1" dirty="0" err="1">
                <a:latin typeface="Bahnschrift" panose="020B0502040204020203" pitchFamily="34" charset="0"/>
              </a:rPr>
              <a:t>kualitas</a:t>
            </a:r>
            <a:r>
              <a:rPr lang="en-ID" sz="2000" b="1" dirty="0">
                <a:latin typeface="Bahnschrift" panose="020B0502040204020203" pitchFamily="34" charset="0"/>
              </a:rPr>
              <a:t> </a:t>
            </a:r>
            <a:r>
              <a:rPr lang="en-ID" sz="2000" b="1" dirty="0" err="1">
                <a:latin typeface="Bahnschrift" panose="020B0502040204020203" pitchFamily="34" charset="0"/>
              </a:rPr>
              <a:t>atau</a:t>
            </a:r>
            <a:r>
              <a:rPr lang="en-ID" sz="2000" b="1" dirty="0">
                <a:latin typeface="Bahnschrift" panose="020B0502040204020203" pitchFamily="34" charset="0"/>
              </a:rPr>
              <a:t> </a:t>
            </a:r>
            <a:r>
              <a:rPr lang="en-ID" sz="2000" b="1" dirty="0" err="1">
                <a:latin typeface="Bahnschrift" panose="020B0502040204020203" pitchFamily="34" charset="0"/>
              </a:rPr>
              <a:t>tingkat</a:t>
            </a:r>
            <a:r>
              <a:rPr lang="en-ID" sz="2000" b="1" dirty="0">
                <a:latin typeface="Bahnschrift" panose="020B0502040204020203" pitchFamily="34" charset="0"/>
              </a:rPr>
              <a:t> </a:t>
            </a:r>
            <a:r>
              <a:rPr lang="en-ID" sz="2000" b="1" dirty="0" err="1">
                <a:latin typeface="Bahnschrift" panose="020B0502040204020203" pitchFamily="34" charset="0"/>
              </a:rPr>
              <a:t>kinerja</a:t>
            </a:r>
            <a:r>
              <a:rPr lang="en-ID" sz="2000" dirty="0">
                <a:latin typeface="Bahnschrift" panose="020B0502040204020203" pitchFamily="34" charset="0"/>
              </a:rPr>
              <a:t> yang </a:t>
            </a:r>
            <a:r>
              <a:rPr lang="en-ID" sz="2000" dirty="0" err="1">
                <a:latin typeface="Bahnschrift" panose="020B0502040204020203" pitchFamily="34" charset="0"/>
              </a:rPr>
              <a:t>dapat</a:t>
            </a:r>
            <a:r>
              <a:rPr lang="en-ID" sz="2000" dirty="0">
                <a:latin typeface="Bahnschrift" panose="020B0502040204020203" pitchFamily="34" charset="0"/>
              </a:rPr>
              <a:t> </a:t>
            </a:r>
            <a:r>
              <a:rPr lang="en-ID" sz="2000" dirty="0" err="1">
                <a:latin typeface="Bahnschrift" panose="020B0502040204020203" pitchFamily="34" charset="0"/>
              </a:rPr>
              <a:t>diterima</a:t>
            </a:r>
            <a:r>
              <a:rPr lang="en-ID" sz="2000" dirty="0">
                <a:latin typeface="Bahnschrift" panose="020B0502040204020203" pitchFamily="34" charset="0"/>
              </a:rPr>
              <a:t>, dan </a:t>
            </a:r>
            <a:r>
              <a:rPr lang="en-ID" sz="2000" b="1" dirty="0" err="1">
                <a:latin typeface="Bahnschrift" panose="020B0502040204020203" pitchFamily="34" charset="0"/>
              </a:rPr>
              <a:t>kondisi</a:t>
            </a:r>
            <a:r>
              <a:rPr lang="en-ID" sz="2000" dirty="0">
                <a:latin typeface="Bahnschrift" panose="020B0502040204020203" pitchFamily="34" charset="0"/>
              </a:rPr>
              <a:t> di mana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dapat</a:t>
            </a:r>
            <a:r>
              <a:rPr lang="en-ID" sz="2000" dirty="0">
                <a:latin typeface="Bahnschrift" panose="020B0502040204020203" pitchFamily="34" charset="0"/>
              </a:rPr>
              <a:t> </a:t>
            </a:r>
            <a:r>
              <a:rPr lang="en-ID" sz="2000" dirty="0" err="1">
                <a:latin typeface="Bahnschrift" panose="020B0502040204020203" pitchFamily="34" charset="0"/>
              </a:rPr>
              <a:t>menerapkan</a:t>
            </a:r>
            <a:r>
              <a:rPr lang="en-ID" sz="2000" dirty="0">
                <a:latin typeface="Bahnschrift" panose="020B0502040204020203" pitchFamily="34" charset="0"/>
              </a:rPr>
              <a:t> </a:t>
            </a:r>
            <a:r>
              <a:rPr lang="en-ID" sz="2000" dirty="0" err="1">
                <a:latin typeface="Bahnschrift" panose="020B0502040204020203" pitchFamily="34" charset="0"/>
              </a:rPr>
              <a:t>apa</a:t>
            </a:r>
            <a:r>
              <a:rPr lang="en-ID" sz="2000" dirty="0">
                <a:latin typeface="Bahnschrift" panose="020B0502040204020203" pitchFamily="34" charset="0"/>
              </a:rPr>
              <a:t> yang </a:t>
            </a:r>
            <a:r>
              <a:rPr lang="en-ID" sz="2000" dirty="0" err="1">
                <a:latin typeface="Bahnschrift" panose="020B0502040204020203" pitchFamily="34" charset="0"/>
              </a:rPr>
              <a:t>dia</a:t>
            </a:r>
            <a:r>
              <a:rPr lang="en-ID" sz="2000" dirty="0">
                <a:latin typeface="Bahnschrift" panose="020B0502040204020203" pitchFamily="34" charset="0"/>
              </a:rPr>
              <a:t> </a:t>
            </a:r>
            <a:r>
              <a:rPr lang="en-ID" sz="2000" dirty="0" err="1">
                <a:latin typeface="Bahnschrift" panose="020B0502040204020203" pitchFamily="34" charset="0"/>
              </a:rPr>
              <a:t>pelajari</a:t>
            </a:r>
            <a:r>
              <a:rPr lang="en-ID" sz="2000" dirty="0">
                <a:latin typeface="Bahnschrift" panose="020B0502040204020203" pitchFamily="34" charset="0"/>
              </a:rPr>
              <a:t>.</a:t>
            </a:r>
          </a:p>
          <a:p>
            <a:pPr marL="742950" lvl="1" indent="-285750" algn="just">
              <a:lnSpc>
                <a:spcPct val="150000"/>
              </a:lnSpc>
              <a:buFont typeface="Wingdings" panose="05000000000000000000" pitchFamily="2" charset="2"/>
              <a:buChar char="ü"/>
            </a:pPr>
            <a:r>
              <a:rPr lang="en-ID" sz="2000" dirty="0" err="1">
                <a:latin typeface="Bahnschrift" panose="020B0502040204020203" pitchFamily="34" charset="0"/>
              </a:rPr>
              <a:t>Memiliki</a:t>
            </a:r>
            <a:r>
              <a:rPr lang="en-ID" sz="2000" dirty="0">
                <a:latin typeface="Bahnschrift" panose="020B0502040204020203" pitchFamily="34" charset="0"/>
              </a:rPr>
              <a:t> </a:t>
            </a:r>
            <a:r>
              <a:rPr lang="en-ID" sz="2000" b="1" dirty="0" err="1">
                <a:latin typeface="Bahnschrift" panose="020B0502040204020203" pitchFamily="34" charset="0"/>
              </a:rPr>
              <a:t>standar</a:t>
            </a:r>
            <a:r>
              <a:rPr lang="en-ID" sz="2000" b="1" dirty="0">
                <a:latin typeface="Bahnschrift" panose="020B0502040204020203" pitchFamily="34" charset="0"/>
              </a:rPr>
              <a:t> </a:t>
            </a:r>
            <a:r>
              <a:rPr lang="en-ID" sz="2000" b="1" dirty="0" err="1">
                <a:latin typeface="Bahnschrift" panose="020B0502040204020203" pitchFamily="34" charset="0"/>
              </a:rPr>
              <a:t>kinerja</a:t>
            </a:r>
            <a:r>
              <a:rPr lang="en-ID" sz="2000" b="1" dirty="0">
                <a:latin typeface="Bahnschrift" panose="020B0502040204020203" pitchFamily="34" charset="0"/>
              </a:rPr>
              <a:t> yang </a:t>
            </a:r>
            <a:r>
              <a:rPr lang="en-ID" sz="2000" b="1" dirty="0" err="1">
                <a:latin typeface="Bahnschrift" panose="020B0502040204020203" pitchFamily="34" charset="0"/>
              </a:rPr>
              <a:t>terukur</a:t>
            </a:r>
            <a:r>
              <a:rPr lang="en-ID" sz="2000" dirty="0">
                <a:latin typeface="Bahnschrift" panose="020B0502040204020203" pitchFamily="34" charset="0"/>
              </a:rPr>
              <a:t>.</a:t>
            </a:r>
          </a:p>
          <a:p>
            <a:pPr marL="742950" lvl="1" indent="-285750" algn="just">
              <a:lnSpc>
                <a:spcPct val="150000"/>
              </a:lnSpc>
              <a:buFont typeface="Wingdings" panose="05000000000000000000" pitchFamily="2" charset="2"/>
              <a:buChar char="ü"/>
            </a:pPr>
            <a:r>
              <a:rPr lang="en-ID" sz="2000" b="1" dirty="0" err="1">
                <a:latin typeface="Bahnschrift" panose="020B0502040204020203" pitchFamily="34" charset="0"/>
              </a:rPr>
              <a:t>Mengidentifikasi</a:t>
            </a:r>
            <a:r>
              <a:rPr lang="en-ID" sz="2000" b="1" dirty="0">
                <a:latin typeface="Bahnschrift" panose="020B0502040204020203" pitchFamily="34" charset="0"/>
              </a:rPr>
              <a:t> </a:t>
            </a:r>
            <a:r>
              <a:rPr lang="en-ID" sz="2000" b="1" dirty="0" err="1">
                <a:latin typeface="Bahnschrift" panose="020B0502040204020203" pitchFamily="34" charset="0"/>
              </a:rPr>
              <a:t>sumber</a:t>
            </a:r>
            <a:r>
              <a:rPr lang="en-ID" sz="2000" b="1" dirty="0">
                <a:latin typeface="Bahnschrift" panose="020B0502040204020203" pitchFamily="34" charset="0"/>
              </a:rPr>
              <a:t> </a:t>
            </a:r>
            <a:r>
              <a:rPr lang="en-ID" sz="2000" b="1" dirty="0" err="1">
                <a:latin typeface="Bahnschrift" panose="020B0502040204020203" pitchFamily="34" charset="0"/>
              </a:rPr>
              <a:t>daya</a:t>
            </a:r>
            <a:r>
              <a:rPr lang="en-ID" sz="2000" b="1" dirty="0">
                <a:latin typeface="Bahnschrift" panose="020B0502040204020203" pitchFamily="34" charset="0"/>
              </a:rPr>
              <a:t> </a:t>
            </a:r>
            <a:r>
              <a:rPr lang="en-ID" sz="2000" dirty="0">
                <a:latin typeface="Bahnschrift" panose="020B0502040204020203" pitchFamily="34" charset="0"/>
              </a:rPr>
              <a:t>yang </a:t>
            </a:r>
            <a:r>
              <a:rPr lang="en-ID" sz="2000" dirty="0" err="1">
                <a:latin typeface="Bahnschrift" panose="020B0502040204020203" pitchFamily="34" charset="0"/>
              </a:rPr>
              <a:t>dibutuhkan</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melaksanakan</a:t>
            </a:r>
            <a:r>
              <a:rPr lang="en-ID" sz="2000" dirty="0">
                <a:latin typeface="Bahnschrift" panose="020B0502040204020203" pitchFamily="34" charset="0"/>
              </a:rPr>
              <a:t> </a:t>
            </a:r>
            <a:r>
              <a:rPr lang="en-ID" sz="2000" dirty="0" err="1">
                <a:latin typeface="Bahnschrift" panose="020B0502040204020203" pitchFamily="34" charset="0"/>
              </a:rPr>
              <a:t>kinerja</a:t>
            </a:r>
            <a:r>
              <a:rPr lang="en-ID" sz="2000" dirty="0">
                <a:latin typeface="Bahnschrift" panose="020B0502040204020203" pitchFamily="34" charset="0"/>
              </a:rPr>
              <a:t> </a:t>
            </a:r>
            <a:r>
              <a:rPr lang="en-ID" sz="2000" dirty="0" err="1">
                <a:latin typeface="Bahnschrift" panose="020B0502040204020203" pitchFamily="34" charset="0"/>
              </a:rPr>
              <a:t>atau</a:t>
            </a:r>
            <a:r>
              <a:rPr lang="en-ID" sz="2000" dirty="0">
                <a:latin typeface="Bahnschrift" panose="020B0502040204020203" pitchFamily="34" charset="0"/>
              </a:rPr>
              <a:t> </a:t>
            </a:r>
            <a:r>
              <a:rPr lang="en-ID" sz="2000" dirty="0" err="1">
                <a:latin typeface="Bahnschrift" panose="020B0502040204020203" pitchFamily="34" charset="0"/>
              </a:rPr>
              <a:t>hasil</a:t>
            </a:r>
            <a:r>
              <a:rPr lang="en-ID" sz="2000" dirty="0">
                <a:latin typeface="Bahnschrift" panose="020B0502040204020203" pitchFamily="34" charset="0"/>
              </a:rPr>
              <a:t> yang </a:t>
            </a:r>
            <a:r>
              <a:rPr lang="en-ID" sz="2000" dirty="0" err="1">
                <a:latin typeface="Bahnschrift" panose="020B0502040204020203" pitchFamily="34" charset="0"/>
              </a:rPr>
              <a:t>diinginkan</a:t>
            </a:r>
            <a:r>
              <a:rPr lang="en-ID" sz="2000" dirty="0">
                <a:latin typeface="Bahnschrift" panose="020B0502040204020203" pitchFamily="34" charset="0"/>
              </a:rPr>
              <a:t>. </a:t>
            </a:r>
            <a:r>
              <a:rPr lang="en-ID" sz="2000" dirty="0" err="1">
                <a:latin typeface="Bahnschrift" panose="020B0502040204020203" pitchFamily="34" charset="0"/>
              </a:rPr>
              <a:t>Pelatihan</a:t>
            </a:r>
            <a:r>
              <a:rPr lang="en-ID" sz="2000" dirty="0">
                <a:latin typeface="Bahnschrift" panose="020B0502040204020203" pitchFamily="34" charset="0"/>
              </a:rPr>
              <a:t> yang </a:t>
            </a:r>
            <a:r>
              <a:rPr lang="en-ID" sz="2000" dirty="0" err="1">
                <a:latin typeface="Bahnschrift" panose="020B0502040204020203" pitchFamily="34" charset="0"/>
              </a:rPr>
              <a:t>sukses</a:t>
            </a:r>
            <a:r>
              <a:rPr lang="en-ID" sz="2000" dirty="0">
                <a:latin typeface="Bahnschrift" panose="020B0502040204020203" pitchFamily="34" charset="0"/>
              </a:rPr>
              <a:t> </a:t>
            </a:r>
            <a:r>
              <a:rPr lang="en-ID" sz="2000" dirty="0" err="1">
                <a:latin typeface="Bahnschrift" panose="020B0502040204020203" pitchFamily="34" charset="0"/>
              </a:rPr>
              <a:t>membutuhkan</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belajar</a:t>
            </a:r>
            <a:r>
              <a:rPr lang="en-ID" sz="2000" dirty="0">
                <a:latin typeface="Bahnschrift" panose="020B0502040204020203" pitchFamily="34" charset="0"/>
              </a:rPr>
              <a:t> </a:t>
            </a:r>
            <a:r>
              <a:rPr lang="en-ID" sz="2000" dirty="0" err="1">
                <a:latin typeface="Bahnschrift" panose="020B0502040204020203" pitchFamily="34" charset="0"/>
              </a:rPr>
              <a:t>tetapi</a:t>
            </a:r>
            <a:r>
              <a:rPr lang="en-ID" sz="2000" dirty="0">
                <a:latin typeface="Bahnschrift" panose="020B0502040204020203" pitchFamily="34" charset="0"/>
              </a:rPr>
              <a:t> juga </a:t>
            </a:r>
            <a:r>
              <a:rPr lang="en-ID" sz="2000" dirty="0" err="1">
                <a:latin typeface="Bahnschrift" panose="020B0502040204020203" pitchFamily="34" charset="0"/>
              </a:rPr>
              <a:t>pemberi</a:t>
            </a:r>
            <a:r>
              <a:rPr lang="en-ID" sz="2000" dirty="0">
                <a:latin typeface="Bahnschrift" panose="020B0502040204020203" pitchFamily="34" charset="0"/>
              </a:rPr>
              <a:t> </a:t>
            </a:r>
            <a:r>
              <a:rPr lang="en-ID" sz="2000" dirty="0" err="1">
                <a:latin typeface="Bahnschrift" panose="020B0502040204020203" pitchFamily="34" charset="0"/>
              </a:rPr>
              <a:t>kerja</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menyediakan</a:t>
            </a:r>
            <a:r>
              <a:rPr lang="en-ID" sz="2000" dirty="0">
                <a:latin typeface="Bahnschrift" panose="020B0502040204020203" pitchFamily="34" charset="0"/>
              </a:rPr>
              <a:t> </a:t>
            </a:r>
            <a:r>
              <a:rPr lang="en-ID" sz="2000" dirty="0" err="1">
                <a:latin typeface="Bahnschrift" panose="020B0502040204020203" pitchFamily="34" charset="0"/>
              </a:rPr>
              <a:t>sumber</a:t>
            </a:r>
            <a:r>
              <a:rPr lang="en-ID" sz="2000" dirty="0">
                <a:latin typeface="Bahnschrift" panose="020B0502040204020203" pitchFamily="34" charset="0"/>
              </a:rPr>
              <a:t> </a:t>
            </a:r>
            <a:r>
              <a:rPr lang="en-ID" sz="2000" dirty="0" err="1">
                <a:latin typeface="Bahnschrift" panose="020B0502040204020203" pitchFamily="34" charset="0"/>
              </a:rPr>
              <a:t>daya</a:t>
            </a:r>
            <a:r>
              <a:rPr lang="en-ID" sz="2000" dirty="0">
                <a:latin typeface="Bahnschrift" panose="020B0502040204020203" pitchFamily="34" charset="0"/>
              </a:rPr>
              <a:t> yang </a:t>
            </a:r>
            <a:r>
              <a:rPr lang="en-ID" sz="2000" dirty="0" err="1">
                <a:latin typeface="Bahnschrift" panose="020B0502040204020203" pitchFamily="34" charset="0"/>
              </a:rPr>
              <a:t>diperlukan</a:t>
            </a:r>
            <a:r>
              <a:rPr lang="en-ID" sz="2000" dirty="0">
                <a:latin typeface="Bahnschrift" panose="020B0502040204020203" pitchFamily="34" charset="0"/>
              </a:rPr>
              <a:t>.</a:t>
            </a:r>
          </a:p>
        </p:txBody>
      </p:sp>
      <p:sp>
        <p:nvSpPr>
          <p:cNvPr id="3" name="TextBox 2">
            <a:extLst>
              <a:ext uri="{FF2B5EF4-FFF2-40B4-BE49-F238E27FC236}">
                <a16:creationId xmlns:a16="http://schemas.microsoft.com/office/drawing/2014/main" id="{1AAF5A68-9CF3-CEF0-FC19-5A94FE647C15}"/>
              </a:ext>
            </a:extLst>
          </p:cNvPr>
          <p:cNvSpPr txBox="1"/>
          <p:nvPr/>
        </p:nvSpPr>
        <p:spPr>
          <a:xfrm>
            <a:off x="524754" y="1190085"/>
            <a:ext cx="10966115" cy="523220"/>
          </a:xfrm>
          <a:prstGeom prst="rect">
            <a:avLst/>
          </a:prstGeom>
          <a:noFill/>
        </p:spPr>
        <p:txBody>
          <a:bodyPr wrap="square">
            <a:spAutoFit/>
          </a:bodyPr>
          <a:lstStyle/>
          <a:p>
            <a:pPr algn="just"/>
            <a:r>
              <a:rPr lang="en-US" sz="2800" b="1" dirty="0" err="1">
                <a:latin typeface="Bahnschrift" panose="020B0502040204020203" pitchFamily="34" charset="0"/>
              </a:rPr>
              <a:t>Tujuan</a:t>
            </a:r>
            <a:r>
              <a:rPr lang="en-US" sz="2800" b="1" dirty="0">
                <a:latin typeface="Bahnschrift" panose="020B0502040204020203" pitchFamily="34" charset="0"/>
              </a:rPr>
              <a:t> Program</a:t>
            </a:r>
            <a:endParaRPr lang="id-ID" sz="2800" b="1" dirty="0">
              <a:latin typeface="Bahnschrift" panose="020B0502040204020203" pitchFamily="34" charset="0"/>
            </a:endParaRPr>
          </a:p>
        </p:txBody>
      </p:sp>
    </p:spTree>
    <p:extLst>
      <p:ext uri="{BB962C8B-B14F-4D97-AF65-F5344CB8AC3E}">
        <p14:creationId xmlns:p14="http://schemas.microsoft.com/office/powerpoint/2010/main" val="56964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Planning the Training Program</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85441E-E456-0498-702F-C74541859229}"/>
              </a:ext>
            </a:extLst>
          </p:cNvPr>
          <p:cNvSpPr txBox="1"/>
          <p:nvPr/>
        </p:nvSpPr>
        <p:spPr>
          <a:xfrm>
            <a:off x="524756" y="2060971"/>
            <a:ext cx="4011149" cy="3416320"/>
          </a:xfrm>
          <a:prstGeom prst="rect">
            <a:avLst/>
          </a:prstGeom>
          <a:noFill/>
        </p:spPr>
        <p:txBody>
          <a:bodyPr wrap="square">
            <a:spAutoFit/>
          </a:bodyPr>
          <a:lstStyle/>
          <a:p>
            <a:pPr algn="just"/>
            <a:r>
              <a:rPr lang="id-ID" dirty="0">
                <a:latin typeface="Bahnschrift" panose="020B0502040204020203" pitchFamily="34" charset="0"/>
              </a:rPr>
              <a:t>Untuk memilih layanan pelatihan, sebuah organisasi dapat mengirimkan </a:t>
            </a:r>
            <a:r>
              <a:rPr lang="en-US" i="1" dirty="0">
                <a:latin typeface="Bahnschrift" panose="020B0502040204020203" pitchFamily="34" charset="0"/>
              </a:rPr>
              <a:t>request for</a:t>
            </a:r>
            <a:r>
              <a:rPr lang="id-ID" i="1" dirty="0">
                <a:latin typeface="Bahnschrift" panose="020B0502040204020203" pitchFamily="34" charset="0"/>
              </a:rPr>
              <a:t> proposal</a:t>
            </a:r>
            <a:r>
              <a:rPr lang="id-ID" dirty="0">
                <a:latin typeface="Bahnschrift" panose="020B0502040204020203" pitchFamily="34" charset="0"/>
              </a:rPr>
              <a:t> (RFP)</a:t>
            </a:r>
            <a:r>
              <a:rPr lang="en-US" dirty="0">
                <a:latin typeface="Bahnschrift" panose="020B0502040204020203" pitchFamily="34" charset="0"/>
              </a:rPr>
              <a:t> </a:t>
            </a:r>
            <a:r>
              <a:rPr lang="en-US" dirty="0" err="1">
                <a:latin typeface="Bahnschrift" panose="020B0502040204020203" pitchFamily="34" charset="0"/>
              </a:rPr>
              <a:t>kepada</a:t>
            </a:r>
            <a:r>
              <a:rPr lang="en-US" dirty="0">
                <a:latin typeface="Bahnschrift" panose="020B0502040204020203" pitchFamily="34" charset="0"/>
              </a:rPr>
              <a:t> </a:t>
            </a:r>
            <a:r>
              <a:rPr lang="id-ID" dirty="0">
                <a:latin typeface="Bahnschrift" panose="020B0502040204020203" pitchFamily="34" charset="0"/>
              </a:rPr>
              <a:t>beberapa vendor, yang merupakan dokumen yang menguraikan jenis layanan yang dibutuhkan, jenis dan jumlah referensi yang diperlukan, jumlah karyawan yang akan dilatih, tanggal mana pelatihan harus diselesaikan, dan tanggal dimana proposal harus diterima.</a:t>
            </a:r>
            <a:endParaRPr lang="en-US" dirty="0">
              <a:latin typeface="Bahnschrift" panose="020B0502040204020203" pitchFamily="34" charset="0"/>
            </a:endParaRPr>
          </a:p>
        </p:txBody>
      </p:sp>
      <p:sp>
        <p:nvSpPr>
          <p:cNvPr id="9" name="TextBox 8">
            <a:extLst>
              <a:ext uri="{FF2B5EF4-FFF2-40B4-BE49-F238E27FC236}">
                <a16:creationId xmlns:a16="http://schemas.microsoft.com/office/drawing/2014/main" id="{6D86F4B3-EE68-C28F-0AD7-8F4A38A101EB}"/>
              </a:ext>
            </a:extLst>
          </p:cNvPr>
          <p:cNvSpPr txBox="1"/>
          <p:nvPr/>
        </p:nvSpPr>
        <p:spPr>
          <a:xfrm>
            <a:off x="524755" y="1400911"/>
            <a:ext cx="10966115" cy="523220"/>
          </a:xfrm>
          <a:prstGeom prst="rect">
            <a:avLst/>
          </a:prstGeom>
          <a:noFill/>
        </p:spPr>
        <p:txBody>
          <a:bodyPr wrap="square">
            <a:spAutoFit/>
          </a:bodyPr>
          <a:lstStyle/>
          <a:p>
            <a:pPr algn="just"/>
            <a:r>
              <a:rPr lang="en-US" sz="2800" b="1" dirty="0">
                <a:latin typeface="Bahnschrift" panose="020B0502040204020203" pitchFamily="34" charset="0"/>
              </a:rPr>
              <a:t>In-House or Contracted Out?</a:t>
            </a:r>
            <a:endParaRPr lang="id-ID" sz="2800" b="1" dirty="0">
              <a:latin typeface="Bahnschrift" panose="020B0502040204020203" pitchFamily="34" charset="0"/>
            </a:endParaRPr>
          </a:p>
        </p:txBody>
      </p:sp>
      <p:pic>
        <p:nvPicPr>
          <p:cNvPr id="11" name="Picture 10">
            <a:extLst>
              <a:ext uri="{FF2B5EF4-FFF2-40B4-BE49-F238E27FC236}">
                <a16:creationId xmlns:a16="http://schemas.microsoft.com/office/drawing/2014/main" id="{E47AC401-9540-EF6D-CAE3-83E018D9EA44}"/>
              </a:ext>
            </a:extLst>
          </p:cNvPr>
          <p:cNvPicPr>
            <a:picLocks noChangeAspect="1"/>
          </p:cNvPicPr>
          <p:nvPr/>
        </p:nvPicPr>
        <p:blipFill>
          <a:blip r:embed="rId4"/>
          <a:stretch>
            <a:fillRect/>
          </a:stretch>
        </p:blipFill>
        <p:spPr>
          <a:xfrm>
            <a:off x="4827835" y="2395198"/>
            <a:ext cx="7153275" cy="3228975"/>
          </a:xfrm>
          <a:prstGeom prst="rect">
            <a:avLst/>
          </a:prstGeom>
        </p:spPr>
      </p:pic>
      <p:sp>
        <p:nvSpPr>
          <p:cNvPr id="13" name="TextBox 12">
            <a:extLst>
              <a:ext uri="{FF2B5EF4-FFF2-40B4-BE49-F238E27FC236}">
                <a16:creationId xmlns:a16="http://schemas.microsoft.com/office/drawing/2014/main" id="{4C4E8D55-FBB9-276C-A627-B66DBDD8374F}"/>
              </a:ext>
            </a:extLst>
          </p:cNvPr>
          <p:cNvSpPr txBox="1"/>
          <p:nvPr/>
        </p:nvSpPr>
        <p:spPr>
          <a:xfrm>
            <a:off x="5354467" y="1945157"/>
            <a:ext cx="6100010" cy="369332"/>
          </a:xfrm>
          <a:prstGeom prst="rect">
            <a:avLst/>
          </a:prstGeom>
          <a:noFill/>
        </p:spPr>
        <p:txBody>
          <a:bodyPr wrap="square">
            <a:spAutoFit/>
          </a:bodyPr>
          <a:lstStyle/>
          <a:p>
            <a:pPr algn="ctr"/>
            <a:r>
              <a:rPr lang="en-US" dirty="0" err="1">
                <a:latin typeface="Bahnschrift" panose="020B0502040204020203" pitchFamily="34" charset="0"/>
              </a:rPr>
              <a:t>Tabel</a:t>
            </a:r>
            <a:r>
              <a:rPr lang="en-US" dirty="0">
                <a:latin typeface="Bahnschrift" panose="020B0502040204020203" pitchFamily="34" charset="0"/>
              </a:rPr>
              <a:t> 1. </a:t>
            </a:r>
            <a:r>
              <a:rPr lang="en-US" dirty="0" err="1">
                <a:latin typeface="Bahnschrift" panose="020B0502040204020203" pitchFamily="34" charset="0"/>
              </a:rPr>
              <a:t>Beberapa</a:t>
            </a:r>
            <a:r>
              <a:rPr lang="en-US" dirty="0">
                <a:latin typeface="Bahnschrift" panose="020B0502040204020203" pitchFamily="34" charset="0"/>
              </a:rPr>
              <a:t> </a:t>
            </a:r>
            <a:r>
              <a:rPr lang="en-US" dirty="0" err="1">
                <a:latin typeface="Bahnschrift" panose="020B0502040204020203" pitchFamily="34" charset="0"/>
              </a:rPr>
              <a:t>kategori</a:t>
            </a:r>
            <a:r>
              <a:rPr lang="en-US" dirty="0">
                <a:latin typeface="Bahnschrift" panose="020B0502040204020203" pitchFamily="34" charset="0"/>
              </a:rPr>
              <a:t> </a:t>
            </a:r>
            <a:r>
              <a:rPr lang="en-US" dirty="0" err="1">
                <a:latin typeface="Bahnschrift" panose="020B0502040204020203" pitchFamily="34" charset="0"/>
              </a:rPr>
              <a:t>metode</a:t>
            </a:r>
            <a:r>
              <a:rPr lang="en-US" dirty="0">
                <a:latin typeface="Bahnschrift" panose="020B0502040204020203" pitchFamily="34" charset="0"/>
              </a:rPr>
              <a:t> </a:t>
            </a:r>
            <a:r>
              <a:rPr lang="en-US" i="1" dirty="0">
                <a:latin typeface="Bahnschrift" panose="020B0502040204020203" pitchFamily="34" charset="0"/>
              </a:rPr>
              <a:t>training</a:t>
            </a:r>
            <a:endParaRPr lang="en-ID" dirty="0">
              <a:latin typeface="Bahnschrift" panose="020B0502040204020203" pitchFamily="34" charset="0"/>
            </a:endParaRPr>
          </a:p>
        </p:txBody>
      </p:sp>
    </p:spTree>
    <p:extLst>
      <p:ext uri="{BB962C8B-B14F-4D97-AF65-F5344CB8AC3E}">
        <p14:creationId xmlns:p14="http://schemas.microsoft.com/office/powerpoint/2010/main" val="88982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Planning the Training Program</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850145"/>
            <a:ext cx="11105967" cy="23380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id-ID" sz="2000" dirty="0">
                <a:latin typeface="Bahnschrift" panose="020B0502040204020203" pitchFamily="34" charset="0"/>
              </a:rPr>
              <a:t>Apakah organisasi menyiapkan program pelatihannya sendiri atau membeli pelatihan dari organisasi lain, penting untuk memverifikasi bahwa isi pelatihan berhubungan langsung dengan tujuan pelatihan.</a:t>
            </a:r>
            <a:endParaRPr lang="en-US" sz="2000" dirty="0">
              <a:latin typeface="Bahnschrift" panose="020B0502040204020203" pitchFamily="34" charset="0"/>
            </a:endParaRPr>
          </a:p>
          <a:p>
            <a:pPr marL="285750" indent="-285750" algn="just">
              <a:lnSpc>
                <a:spcPct val="150000"/>
              </a:lnSpc>
              <a:buFont typeface="Arial" panose="020B0604020202020204" pitchFamily="34" charset="0"/>
              <a:buChar char="•"/>
            </a:pPr>
            <a:r>
              <a:rPr lang="en-ID" sz="2000" dirty="0" err="1">
                <a:latin typeface="Bahnschrift" panose="020B0502040204020203" pitchFamily="34" charset="0"/>
              </a:rPr>
              <a:t>Setelah</a:t>
            </a:r>
            <a:r>
              <a:rPr lang="en-ID" sz="2000" dirty="0">
                <a:latin typeface="Bahnschrift" panose="020B0502040204020203" pitchFamily="34" charset="0"/>
              </a:rPr>
              <a:t> </a:t>
            </a:r>
            <a:r>
              <a:rPr lang="en-ID" sz="2000" dirty="0" err="1">
                <a:latin typeface="Bahnschrift" panose="020B0502040204020203" pitchFamily="34" charset="0"/>
              </a:rPr>
              <a:t>menentukan</a:t>
            </a:r>
            <a:r>
              <a:rPr lang="en-ID" sz="2000" dirty="0">
                <a:latin typeface="Bahnschrift" panose="020B0502040204020203" pitchFamily="34" charset="0"/>
              </a:rPr>
              <a:t> </a:t>
            </a:r>
            <a:r>
              <a:rPr lang="en-ID" sz="2000" dirty="0" err="1">
                <a:latin typeface="Bahnschrift" panose="020B0502040204020203" pitchFamily="34" charset="0"/>
              </a:rPr>
              <a:t>tujuan</a:t>
            </a:r>
            <a:r>
              <a:rPr lang="en-ID" sz="2000" dirty="0">
                <a:latin typeface="Bahnschrift" panose="020B0502040204020203" pitchFamily="34" charset="0"/>
              </a:rPr>
              <a:t> dan </a:t>
            </a:r>
            <a:r>
              <a:rPr lang="en-ID" sz="2000" dirty="0" err="1">
                <a:latin typeface="Bahnschrift" panose="020B0502040204020203" pitchFamily="34" charset="0"/>
              </a:rPr>
              <a:t>isi</a:t>
            </a:r>
            <a:r>
              <a:rPr lang="en-ID" sz="2000" dirty="0">
                <a:latin typeface="Bahnschrift" panose="020B0502040204020203" pitchFamily="34" charset="0"/>
              </a:rPr>
              <a:t> program </a:t>
            </a:r>
            <a:r>
              <a:rPr lang="en-ID" sz="2000" dirty="0" err="1">
                <a:latin typeface="Bahnschrift" panose="020B0502040204020203" pitchFamily="34" charset="0"/>
              </a:rPr>
              <a:t>pelatihan</a:t>
            </a:r>
            <a:r>
              <a:rPr lang="en-ID" sz="2000" dirty="0">
                <a:latin typeface="Bahnschrift" panose="020B0502040204020203" pitchFamily="34" charset="0"/>
              </a:rPr>
              <a:t>, </a:t>
            </a:r>
            <a:r>
              <a:rPr lang="en-ID" sz="2000" dirty="0" err="1">
                <a:latin typeface="Bahnschrift" panose="020B0502040204020203" pitchFamily="34" charset="0"/>
              </a:rPr>
              <a:t>perencana</a:t>
            </a:r>
            <a:r>
              <a:rPr lang="en-ID" sz="2000" dirty="0">
                <a:latin typeface="Bahnschrift" panose="020B0502040204020203" pitchFamily="34" charset="0"/>
              </a:rPr>
              <a:t> </a:t>
            </a:r>
            <a:r>
              <a:rPr lang="en-ID" sz="2000" dirty="0" err="1">
                <a:latin typeface="Bahnschrift" panose="020B0502040204020203" pitchFamily="34" charset="0"/>
              </a:rPr>
              <a:t>harus</a:t>
            </a:r>
            <a:r>
              <a:rPr lang="en-ID" sz="2000" dirty="0">
                <a:latin typeface="Bahnschrift" panose="020B0502040204020203" pitchFamily="34" charset="0"/>
              </a:rPr>
              <a:t> </a:t>
            </a:r>
            <a:r>
              <a:rPr lang="en-ID" sz="2000" dirty="0" err="1">
                <a:latin typeface="Bahnschrift" panose="020B0502040204020203" pitchFamily="34" charset="0"/>
              </a:rPr>
              <a:t>memutuskan</a:t>
            </a:r>
            <a:r>
              <a:rPr lang="en-ID" sz="2000" dirty="0">
                <a:latin typeface="Bahnschrift" panose="020B0502040204020203" pitchFamily="34" charset="0"/>
              </a:rPr>
              <a:t> </a:t>
            </a:r>
            <a:r>
              <a:rPr lang="en-ID" sz="2000" dirty="0" err="1">
                <a:latin typeface="Bahnschrift" panose="020B0502040204020203" pitchFamily="34" charset="0"/>
              </a:rPr>
              <a:t>bagaimana</a:t>
            </a:r>
            <a:r>
              <a:rPr lang="en-ID" sz="2000" dirty="0">
                <a:latin typeface="Bahnschrift" panose="020B0502040204020203" pitchFamily="34" charset="0"/>
              </a:rPr>
              <a:t> </a:t>
            </a:r>
            <a:r>
              <a:rPr lang="en-ID" sz="2000" dirty="0" err="1">
                <a:latin typeface="Bahnschrift" panose="020B0502040204020203" pitchFamily="34" charset="0"/>
              </a:rPr>
              <a:t>pelatihan</a:t>
            </a:r>
            <a:r>
              <a:rPr lang="en-ID" sz="2000" dirty="0">
                <a:latin typeface="Bahnschrift" panose="020B0502040204020203" pitchFamily="34" charset="0"/>
              </a:rPr>
              <a:t> </a:t>
            </a:r>
            <a:r>
              <a:rPr lang="en-ID" sz="2000" dirty="0" err="1">
                <a:latin typeface="Bahnschrift" panose="020B0502040204020203" pitchFamily="34" charset="0"/>
              </a:rPr>
              <a:t>akan</a:t>
            </a:r>
            <a:r>
              <a:rPr lang="en-ID" sz="2000" dirty="0">
                <a:latin typeface="Bahnschrift" panose="020B0502040204020203" pitchFamily="34" charset="0"/>
              </a:rPr>
              <a:t> </a:t>
            </a:r>
            <a:r>
              <a:rPr lang="en-ID" sz="2000" dirty="0" err="1">
                <a:latin typeface="Bahnschrift" panose="020B0502040204020203" pitchFamily="34" charset="0"/>
              </a:rPr>
              <a:t>dilaksanakan</a:t>
            </a:r>
            <a:r>
              <a:rPr lang="en-ID" sz="2000" dirty="0">
                <a:latin typeface="Bahnschrift" panose="020B0502040204020203" pitchFamily="34" charset="0"/>
              </a:rPr>
              <a:t>.</a:t>
            </a:r>
          </a:p>
        </p:txBody>
      </p:sp>
      <p:sp>
        <p:nvSpPr>
          <p:cNvPr id="3" name="TextBox 2">
            <a:extLst>
              <a:ext uri="{FF2B5EF4-FFF2-40B4-BE49-F238E27FC236}">
                <a16:creationId xmlns:a16="http://schemas.microsoft.com/office/drawing/2014/main" id="{1AAF5A68-9CF3-CEF0-FC19-5A94FE647C15}"/>
              </a:ext>
            </a:extLst>
          </p:cNvPr>
          <p:cNvSpPr txBox="1"/>
          <p:nvPr/>
        </p:nvSpPr>
        <p:spPr>
          <a:xfrm>
            <a:off x="524754" y="1190085"/>
            <a:ext cx="10966115" cy="523220"/>
          </a:xfrm>
          <a:prstGeom prst="rect">
            <a:avLst/>
          </a:prstGeom>
          <a:noFill/>
        </p:spPr>
        <p:txBody>
          <a:bodyPr wrap="square">
            <a:spAutoFit/>
          </a:bodyPr>
          <a:lstStyle/>
          <a:p>
            <a:pPr algn="just"/>
            <a:r>
              <a:rPr lang="en-US" sz="2800" b="1" dirty="0" err="1">
                <a:latin typeface="Bahnschrift" panose="020B0502040204020203" pitchFamily="34" charset="0"/>
              </a:rPr>
              <a:t>Pilihan</a:t>
            </a:r>
            <a:r>
              <a:rPr lang="en-US" sz="2800" b="1" dirty="0">
                <a:latin typeface="Bahnschrift" panose="020B0502040204020203" pitchFamily="34" charset="0"/>
              </a:rPr>
              <a:t> </a:t>
            </a:r>
            <a:r>
              <a:rPr lang="en-US" sz="2800" b="1" dirty="0" err="1">
                <a:latin typeface="Bahnschrift" panose="020B0502040204020203" pitchFamily="34" charset="0"/>
              </a:rPr>
              <a:t>Metode</a:t>
            </a:r>
            <a:r>
              <a:rPr lang="en-US" sz="2800" b="1" dirty="0">
                <a:latin typeface="Bahnschrift" panose="020B0502040204020203" pitchFamily="34" charset="0"/>
              </a:rPr>
              <a:t> </a:t>
            </a:r>
            <a:r>
              <a:rPr lang="en-US" sz="2800" b="1" dirty="0" err="1">
                <a:latin typeface="Bahnschrift" panose="020B0502040204020203" pitchFamily="34" charset="0"/>
              </a:rPr>
              <a:t>Pelatihan</a:t>
            </a:r>
            <a:endParaRPr lang="id-ID" sz="2800" b="1" dirty="0">
              <a:latin typeface="Bahnschrift" panose="020B0502040204020203" pitchFamily="34" charset="0"/>
            </a:endParaRPr>
          </a:p>
        </p:txBody>
      </p:sp>
    </p:spTree>
    <p:extLst>
      <p:ext uri="{BB962C8B-B14F-4D97-AF65-F5344CB8AC3E}">
        <p14:creationId xmlns:p14="http://schemas.microsoft.com/office/powerpoint/2010/main" val="1628317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Training Methods</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503603"/>
            <a:ext cx="11105967" cy="3170099"/>
          </a:xfrm>
          <a:prstGeom prst="rect">
            <a:avLst/>
          </a:prstGeom>
          <a:noFill/>
        </p:spPr>
        <p:txBody>
          <a:bodyPr wrap="square">
            <a:spAutoFit/>
          </a:bodyPr>
          <a:lstStyle/>
          <a:p>
            <a:pPr marL="285750" indent="-285750" algn="just">
              <a:buFont typeface="Arial" panose="020B0604020202020204" pitchFamily="34" charset="0"/>
              <a:buChar char="•"/>
            </a:pPr>
            <a:r>
              <a:rPr lang="id-ID" sz="2000" dirty="0">
                <a:latin typeface="Bahnschrift" panose="020B0502040204020203" pitchFamily="34" charset="0"/>
              </a:rPr>
              <a:t>Classroom Instruction</a:t>
            </a:r>
            <a:endParaRPr lang="en-US" sz="2000" dirty="0">
              <a:latin typeface="Bahnschrift" panose="020B0502040204020203" pitchFamily="34" charset="0"/>
            </a:endParaRPr>
          </a:p>
          <a:p>
            <a:pPr marL="285750" indent="-285750" algn="just">
              <a:buFont typeface="Arial" panose="020B0604020202020204" pitchFamily="34" charset="0"/>
              <a:buChar char="•"/>
            </a:pPr>
            <a:r>
              <a:rPr lang="en-US" sz="2000" dirty="0">
                <a:latin typeface="Bahnschrift" panose="020B0502040204020203" pitchFamily="34" charset="0"/>
              </a:rPr>
              <a:t>Audiovisual Training</a:t>
            </a:r>
          </a:p>
          <a:p>
            <a:pPr marL="285750" indent="-285750" algn="just">
              <a:buFont typeface="Arial" panose="020B0604020202020204" pitchFamily="34" charset="0"/>
              <a:buChar char="•"/>
            </a:pPr>
            <a:r>
              <a:rPr lang="en-US" sz="2000" dirty="0">
                <a:latin typeface="Bahnschrift" panose="020B0502040204020203" pitchFamily="34" charset="0"/>
              </a:rPr>
              <a:t>Computer-Based Training</a:t>
            </a:r>
          </a:p>
          <a:p>
            <a:pPr marL="285750" indent="-285750" algn="just">
              <a:buFont typeface="Arial" panose="020B0604020202020204" pitchFamily="34" charset="0"/>
              <a:buChar char="•"/>
            </a:pPr>
            <a:r>
              <a:rPr lang="en-US" sz="2000" dirty="0">
                <a:latin typeface="Bahnschrift" panose="020B0502040204020203" pitchFamily="34" charset="0"/>
              </a:rPr>
              <a:t>On-the-Job Training</a:t>
            </a:r>
          </a:p>
          <a:p>
            <a:pPr marL="285750" indent="-285750" algn="just">
              <a:buFont typeface="Arial" panose="020B0604020202020204" pitchFamily="34" charset="0"/>
              <a:buChar char="•"/>
            </a:pPr>
            <a:r>
              <a:rPr lang="en-US" sz="2000" dirty="0">
                <a:latin typeface="Bahnschrift" panose="020B0502040204020203" pitchFamily="34" charset="0"/>
              </a:rPr>
              <a:t>Simulations</a:t>
            </a:r>
          </a:p>
          <a:p>
            <a:pPr marL="285750" indent="-285750" algn="just">
              <a:buFont typeface="Arial" panose="020B0604020202020204" pitchFamily="34" charset="0"/>
              <a:buChar char="•"/>
            </a:pPr>
            <a:r>
              <a:rPr lang="en-US" sz="2000" dirty="0">
                <a:latin typeface="Bahnschrift" panose="020B0502040204020203" pitchFamily="34" charset="0"/>
              </a:rPr>
              <a:t>Business Games and Case Studies</a:t>
            </a:r>
          </a:p>
          <a:p>
            <a:pPr marL="285750" indent="-285750" algn="just">
              <a:buFont typeface="Arial" panose="020B0604020202020204" pitchFamily="34" charset="0"/>
              <a:buChar char="•"/>
            </a:pPr>
            <a:r>
              <a:rPr lang="en-US" sz="2000" dirty="0">
                <a:latin typeface="Bahnschrift" panose="020B0502040204020203" pitchFamily="34" charset="0"/>
              </a:rPr>
              <a:t>Behavior Modeling</a:t>
            </a:r>
          </a:p>
          <a:p>
            <a:pPr marL="285750" indent="-285750" algn="just">
              <a:buFont typeface="Arial" panose="020B0604020202020204" pitchFamily="34" charset="0"/>
              <a:buChar char="•"/>
            </a:pPr>
            <a:r>
              <a:rPr lang="en-US" sz="2000" dirty="0">
                <a:latin typeface="Bahnschrift" panose="020B0502040204020203" pitchFamily="34" charset="0"/>
              </a:rPr>
              <a:t>Experiential Programs</a:t>
            </a:r>
          </a:p>
          <a:p>
            <a:pPr marL="285750" indent="-285750" algn="just">
              <a:buFont typeface="Arial" panose="020B0604020202020204" pitchFamily="34" charset="0"/>
              <a:buChar char="•"/>
            </a:pPr>
            <a:r>
              <a:rPr lang="en-US" sz="2000" dirty="0">
                <a:latin typeface="Bahnschrift" panose="020B0502040204020203" pitchFamily="34" charset="0"/>
              </a:rPr>
              <a:t>Team Training</a:t>
            </a:r>
          </a:p>
          <a:p>
            <a:pPr marL="285750" indent="-285750" algn="just">
              <a:buFont typeface="Arial" panose="020B0604020202020204" pitchFamily="34" charset="0"/>
              <a:buChar char="•"/>
            </a:pPr>
            <a:r>
              <a:rPr lang="en-US" sz="2000" dirty="0">
                <a:latin typeface="Bahnschrift" panose="020B0502040204020203" pitchFamily="34" charset="0"/>
              </a:rPr>
              <a:t>Action Learning</a:t>
            </a:r>
          </a:p>
        </p:txBody>
      </p:sp>
    </p:spTree>
    <p:extLst>
      <p:ext uri="{BB962C8B-B14F-4D97-AF65-F5344CB8AC3E}">
        <p14:creationId xmlns:p14="http://schemas.microsoft.com/office/powerpoint/2010/main" val="371666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Implementing the Training Program</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6" y="1741857"/>
            <a:ext cx="4071308" cy="4093428"/>
          </a:xfrm>
          <a:prstGeom prst="rect">
            <a:avLst/>
          </a:prstGeom>
          <a:noFill/>
        </p:spPr>
        <p:txBody>
          <a:bodyPr wrap="square">
            <a:spAutoFit/>
          </a:bodyPr>
          <a:lstStyle/>
          <a:p>
            <a:pPr marL="285750" indent="-285750" algn="just">
              <a:buFont typeface="Arial" panose="020B0604020202020204" pitchFamily="34" charset="0"/>
              <a:buChar char="•"/>
            </a:pPr>
            <a:r>
              <a:rPr lang="id-ID" sz="2000" dirty="0">
                <a:latin typeface="Bahnschrift" panose="020B0502040204020203" pitchFamily="34" charset="0"/>
              </a:rPr>
              <a:t>Secara umum, pelatihan yang efektif mengomunikasikan tujuan pembelajaran dengan jelas, menyajikan informasi dengan cara yang khas dan mudah diingat, dan membantu peserta pelatihan mengaitkan materi pelajaran dengan pekerjaan mereka.</a:t>
            </a:r>
            <a:endParaRPr lang="en-US" sz="2000" dirty="0">
              <a:latin typeface="Bahnschrift" panose="020B0502040204020203" pitchFamily="34" charset="0"/>
            </a:endParaRPr>
          </a:p>
          <a:p>
            <a:pPr marL="285750" indent="-285750" algn="just">
              <a:buFont typeface="Arial" panose="020B0604020202020204" pitchFamily="34" charset="0"/>
              <a:buChar char="•"/>
            </a:pPr>
            <a:r>
              <a:rPr lang="id-ID" sz="2000" dirty="0">
                <a:latin typeface="Bahnschrift" panose="020B0502040204020203" pitchFamily="34" charset="0"/>
              </a:rPr>
              <a:t>Tabel </a:t>
            </a:r>
            <a:r>
              <a:rPr lang="en-US" sz="2000" dirty="0">
                <a:latin typeface="Bahnschrift" panose="020B0502040204020203" pitchFamily="34" charset="0"/>
              </a:rPr>
              <a:t>2</a:t>
            </a:r>
            <a:r>
              <a:rPr lang="id-ID" sz="2000" dirty="0">
                <a:latin typeface="Bahnschrift" panose="020B0502040204020203" pitchFamily="34" charset="0"/>
              </a:rPr>
              <a:t> meringkaskan cara-cara terbaik agar pelatihan dapat mendorong pembelajaran.</a:t>
            </a:r>
            <a:endParaRPr lang="en-ID" sz="2000" dirty="0">
              <a:latin typeface="Bahnschrift" panose="020B0502040204020203" pitchFamily="34" charset="0"/>
            </a:endParaRPr>
          </a:p>
        </p:txBody>
      </p:sp>
      <p:sp>
        <p:nvSpPr>
          <p:cNvPr id="3" name="TextBox 2">
            <a:extLst>
              <a:ext uri="{FF2B5EF4-FFF2-40B4-BE49-F238E27FC236}">
                <a16:creationId xmlns:a16="http://schemas.microsoft.com/office/drawing/2014/main" id="{1AAF5A68-9CF3-CEF0-FC19-5A94FE647C15}"/>
              </a:ext>
            </a:extLst>
          </p:cNvPr>
          <p:cNvSpPr txBox="1"/>
          <p:nvPr/>
        </p:nvSpPr>
        <p:spPr>
          <a:xfrm>
            <a:off x="524754" y="1190085"/>
            <a:ext cx="10966115" cy="523220"/>
          </a:xfrm>
          <a:prstGeom prst="rect">
            <a:avLst/>
          </a:prstGeom>
          <a:noFill/>
        </p:spPr>
        <p:txBody>
          <a:bodyPr wrap="square">
            <a:spAutoFit/>
          </a:bodyPr>
          <a:lstStyle/>
          <a:p>
            <a:pPr algn="just"/>
            <a:r>
              <a:rPr lang="en-US" sz="2800" b="1" dirty="0">
                <a:latin typeface="Bahnschrift" panose="020B0502040204020203" pitchFamily="34" charset="0"/>
              </a:rPr>
              <a:t>Principles of Learning</a:t>
            </a:r>
            <a:endParaRPr lang="id-ID" sz="2800" b="1" dirty="0">
              <a:latin typeface="Bahnschrift" panose="020B0502040204020203" pitchFamily="34" charset="0"/>
            </a:endParaRPr>
          </a:p>
        </p:txBody>
      </p:sp>
      <p:pic>
        <p:nvPicPr>
          <p:cNvPr id="9" name="Picture 8">
            <a:extLst>
              <a:ext uri="{FF2B5EF4-FFF2-40B4-BE49-F238E27FC236}">
                <a16:creationId xmlns:a16="http://schemas.microsoft.com/office/drawing/2014/main" id="{C2F2DC96-A42A-43C6-E3BB-23A542B20E82}"/>
              </a:ext>
            </a:extLst>
          </p:cNvPr>
          <p:cNvPicPr>
            <a:picLocks noChangeAspect="1"/>
          </p:cNvPicPr>
          <p:nvPr/>
        </p:nvPicPr>
        <p:blipFill>
          <a:blip r:embed="rId4"/>
          <a:stretch>
            <a:fillRect/>
          </a:stretch>
        </p:blipFill>
        <p:spPr>
          <a:xfrm>
            <a:off x="4884822" y="998141"/>
            <a:ext cx="7130804" cy="5335021"/>
          </a:xfrm>
          <a:prstGeom prst="rect">
            <a:avLst/>
          </a:prstGeom>
        </p:spPr>
      </p:pic>
    </p:spTree>
    <p:extLst>
      <p:ext uri="{BB962C8B-B14F-4D97-AF65-F5344CB8AC3E}">
        <p14:creationId xmlns:p14="http://schemas.microsoft.com/office/powerpoint/2010/main" val="83928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Implementing the Training Program</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850145"/>
            <a:ext cx="11105967" cy="32614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id-ID" sz="2000" dirty="0">
                <a:latin typeface="Bahnschrift" panose="020B0502040204020203" pitchFamily="34" charset="0"/>
              </a:rPr>
              <a:t>Pada akhirnya, tujuan implementasi adalah </a:t>
            </a:r>
            <a:r>
              <a:rPr lang="id-ID" sz="2000" b="1" dirty="0">
                <a:latin typeface="Bahnschrift" panose="020B0502040204020203" pitchFamily="34" charset="0"/>
              </a:rPr>
              <a:t>transfer pelatihan</a:t>
            </a:r>
            <a:r>
              <a:rPr lang="id-ID" sz="2000" dirty="0">
                <a:latin typeface="Bahnschrift" panose="020B0502040204020203" pitchFamily="34" charset="0"/>
              </a:rPr>
              <a:t>, atau penggunaan pengetahuan, keterampilan, dan perilaku di tempat kerja yang dipelajari dalam pelatihan. </a:t>
            </a:r>
            <a:endParaRPr lang="en-US" sz="2000" dirty="0">
              <a:latin typeface="Bahnschrift" panose="020B0502040204020203" pitchFamily="34" charset="0"/>
            </a:endParaRPr>
          </a:p>
          <a:p>
            <a:pPr marL="285750" indent="-285750" algn="just">
              <a:lnSpc>
                <a:spcPct val="150000"/>
              </a:lnSpc>
              <a:buFont typeface="Arial" panose="020B0604020202020204" pitchFamily="34" charset="0"/>
              <a:buChar char="•"/>
            </a:pPr>
            <a:r>
              <a:rPr lang="id-ID" sz="2000" dirty="0">
                <a:latin typeface="Bahnschrift" panose="020B0502040204020203" pitchFamily="34" charset="0"/>
              </a:rPr>
              <a:t>Transfer pelatihan mengharuskan karyawan benar-benar mempelajari isi program pelatihan. </a:t>
            </a:r>
            <a:endParaRPr lang="en-US" sz="2000" dirty="0">
              <a:latin typeface="Bahnschrift" panose="020B0502040204020203" pitchFamily="34" charset="0"/>
            </a:endParaRPr>
          </a:p>
          <a:p>
            <a:pPr marL="285750" indent="-285750" algn="just">
              <a:lnSpc>
                <a:spcPct val="150000"/>
              </a:lnSpc>
              <a:buFont typeface="Arial" panose="020B0604020202020204" pitchFamily="34" charset="0"/>
              <a:buChar char="•"/>
            </a:pPr>
            <a:r>
              <a:rPr lang="en-US" sz="2000" dirty="0">
                <a:latin typeface="Bahnschrift" panose="020B0502040204020203" pitchFamily="34" charset="0"/>
              </a:rPr>
              <a:t>A</a:t>
            </a:r>
            <a:r>
              <a:rPr lang="id-ID" sz="2000" dirty="0">
                <a:latin typeface="Bahnschrift" panose="020B0502040204020203" pitchFamily="34" charset="0"/>
              </a:rPr>
              <a:t>gar karyawan dapat menerapkan apa yang mereka pelajari, kondisi tertentu harus ada: </a:t>
            </a:r>
            <a:r>
              <a:rPr lang="id-ID" sz="2000" b="1" dirty="0">
                <a:latin typeface="Bahnschrift" panose="020B0502040204020203" pitchFamily="34" charset="0"/>
              </a:rPr>
              <a:t>dukungan social</a:t>
            </a:r>
            <a:r>
              <a:rPr lang="en-US" sz="2000" b="1" dirty="0">
                <a:latin typeface="Bahnschrift" panose="020B0502040204020203" pitchFamily="34" charset="0"/>
              </a:rPr>
              <a:t> </a:t>
            </a:r>
            <a:r>
              <a:rPr lang="en-US" sz="2000" dirty="0">
                <a:latin typeface="Bahnschrift" panose="020B0502040204020203" pitchFamily="34" charset="0"/>
              </a:rPr>
              <a:t>(</a:t>
            </a:r>
            <a:r>
              <a:rPr lang="en-US" sz="2000" dirty="0" err="1">
                <a:latin typeface="Bahnschrift" panose="020B0502040204020203" pitchFamily="34" charset="0"/>
              </a:rPr>
              <a:t>dari</a:t>
            </a:r>
            <a:r>
              <a:rPr lang="en-US" sz="2000" dirty="0">
                <a:latin typeface="Bahnschrift" panose="020B0502040204020203" pitchFamily="34" charset="0"/>
              </a:rPr>
              <a:t> </a:t>
            </a:r>
            <a:r>
              <a:rPr lang="en-US" sz="2000" dirty="0" err="1">
                <a:latin typeface="Bahnschrift" panose="020B0502040204020203" pitchFamily="34" charset="0"/>
              </a:rPr>
              <a:t>organisasi</a:t>
            </a:r>
            <a:r>
              <a:rPr lang="en-US" sz="2000" dirty="0">
                <a:latin typeface="Bahnschrift" panose="020B0502040204020203" pitchFamily="34" charset="0"/>
              </a:rPr>
              <a:t> </a:t>
            </a:r>
            <a:r>
              <a:rPr lang="en-US" sz="2000" dirty="0" err="1">
                <a:latin typeface="Bahnschrift" panose="020B0502040204020203" pitchFamily="34" charset="0"/>
              </a:rPr>
              <a:t>maupun</a:t>
            </a:r>
            <a:r>
              <a:rPr lang="en-US" sz="2000" dirty="0">
                <a:latin typeface="Bahnschrift" panose="020B0502040204020203" pitchFamily="34" charset="0"/>
              </a:rPr>
              <a:t> </a:t>
            </a:r>
            <a:r>
              <a:rPr lang="en-US" sz="2000" dirty="0" err="1">
                <a:latin typeface="Bahnschrift" panose="020B0502040204020203" pitchFamily="34" charset="0"/>
              </a:rPr>
              <a:t>rekan</a:t>
            </a:r>
            <a:r>
              <a:rPr lang="en-US" sz="2000" dirty="0">
                <a:latin typeface="Bahnschrift" panose="020B0502040204020203" pitchFamily="34" charset="0"/>
              </a:rPr>
              <a:t> </a:t>
            </a:r>
            <a:r>
              <a:rPr lang="en-US" sz="2000" dirty="0" err="1">
                <a:latin typeface="Bahnschrift" panose="020B0502040204020203" pitchFamily="34" charset="0"/>
              </a:rPr>
              <a:t>kerja</a:t>
            </a:r>
            <a:r>
              <a:rPr lang="en-US" sz="2000" dirty="0">
                <a:latin typeface="Bahnschrift" panose="020B0502040204020203" pitchFamily="34" charset="0"/>
              </a:rPr>
              <a:t>)</a:t>
            </a:r>
            <a:r>
              <a:rPr lang="id-ID" sz="2000" b="1" dirty="0">
                <a:latin typeface="Bahnschrift" panose="020B0502040204020203" pitchFamily="34" charset="0"/>
              </a:rPr>
              <a:t>, dukungan teknis</a:t>
            </a:r>
            <a:r>
              <a:rPr lang="en-US" sz="2000" b="1" dirty="0">
                <a:latin typeface="Bahnschrift" panose="020B0502040204020203" pitchFamily="34" charset="0"/>
              </a:rPr>
              <a:t> </a:t>
            </a:r>
            <a:r>
              <a:rPr lang="en-US" sz="2000" dirty="0">
                <a:latin typeface="Bahnschrift" panose="020B0502040204020203" pitchFamily="34" charset="0"/>
              </a:rPr>
              <a:t>(</a:t>
            </a:r>
            <a:r>
              <a:rPr lang="en-US" sz="2000" dirty="0" err="1">
                <a:latin typeface="Bahnschrift" panose="020B0502040204020203" pitchFamily="34" charset="0"/>
              </a:rPr>
              <a:t>sumber</a:t>
            </a:r>
            <a:r>
              <a:rPr lang="en-US" sz="2000" dirty="0">
                <a:latin typeface="Bahnschrift" panose="020B0502040204020203" pitchFamily="34" charset="0"/>
              </a:rPr>
              <a:t> </a:t>
            </a:r>
            <a:r>
              <a:rPr lang="en-US" sz="2000" dirty="0" err="1">
                <a:latin typeface="Bahnschrift" panose="020B0502040204020203" pitchFamily="34" charset="0"/>
              </a:rPr>
              <a:t>daya</a:t>
            </a:r>
            <a:r>
              <a:rPr lang="en-US" sz="2000" dirty="0">
                <a:latin typeface="Bahnschrift" panose="020B0502040204020203" pitchFamily="34" charset="0"/>
              </a:rPr>
              <a:t> </a:t>
            </a:r>
            <a:r>
              <a:rPr lang="en-US" sz="2000" dirty="0" err="1">
                <a:latin typeface="Bahnschrift" panose="020B0502040204020203" pitchFamily="34" charset="0"/>
              </a:rPr>
              <a:t>teknis</a:t>
            </a:r>
            <a:r>
              <a:rPr lang="en-US" sz="2000" dirty="0">
                <a:latin typeface="Bahnschrift" panose="020B0502040204020203" pitchFamily="34" charset="0"/>
              </a:rPr>
              <a:t> yang </a:t>
            </a:r>
            <a:r>
              <a:rPr lang="en-US" sz="2000" dirty="0" err="1">
                <a:latin typeface="Bahnschrift" panose="020B0502040204020203" pitchFamily="34" charset="0"/>
              </a:rPr>
              <a:t>membantu</a:t>
            </a:r>
            <a:r>
              <a:rPr lang="en-US" sz="2000" dirty="0">
                <a:latin typeface="Bahnschrift" panose="020B0502040204020203" pitchFamily="34" charset="0"/>
              </a:rPr>
              <a:t> orang </a:t>
            </a:r>
            <a:r>
              <a:rPr lang="en-US" sz="2000" dirty="0" err="1">
                <a:latin typeface="Bahnschrift" panose="020B0502040204020203" pitchFamily="34" charset="0"/>
              </a:rPr>
              <a:t>memperoleh</a:t>
            </a:r>
            <a:r>
              <a:rPr lang="en-US" sz="2000" dirty="0">
                <a:latin typeface="Bahnschrift" panose="020B0502040204020203" pitchFamily="34" charset="0"/>
              </a:rPr>
              <a:t> dan </a:t>
            </a:r>
            <a:r>
              <a:rPr lang="en-US" sz="2000" dirty="0" err="1">
                <a:latin typeface="Bahnschrift" panose="020B0502040204020203" pitchFamily="34" charset="0"/>
              </a:rPr>
              <a:t>berbagi</a:t>
            </a:r>
            <a:r>
              <a:rPr lang="en-US" sz="2000" dirty="0">
                <a:latin typeface="Bahnschrift" panose="020B0502040204020203" pitchFamily="34" charset="0"/>
              </a:rPr>
              <a:t> </a:t>
            </a:r>
            <a:r>
              <a:rPr lang="en-US" sz="2000" dirty="0" err="1">
                <a:latin typeface="Bahnschrift" panose="020B0502040204020203" pitchFamily="34" charset="0"/>
              </a:rPr>
              <a:t>informasi</a:t>
            </a:r>
            <a:r>
              <a:rPr lang="en-US" sz="2000" dirty="0">
                <a:latin typeface="Bahnschrift" panose="020B0502040204020203" pitchFamily="34" charset="0"/>
              </a:rPr>
              <a:t>)</a:t>
            </a:r>
            <a:r>
              <a:rPr lang="id-ID" sz="2000" b="1" dirty="0">
                <a:latin typeface="Bahnschrift" panose="020B0502040204020203" pitchFamily="34" charset="0"/>
              </a:rPr>
              <a:t>, dan manajemen diri</a:t>
            </a:r>
            <a:r>
              <a:rPr lang="en-US" sz="2000" b="1" dirty="0">
                <a:latin typeface="Bahnschrift" panose="020B0502040204020203" pitchFamily="34" charset="0"/>
              </a:rPr>
              <a:t> </a:t>
            </a:r>
            <a:r>
              <a:rPr lang="en-US" sz="2000" dirty="0">
                <a:latin typeface="Bahnschrift" panose="020B0502040204020203" pitchFamily="34" charset="0"/>
              </a:rPr>
              <a:t>(</a:t>
            </a:r>
            <a:r>
              <a:rPr lang="en-US" sz="2000" dirty="0" err="1">
                <a:latin typeface="Bahnschrift" panose="020B0502040204020203" pitchFamily="34" charset="0"/>
              </a:rPr>
              <a:t>mengelola</a:t>
            </a:r>
            <a:r>
              <a:rPr lang="en-US" sz="2000" dirty="0">
                <a:latin typeface="Bahnschrift" panose="020B0502040204020203" pitchFamily="34" charset="0"/>
              </a:rPr>
              <a:t> </a:t>
            </a:r>
            <a:r>
              <a:rPr lang="en-US" sz="2000" dirty="0" err="1">
                <a:latin typeface="Bahnschrift" panose="020B0502040204020203" pitchFamily="34" charset="0"/>
              </a:rPr>
              <a:t>sendiri</a:t>
            </a:r>
            <a:r>
              <a:rPr lang="en-US" sz="2000" dirty="0">
                <a:latin typeface="Bahnschrift" panose="020B0502040204020203" pitchFamily="34" charset="0"/>
              </a:rPr>
              <a:t> </a:t>
            </a:r>
            <a:r>
              <a:rPr lang="en-US" sz="2000" dirty="0" err="1">
                <a:latin typeface="Bahnschrift" panose="020B0502040204020203" pitchFamily="34" charset="0"/>
              </a:rPr>
              <a:t>penggunaan</a:t>
            </a:r>
            <a:r>
              <a:rPr lang="en-US" sz="2000" dirty="0">
                <a:latin typeface="Bahnschrift" panose="020B0502040204020203" pitchFamily="34" charset="0"/>
              </a:rPr>
              <a:t> </a:t>
            </a:r>
            <a:r>
              <a:rPr lang="en-US" sz="2000" dirty="0" err="1">
                <a:latin typeface="Bahnschrift" panose="020B0502040204020203" pitchFamily="34" charset="0"/>
              </a:rPr>
              <a:t>keterampilan</a:t>
            </a:r>
            <a:r>
              <a:rPr lang="en-US" sz="2000" dirty="0">
                <a:latin typeface="Bahnschrift" panose="020B0502040204020203" pitchFamily="34" charset="0"/>
              </a:rPr>
              <a:t> dan </a:t>
            </a:r>
            <a:r>
              <a:rPr lang="en-US" sz="2000" dirty="0" err="1">
                <a:latin typeface="Bahnschrift" panose="020B0502040204020203" pitchFamily="34" charset="0"/>
              </a:rPr>
              <a:t>perilaku</a:t>
            </a:r>
            <a:r>
              <a:rPr lang="en-US" sz="2000" dirty="0">
                <a:latin typeface="Bahnschrift" panose="020B0502040204020203" pitchFamily="34" charset="0"/>
              </a:rPr>
              <a:t> </a:t>
            </a:r>
            <a:r>
              <a:rPr lang="en-US" sz="2000" dirty="0" err="1">
                <a:latin typeface="Bahnschrift" panose="020B0502040204020203" pitchFamily="34" charset="0"/>
              </a:rPr>
              <a:t>baru</a:t>
            </a:r>
            <a:r>
              <a:rPr lang="en-US" sz="2000" dirty="0">
                <a:latin typeface="Bahnschrift" panose="020B0502040204020203" pitchFamily="34" charset="0"/>
              </a:rPr>
              <a:t> </a:t>
            </a:r>
            <a:r>
              <a:rPr lang="en-US" sz="2000" dirty="0" err="1">
                <a:latin typeface="Bahnschrift" panose="020B0502040204020203" pitchFamily="34" charset="0"/>
              </a:rPr>
              <a:t>mereka</a:t>
            </a:r>
            <a:r>
              <a:rPr lang="en-US" sz="2000" dirty="0">
                <a:latin typeface="Bahnschrift" panose="020B0502040204020203" pitchFamily="34" charset="0"/>
              </a:rPr>
              <a:t> di </a:t>
            </a:r>
            <a:r>
              <a:rPr lang="en-US" sz="2000" dirty="0" err="1">
                <a:latin typeface="Bahnschrift" panose="020B0502040204020203" pitchFamily="34" charset="0"/>
              </a:rPr>
              <a:t>tempat</a:t>
            </a:r>
            <a:r>
              <a:rPr lang="en-US" sz="2000" dirty="0">
                <a:latin typeface="Bahnschrift" panose="020B0502040204020203" pitchFamily="34" charset="0"/>
              </a:rPr>
              <a:t> </a:t>
            </a:r>
            <a:r>
              <a:rPr lang="en-US" sz="2000" dirty="0" err="1">
                <a:latin typeface="Bahnschrift" panose="020B0502040204020203" pitchFamily="34" charset="0"/>
              </a:rPr>
              <a:t>kerja</a:t>
            </a:r>
            <a:r>
              <a:rPr lang="en-US" sz="2000" dirty="0">
                <a:latin typeface="Bahnschrift" panose="020B0502040204020203" pitchFamily="34" charset="0"/>
              </a:rPr>
              <a:t>)</a:t>
            </a:r>
            <a:r>
              <a:rPr lang="id-ID" sz="2000" dirty="0">
                <a:latin typeface="Bahnschrift" panose="020B0502040204020203" pitchFamily="34" charset="0"/>
              </a:rPr>
              <a:t>.</a:t>
            </a:r>
            <a:endParaRPr lang="en-ID" sz="2000" dirty="0">
              <a:latin typeface="Bahnschrift" panose="020B0502040204020203" pitchFamily="34" charset="0"/>
            </a:endParaRPr>
          </a:p>
        </p:txBody>
      </p:sp>
      <p:sp>
        <p:nvSpPr>
          <p:cNvPr id="3" name="TextBox 2">
            <a:extLst>
              <a:ext uri="{FF2B5EF4-FFF2-40B4-BE49-F238E27FC236}">
                <a16:creationId xmlns:a16="http://schemas.microsoft.com/office/drawing/2014/main" id="{1AAF5A68-9CF3-CEF0-FC19-5A94FE647C15}"/>
              </a:ext>
            </a:extLst>
          </p:cNvPr>
          <p:cNvSpPr txBox="1"/>
          <p:nvPr/>
        </p:nvSpPr>
        <p:spPr>
          <a:xfrm>
            <a:off x="524754" y="1190085"/>
            <a:ext cx="10966115" cy="523220"/>
          </a:xfrm>
          <a:prstGeom prst="rect">
            <a:avLst/>
          </a:prstGeom>
          <a:noFill/>
        </p:spPr>
        <p:txBody>
          <a:bodyPr wrap="square">
            <a:spAutoFit/>
          </a:bodyPr>
          <a:lstStyle/>
          <a:p>
            <a:pPr algn="just"/>
            <a:r>
              <a:rPr lang="en-US" sz="2800" b="1" dirty="0">
                <a:latin typeface="Bahnschrift" panose="020B0502040204020203" pitchFamily="34" charset="0"/>
              </a:rPr>
              <a:t>Transfer of Training</a:t>
            </a:r>
            <a:endParaRPr lang="id-ID" sz="2800" b="1" dirty="0">
              <a:latin typeface="Bahnschrift" panose="020B0502040204020203" pitchFamily="34" charset="0"/>
            </a:endParaRPr>
          </a:p>
        </p:txBody>
      </p:sp>
    </p:spTree>
    <p:extLst>
      <p:ext uri="{BB962C8B-B14F-4D97-AF65-F5344CB8AC3E}">
        <p14:creationId xmlns:p14="http://schemas.microsoft.com/office/powerpoint/2010/main" val="293601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Measuring the Results of Training</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850145"/>
            <a:ext cx="11105967" cy="3477875"/>
          </a:xfrm>
          <a:prstGeom prst="rect">
            <a:avLst/>
          </a:prstGeom>
          <a:noFill/>
        </p:spPr>
        <p:txBody>
          <a:bodyPr wrap="square">
            <a:spAutoFit/>
          </a:bodyPr>
          <a:lstStyle/>
          <a:p>
            <a:pPr marL="285750" indent="-285750" algn="just">
              <a:buFont typeface="Arial" panose="020B0604020202020204" pitchFamily="34" charset="0"/>
              <a:buChar char="•"/>
            </a:pPr>
            <a:r>
              <a:rPr lang="id-ID" sz="2000" dirty="0">
                <a:latin typeface="Bahnschrift" panose="020B0502040204020203" pitchFamily="34" charset="0"/>
              </a:rPr>
              <a:t>Hasil pelatihan yang relevan adalah yang terkait dengan tujuan organisasi untuk pelatihan dan kinerjanya secara keseluruhan. Kemungkinan hasil termasuk yang berikut:</a:t>
            </a:r>
            <a:endParaRPr lang="en-US" sz="2000" dirty="0">
              <a:latin typeface="Bahnschrift" panose="020B0502040204020203" pitchFamily="34" charset="0"/>
            </a:endParaRPr>
          </a:p>
          <a:p>
            <a:pPr marL="914400" lvl="1" indent="-457200" algn="just">
              <a:buFont typeface="+mj-lt"/>
              <a:buAutoNum type="arabicPeriod"/>
            </a:pPr>
            <a:r>
              <a:rPr lang="id-ID" sz="2000" dirty="0">
                <a:latin typeface="Bahnschrift" panose="020B0502040204020203" pitchFamily="34" charset="0"/>
              </a:rPr>
              <a:t>Informasi seperti fakta, teknik, dan prosedur yang dapat diingat peserta pelatihan setelah pelatihan.</a:t>
            </a:r>
            <a:endParaRPr lang="en-US" sz="2000" dirty="0">
              <a:latin typeface="Bahnschrift" panose="020B0502040204020203" pitchFamily="34" charset="0"/>
            </a:endParaRPr>
          </a:p>
          <a:p>
            <a:pPr marL="914400" lvl="1" indent="-457200" algn="just">
              <a:buFont typeface="+mj-lt"/>
              <a:buAutoNum type="arabicPeriod"/>
            </a:pPr>
            <a:r>
              <a:rPr lang="id-ID" sz="2000" dirty="0">
                <a:latin typeface="Bahnschrift" panose="020B0502040204020203" pitchFamily="34" charset="0"/>
              </a:rPr>
              <a:t>Keterampilan yang dapat ditunjukkan oleh peserta pelatihan dalam ujian atau di tempat kerja.</a:t>
            </a:r>
            <a:endParaRPr lang="en-US" sz="2000" dirty="0">
              <a:latin typeface="Bahnschrift" panose="020B0502040204020203" pitchFamily="34" charset="0"/>
            </a:endParaRPr>
          </a:p>
          <a:p>
            <a:pPr marL="914400" lvl="1" indent="-457200" algn="just">
              <a:buFont typeface="+mj-lt"/>
              <a:buAutoNum type="arabicPeriod"/>
            </a:pPr>
            <a:r>
              <a:rPr lang="id-ID" sz="2000" dirty="0">
                <a:latin typeface="Bahnschrift" panose="020B0502040204020203" pitchFamily="34" charset="0"/>
              </a:rPr>
              <a:t>Kepuasan peserta pelatihan dan penyelia dengan program pelatihan.</a:t>
            </a:r>
            <a:endParaRPr lang="en-US" sz="2000" dirty="0">
              <a:latin typeface="Bahnschrift" panose="020B0502040204020203" pitchFamily="34" charset="0"/>
            </a:endParaRPr>
          </a:p>
          <a:p>
            <a:pPr marL="914400" lvl="1" indent="-457200" algn="just">
              <a:buFont typeface="+mj-lt"/>
              <a:buAutoNum type="arabicPeriod"/>
            </a:pPr>
            <a:r>
              <a:rPr lang="id-ID" sz="2000" dirty="0">
                <a:latin typeface="Bahnschrift" panose="020B0502040204020203" pitchFamily="34" charset="0"/>
              </a:rPr>
              <a:t>Perubahan sikap terkait dengan isi pelatihan (misalnya, kepedulian terhadap keselamatan atau toleransi terhadap keragaman).</a:t>
            </a:r>
            <a:endParaRPr lang="en-US" sz="2000" dirty="0">
              <a:latin typeface="Bahnschrift" panose="020B0502040204020203" pitchFamily="34" charset="0"/>
            </a:endParaRPr>
          </a:p>
          <a:p>
            <a:pPr marL="914400" lvl="1" indent="-457200" algn="just">
              <a:buFont typeface="+mj-lt"/>
              <a:buAutoNum type="arabicPeriod"/>
            </a:pPr>
            <a:r>
              <a:rPr lang="id-ID" sz="2000" dirty="0">
                <a:latin typeface="Bahnschrift" panose="020B0502040204020203" pitchFamily="34" charset="0"/>
              </a:rPr>
              <a:t>Peningkatan kinerja individu, kelompok, atau perusahaan (misalnya, kepuasan pelanggan yang lebih besar, penjualan yang lebih banyak, cacat yang lebih sedikit).</a:t>
            </a:r>
            <a:endParaRPr lang="en-ID" sz="2000" dirty="0">
              <a:latin typeface="Bahnschrift" panose="020B0502040204020203" pitchFamily="34" charset="0"/>
            </a:endParaRPr>
          </a:p>
        </p:txBody>
      </p:sp>
      <p:sp>
        <p:nvSpPr>
          <p:cNvPr id="3" name="TextBox 2">
            <a:extLst>
              <a:ext uri="{FF2B5EF4-FFF2-40B4-BE49-F238E27FC236}">
                <a16:creationId xmlns:a16="http://schemas.microsoft.com/office/drawing/2014/main" id="{1AAF5A68-9CF3-CEF0-FC19-5A94FE647C15}"/>
              </a:ext>
            </a:extLst>
          </p:cNvPr>
          <p:cNvSpPr txBox="1"/>
          <p:nvPr/>
        </p:nvSpPr>
        <p:spPr>
          <a:xfrm>
            <a:off x="524754" y="1190085"/>
            <a:ext cx="10966115" cy="523220"/>
          </a:xfrm>
          <a:prstGeom prst="rect">
            <a:avLst/>
          </a:prstGeom>
          <a:noFill/>
        </p:spPr>
        <p:txBody>
          <a:bodyPr wrap="square">
            <a:spAutoFit/>
          </a:bodyPr>
          <a:lstStyle/>
          <a:p>
            <a:pPr algn="just"/>
            <a:r>
              <a:rPr lang="en-US" sz="2800" b="1" dirty="0">
                <a:latin typeface="Bahnschrift" panose="020B0502040204020203" pitchFamily="34" charset="0"/>
              </a:rPr>
              <a:t>Evaluation Methods</a:t>
            </a:r>
            <a:endParaRPr lang="id-ID" sz="2800" b="1" dirty="0">
              <a:latin typeface="Bahnschrift" panose="020B0502040204020203" pitchFamily="34" charset="0"/>
            </a:endParaRPr>
          </a:p>
        </p:txBody>
      </p:sp>
    </p:spTree>
    <p:extLst>
      <p:ext uri="{BB962C8B-B14F-4D97-AF65-F5344CB8AC3E}">
        <p14:creationId xmlns:p14="http://schemas.microsoft.com/office/powerpoint/2010/main" val="42357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Measuring the Results of Training (cont.)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AF5A68-9CF3-CEF0-FC19-5A94FE647C15}"/>
              </a:ext>
            </a:extLst>
          </p:cNvPr>
          <p:cNvSpPr txBox="1"/>
          <p:nvPr/>
        </p:nvSpPr>
        <p:spPr>
          <a:xfrm>
            <a:off x="428502" y="5708155"/>
            <a:ext cx="10966115" cy="400110"/>
          </a:xfrm>
          <a:prstGeom prst="rect">
            <a:avLst/>
          </a:prstGeom>
          <a:noFill/>
        </p:spPr>
        <p:txBody>
          <a:bodyPr wrap="square">
            <a:spAutoFit/>
          </a:bodyPr>
          <a:lstStyle/>
          <a:p>
            <a:pPr algn="ctr"/>
            <a:r>
              <a:rPr lang="en-US" sz="2000" dirty="0">
                <a:latin typeface="Bahnschrift" panose="020B0502040204020203" pitchFamily="34" charset="0"/>
              </a:rPr>
              <a:t>Gambar 2. </a:t>
            </a:r>
            <a:r>
              <a:rPr lang="en-US" sz="2000" dirty="0" err="1">
                <a:latin typeface="Bahnschrift" panose="020B0502040204020203" pitchFamily="34" charset="0"/>
              </a:rPr>
              <a:t>Ukuran</a:t>
            </a:r>
            <a:r>
              <a:rPr lang="en-US" sz="2000" dirty="0">
                <a:latin typeface="Bahnschrift" panose="020B0502040204020203" pitchFamily="34" charset="0"/>
              </a:rPr>
              <a:t> </a:t>
            </a:r>
            <a:r>
              <a:rPr lang="en-US" sz="2000" dirty="0" err="1">
                <a:latin typeface="Bahnschrift" panose="020B0502040204020203" pitchFamily="34" charset="0"/>
              </a:rPr>
              <a:t>Keberhasilan</a:t>
            </a:r>
            <a:r>
              <a:rPr lang="en-US" sz="2000" dirty="0">
                <a:latin typeface="Bahnschrift" panose="020B0502040204020203" pitchFamily="34" charset="0"/>
              </a:rPr>
              <a:t> </a:t>
            </a:r>
            <a:r>
              <a:rPr lang="en-US" sz="2000" dirty="0" err="1">
                <a:latin typeface="Bahnschrift" panose="020B0502040204020203" pitchFamily="34" charset="0"/>
              </a:rPr>
              <a:t>Pelatihan</a:t>
            </a:r>
            <a:endParaRPr lang="id-ID" sz="2000" dirty="0">
              <a:latin typeface="Bahnschrift" panose="020B0502040204020203" pitchFamily="34" charset="0"/>
            </a:endParaRPr>
          </a:p>
        </p:txBody>
      </p:sp>
      <p:pic>
        <p:nvPicPr>
          <p:cNvPr id="9" name="Picture 8">
            <a:extLst>
              <a:ext uri="{FF2B5EF4-FFF2-40B4-BE49-F238E27FC236}">
                <a16:creationId xmlns:a16="http://schemas.microsoft.com/office/drawing/2014/main" id="{813CE8D2-8DC4-48EA-D64E-030762B8854E}"/>
              </a:ext>
            </a:extLst>
          </p:cNvPr>
          <p:cNvPicPr>
            <a:picLocks noChangeAspect="1"/>
          </p:cNvPicPr>
          <p:nvPr/>
        </p:nvPicPr>
        <p:blipFill>
          <a:blip r:embed="rId4"/>
          <a:stretch>
            <a:fillRect/>
          </a:stretch>
        </p:blipFill>
        <p:spPr>
          <a:xfrm>
            <a:off x="3858952" y="1355409"/>
            <a:ext cx="4474096" cy="4268763"/>
          </a:xfrm>
          <a:prstGeom prst="rect">
            <a:avLst/>
          </a:prstGeom>
        </p:spPr>
      </p:pic>
    </p:spTree>
    <p:extLst>
      <p:ext uri="{BB962C8B-B14F-4D97-AF65-F5344CB8AC3E}">
        <p14:creationId xmlns:p14="http://schemas.microsoft.com/office/powerpoint/2010/main" val="1129675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Measuring the Results of Training</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850145"/>
            <a:ext cx="11105967" cy="27997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id-ID" sz="2000" dirty="0">
                <a:latin typeface="Bahnschrift" panose="020B0502040204020203" pitchFamily="34" charset="0"/>
              </a:rPr>
              <a:t>Tujuan mengevaluasi pelatihan adalah untuk </a:t>
            </a:r>
            <a:r>
              <a:rPr lang="id-ID" sz="2000" b="1" dirty="0">
                <a:latin typeface="Bahnschrift" panose="020B0502040204020203" pitchFamily="34" charset="0"/>
              </a:rPr>
              <a:t>membantu keputusan masa depan </a:t>
            </a:r>
            <a:r>
              <a:rPr lang="id-ID" sz="2000" dirty="0">
                <a:latin typeface="Bahnschrift" panose="020B0502040204020203" pitchFamily="34" charset="0"/>
              </a:rPr>
              <a:t>tentang program pelatihan organisasi.</a:t>
            </a:r>
            <a:endParaRPr lang="en-US" sz="2000" dirty="0">
              <a:latin typeface="Bahnschrift" panose="020B0502040204020203" pitchFamily="34" charset="0"/>
            </a:endParaRPr>
          </a:p>
          <a:p>
            <a:pPr marL="285750" indent="-285750" algn="just">
              <a:lnSpc>
                <a:spcPct val="150000"/>
              </a:lnSpc>
              <a:buFont typeface="Arial" panose="020B0604020202020204" pitchFamily="34" charset="0"/>
              <a:buChar char="•"/>
            </a:pPr>
            <a:r>
              <a:rPr lang="id-ID" sz="2000" dirty="0">
                <a:latin typeface="Bahnschrift" panose="020B0502040204020203" pitchFamily="34" charset="0"/>
              </a:rPr>
              <a:t>Dengan menggunakan evaluasi, organisasi dapat mengidentifikasi kebutuhan untuk </a:t>
            </a:r>
            <a:r>
              <a:rPr lang="id-ID" sz="2000" b="1" dirty="0">
                <a:latin typeface="Bahnschrift" panose="020B0502040204020203" pitchFamily="34" charset="0"/>
              </a:rPr>
              <a:t>memodifikasi pelatihan </a:t>
            </a:r>
            <a:r>
              <a:rPr lang="id-ID" sz="2000" dirty="0">
                <a:latin typeface="Bahnschrift" panose="020B0502040204020203" pitchFamily="34" charset="0"/>
              </a:rPr>
              <a:t>dan mendapatkan informasi tentang jenis perubahan yang diperlukan.</a:t>
            </a:r>
            <a:endParaRPr lang="en-US" sz="2000" dirty="0">
              <a:latin typeface="Bahnschrift" panose="020B0502040204020203" pitchFamily="34" charset="0"/>
            </a:endParaRPr>
          </a:p>
          <a:p>
            <a:pPr marL="285750" indent="-285750" algn="just">
              <a:lnSpc>
                <a:spcPct val="150000"/>
              </a:lnSpc>
              <a:buFont typeface="Arial" panose="020B0604020202020204" pitchFamily="34" charset="0"/>
              <a:buChar char="•"/>
            </a:pPr>
            <a:r>
              <a:rPr lang="id-ID" sz="2000" dirty="0">
                <a:latin typeface="Bahnschrift" panose="020B0502040204020203" pitchFamily="34" charset="0"/>
              </a:rPr>
              <a:t>Organisasi dapat memutuskan </a:t>
            </a:r>
            <a:r>
              <a:rPr lang="id-ID" sz="2000" b="1" dirty="0">
                <a:latin typeface="Bahnschrift" panose="020B0502040204020203" pitchFamily="34" charset="0"/>
              </a:rPr>
              <a:t>untuk memperluas bidang pelatihan yang berhasil </a:t>
            </a:r>
            <a:r>
              <a:rPr lang="id-ID" sz="2000" dirty="0">
                <a:latin typeface="Bahnschrift" panose="020B0502040204020203" pitchFamily="34" charset="0"/>
              </a:rPr>
              <a:t>dan </a:t>
            </a:r>
            <a:r>
              <a:rPr lang="id-ID" sz="2000" b="1" dirty="0">
                <a:latin typeface="Bahnschrift" panose="020B0502040204020203" pitchFamily="34" charset="0"/>
              </a:rPr>
              <a:t>mengurangi pelatihan yang belum memberikan manfaat yang signifikan</a:t>
            </a:r>
            <a:r>
              <a:rPr lang="id-ID" sz="2000" dirty="0">
                <a:latin typeface="Bahnschrift" panose="020B0502040204020203" pitchFamily="34" charset="0"/>
              </a:rPr>
              <a:t>.</a:t>
            </a:r>
            <a:endParaRPr lang="en-ID" sz="2000" dirty="0">
              <a:latin typeface="Bahnschrift" panose="020B0502040204020203" pitchFamily="34" charset="0"/>
            </a:endParaRPr>
          </a:p>
        </p:txBody>
      </p:sp>
      <p:sp>
        <p:nvSpPr>
          <p:cNvPr id="3" name="TextBox 2">
            <a:extLst>
              <a:ext uri="{FF2B5EF4-FFF2-40B4-BE49-F238E27FC236}">
                <a16:creationId xmlns:a16="http://schemas.microsoft.com/office/drawing/2014/main" id="{1AAF5A68-9CF3-CEF0-FC19-5A94FE647C15}"/>
              </a:ext>
            </a:extLst>
          </p:cNvPr>
          <p:cNvSpPr txBox="1"/>
          <p:nvPr/>
        </p:nvSpPr>
        <p:spPr>
          <a:xfrm>
            <a:off x="524754" y="1190085"/>
            <a:ext cx="10966115" cy="523220"/>
          </a:xfrm>
          <a:prstGeom prst="rect">
            <a:avLst/>
          </a:prstGeom>
          <a:noFill/>
        </p:spPr>
        <p:txBody>
          <a:bodyPr wrap="square">
            <a:spAutoFit/>
          </a:bodyPr>
          <a:lstStyle/>
          <a:p>
            <a:pPr algn="just"/>
            <a:r>
              <a:rPr lang="en-US" sz="2800" b="1" dirty="0">
                <a:latin typeface="Bahnschrift" panose="020B0502040204020203" pitchFamily="34" charset="0"/>
              </a:rPr>
              <a:t>Applying the Evaluation</a:t>
            </a:r>
            <a:endParaRPr lang="id-ID" sz="2800" b="1" dirty="0">
              <a:latin typeface="Bahnschrift" panose="020B0502040204020203" pitchFamily="34" charset="0"/>
            </a:endParaRPr>
          </a:p>
        </p:txBody>
      </p:sp>
    </p:spTree>
    <p:extLst>
      <p:ext uri="{BB962C8B-B14F-4D97-AF65-F5344CB8AC3E}">
        <p14:creationId xmlns:p14="http://schemas.microsoft.com/office/powerpoint/2010/main" val="64822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529D76-A056-DE02-B34E-F3287B80F165}"/>
              </a:ext>
            </a:extLst>
          </p:cNvPr>
          <p:cNvSpPr/>
          <p:nvPr/>
        </p:nvSpPr>
        <p:spPr>
          <a:xfrm>
            <a:off x="1703109" y="2941161"/>
            <a:ext cx="8785782" cy="147058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1974522" y="3275158"/>
            <a:ext cx="8242955" cy="802585"/>
          </a:xfrm>
        </p:spPr>
        <p:txBody>
          <a:bodyPr>
            <a:normAutofit fontScale="90000"/>
          </a:bodyPr>
          <a:lstStyle/>
          <a:p>
            <a:r>
              <a:rPr lang="en-US" sz="5300" b="1" dirty="0">
                <a:solidFill>
                  <a:schemeClr val="bg1"/>
                </a:solidFill>
                <a:latin typeface="Bahnschrift" panose="020B0502040204020203" pitchFamily="34" charset="0"/>
              </a:rPr>
              <a:t>T</a:t>
            </a:r>
            <a:r>
              <a:rPr lang="en-ID" sz="5300" b="1" dirty="0">
                <a:solidFill>
                  <a:schemeClr val="bg1"/>
                </a:solidFill>
                <a:latin typeface="Bahnschrift" panose="020B0502040204020203" pitchFamily="34" charset="0"/>
              </a:rPr>
              <a:t>RAINING EMPLOYEES</a:t>
            </a:r>
            <a:endParaRPr lang="id-ID" b="1" dirty="0">
              <a:solidFill>
                <a:schemeClr val="bg1"/>
              </a:solidFill>
              <a:latin typeface="Bahnschrift" panose="020B0502040204020203" pitchFamily="34" charset="0"/>
            </a:endParaRPr>
          </a:p>
        </p:txBody>
      </p:sp>
      <p:pic>
        <p:nvPicPr>
          <p:cNvPr id="7" name="Picture 2" descr="Download | Pendaftaran ITTelkom Surabaya">
            <a:extLst>
              <a:ext uri="{FF2B5EF4-FFF2-40B4-BE49-F238E27FC236}">
                <a16:creationId xmlns:a16="http://schemas.microsoft.com/office/drawing/2014/main" id="{A459E27E-3A99-C041-5588-F97189282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539" y="926802"/>
            <a:ext cx="2322922" cy="123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380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Applications of Training</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850145"/>
            <a:ext cx="11105967" cy="3477875"/>
          </a:xfrm>
          <a:prstGeom prst="rect">
            <a:avLst/>
          </a:prstGeom>
          <a:noFill/>
        </p:spPr>
        <p:txBody>
          <a:bodyPr wrap="square">
            <a:spAutoFit/>
          </a:bodyPr>
          <a:lstStyle/>
          <a:p>
            <a:pPr marL="285750" indent="-285750" algn="just">
              <a:buFont typeface="Arial" panose="020B0604020202020204" pitchFamily="34" charset="0"/>
              <a:buChar char="•"/>
            </a:pPr>
            <a:r>
              <a:rPr lang="id-ID" sz="2000" dirty="0">
                <a:latin typeface="Bahnschrift" panose="020B0502040204020203" pitchFamily="34" charset="0"/>
              </a:rPr>
              <a:t>Banyak karyawan menerima pelatihan pertama mereka selama hari-hari pertama mereka bekerja. Pelatihan ini merupakan program </a:t>
            </a:r>
            <a:r>
              <a:rPr lang="id-ID" sz="2000" b="1" dirty="0">
                <a:latin typeface="Bahnschrift" panose="020B0502040204020203" pitchFamily="34" charset="0"/>
              </a:rPr>
              <a:t>orientasi</a:t>
            </a:r>
            <a:r>
              <a:rPr lang="id-ID" sz="2000" dirty="0">
                <a:latin typeface="Bahnschrift" panose="020B0502040204020203" pitchFamily="34" charset="0"/>
              </a:rPr>
              <a:t> organisasi, pelatihannya dirancang untuk mempersiapkan karyawan melakukan pekerjaannya secara efektif, mempelajari organisasi, dan menjalin hubungan kerja.</a:t>
            </a:r>
            <a:endParaRPr lang="en-US" sz="2000" dirty="0">
              <a:latin typeface="Bahnschrift" panose="020B0502040204020203" pitchFamily="34" charset="0"/>
            </a:endParaRPr>
          </a:p>
          <a:p>
            <a:pPr marL="285750" indent="-285750" algn="just">
              <a:buFont typeface="Arial" panose="020B0604020202020204" pitchFamily="34" charset="0"/>
              <a:buChar char="•"/>
            </a:pPr>
            <a:r>
              <a:rPr lang="en-ID" sz="2000" b="1" dirty="0">
                <a:latin typeface="Bahnschrift" panose="020B0502040204020203" pitchFamily="34" charset="0"/>
              </a:rPr>
              <a:t>Onboarding</a:t>
            </a:r>
            <a:r>
              <a:rPr lang="en-ID" sz="2000" dirty="0">
                <a:latin typeface="Bahnschrift" panose="020B0502040204020203" pitchFamily="34" charset="0"/>
              </a:rPr>
              <a:t> </a:t>
            </a:r>
            <a:r>
              <a:rPr lang="en-ID" sz="2000" dirty="0" err="1">
                <a:latin typeface="Bahnschrift" panose="020B0502040204020203" pitchFamily="34" charset="0"/>
              </a:rPr>
              <a:t>adalah</a:t>
            </a:r>
            <a:r>
              <a:rPr lang="en-ID" sz="2000" dirty="0">
                <a:latin typeface="Bahnschrift" panose="020B0502040204020203" pitchFamily="34" charset="0"/>
              </a:rPr>
              <a:t> </a:t>
            </a:r>
            <a:r>
              <a:rPr lang="en-ID" sz="2000" dirty="0" err="1">
                <a:latin typeface="Bahnschrift" panose="020B0502040204020203" pitchFamily="34" charset="0"/>
              </a:rPr>
              <a:t>upaya</a:t>
            </a:r>
            <a:r>
              <a:rPr lang="en-ID" sz="2000" dirty="0">
                <a:latin typeface="Bahnschrift" panose="020B0502040204020203" pitchFamily="34" charset="0"/>
              </a:rPr>
              <a:t> </a:t>
            </a:r>
            <a:r>
              <a:rPr lang="en-ID" sz="2000" dirty="0" err="1">
                <a:latin typeface="Bahnschrift" panose="020B0502040204020203" pitchFamily="34" charset="0"/>
              </a:rPr>
              <a:t>sadar</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membuat</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baru</a:t>
            </a:r>
            <a:r>
              <a:rPr lang="en-ID" sz="2000" dirty="0">
                <a:latin typeface="Bahnschrift" panose="020B0502040204020203" pitchFamily="34" charset="0"/>
              </a:rPr>
              <a:t> </a:t>
            </a:r>
            <a:r>
              <a:rPr lang="en-ID" sz="2000" dirty="0" err="1">
                <a:latin typeface="Bahnschrift" panose="020B0502040204020203" pitchFamily="34" charset="0"/>
              </a:rPr>
              <a:t>terhubung</a:t>
            </a:r>
            <a:r>
              <a:rPr lang="en-ID" sz="2000" dirty="0">
                <a:latin typeface="Bahnschrift" panose="020B0502040204020203" pitchFamily="34" charset="0"/>
              </a:rPr>
              <a:t> dan </a:t>
            </a:r>
            <a:r>
              <a:rPr lang="en-ID" sz="2000" dirty="0" err="1">
                <a:latin typeface="Bahnschrift" panose="020B0502040204020203" pitchFamily="34" charset="0"/>
              </a:rPr>
              <a:t>mengidentifikasi</a:t>
            </a:r>
            <a:r>
              <a:rPr lang="en-ID" sz="2000" dirty="0">
                <a:latin typeface="Bahnschrift" panose="020B0502040204020203" pitchFamily="34" charset="0"/>
              </a:rPr>
              <a:t> </a:t>
            </a:r>
            <a:r>
              <a:rPr lang="en-ID" sz="2000" dirty="0" err="1">
                <a:latin typeface="Bahnschrift" panose="020B0502040204020203" pitchFamily="34" charset="0"/>
              </a:rPr>
              <a:t>dengan</a:t>
            </a:r>
            <a:r>
              <a:rPr lang="en-ID" sz="2000" dirty="0">
                <a:latin typeface="Bahnschrift" panose="020B0502040204020203" pitchFamily="34" charset="0"/>
              </a:rPr>
              <a:t> </a:t>
            </a:r>
            <a:r>
              <a:rPr lang="en-ID" sz="2000" dirty="0" err="1">
                <a:latin typeface="Bahnschrift" panose="020B0502040204020203" pitchFamily="34" charset="0"/>
              </a:rPr>
              <a:t>atasan</a:t>
            </a:r>
            <a:r>
              <a:rPr lang="en-ID" sz="2000" dirty="0">
                <a:latin typeface="Bahnschrift" panose="020B0502040204020203" pitchFamily="34" charset="0"/>
              </a:rPr>
              <a:t> </a:t>
            </a:r>
            <a:r>
              <a:rPr lang="en-ID" sz="2000" dirty="0" err="1">
                <a:latin typeface="Bahnschrift" panose="020B0502040204020203" pitchFamily="34" charset="0"/>
              </a:rPr>
              <a:t>mereka</a:t>
            </a:r>
            <a:r>
              <a:rPr lang="en-ID" sz="2000" dirty="0">
                <a:latin typeface="Bahnschrift" panose="020B0502040204020203" pitchFamily="34" charset="0"/>
              </a:rPr>
              <a:t> </a:t>
            </a:r>
            <a:r>
              <a:rPr lang="en-ID" sz="2000" dirty="0" err="1">
                <a:latin typeface="Bahnschrift" panose="020B0502040204020203" pitchFamily="34" charset="0"/>
              </a:rPr>
              <a:t>dengan</a:t>
            </a:r>
            <a:r>
              <a:rPr lang="en-ID" sz="2000" dirty="0">
                <a:latin typeface="Bahnschrift" panose="020B0502040204020203" pitchFamily="34" charset="0"/>
              </a:rPr>
              <a:t> </a:t>
            </a:r>
            <a:r>
              <a:rPr lang="en-ID" sz="2000" dirty="0" err="1">
                <a:latin typeface="Bahnschrift" panose="020B0502040204020203" pitchFamily="34" charset="0"/>
              </a:rPr>
              <a:t>mendorong</a:t>
            </a:r>
            <a:r>
              <a:rPr lang="en-ID" sz="2000" dirty="0">
                <a:latin typeface="Bahnschrift" panose="020B0502040204020203" pitchFamily="34" charset="0"/>
              </a:rPr>
              <a:t> </a:t>
            </a:r>
            <a:r>
              <a:rPr lang="en-ID" sz="2000" dirty="0" err="1">
                <a:latin typeface="Bahnschrift" panose="020B0502040204020203" pitchFamily="34" charset="0"/>
              </a:rPr>
              <a:t>mereka</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mengumpulkan</a:t>
            </a:r>
            <a:r>
              <a:rPr lang="en-ID" sz="2000" dirty="0">
                <a:latin typeface="Bahnschrift" panose="020B0502040204020203" pitchFamily="34" charset="0"/>
              </a:rPr>
              <a:t> </a:t>
            </a:r>
            <a:r>
              <a:rPr lang="en-ID" sz="2000" dirty="0" err="1">
                <a:latin typeface="Bahnschrift" panose="020B0502040204020203" pitchFamily="34" charset="0"/>
              </a:rPr>
              <a:t>lebih</a:t>
            </a:r>
            <a:r>
              <a:rPr lang="en-ID" sz="2000" dirty="0">
                <a:latin typeface="Bahnschrift" panose="020B0502040204020203" pitchFamily="34" charset="0"/>
              </a:rPr>
              <a:t> </a:t>
            </a:r>
            <a:r>
              <a:rPr lang="en-ID" sz="2000" dirty="0" err="1">
                <a:latin typeface="Bahnschrift" panose="020B0502040204020203" pitchFamily="34" charset="0"/>
              </a:rPr>
              <a:t>banyak</a:t>
            </a:r>
            <a:r>
              <a:rPr lang="en-ID" sz="2000" dirty="0">
                <a:latin typeface="Bahnschrift" panose="020B0502040204020203" pitchFamily="34" charset="0"/>
              </a:rPr>
              <a:t> </a:t>
            </a:r>
            <a:r>
              <a:rPr lang="en-ID" sz="2000" b="1" dirty="0" err="1">
                <a:latin typeface="Bahnschrift" panose="020B0502040204020203" pitchFamily="34" charset="0"/>
              </a:rPr>
              <a:t>informasi</a:t>
            </a:r>
            <a:r>
              <a:rPr lang="en-ID" sz="2000" b="1" dirty="0">
                <a:latin typeface="Bahnschrift" panose="020B0502040204020203" pitchFamily="34" charset="0"/>
              </a:rPr>
              <a:t> </a:t>
            </a:r>
            <a:r>
              <a:rPr lang="en-ID" sz="2000" b="1" dirty="0" err="1">
                <a:latin typeface="Bahnschrift" panose="020B0502040204020203" pitchFamily="34" charset="0"/>
              </a:rPr>
              <a:t>tentang</a:t>
            </a:r>
            <a:r>
              <a:rPr lang="en-ID" sz="2000" b="1" dirty="0">
                <a:latin typeface="Bahnschrift" panose="020B0502040204020203" pitchFamily="34" charset="0"/>
              </a:rPr>
              <a:t> </a:t>
            </a:r>
            <a:r>
              <a:rPr lang="en-ID" sz="2000" b="1" dirty="0" err="1">
                <a:latin typeface="Bahnschrift" panose="020B0502040204020203" pitchFamily="34" charset="0"/>
              </a:rPr>
              <a:t>perusahaan</a:t>
            </a:r>
            <a:r>
              <a:rPr lang="en-ID" sz="2000" dirty="0">
                <a:latin typeface="Bahnschrift" panose="020B0502040204020203" pitchFamily="34" charset="0"/>
              </a:rPr>
              <a:t>, </a:t>
            </a:r>
            <a:r>
              <a:rPr lang="en-ID" sz="2000" b="1" dirty="0" err="1">
                <a:latin typeface="Bahnschrift" panose="020B0502040204020203" pitchFamily="34" charset="0"/>
              </a:rPr>
              <a:t>sejarah</a:t>
            </a:r>
            <a:r>
              <a:rPr lang="en-ID" sz="2000" b="1" dirty="0">
                <a:latin typeface="Bahnschrift" panose="020B0502040204020203" pitchFamily="34" charset="0"/>
              </a:rPr>
              <a:t> dan </a:t>
            </a:r>
            <a:r>
              <a:rPr lang="en-ID" sz="2000" b="1" dirty="0" err="1">
                <a:latin typeface="Bahnschrift" panose="020B0502040204020203" pitchFamily="34" charset="0"/>
              </a:rPr>
              <a:t>budayanya</a:t>
            </a:r>
            <a:r>
              <a:rPr lang="en-ID" sz="2000" dirty="0">
                <a:latin typeface="Bahnschrift" panose="020B0502040204020203" pitchFamily="34" charset="0"/>
              </a:rPr>
              <a:t>, dan </a:t>
            </a:r>
            <a:r>
              <a:rPr lang="en-ID" sz="2000" b="1" dirty="0" err="1">
                <a:latin typeface="Bahnschrift" panose="020B0502040204020203" pitchFamily="34" charset="0"/>
              </a:rPr>
              <a:t>produk</a:t>
            </a:r>
            <a:r>
              <a:rPr lang="en-ID" sz="2000" b="1" dirty="0">
                <a:latin typeface="Bahnschrift" panose="020B0502040204020203" pitchFamily="34" charset="0"/>
              </a:rPr>
              <a:t> </a:t>
            </a:r>
            <a:r>
              <a:rPr lang="en-ID" sz="2000" b="1" dirty="0" err="1">
                <a:latin typeface="Bahnschrift" panose="020B0502040204020203" pitchFamily="34" charset="0"/>
              </a:rPr>
              <a:t>atau</a:t>
            </a:r>
            <a:r>
              <a:rPr lang="en-ID" sz="2000" b="1" dirty="0">
                <a:latin typeface="Bahnschrift" panose="020B0502040204020203" pitchFamily="34" charset="0"/>
              </a:rPr>
              <a:t> </a:t>
            </a:r>
            <a:r>
              <a:rPr lang="en-ID" sz="2000" b="1" dirty="0" err="1">
                <a:latin typeface="Bahnschrift" panose="020B0502040204020203" pitchFamily="34" charset="0"/>
              </a:rPr>
              <a:t>layanannya</a:t>
            </a:r>
            <a:r>
              <a:rPr lang="en-ID" sz="2000" dirty="0">
                <a:latin typeface="Bahnschrift" panose="020B0502040204020203" pitchFamily="34" charset="0"/>
              </a:rPr>
              <a:t>.</a:t>
            </a:r>
          </a:p>
          <a:p>
            <a:pPr marL="285750" indent="-285750" algn="just">
              <a:buFont typeface="Arial" panose="020B0604020202020204" pitchFamily="34" charset="0"/>
              <a:buChar char="•"/>
            </a:pPr>
            <a:r>
              <a:rPr lang="en-ID" sz="2000" dirty="0">
                <a:latin typeface="Bahnschrift" panose="020B0502040204020203" pitchFamily="34" charset="0"/>
              </a:rPr>
              <a:t>Onboarding </a:t>
            </a:r>
            <a:r>
              <a:rPr lang="en-ID" sz="2000" dirty="0" err="1">
                <a:latin typeface="Bahnschrift" panose="020B0502040204020203" pitchFamily="34" charset="0"/>
              </a:rPr>
              <a:t>membantu</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baru</a:t>
            </a:r>
            <a:r>
              <a:rPr lang="en-ID" sz="2000" dirty="0">
                <a:latin typeface="Bahnschrift" panose="020B0502040204020203" pitchFamily="34" charset="0"/>
              </a:rPr>
              <a:t> </a:t>
            </a:r>
            <a:r>
              <a:rPr lang="en-ID" sz="2000" b="1" dirty="0" err="1">
                <a:latin typeface="Bahnschrift" panose="020B0502040204020203" pitchFamily="34" charset="0"/>
              </a:rPr>
              <a:t>menyesuaikan</a:t>
            </a:r>
            <a:r>
              <a:rPr lang="en-ID" sz="2000" b="1" dirty="0">
                <a:latin typeface="Bahnschrift" panose="020B0502040204020203" pitchFamily="34" charset="0"/>
              </a:rPr>
              <a:t> </a:t>
            </a:r>
            <a:r>
              <a:rPr lang="en-ID" sz="2000" b="1" dirty="0" err="1">
                <a:latin typeface="Bahnschrift" panose="020B0502040204020203" pitchFamily="34" charset="0"/>
              </a:rPr>
              <a:t>diri</a:t>
            </a:r>
            <a:r>
              <a:rPr lang="en-ID" sz="2000" b="1" dirty="0">
                <a:latin typeface="Bahnschrift" panose="020B0502040204020203" pitchFamily="34" charset="0"/>
              </a:rPr>
              <a:t> </a:t>
            </a:r>
            <a:r>
              <a:rPr lang="en-ID" sz="2000" dirty="0" err="1">
                <a:latin typeface="Bahnschrift" panose="020B0502040204020203" pitchFamily="34" charset="0"/>
              </a:rPr>
              <a:t>dengan</a:t>
            </a:r>
            <a:r>
              <a:rPr lang="en-ID" sz="2000" dirty="0">
                <a:latin typeface="Bahnschrift" panose="020B0502040204020203" pitchFamily="34" charset="0"/>
              </a:rPr>
              <a:t> </a:t>
            </a:r>
            <a:r>
              <a:rPr lang="en-ID" sz="2000" dirty="0" err="1">
                <a:latin typeface="Bahnschrift" panose="020B0502040204020203" pitchFamily="34" charset="0"/>
              </a:rPr>
              <a:t>aspek</a:t>
            </a:r>
            <a:r>
              <a:rPr lang="en-ID" sz="2000" dirty="0">
                <a:latin typeface="Bahnschrift" panose="020B0502040204020203" pitchFamily="34" charset="0"/>
              </a:rPr>
              <a:t> </a:t>
            </a:r>
            <a:r>
              <a:rPr lang="en-ID" sz="2000" dirty="0" err="1">
                <a:latin typeface="Bahnschrift" panose="020B0502040204020203" pitchFamily="34" charset="0"/>
              </a:rPr>
              <a:t>sosial</a:t>
            </a:r>
            <a:r>
              <a:rPr lang="en-ID" sz="2000" dirty="0">
                <a:latin typeface="Bahnschrift" panose="020B0502040204020203" pitchFamily="34" charset="0"/>
              </a:rPr>
              <a:t> dan </a:t>
            </a:r>
            <a:r>
              <a:rPr lang="en-ID" sz="2000" dirty="0" err="1">
                <a:latin typeface="Bahnschrift" panose="020B0502040204020203" pitchFamily="34" charset="0"/>
              </a:rPr>
              <a:t>kinerja</a:t>
            </a:r>
            <a:r>
              <a:rPr lang="en-ID" sz="2000" dirty="0">
                <a:latin typeface="Bahnschrift" panose="020B0502040204020203" pitchFamily="34" charset="0"/>
              </a:rPr>
              <a:t> </a:t>
            </a:r>
            <a:r>
              <a:rPr lang="en-ID" sz="2000" dirty="0" err="1">
                <a:latin typeface="Bahnschrift" panose="020B0502040204020203" pitchFamily="34" charset="0"/>
              </a:rPr>
              <a:t>pekerjaan</a:t>
            </a:r>
            <a:r>
              <a:rPr lang="en-ID" sz="2000" dirty="0">
                <a:latin typeface="Bahnschrift" panose="020B0502040204020203" pitchFamily="34" charset="0"/>
              </a:rPr>
              <a:t> </a:t>
            </a:r>
            <a:r>
              <a:rPr lang="en-ID" sz="2000" dirty="0" err="1">
                <a:latin typeface="Bahnschrift" panose="020B0502040204020203" pitchFamily="34" charset="0"/>
              </a:rPr>
              <a:t>mereka</a:t>
            </a:r>
            <a:r>
              <a:rPr lang="en-ID" sz="2000" dirty="0">
                <a:latin typeface="Bahnschrift" panose="020B0502040204020203" pitchFamily="34" charset="0"/>
              </a:rPr>
              <a:t> </a:t>
            </a:r>
            <a:r>
              <a:rPr lang="en-ID" sz="2000" dirty="0" err="1">
                <a:latin typeface="Bahnschrift" panose="020B0502040204020203" pitchFamily="34" charset="0"/>
              </a:rPr>
              <a:t>sehingga</a:t>
            </a:r>
            <a:r>
              <a:rPr lang="en-ID" sz="2000" dirty="0">
                <a:latin typeface="Bahnschrift" panose="020B0502040204020203" pitchFamily="34" charset="0"/>
              </a:rPr>
              <a:t> </a:t>
            </a:r>
            <a:r>
              <a:rPr lang="en-ID" sz="2000" dirty="0" err="1">
                <a:latin typeface="Bahnschrift" panose="020B0502040204020203" pitchFamily="34" charset="0"/>
              </a:rPr>
              <a:t>mereka</a:t>
            </a:r>
            <a:r>
              <a:rPr lang="en-ID" sz="2000" dirty="0">
                <a:latin typeface="Bahnschrift" panose="020B0502040204020203" pitchFamily="34" charset="0"/>
              </a:rPr>
              <a:t> </a:t>
            </a:r>
            <a:r>
              <a:rPr lang="en-ID" sz="2000" dirty="0" err="1">
                <a:latin typeface="Bahnschrift" panose="020B0502040204020203" pitchFamily="34" charset="0"/>
              </a:rPr>
              <a:t>dapat</a:t>
            </a:r>
            <a:r>
              <a:rPr lang="en-ID" sz="2000" dirty="0">
                <a:latin typeface="Bahnschrift" panose="020B0502040204020203" pitchFamily="34" charset="0"/>
              </a:rPr>
              <a:t> </a:t>
            </a:r>
            <a:r>
              <a:rPr lang="en-ID" sz="2000" dirty="0" err="1">
                <a:latin typeface="Bahnschrift" panose="020B0502040204020203" pitchFamily="34" charset="0"/>
              </a:rPr>
              <a:t>dengan</a:t>
            </a:r>
            <a:r>
              <a:rPr lang="en-ID" sz="2000" dirty="0">
                <a:latin typeface="Bahnschrift" panose="020B0502040204020203" pitchFamily="34" charset="0"/>
              </a:rPr>
              <a:t> </a:t>
            </a:r>
            <a:r>
              <a:rPr lang="en-ID" sz="2000" dirty="0" err="1">
                <a:latin typeface="Bahnschrift" panose="020B0502040204020203" pitchFamily="34" charset="0"/>
              </a:rPr>
              <a:t>cepat</a:t>
            </a:r>
            <a:r>
              <a:rPr lang="en-ID" sz="2000" dirty="0">
                <a:latin typeface="Bahnschrift" panose="020B0502040204020203" pitchFamily="34" charset="0"/>
              </a:rPr>
              <a:t> </a:t>
            </a:r>
            <a:r>
              <a:rPr lang="en-ID" sz="2000" dirty="0" err="1">
                <a:latin typeface="Bahnschrift" panose="020B0502040204020203" pitchFamily="34" charset="0"/>
              </a:rPr>
              <a:t>menjadi</a:t>
            </a:r>
            <a:r>
              <a:rPr lang="en-ID" sz="2000" dirty="0">
                <a:latin typeface="Bahnschrift" panose="020B0502040204020203" pitchFamily="34" charset="0"/>
              </a:rPr>
              <a:t> </a:t>
            </a:r>
            <a:r>
              <a:rPr lang="en-ID" sz="2000" b="1" dirty="0" err="1">
                <a:latin typeface="Bahnschrift" panose="020B0502040204020203" pitchFamily="34" charset="0"/>
              </a:rPr>
              <a:t>kontributor</a:t>
            </a:r>
            <a:r>
              <a:rPr lang="en-ID" sz="2000" b="1" dirty="0">
                <a:latin typeface="Bahnschrift" panose="020B0502040204020203" pitchFamily="34" charset="0"/>
              </a:rPr>
              <a:t> yang </a:t>
            </a:r>
            <a:r>
              <a:rPr lang="en-ID" sz="2000" b="1" dirty="0" err="1">
                <a:latin typeface="Bahnschrift" panose="020B0502040204020203" pitchFamily="34" charset="0"/>
              </a:rPr>
              <a:t>produktif</a:t>
            </a:r>
            <a:r>
              <a:rPr lang="en-ID" sz="2000" b="1" dirty="0">
                <a:latin typeface="Bahnschrift" panose="020B0502040204020203" pitchFamily="34" charset="0"/>
              </a:rPr>
              <a:t> </a:t>
            </a:r>
            <a:r>
              <a:rPr lang="en-ID" sz="2000" b="1" dirty="0" err="1">
                <a:latin typeface="Bahnschrift" panose="020B0502040204020203" pitchFamily="34" charset="0"/>
              </a:rPr>
              <a:t>bagi</a:t>
            </a:r>
            <a:r>
              <a:rPr lang="en-ID" sz="2000" b="1" dirty="0">
                <a:latin typeface="Bahnschrift" panose="020B0502040204020203" pitchFamily="34" charset="0"/>
              </a:rPr>
              <a:t> </a:t>
            </a:r>
            <a:r>
              <a:rPr lang="en-ID" sz="2000" b="1" dirty="0" err="1">
                <a:latin typeface="Bahnschrift" panose="020B0502040204020203" pitchFamily="34" charset="0"/>
              </a:rPr>
              <a:t>organisasi</a:t>
            </a:r>
            <a:r>
              <a:rPr lang="en-ID" sz="2000" dirty="0">
                <a:latin typeface="Bahnschrift" panose="020B0502040204020203" pitchFamily="34" charset="0"/>
              </a:rPr>
              <a:t>.</a:t>
            </a:r>
          </a:p>
        </p:txBody>
      </p:sp>
      <p:sp>
        <p:nvSpPr>
          <p:cNvPr id="3" name="TextBox 2">
            <a:extLst>
              <a:ext uri="{FF2B5EF4-FFF2-40B4-BE49-F238E27FC236}">
                <a16:creationId xmlns:a16="http://schemas.microsoft.com/office/drawing/2014/main" id="{1AAF5A68-9CF3-CEF0-FC19-5A94FE647C15}"/>
              </a:ext>
            </a:extLst>
          </p:cNvPr>
          <p:cNvSpPr txBox="1"/>
          <p:nvPr/>
        </p:nvSpPr>
        <p:spPr>
          <a:xfrm>
            <a:off x="524754" y="1190085"/>
            <a:ext cx="10966115" cy="523220"/>
          </a:xfrm>
          <a:prstGeom prst="rect">
            <a:avLst/>
          </a:prstGeom>
          <a:noFill/>
        </p:spPr>
        <p:txBody>
          <a:bodyPr wrap="square">
            <a:spAutoFit/>
          </a:bodyPr>
          <a:lstStyle/>
          <a:p>
            <a:pPr algn="just"/>
            <a:r>
              <a:rPr lang="en-US" sz="2800" b="1" dirty="0">
                <a:latin typeface="Bahnschrift" panose="020B0502040204020203" pitchFamily="34" charset="0"/>
              </a:rPr>
              <a:t>Orientation and Onboarding of New Employees</a:t>
            </a:r>
            <a:endParaRPr lang="id-ID" sz="2800" b="1" dirty="0">
              <a:latin typeface="Bahnschrift" panose="020B0502040204020203" pitchFamily="34" charset="0"/>
            </a:endParaRPr>
          </a:p>
        </p:txBody>
      </p:sp>
    </p:spTree>
    <p:extLst>
      <p:ext uri="{BB962C8B-B14F-4D97-AF65-F5344CB8AC3E}">
        <p14:creationId xmlns:p14="http://schemas.microsoft.com/office/powerpoint/2010/main" val="1172397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Applications of Training (cont.)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636110" y="4494571"/>
            <a:ext cx="11105967" cy="400110"/>
          </a:xfrm>
          <a:prstGeom prst="rect">
            <a:avLst/>
          </a:prstGeom>
          <a:noFill/>
        </p:spPr>
        <p:txBody>
          <a:bodyPr wrap="square">
            <a:spAutoFit/>
          </a:bodyPr>
          <a:lstStyle/>
          <a:p>
            <a:pPr algn="ctr"/>
            <a:r>
              <a:rPr lang="en-US" sz="2000" dirty="0">
                <a:latin typeface="Bahnschrift" panose="020B0502040204020203" pitchFamily="34" charset="0"/>
              </a:rPr>
              <a:t>Gambar 3. </a:t>
            </a:r>
            <a:r>
              <a:rPr lang="fi-FI" sz="2000" dirty="0">
                <a:latin typeface="Bahnschrift" panose="020B0502040204020203" pitchFamily="34" charset="0"/>
              </a:rPr>
              <a:t>Sasaran dari Empat Tahap Proses Orientasi </a:t>
            </a:r>
            <a:endParaRPr lang="en-ID" sz="2000" dirty="0">
              <a:latin typeface="Bahnschrift" panose="020B0502040204020203" pitchFamily="34" charset="0"/>
            </a:endParaRPr>
          </a:p>
        </p:txBody>
      </p:sp>
      <p:pic>
        <p:nvPicPr>
          <p:cNvPr id="9" name="Picture 8">
            <a:extLst>
              <a:ext uri="{FF2B5EF4-FFF2-40B4-BE49-F238E27FC236}">
                <a16:creationId xmlns:a16="http://schemas.microsoft.com/office/drawing/2014/main" id="{130F29E1-2EBA-E76E-76B8-12887616903C}"/>
              </a:ext>
            </a:extLst>
          </p:cNvPr>
          <p:cNvPicPr>
            <a:picLocks noChangeAspect="1"/>
          </p:cNvPicPr>
          <p:nvPr/>
        </p:nvPicPr>
        <p:blipFill>
          <a:blip r:embed="rId4"/>
          <a:stretch>
            <a:fillRect/>
          </a:stretch>
        </p:blipFill>
        <p:spPr>
          <a:xfrm>
            <a:off x="449922" y="1586260"/>
            <a:ext cx="11292155" cy="2706181"/>
          </a:xfrm>
          <a:prstGeom prst="rect">
            <a:avLst/>
          </a:prstGeom>
        </p:spPr>
      </p:pic>
    </p:spTree>
    <p:extLst>
      <p:ext uri="{BB962C8B-B14F-4D97-AF65-F5344CB8AC3E}">
        <p14:creationId xmlns:p14="http://schemas.microsoft.com/office/powerpoint/2010/main" val="828407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Applications of Training</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850145"/>
            <a:ext cx="11105967" cy="372307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latin typeface="Bahnschrift" panose="020B0502040204020203" pitchFamily="34" charset="0"/>
              </a:rPr>
              <a:t>Banyak </a:t>
            </a:r>
            <a:r>
              <a:rPr lang="en-US" sz="2000" dirty="0" err="1">
                <a:latin typeface="Bahnschrift" panose="020B0502040204020203" pitchFamily="34" charset="0"/>
              </a:rPr>
              <a:t>organisasi</a:t>
            </a:r>
            <a:r>
              <a:rPr lang="en-US" sz="2000" dirty="0">
                <a:latin typeface="Bahnschrift" panose="020B0502040204020203" pitchFamily="34" charset="0"/>
              </a:rPr>
              <a:t> </a:t>
            </a:r>
            <a:r>
              <a:rPr lang="en-US" sz="2000" dirty="0" err="1">
                <a:latin typeface="Bahnschrift" panose="020B0502040204020203" pitchFamily="34" charset="0"/>
              </a:rPr>
              <a:t>memberikan</a:t>
            </a:r>
            <a:r>
              <a:rPr lang="en-US" sz="2000" dirty="0">
                <a:latin typeface="Bahnschrift" panose="020B0502040204020203" pitchFamily="34" charset="0"/>
              </a:rPr>
              <a:t> </a:t>
            </a:r>
            <a:r>
              <a:rPr lang="en-US" sz="2000" dirty="0" err="1">
                <a:latin typeface="Bahnschrift" panose="020B0502040204020203" pitchFamily="34" charset="0"/>
              </a:rPr>
              <a:t>pelatihan</a:t>
            </a:r>
            <a:r>
              <a:rPr lang="en-US" sz="2000" dirty="0">
                <a:latin typeface="Bahnschrift" panose="020B0502040204020203" pitchFamily="34" charset="0"/>
              </a:rPr>
              <a:t> yang </a:t>
            </a:r>
            <a:r>
              <a:rPr lang="en-US" sz="2000" dirty="0" err="1">
                <a:latin typeface="Bahnschrift" panose="020B0502040204020203" pitchFamily="34" charset="0"/>
              </a:rPr>
              <a:t>dirancang</a:t>
            </a:r>
            <a:r>
              <a:rPr lang="en-US" sz="2000" dirty="0">
                <a:latin typeface="Bahnschrift" panose="020B0502040204020203" pitchFamily="34" charset="0"/>
              </a:rPr>
              <a:t> </a:t>
            </a:r>
            <a:r>
              <a:rPr lang="en-US" sz="2000" dirty="0" err="1">
                <a:latin typeface="Bahnschrift" panose="020B0502040204020203" pitchFamily="34" charset="0"/>
              </a:rPr>
              <a:t>untuk</a:t>
            </a:r>
            <a:r>
              <a:rPr lang="en-US" sz="2000" dirty="0">
                <a:latin typeface="Bahnschrift" panose="020B0502040204020203" pitchFamily="34" charset="0"/>
              </a:rPr>
              <a:t> </a:t>
            </a:r>
            <a:r>
              <a:rPr lang="en-US" sz="2000" dirty="0" err="1">
                <a:latin typeface="Bahnschrift" panose="020B0502040204020203" pitchFamily="34" charset="0"/>
              </a:rPr>
              <a:t>mengajarkan</a:t>
            </a:r>
            <a:r>
              <a:rPr lang="en-US" sz="2000" dirty="0">
                <a:latin typeface="Bahnschrift" panose="020B0502040204020203" pitchFamily="34" charset="0"/>
              </a:rPr>
              <a:t> </a:t>
            </a:r>
            <a:r>
              <a:rPr lang="en-US" sz="2000" dirty="0" err="1">
                <a:latin typeface="Bahnschrift" panose="020B0502040204020203" pitchFamily="34" charset="0"/>
              </a:rPr>
              <a:t>sikap</a:t>
            </a:r>
            <a:r>
              <a:rPr lang="en-US" sz="2000" dirty="0">
                <a:latin typeface="Bahnschrift" panose="020B0502040204020203" pitchFamily="34" charset="0"/>
              </a:rPr>
              <a:t> dan </a:t>
            </a:r>
            <a:r>
              <a:rPr lang="en-US" sz="2000" dirty="0" err="1">
                <a:latin typeface="Bahnschrift" panose="020B0502040204020203" pitchFamily="34" charset="0"/>
              </a:rPr>
              <a:t>perilaku</a:t>
            </a:r>
            <a:r>
              <a:rPr lang="en-US" sz="2000" dirty="0">
                <a:latin typeface="Bahnschrift" panose="020B0502040204020203" pitchFamily="34" charset="0"/>
              </a:rPr>
              <a:t> </a:t>
            </a:r>
            <a:r>
              <a:rPr lang="en-US" sz="2000" dirty="0" err="1">
                <a:latin typeface="Bahnschrift" panose="020B0502040204020203" pitchFamily="34" charset="0"/>
              </a:rPr>
              <a:t>karyawan</a:t>
            </a:r>
            <a:r>
              <a:rPr lang="en-US" sz="2000" dirty="0">
                <a:latin typeface="Bahnschrift" panose="020B0502040204020203" pitchFamily="34" charset="0"/>
              </a:rPr>
              <a:t> yang </a:t>
            </a:r>
            <a:r>
              <a:rPr lang="en-US" sz="2000" dirty="0" err="1">
                <a:latin typeface="Bahnschrift" panose="020B0502040204020203" pitchFamily="34" charset="0"/>
              </a:rPr>
              <a:t>mendukung</a:t>
            </a:r>
            <a:r>
              <a:rPr lang="en-US" sz="2000" dirty="0">
                <a:latin typeface="Bahnschrift" panose="020B0502040204020203" pitchFamily="34" charset="0"/>
              </a:rPr>
              <a:t> </a:t>
            </a:r>
            <a:r>
              <a:rPr lang="en-US" sz="2000" dirty="0" err="1">
                <a:latin typeface="Bahnschrift" panose="020B0502040204020203" pitchFamily="34" charset="0"/>
              </a:rPr>
              <a:t>pengelolaan</a:t>
            </a:r>
            <a:r>
              <a:rPr lang="en-US" sz="2000" dirty="0">
                <a:latin typeface="Bahnschrift" panose="020B0502040204020203" pitchFamily="34" charset="0"/>
              </a:rPr>
              <a:t> </a:t>
            </a:r>
            <a:r>
              <a:rPr lang="en-US" sz="2000" dirty="0" err="1">
                <a:latin typeface="Bahnschrift" panose="020B0502040204020203" pitchFamily="34" charset="0"/>
              </a:rPr>
              <a:t>keragaman</a:t>
            </a:r>
            <a:r>
              <a:rPr lang="en-US" sz="2000" dirty="0">
                <a:latin typeface="Bahnschrift" panose="020B0502040204020203" pitchFamily="34" charset="0"/>
              </a:rPr>
              <a:t>, </a:t>
            </a:r>
            <a:r>
              <a:rPr lang="en-US" sz="2000" dirty="0" err="1">
                <a:latin typeface="Bahnschrift" panose="020B0502040204020203" pitchFamily="34" charset="0"/>
              </a:rPr>
              <a:t>seperti</a:t>
            </a:r>
            <a:r>
              <a:rPr lang="en-US" sz="2000" dirty="0">
                <a:latin typeface="Bahnschrift" panose="020B0502040204020203" pitchFamily="34" charset="0"/>
              </a:rPr>
              <a:t> </a:t>
            </a:r>
            <a:r>
              <a:rPr lang="en-US" sz="2000" dirty="0" err="1">
                <a:latin typeface="Bahnschrift" panose="020B0502040204020203" pitchFamily="34" charset="0"/>
              </a:rPr>
              <a:t>menghargai</a:t>
            </a:r>
            <a:r>
              <a:rPr lang="en-US" sz="2000" dirty="0">
                <a:latin typeface="Bahnschrift" panose="020B0502040204020203" pitchFamily="34" charset="0"/>
              </a:rPr>
              <a:t> </a:t>
            </a:r>
            <a:r>
              <a:rPr lang="en-US" sz="2000" dirty="0" err="1">
                <a:latin typeface="Bahnschrift" panose="020B0502040204020203" pitchFamily="34" charset="0"/>
              </a:rPr>
              <a:t>perbedaan</a:t>
            </a:r>
            <a:r>
              <a:rPr lang="en-US" sz="2000" dirty="0">
                <a:latin typeface="Bahnschrift" panose="020B0502040204020203" pitchFamily="34" charset="0"/>
              </a:rPr>
              <a:t> </a:t>
            </a:r>
            <a:r>
              <a:rPr lang="en-US" sz="2000" dirty="0" err="1">
                <a:latin typeface="Bahnschrift" panose="020B0502040204020203" pitchFamily="34" charset="0"/>
              </a:rPr>
              <a:t>budaya</a:t>
            </a:r>
            <a:r>
              <a:rPr lang="en-US" sz="2000" dirty="0">
                <a:latin typeface="Bahnschrift" panose="020B0502040204020203" pitchFamily="34" charset="0"/>
              </a:rPr>
              <a:t> dan </a:t>
            </a:r>
            <a:r>
              <a:rPr lang="en-US" sz="2000" dirty="0" err="1">
                <a:latin typeface="Bahnschrift" panose="020B0502040204020203" pitchFamily="34" charset="0"/>
              </a:rPr>
              <a:t>menghindari</a:t>
            </a:r>
            <a:r>
              <a:rPr lang="en-US" sz="2000" dirty="0">
                <a:latin typeface="Bahnschrift" panose="020B0502040204020203" pitchFamily="34" charset="0"/>
              </a:rPr>
              <a:t> </a:t>
            </a:r>
            <a:r>
              <a:rPr lang="en-US" sz="2000" dirty="0" err="1">
                <a:latin typeface="Bahnschrift" panose="020B0502040204020203" pitchFamily="34" charset="0"/>
              </a:rPr>
              <a:t>perilaku</a:t>
            </a:r>
            <a:r>
              <a:rPr lang="en-US" sz="2000" dirty="0">
                <a:latin typeface="Bahnschrift" panose="020B0502040204020203" pitchFamily="34" charset="0"/>
              </a:rPr>
              <a:t> yang </a:t>
            </a:r>
            <a:r>
              <a:rPr lang="en-US" sz="2000" dirty="0" err="1">
                <a:latin typeface="Bahnschrift" panose="020B0502040204020203" pitchFamily="34" charset="0"/>
              </a:rPr>
              <a:t>mengasingkan</a:t>
            </a:r>
            <a:r>
              <a:rPr lang="en-US" sz="2000" dirty="0">
                <a:latin typeface="Bahnschrift" panose="020B0502040204020203" pitchFamily="34" charset="0"/>
              </a:rPr>
              <a:t> </a:t>
            </a:r>
            <a:r>
              <a:rPr lang="en-US" sz="2000" dirty="0" err="1">
                <a:latin typeface="Bahnschrift" panose="020B0502040204020203" pitchFamily="34" charset="0"/>
              </a:rPr>
              <a:t>atau</a:t>
            </a:r>
            <a:r>
              <a:rPr lang="en-US" sz="2000" dirty="0">
                <a:latin typeface="Bahnschrift" panose="020B0502040204020203" pitchFamily="34" charset="0"/>
              </a:rPr>
              <a:t> </a:t>
            </a:r>
            <a:r>
              <a:rPr lang="en-US" sz="2000" dirty="0" err="1">
                <a:latin typeface="Bahnschrift" panose="020B0502040204020203" pitchFamily="34" charset="0"/>
              </a:rPr>
              <a:t>mengintimidasi</a:t>
            </a:r>
            <a:r>
              <a:rPr lang="en-US" sz="2000" dirty="0">
                <a:latin typeface="Bahnschrift" panose="020B0502040204020203" pitchFamily="34" charset="0"/>
              </a:rPr>
              <a:t> orang lain.</a:t>
            </a:r>
          </a:p>
          <a:p>
            <a:pPr marL="285750" indent="-285750" algn="just">
              <a:lnSpc>
                <a:spcPct val="150000"/>
              </a:lnSpc>
              <a:buFont typeface="Arial" panose="020B0604020202020204" pitchFamily="34" charset="0"/>
              <a:buChar char="•"/>
            </a:pPr>
            <a:r>
              <a:rPr lang="id-ID" sz="2000" dirty="0">
                <a:latin typeface="Bahnschrift" panose="020B0502040204020203" pitchFamily="34" charset="0"/>
              </a:rPr>
              <a:t>Pelatihan yang dirancang untuk mengubah sikap karyawan tentang keragaman dan/atau mengembangkan keterampilan yang dibutuhkan untuk bekerja dengan tenaga kerja yang beragam disebut </a:t>
            </a:r>
            <a:r>
              <a:rPr lang="id-ID" sz="2000" b="1" dirty="0">
                <a:latin typeface="Bahnschrift" panose="020B0502040204020203" pitchFamily="34" charset="0"/>
              </a:rPr>
              <a:t>pelatihan keragaman</a:t>
            </a:r>
            <a:r>
              <a:rPr lang="id-ID" sz="2000" dirty="0">
                <a:latin typeface="Bahnschrift" panose="020B0502040204020203" pitchFamily="34" charset="0"/>
              </a:rPr>
              <a:t>. </a:t>
            </a:r>
            <a:endParaRPr lang="en-US" sz="2000" dirty="0">
              <a:latin typeface="Bahnschrift" panose="020B0502040204020203" pitchFamily="34" charset="0"/>
            </a:endParaRPr>
          </a:p>
          <a:p>
            <a:pPr marL="285750" indent="-285750" algn="just">
              <a:lnSpc>
                <a:spcPct val="150000"/>
              </a:lnSpc>
              <a:buFont typeface="Arial" panose="020B0604020202020204" pitchFamily="34" charset="0"/>
              <a:buChar char="•"/>
            </a:pPr>
            <a:r>
              <a:rPr lang="id-ID" sz="2000" dirty="0">
                <a:latin typeface="Bahnschrift" panose="020B0502040204020203" pitchFamily="34" charset="0"/>
              </a:rPr>
              <a:t>Program-program ini umumnya menekankan pada kesadaran dan perubahan sikap atau perubahan perilaku.</a:t>
            </a:r>
            <a:endParaRPr lang="en-ID" sz="2000" dirty="0">
              <a:latin typeface="Bahnschrift" panose="020B0502040204020203" pitchFamily="34" charset="0"/>
            </a:endParaRPr>
          </a:p>
        </p:txBody>
      </p:sp>
      <p:sp>
        <p:nvSpPr>
          <p:cNvPr id="3" name="TextBox 2">
            <a:extLst>
              <a:ext uri="{FF2B5EF4-FFF2-40B4-BE49-F238E27FC236}">
                <a16:creationId xmlns:a16="http://schemas.microsoft.com/office/drawing/2014/main" id="{1AAF5A68-9CF3-CEF0-FC19-5A94FE647C15}"/>
              </a:ext>
            </a:extLst>
          </p:cNvPr>
          <p:cNvSpPr txBox="1"/>
          <p:nvPr/>
        </p:nvSpPr>
        <p:spPr>
          <a:xfrm>
            <a:off x="524754" y="1190085"/>
            <a:ext cx="10966115" cy="523220"/>
          </a:xfrm>
          <a:prstGeom prst="rect">
            <a:avLst/>
          </a:prstGeom>
          <a:noFill/>
        </p:spPr>
        <p:txBody>
          <a:bodyPr wrap="square">
            <a:spAutoFit/>
          </a:bodyPr>
          <a:lstStyle/>
          <a:p>
            <a:pPr algn="just"/>
            <a:r>
              <a:rPr lang="en-US" sz="2800" b="1" dirty="0">
                <a:latin typeface="Bahnschrift" panose="020B0502040204020203" pitchFamily="34" charset="0"/>
              </a:rPr>
              <a:t>Diversity Training</a:t>
            </a:r>
            <a:endParaRPr lang="id-ID" sz="2800" b="1" dirty="0">
              <a:latin typeface="Bahnschrift" panose="020B0502040204020203" pitchFamily="34" charset="0"/>
            </a:endParaRPr>
          </a:p>
        </p:txBody>
      </p:sp>
    </p:spTree>
    <p:extLst>
      <p:ext uri="{BB962C8B-B14F-4D97-AF65-F5344CB8AC3E}">
        <p14:creationId xmlns:p14="http://schemas.microsoft.com/office/powerpoint/2010/main" val="257182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D529D76-A056-DE02-B34E-F3287B80F165}"/>
              </a:ext>
            </a:extLst>
          </p:cNvPr>
          <p:cNvSpPr/>
          <p:nvPr/>
        </p:nvSpPr>
        <p:spPr>
          <a:xfrm>
            <a:off x="1703109" y="2941161"/>
            <a:ext cx="8785782" cy="216022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1974522" y="3852674"/>
            <a:ext cx="8242955" cy="802585"/>
          </a:xfrm>
        </p:spPr>
        <p:txBody>
          <a:bodyPr>
            <a:normAutofit fontScale="90000"/>
          </a:bodyPr>
          <a:lstStyle/>
          <a:p>
            <a:r>
              <a:rPr lang="en-US" sz="5300" b="1" dirty="0">
                <a:solidFill>
                  <a:schemeClr val="bg1"/>
                </a:solidFill>
                <a:latin typeface="Bahnschrift" panose="020B0502040204020203" pitchFamily="34" charset="0"/>
              </a:rPr>
              <a:t>Developing Employees for Future Success</a:t>
            </a:r>
            <a:endParaRPr lang="id-ID" b="1" dirty="0">
              <a:solidFill>
                <a:schemeClr val="bg1"/>
              </a:solidFill>
              <a:latin typeface="Bahnschrift" panose="020B0502040204020203" pitchFamily="34" charset="0"/>
            </a:endParaRPr>
          </a:p>
        </p:txBody>
      </p:sp>
      <p:pic>
        <p:nvPicPr>
          <p:cNvPr id="7" name="Picture 2" descr="Download | Pendaftaran ITTelkom Surabaya">
            <a:extLst>
              <a:ext uri="{FF2B5EF4-FFF2-40B4-BE49-F238E27FC236}">
                <a16:creationId xmlns:a16="http://schemas.microsoft.com/office/drawing/2014/main" id="{A459E27E-3A99-C041-5588-F97189282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539" y="926802"/>
            <a:ext cx="2322922" cy="1231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956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Training, Development, and Career Management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477166"/>
            <a:ext cx="11105967" cy="147732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D" sz="2000" b="1" dirty="0">
                <a:latin typeface="Bahnschrift" panose="020B0502040204020203" pitchFamily="34" charset="0"/>
              </a:rPr>
              <a:t>Development and Training</a:t>
            </a:r>
          </a:p>
          <a:p>
            <a:pPr marL="266700" algn="just"/>
            <a:r>
              <a:rPr lang="en-ID" sz="2000" dirty="0" err="1">
                <a:latin typeface="Bahnschrift" panose="020B0502040204020203" pitchFamily="34" charset="0"/>
              </a:rPr>
              <a:t>Pengembangan</a:t>
            </a:r>
            <a:r>
              <a:rPr lang="en-ID" sz="2000" dirty="0">
                <a:latin typeface="Bahnschrift" panose="020B0502040204020203" pitchFamily="34" charset="0"/>
              </a:rPr>
              <a:t> </a:t>
            </a:r>
            <a:r>
              <a:rPr lang="en-ID" sz="2000" dirty="0" err="1">
                <a:latin typeface="Bahnschrift" panose="020B0502040204020203" pitchFamily="34" charset="0"/>
              </a:rPr>
              <a:t>menyiratkan</a:t>
            </a:r>
            <a:r>
              <a:rPr lang="en-ID" sz="2000" dirty="0">
                <a:latin typeface="Bahnschrift" panose="020B0502040204020203" pitchFamily="34" charset="0"/>
              </a:rPr>
              <a:t> </a:t>
            </a:r>
            <a:r>
              <a:rPr lang="en-ID" sz="2000" dirty="0" err="1">
                <a:latin typeface="Bahnschrift" panose="020B0502040204020203" pitchFamily="34" charset="0"/>
              </a:rPr>
              <a:t>pembelajaran</a:t>
            </a:r>
            <a:r>
              <a:rPr lang="en-ID" sz="2000" dirty="0">
                <a:latin typeface="Bahnschrift" panose="020B0502040204020203" pitchFamily="34" charset="0"/>
              </a:rPr>
              <a:t> yang </a:t>
            </a:r>
            <a:r>
              <a:rPr lang="en-ID" sz="2000" dirty="0" err="1">
                <a:latin typeface="Bahnschrift" panose="020B0502040204020203" pitchFamily="34" charset="0"/>
              </a:rPr>
              <a:t>belum</a:t>
            </a:r>
            <a:r>
              <a:rPr lang="en-ID" sz="2000" dirty="0">
                <a:latin typeface="Bahnschrift" panose="020B0502040204020203" pitchFamily="34" charset="0"/>
              </a:rPr>
              <a:t> </a:t>
            </a:r>
            <a:r>
              <a:rPr lang="en-ID" sz="2000" dirty="0" err="1">
                <a:latin typeface="Bahnschrift" panose="020B0502040204020203" pitchFamily="34" charset="0"/>
              </a:rPr>
              <a:t>tentu</a:t>
            </a:r>
            <a:r>
              <a:rPr lang="en-ID" sz="2000" dirty="0">
                <a:latin typeface="Bahnschrift" panose="020B0502040204020203" pitchFamily="34" charset="0"/>
              </a:rPr>
              <a:t> </a:t>
            </a:r>
            <a:r>
              <a:rPr lang="en-ID" sz="2000" dirty="0" err="1">
                <a:latin typeface="Bahnschrift" panose="020B0502040204020203" pitchFamily="34" charset="0"/>
              </a:rPr>
              <a:t>terkait</a:t>
            </a:r>
            <a:r>
              <a:rPr lang="en-ID" sz="2000" dirty="0">
                <a:latin typeface="Bahnschrift" panose="020B0502040204020203" pitchFamily="34" charset="0"/>
              </a:rPr>
              <a:t> </a:t>
            </a:r>
            <a:r>
              <a:rPr lang="en-ID" sz="2000" dirty="0" err="1">
                <a:latin typeface="Bahnschrift" panose="020B0502040204020203" pitchFamily="34" charset="0"/>
              </a:rPr>
              <a:t>dengan</a:t>
            </a:r>
            <a:r>
              <a:rPr lang="en-ID" sz="2000" dirty="0">
                <a:latin typeface="Bahnschrift" panose="020B0502040204020203" pitchFamily="34" charset="0"/>
              </a:rPr>
              <a:t> </a:t>
            </a:r>
            <a:r>
              <a:rPr lang="en-ID" sz="2000" dirty="0" err="1">
                <a:latin typeface="Bahnschrift" panose="020B0502040204020203" pitchFamily="34" charset="0"/>
              </a:rPr>
              <a:t>pekerjaan</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saat</a:t>
            </a:r>
            <a:r>
              <a:rPr lang="en-ID" sz="2000" dirty="0">
                <a:latin typeface="Bahnschrift" panose="020B0502040204020203" pitchFamily="34" charset="0"/>
              </a:rPr>
              <a:t> </a:t>
            </a:r>
            <a:r>
              <a:rPr lang="en-ID" sz="2000" dirty="0" err="1">
                <a:latin typeface="Bahnschrift" panose="020B0502040204020203" pitchFamily="34" charset="0"/>
              </a:rPr>
              <a:t>ini</a:t>
            </a:r>
            <a:r>
              <a:rPr lang="en-ID" sz="2000" dirty="0">
                <a:latin typeface="Bahnschrift" panose="020B0502040204020203" pitchFamily="34" charset="0"/>
              </a:rPr>
              <a:t>. </a:t>
            </a:r>
            <a:r>
              <a:rPr lang="en-ID" sz="2000" dirty="0" err="1">
                <a:latin typeface="Bahnschrift" panose="020B0502040204020203" pitchFamily="34" charset="0"/>
              </a:rPr>
              <a:t>Sebaliknya</a:t>
            </a:r>
            <a:r>
              <a:rPr lang="en-ID" sz="2000" dirty="0">
                <a:latin typeface="Bahnschrift" panose="020B0502040204020203" pitchFamily="34" charset="0"/>
              </a:rPr>
              <a:t>, </a:t>
            </a:r>
            <a:r>
              <a:rPr lang="en-ID" sz="2000" dirty="0" err="1">
                <a:latin typeface="Bahnschrift" panose="020B0502040204020203" pitchFamily="34" charset="0"/>
              </a:rPr>
              <a:t>pelatihan</a:t>
            </a:r>
            <a:r>
              <a:rPr lang="en-ID" sz="2000" dirty="0">
                <a:latin typeface="Bahnschrift" panose="020B0502040204020203" pitchFamily="34" charset="0"/>
              </a:rPr>
              <a:t> </a:t>
            </a:r>
            <a:r>
              <a:rPr lang="en-ID" sz="2000" dirty="0" err="1">
                <a:latin typeface="Bahnschrift" panose="020B0502040204020203" pitchFamily="34" charset="0"/>
              </a:rPr>
              <a:t>berfokus</a:t>
            </a:r>
            <a:r>
              <a:rPr lang="en-ID" sz="2000" dirty="0">
                <a:latin typeface="Bahnschrift" panose="020B0502040204020203" pitchFamily="34" charset="0"/>
              </a:rPr>
              <a:t> pada </a:t>
            </a:r>
            <a:r>
              <a:rPr lang="en-ID" sz="2000" dirty="0" err="1">
                <a:latin typeface="Bahnschrift" panose="020B0502040204020203" pitchFamily="34" charset="0"/>
              </a:rPr>
              <a:t>membantu</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meningkatkan</a:t>
            </a:r>
            <a:r>
              <a:rPr lang="en-ID" sz="2000" dirty="0">
                <a:latin typeface="Bahnschrift" panose="020B0502040204020203" pitchFamily="34" charset="0"/>
              </a:rPr>
              <a:t> </a:t>
            </a:r>
            <a:r>
              <a:rPr lang="en-ID" sz="2000" dirty="0" err="1">
                <a:latin typeface="Bahnschrift" panose="020B0502040204020203" pitchFamily="34" charset="0"/>
              </a:rPr>
              <a:t>kinerja</a:t>
            </a:r>
            <a:r>
              <a:rPr lang="en-ID" sz="2000" dirty="0">
                <a:latin typeface="Bahnschrift" panose="020B0502040204020203" pitchFamily="34" charset="0"/>
              </a:rPr>
              <a:t> </a:t>
            </a:r>
            <a:r>
              <a:rPr lang="en-ID" sz="2000" dirty="0" err="1">
                <a:latin typeface="Bahnschrift" panose="020B0502040204020203" pitchFamily="34" charset="0"/>
              </a:rPr>
              <a:t>pekerjaan</a:t>
            </a:r>
            <a:r>
              <a:rPr lang="en-ID" sz="2000" dirty="0">
                <a:latin typeface="Bahnschrift" panose="020B0502040204020203" pitchFamily="34" charset="0"/>
              </a:rPr>
              <a:t> </a:t>
            </a:r>
            <a:r>
              <a:rPr lang="en-ID" sz="2000" dirty="0" err="1">
                <a:latin typeface="Bahnschrift" panose="020B0502040204020203" pitchFamily="34" charset="0"/>
              </a:rPr>
              <a:t>mereka</a:t>
            </a:r>
            <a:r>
              <a:rPr lang="en-ID" sz="2000" dirty="0">
                <a:latin typeface="Bahnschrift" panose="020B0502040204020203" pitchFamily="34" charset="0"/>
              </a:rPr>
              <a:t> </a:t>
            </a:r>
            <a:r>
              <a:rPr lang="en-ID" sz="2000" dirty="0" err="1">
                <a:latin typeface="Bahnschrift" panose="020B0502040204020203" pitchFamily="34" charset="0"/>
              </a:rPr>
              <a:t>saat</a:t>
            </a:r>
            <a:r>
              <a:rPr lang="en-ID" sz="2000" dirty="0">
                <a:latin typeface="Bahnschrift" panose="020B0502040204020203" pitchFamily="34" charset="0"/>
              </a:rPr>
              <a:t> </a:t>
            </a:r>
            <a:r>
              <a:rPr lang="en-ID" sz="2000" dirty="0" err="1">
                <a:latin typeface="Bahnschrift" panose="020B0502040204020203" pitchFamily="34" charset="0"/>
              </a:rPr>
              <a:t>ini</a:t>
            </a:r>
            <a:r>
              <a:rPr lang="en-ID" sz="2000" dirty="0">
                <a:latin typeface="Bahnschrift" panose="020B0502040204020203" pitchFamily="34" charset="0"/>
              </a:rPr>
              <a:t>.</a:t>
            </a:r>
          </a:p>
        </p:txBody>
      </p:sp>
      <p:pic>
        <p:nvPicPr>
          <p:cNvPr id="3" name="Picture 2">
            <a:extLst>
              <a:ext uri="{FF2B5EF4-FFF2-40B4-BE49-F238E27FC236}">
                <a16:creationId xmlns:a16="http://schemas.microsoft.com/office/drawing/2014/main" id="{2FAA19C2-6A43-DEDD-9BAB-F6313EFDE1DA}"/>
              </a:ext>
            </a:extLst>
          </p:cNvPr>
          <p:cNvPicPr>
            <a:picLocks noChangeAspect="1"/>
          </p:cNvPicPr>
          <p:nvPr/>
        </p:nvPicPr>
        <p:blipFill>
          <a:blip r:embed="rId4"/>
          <a:stretch>
            <a:fillRect/>
          </a:stretch>
        </p:blipFill>
        <p:spPr>
          <a:xfrm>
            <a:off x="1705623" y="3776824"/>
            <a:ext cx="8780754" cy="1847349"/>
          </a:xfrm>
          <a:prstGeom prst="rect">
            <a:avLst/>
          </a:prstGeom>
        </p:spPr>
      </p:pic>
      <p:sp>
        <p:nvSpPr>
          <p:cNvPr id="8" name="TextBox 7">
            <a:extLst>
              <a:ext uri="{FF2B5EF4-FFF2-40B4-BE49-F238E27FC236}">
                <a16:creationId xmlns:a16="http://schemas.microsoft.com/office/drawing/2014/main" id="{C28F107B-42A8-03FC-9810-EEAF69FFCE90}"/>
              </a:ext>
            </a:extLst>
          </p:cNvPr>
          <p:cNvSpPr txBox="1"/>
          <p:nvPr/>
        </p:nvSpPr>
        <p:spPr>
          <a:xfrm>
            <a:off x="2998451" y="3237980"/>
            <a:ext cx="6158574" cy="458135"/>
          </a:xfrm>
          <a:prstGeom prst="rect">
            <a:avLst/>
          </a:prstGeom>
          <a:noFill/>
        </p:spPr>
        <p:txBody>
          <a:bodyPr wrap="square">
            <a:spAutoFit/>
          </a:bodyPr>
          <a:lstStyle/>
          <a:p>
            <a:pPr algn="ctr">
              <a:lnSpc>
                <a:spcPct val="150000"/>
              </a:lnSpc>
            </a:pPr>
            <a:r>
              <a:rPr lang="en-US" dirty="0">
                <a:latin typeface="Bahnschrift" panose="020B0502040204020203" pitchFamily="34" charset="0"/>
              </a:rPr>
              <a:t>T</a:t>
            </a:r>
            <a:r>
              <a:rPr lang="en-ID" dirty="0" err="1">
                <a:latin typeface="Bahnschrift" panose="020B0502040204020203" pitchFamily="34" charset="0"/>
              </a:rPr>
              <a:t>abel</a:t>
            </a:r>
            <a:r>
              <a:rPr lang="en-ID" dirty="0">
                <a:latin typeface="Bahnschrift" panose="020B0502040204020203" pitchFamily="34" charset="0"/>
              </a:rPr>
              <a:t> 3. Training vs Development</a:t>
            </a:r>
          </a:p>
        </p:txBody>
      </p:sp>
    </p:spTree>
    <p:extLst>
      <p:ext uri="{BB962C8B-B14F-4D97-AF65-F5344CB8AC3E}">
        <p14:creationId xmlns:p14="http://schemas.microsoft.com/office/powerpoint/2010/main" val="373349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4" y="177420"/>
            <a:ext cx="11032245" cy="659303"/>
          </a:xfrm>
        </p:spPr>
        <p:txBody>
          <a:bodyPr>
            <a:noAutofit/>
          </a:bodyPr>
          <a:lstStyle/>
          <a:p>
            <a:pPr algn="l"/>
            <a:r>
              <a:rPr lang="en-US" sz="3400" dirty="0">
                <a:solidFill>
                  <a:schemeClr val="bg1"/>
                </a:solidFill>
                <a:latin typeface="Bahnschrift" panose="020B0502040204020203" pitchFamily="34" charset="0"/>
              </a:rPr>
              <a:t>Training, Development, and Career Management (cont.)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8EDE15-A609-8F02-3CA1-1803A733D256}"/>
              </a:ext>
            </a:extLst>
          </p:cNvPr>
          <p:cNvSpPr txBox="1"/>
          <p:nvPr/>
        </p:nvSpPr>
        <p:spPr>
          <a:xfrm>
            <a:off x="543016" y="1439438"/>
            <a:ext cx="11105967" cy="27997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D" sz="2000" b="1" dirty="0">
                <a:latin typeface="Bahnschrift" panose="020B0502040204020203" pitchFamily="34" charset="0"/>
              </a:rPr>
              <a:t>Development for Careers</a:t>
            </a:r>
          </a:p>
          <a:p>
            <a:pPr marL="266700" algn="just"/>
            <a:r>
              <a:rPr lang="en-ID" sz="2000" dirty="0" err="1">
                <a:latin typeface="Bahnschrift" panose="020B0502040204020203" pitchFamily="34" charset="0"/>
              </a:rPr>
              <a:t>Konsep</a:t>
            </a:r>
            <a:r>
              <a:rPr lang="en-ID" sz="2000" dirty="0">
                <a:latin typeface="Bahnschrift" panose="020B0502040204020203" pitchFamily="34" charset="0"/>
              </a:rPr>
              <a:t> </a:t>
            </a:r>
            <a:r>
              <a:rPr lang="en-ID" sz="2000" dirty="0" err="1">
                <a:latin typeface="Bahnschrift" panose="020B0502040204020203" pitchFamily="34" charset="0"/>
              </a:rPr>
              <a:t>karir</a:t>
            </a:r>
            <a:r>
              <a:rPr lang="en-ID" sz="2000" dirty="0">
                <a:latin typeface="Bahnschrift" panose="020B0502040204020203" pitchFamily="34" charset="0"/>
              </a:rPr>
              <a:t> </a:t>
            </a:r>
            <a:r>
              <a:rPr lang="en-ID" sz="2000" dirty="0" err="1">
                <a:latin typeface="Bahnschrift" panose="020B0502040204020203" pitchFamily="34" charset="0"/>
              </a:rPr>
              <a:t>telah</a:t>
            </a:r>
            <a:r>
              <a:rPr lang="en-ID" sz="2000" dirty="0">
                <a:latin typeface="Bahnschrift" panose="020B0502040204020203" pitchFamily="34" charset="0"/>
              </a:rPr>
              <a:t> </a:t>
            </a:r>
            <a:r>
              <a:rPr lang="en-ID" sz="2000" dirty="0" err="1">
                <a:latin typeface="Bahnschrift" panose="020B0502040204020203" pitchFamily="34" charset="0"/>
              </a:rPr>
              <a:t>berubah</a:t>
            </a:r>
            <a:r>
              <a:rPr lang="en-ID" sz="2000" dirty="0">
                <a:latin typeface="Bahnschrift" panose="020B0502040204020203" pitchFamily="34" charset="0"/>
              </a:rPr>
              <a:t> </a:t>
            </a:r>
            <a:r>
              <a:rPr lang="en-ID" sz="2000" dirty="0" err="1">
                <a:latin typeface="Bahnschrift" panose="020B0502040204020203" pitchFamily="34" charset="0"/>
              </a:rPr>
              <a:t>dalam</a:t>
            </a:r>
            <a:r>
              <a:rPr lang="en-ID" sz="2000" dirty="0">
                <a:latin typeface="Bahnschrift" panose="020B0502040204020203" pitchFamily="34" charset="0"/>
              </a:rPr>
              <a:t> </a:t>
            </a:r>
            <a:r>
              <a:rPr lang="en-ID" sz="2000" dirty="0" err="1">
                <a:latin typeface="Bahnschrift" panose="020B0502040204020203" pitchFamily="34" charset="0"/>
              </a:rPr>
              <a:t>beberapa</a:t>
            </a:r>
            <a:r>
              <a:rPr lang="en-ID" sz="2000" dirty="0">
                <a:latin typeface="Bahnschrift" panose="020B0502040204020203" pitchFamily="34" charset="0"/>
              </a:rPr>
              <a:t> </a:t>
            </a:r>
            <a:r>
              <a:rPr lang="en-ID" sz="2000" dirty="0" err="1">
                <a:latin typeface="Bahnschrift" panose="020B0502040204020203" pitchFamily="34" charset="0"/>
              </a:rPr>
              <a:t>tahun</a:t>
            </a:r>
            <a:r>
              <a:rPr lang="en-ID" sz="2000" dirty="0">
                <a:latin typeface="Bahnschrift" panose="020B0502040204020203" pitchFamily="34" charset="0"/>
              </a:rPr>
              <a:t> </a:t>
            </a:r>
            <a:r>
              <a:rPr lang="en-ID" sz="2000" dirty="0" err="1">
                <a:latin typeface="Bahnschrift" panose="020B0502040204020203" pitchFamily="34" charset="0"/>
              </a:rPr>
              <a:t>terakhir</a:t>
            </a:r>
            <a:r>
              <a:rPr lang="en-ID" sz="2000" dirty="0">
                <a:latin typeface="Bahnschrift" panose="020B0502040204020203" pitchFamily="34" charset="0"/>
              </a:rPr>
              <a:t>. </a:t>
            </a:r>
            <a:r>
              <a:rPr lang="en-ID" sz="2000" dirty="0" err="1">
                <a:latin typeface="Bahnschrift" panose="020B0502040204020203" pitchFamily="34" charset="0"/>
              </a:rPr>
              <a:t>Secara</a:t>
            </a:r>
            <a:r>
              <a:rPr lang="en-ID" sz="2000" dirty="0">
                <a:latin typeface="Bahnschrift" panose="020B0502040204020203" pitchFamily="34" charset="0"/>
              </a:rPr>
              <a:t> </a:t>
            </a:r>
            <a:r>
              <a:rPr lang="en-ID" sz="2000" dirty="0" err="1">
                <a:latin typeface="Bahnschrift" panose="020B0502040204020203" pitchFamily="34" charset="0"/>
              </a:rPr>
              <a:t>tradisional</a:t>
            </a:r>
            <a:r>
              <a:rPr lang="en-ID" sz="2000" dirty="0">
                <a:latin typeface="Bahnschrift" panose="020B0502040204020203" pitchFamily="34" charset="0"/>
              </a:rPr>
              <a:t>, </a:t>
            </a:r>
            <a:r>
              <a:rPr lang="en-ID" sz="2000" dirty="0" err="1">
                <a:latin typeface="Bahnschrift" panose="020B0502040204020203" pitchFamily="34" charset="0"/>
              </a:rPr>
              <a:t>karir</a:t>
            </a:r>
            <a:r>
              <a:rPr lang="en-ID" sz="2000" dirty="0">
                <a:latin typeface="Bahnschrift" panose="020B0502040204020203" pitchFamily="34" charset="0"/>
              </a:rPr>
              <a:t> </a:t>
            </a:r>
            <a:r>
              <a:rPr lang="en-ID" sz="2000" dirty="0" err="1">
                <a:latin typeface="Bahnschrift" panose="020B0502040204020203" pitchFamily="34" charset="0"/>
              </a:rPr>
              <a:t>terdiri</a:t>
            </a:r>
            <a:r>
              <a:rPr lang="en-ID" sz="2000" dirty="0">
                <a:latin typeface="Bahnschrift" panose="020B0502040204020203" pitchFamily="34" charset="0"/>
              </a:rPr>
              <a:t> </a:t>
            </a:r>
            <a:r>
              <a:rPr lang="en-ID" sz="2000" dirty="0" err="1">
                <a:latin typeface="Bahnschrift" panose="020B0502040204020203" pitchFamily="34" charset="0"/>
              </a:rPr>
              <a:t>dari</a:t>
            </a:r>
            <a:r>
              <a:rPr lang="en-ID" sz="2000" dirty="0">
                <a:latin typeface="Bahnschrift" panose="020B0502040204020203" pitchFamily="34" charset="0"/>
              </a:rPr>
              <a:t> </a:t>
            </a:r>
            <a:r>
              <a:rPr lang="en-ID" sz="2000" dirty="0" err="1">
                <a:latin typeface="Bahnschrift" panose="020B0502040204020203" pitchFamily="34" charset="0"/>
              </a:rPr>
              <a:t>urutan</a:t>
            </a:r>
            <a:r>
              <a:rPr lang="en-ID" sz="2000" dirty="0">
                <a:latin typeface="Bahnschrift" panose="020B0502040204020203" pitchFamily="34" charset="0"/>
              </a:rPr>
              <a:t> </a:t>
            </a:r>
            <a:r>
              <a:rPr lang="en-ID" sz="2000" dirty="0" err="1">
                <a:latin typeface="Bahnschrift" panose="020B0502040204020203" pitchFamily="34" charset="0"/>
              </a:rPr>
              <a:t>posisi</a:t>
            </a:r>
            <a:r>
              <a:rPr lang="en-ID" sz="2000" dirty="0">
                <a:latin typeface="Bahnschrift" panose="020B0502040204020203" pitchFamily="34" charset="0"/>
              </a:rPr>
              <a:t> </a:t>
            </a:r>
            <a:r>
              <a:rPr lang="en-ID" sz="2000" dirty="0" err="1">
                <a:latin typeface="Bahnschrift" panose="020B0502040204020203" pitchFamily="34" charset="0"/>
              </a:rPr>
              <a:t>dalam</a:t>
            </a:r>
            <a:r>
              <a:rPr lang="en-ID" sz="2000" dirty="0">
                <a:latin typeface="Bahnschrift" panose="020B0502040204020203" pitchFamily="34" charset="0"/>
              </a:rPr>
              <a:t> </a:t>
            </a:r>
            <a:r>
              <a:rPr lang="en-ID" sz="2000" dirty="0" err="1">
                <a:latin typeface="Bahnschrift" panose="020B0502040204020203" pitchFamily="34" charset="0"/>
              </a:rPr>
              <a:t>pekerjaan</a:t>
            </a:r>
            <a:r>
              <a:rPr lang="en-ID" sz="2000" dirty="0">
                <a:latin typeface="Bahnschrift" panose="020B0502040204020203" pitchFamily="34" charset="0"/>
              </a:rPr>
              <a:t> </a:t>
            </a:r>
            <a:r>
              <a:rPr lang="en-ID" sz="2000" dirty="0" err="1">
                <a:latin typeface="Bahnschrift" panose="020B0502040204020203" pitchFamily="34" charset="0"/>
              </a:rPr>
              <a:t>atau</a:t>
            </a:r>
            <a:r>
              <a:rPr lang="en-ID" sz="2000" dirty="0">
                <a:latin typeface="Bahnschrift" panose="020B0502040204020203" pitchFamily="34" charset="0"/>
              </a:rPr>
              <a:t> </a:t>
            </a:r>
            <a:r>
              <a:rPr lang="en-ID" sz="2000" dirty="0" err="1">
                <a:latin typeface="Bahnschrift" panose="020B0502040204020203" pitchFamily="34" charset="0"/>
              </a:rPr>
              <a:t>organisasi</a:t>
            </a:r>
            <a:r>
              <a:rPr lang="en-ID" sz="2000" dirty="0">
                <a:latin typeface="Bahnschrift" panose="020B0502040204020203" pitchFamily="34" charset="0"/>
              </a:rPr>
              <a:t>. </a:t>
            </a:r>
            <a:r>
              <a:rPr lang="en-ID" sz="2000" dirty="0" err="1">
                <a:latin typeface="Bahnschrift" panose="020B0502040204020203" pitchFamily="34" charset="0"/>
              </a:rPr>
              <a:t>Namun</a:t>
            </a:r>
            <a:r>
              <a:rPr lang="en-ID" sz="2000" dirty="0">
                <a:latin typeface="Bahnschrift" panose="020B0502040204020203" pitchFamily="34" charset="0"/>
              </a:rPr>
              <a:t> </a:t>
            </a:r>
            <a:r>
              <a:rPr lang="en-ID" sz="2000" dirty="0" err="1">
                <a:latin typeface="Bahnschrift" panose="020B0502040204020203" pitchFamily="34" charset="0"/>
              </a:rPr>
              <a:t>baru-baru</a:t>
            </a:r>
            <a:r>
              <a:rPr lang="en-ID" sz="2000" dirty="0">
                <a:latin typeface="Bahnschrift" panose="020B0502040204020203" pitchFamily="34" charset="0"/>
              </a:rPr>
              <a:t> </a:t>
            </a:r>
            <a:r>
              <a:rPr lang="en-ID" sz="2000" dirty="0" err="1">
                <a:latin typeface="Bahnschrift" panose="020B0502040204020203" pitchFamily="34" charset="0"/>
              </a:rPr>
              <a:t>ini</a:t>
            </a:r>
            <a:r>
              <a:rPr lang="en-ID" sz="2000" dirty="0">
                <a:latin typeface="Bahnschrift" panose="020B0502040204020203" pitchFamily="34" charset="0"/>
              </a:rPr>
              <a:t>, </a:t>
            </a:r>
            <a:r>
              <a:rPr lang="en-ID" sz="2000" dirty="0" err="1">
                <a:latin typeface="Bahnschrift" panose="020B0502040204020203" pitchFamily="34" charset="0"/>
              </a:rPr>
              <a:t>perubahan</a:t>
            </a:r>
            <a:r>
              <a:rPr lang="en-ID" sz="2000" dirty="0">
                <a:latin typeface="Bahnschrift" panose="020B0502040204020203" pitchFamily="34" charset="0"/>
              </a:rPr>
              <a:t> </a:t>
            </a:r>
            <a:r>
              <a:rPr lang="en-ID" sz="2000" dirty="0" err="1">
                <a:latin typeface="Bahnschrift" panose="020B0502040204020203" pitchFamily="34" charset="0"/>
              </a:rPr>
              <a:t>seperti</a:t>
            </a:r>
            <a:r>
              <a:rPr lang="en-ID" sz="2000" dirty="0">
                <a:latin typeface="Bahnschrift" panose="020B0502040204020203" pitchFamily="34" charset="0"/>
              </a:rPr>
              <a:t> downsizing dan </a:t>
            </a:r>
            <a:r>
              <a:rPr lang="en-ID" sz="2000" dirty="0" err="1">
                <a:latin typeface="Bahnschrift" panose="020B0502040204020203" pitchFamily="34" charset="0"/>
              </a:rPr>
              <a:t>restrukturisasi</a:t>
            </a:r>
            <a:r>
              <a:rPr lang="en-ID" sz="2000" dirty="0">
                <a:latin typeface="Bahnschrift" panose="020B0502040204020203" pitchFamily="34" charset="0"/>
              </a:rPr>
              <a:t> </a:t>
            </a:r>
            <a:r>
              <a:rPr lang="en-ID" sz="2000" dirty="0" err="1">
                <a:latin typeface="Bahnschrift" panose="020B0502040204020203" pitchFamily="34" charset="0"/>
              </a:rPr>
              <a:t>telah</a:t>
            </a:r>
            <a:r>
              <a:rPr lang="en-ID" sz="2000" dirty="0">
                <a:latin typeface="Bahnschrift" panose="020B0502040204020203" pitchFamily="34" charset="0"/>
              </a:rPr>
              <a:t> </a:t>
            </a:r>
            <a:r>
              <a:rPr lang="en-ID" sz="2000" dirty="0" err="1">
                <a:latin typeface="Bahnschrift" panose="020B0502040204020203" pitchFamily="34" charset="0"/>
              </a:rPr>
              <a:t>menjadi</a:t>
            </a:r>
            <a:r>
              <a:rPr lang="en-ID" sz="2000" dirty="0">
                <a:latin typeface="Bahnschrift" panose="020B0502040204020203" pitchFamily="34" charset="0"/>
              </a:rPr>
              <a:t> </a:t>
            </a:r>
            <a:r>
              <a:rPr lang="en-ID" sz="2000" dirty="0" err="1">
                <a:latin typeface="Bahnschrift" panose="020B0502040204020203" pitchFamily="34" charset="0"/>
              </a:rPr>
              <a:t>norma</a:t>
            </a:r>
            <a:r>
              <a:rPr lang="en-ID" sz="2000" dirty="0">
                <a:latin typeface="Bahnschrift" panose="020B0502040204020203" pitchFamily="34" charset="0"/>
              </a:rPr>
              <a:t>, </a:t>
            </a:r>
            <a:r>
              <a:rPr lang="en-ID" sz="2000" dirty="0" err="1">
                <a:latin typeface="Bahnschrift" panose="020B0502040204020203" pitchFamily="34" charset="0"/>
              </a:rPr>
              <a:t>sehingga</a:t>
            </a:r>
            <a:r>
              <a:rPr lang="en-ID" sz="2000" dirty="0">
                <a:latin typeface="Bahnschrift" panose="020B0502040204020203" pitchFamily="34" charset="0"/>
              </a:rPr>
              <a:t> </a:t>
            </a:r>
            <a:r>
              <a:rPr lang="en-ID" sz="2000" dirty="0" err="1">
                <a:latin typeface="Bahnschrift" panose="020B0502040204020203" pitchFamily="34" charset="0"/>
              </a:rPr>
              <a:t>konsep</a:t>
            </a:r>
            <a:r>
              <a:rPr lang="en-ID" sz="2000" dirty="0">
                <a:latin typeface="Bahnschrift" panose="020B0502040204020203" pitchFamily="34" charset="0"/>
              </a:rPr>
              <a:t> </a:t>
            </a:r>
            <a:r>
              <a:rPr lang="en-ID" sz="2000" dirty="0" err="1">
                <a:latin typeface="Bahnschrift" panose="020B0502040204020203" pitchFamily="34" charset="0"/>
              </a:rPr>
              <a:t>karier</a:t>
            </a:r>
            <a:r>
              <a:rPr lang="en-ID" sz="2000" dirty="0">
                <a:latin typeface="Bahnschrift" panose="020B0502040204020203" pitchFamily="34" charset="0"/>
              </a:rPr>
              <a:t> </a:t>
            </a:r>
            <a:r>
              <a:rPr lang="en-ID" sz="2000" dirty="0" err="1">
                <a:latin typeface="Bahnschrift" panose="020B0502040204020203" pitchFamily="34" charset="0"/>
              </a:rPr>
              <a:t>menjadi</a:t>
            </a:r>
            <a:r>
              <a:rPr lang="en-ID" sz="2000" dirty="0">
                <a:latin typeface="Bahnschrift" panose="020B0502040204020203" pitchFamily="34" charset="0"/>
              </a:rPr>
              <a:t> </a:t>
            </a:r>
            <a:r>
              <a:rPr lang="en-ID" sz="2000" dirty="0" err="1">
                <a:latin typeface="Bahnschrift" panose="020B0502040204020203" pitchFamily="34" charset="0"/>
              </a:rPr>
              <a:t>lebih</a:t>
            </a:r>
            <a:r>
              <a:rPr lang="en-ID" sz="2000" dirty="0">
                <a:latin typeface="Bahnschrift" panose="020B0502040204020203" pitchFamily="34" charset="0"/>
              </a:rPr>
              <a:t> </a:t>
            </a:r>
            <a:r>
              <a:rPr lang="en-ID" sz="2000" dirty="0" err="1">
                <a:latin typeface="Bahnschrift" panose="020B0502040204020203" pitchFamily="34" charset="0"/>
              </a:rPr>
              <a:t>cair</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saat</a:t>
            </a:r>
            <a:r>
              <a:rPr lang="en-ID" sz="2000" dirty="0">
                <a:latin typeface="Bahnschrift" panose="020B0502040204020203" pitchFamily="34" charset="0"/>
              </a:rPr>
              <a:t> </a:t>
            </a:r>
            <a:r>
              <a:rPr lang="en-ID" sz="2000" dirty="0" err="1">
                <a:latin typeface="Bahnschrift" panose="020B0502040204020203" pitchFamily="34" charset="0"/>
              </a:rPr>
              <a:t>ini</a:t>
            </a:r>
            <a:r>
              <a:rPr lang="en-ID" sz="2000" dirty="0">
                <a:latin typeface="Bahnschrift" panose="020B0502040204020203" pitchFamily="34" charset="0"/>
              </a:rPr>
              <a:t> </a:t>
            </a:r>
            <a:r>
              <a:rPr lang="en-ID" sz="2000" dirty="0" err="1">
                <a:latin typeface="Bahnschrift" panose="020B0502040204020203" pitchFamily="34" charset="0"/>
              </a:rPr>
              <a:t>lebih</a:t>
            </a:r>
            <a:r>
              <a:rPr lang="en-ID" sz="2000" dirty="0">
                <a:latin typeface="Bahnschrift" panose="020B0502040204020203" pitchFamily="34" charset="0"/>
              </a:rPr>
              <a:t> </a:t>
            </a:r>
            <a:r>
              <a:rPr lang="en-ID" sz="2000" dirty="0" err="1">
                <a:latin typeface="Bahnschrift" panose="020B0502040204020203" pitchFamily="34" charset="0"/>
              </a:rPr>
              <a:t>cenderung</a:t>
            </a:r>
            <a:r>
              <a:rPr lang="en-ID" sz="2000" dirty="0">
                <a:latin typeface="Bahnschrift" panose="020B0502040204020203" pitchFamily="34" charset="0"/>
              </a:rPr>
              <a:t> </a:t>
            </a:r>
            <a:r>
              <a:rPr lang="en-ID" sz="2000" dirty="0" err="1">
                <a:latin typeface="Bahnschrift" panose="020B0502040204020203" pitchFamily="34" charset="0"/>
              </a:rPr>
              <a:t>memiliki</a:t>
            </a:r>
            <a:r>
              <a:rPr lang="en-ID" sz="2000" dirty="0">
                <a:latin typeface="Bahnschrift" panose="020B0502040204020203" pitchFamily="34" charset="0"/>
              </a:rPr>
              <a:t> </a:t>
            </a:r>
            <a:r>
              <a:rPr lang="en-ID" sz="2000" dirty="0" err="1">
                <a:latin typeface="Bahnschrift" panose="020B0502040204020203" pitchFamily="34" charset="0"/>
              </a:rPr>
              <a:t>karir</a:t>
            </a:r>
            <a:r>
              <a:rPr lang="en-ID" sz="2000" dirty="0">
                <a:latin typeface="Bahnschrift" panose="020B0502040204020203" pitchFamily="34" charset="0"/>
              </a:rPr>
              <a:t> protean (</a:t>
            </a:r>
            <a:r>
              <a:rPr lang="en-ID" sz="2000" b="1" dirty="0">
                <a:latin typeface="Bahnschrift" panose="020B0502040204020203" pitchFamily="34" charset="0"/>
              </a:rPr>
              <a:t>protean career</a:t>
            </a:r>
            <a:r>
              <a:rPr lang="en-ID" sz="2000" dirty="0">
                <a:latin typeface="Bahnschrift" panose="020B0502040204020203" pitchFamily="34" charset="0"/>
              </a:rPr>
              <a:t>), yang </a:t>
            </a:r>
            <a:r>
              <a:rPr lang="en-ID" sz="2000" dirty="0" err="1">
                <a:latin typeface="Bahnschrift" panose="020B0502040204020203" pitchFamily="34" charset="0"/>
              </a:rPr>
              <a:t>sering</a:t>
            </a:r>
            <a:r>
              <a:rPr lang="en-ID" sz="2000" dirty="0">
                <a:latin typeface="Bahnschrift" panose="020B0502040204020203" pitchFamily="34" charset="0"/>
              </a:rPr>
              <a:t> </a:t>
            </a:r>
            <a:r>
              <a:rPr lang="en-ID" sz="2000" dirty="0" err="1">
                <a:latin typeface="Bahnschrift" panose="020B0502040204020203" pitchFamily="34" charset="0"/>
              </a:rPr>
              <a:t>berubah</a:t>
            </a:r>
            <a:r>
              <a:rPr lang="en-ID" sz="2000" dirty="0">
                <a:latin typeface="Bahnschrift" panose="020B0502040204020203" pitchFamily="34" charset="0"/>
              </a:rPr>
              <a:t> </a:t>
            </a:r>
            <a:r>
              <a:rPr lang="en-ID" sz="2000" dirty="0" err="1">
                <a:latin typeface="Bahnschrift" panose="020B0502040204020203" pitchFamily="34" charset="0"/>
              </a:rPr>
              <a:t>berdasarkan</a:t>
            </a:r>
            <a:r>
              <a:rPr lang="en-ID" sz="2000" dirty="0">
                <a:latin typeface="Bahnschrift" panose="020B0502040204020203" pitchFamily="34" charset="0"/>
              </a:rPr>
              <a:t> </a:t>
            </a:r>
            <a:r>
              <a:rPr lang="en-ID" sz="2000" b="1" dirty="0" err="1">
                <a:latin typeface="Bahnschrift" panose="020B0502040204020203" pitchFamily="34" charset="0"/>
              </a:rPr>
              <a:t>perubahan</a:t>
            </a:r>
            <a:r>
              <a:rPr lang="en-ID" sz="2000" b="1" dirty="0">
                <a:latin typeface="Bahnschrift" panose="020B0502040204020203" pitchFamily="34" charset="0"/>
              </a:rPr>
              <a:t> </a:t>
            </a:r>
            <a:r>
              <a:rPr lang="en-ID" sz="2000" b="1" dirty="0" err="1">
                <a:latin typeface="Bahnschrift" panose="020B0502040204020203" pitchFamily="34" charset="0"/>
              </a:rPr>
              <a:t>minat</a:t>
            </a:r>
            <a:r>
              <a:rPr lang="en-ID" sz="2000" b="1" dirty="0">
                <a:latin typeface="Bahnschrift" panose="020B0502040204020203" pitchFamily="34" charset="0"/>
              </a:rPr>
              <a:t>, </a:t>
            </a:r>
            <a:r>
              <a:rPr lang="en-ID" sz="2000" b="1" dirty="0" err="1">
                <a:latin typeface="Bahnschrift" panose="020B0502040204020203" pitchFamily="34" charset="0"/>
              </a:rPr>
              <a:t>kemampuan</a:t>
            </a:r>
            <a:r>
              <a:rPr lang="en-ID" sz="2000" b="1" dirty="0">
                <a:latin typeface="Bahnschrift" panose="020B0502040204020203" pitchFamily="34" charset="0"/>
              </a:rPr>
              <a:t>, dan </a:t>
            </a:r>
            <a:r>
              <a:rPr lang="en-ID" sz="2000" b="1" dirty="0" err="1">
                <a:latin typeface="Bahnschrift" panose="020B0502040204020203" pitchFamily="34" charset="0"/>
              </a:rPr>
              <a:t>nilai</a:t>
            </a:r>
            <a:r>
              <a:rPr lang="en-ID" sz="2000" dirty="0">
                <a:latin typeface="Bahnschrift" panose="020B0502040204020203" pitchFamily="34" charset="0"/>
              </a:rPr>
              <a:t> </a:t>
            </a:r>
            <a:r>
              <a:rPr lang="en-ID" sz="2000" dirty="0" err="1">
                <a:latin typeface="Bahnschrift" panose="020B0502040204020203" pitchFamily="34" charset="0"/>
              </a:rPr>
              <a:t>seseorang</a:t>
            </a:r>
            <a:r>
              <a:rPr lang="en-ID" sz="2000" dirty="0">
                <a:latin typeface="Bahnschrift" panose="020B0502040204020203" pitchFamily="34" charset="0"/>
              </a:rPr>
              <a:t> dan di </a:t>
            </a:r>
            <a:r>
              <a:rPr lang="en-ID" sz="2000" dirty="0" err="1">
                <a:latin typeface="Bahnschrift" panose="020B0502040204020203" pitchFamily="34" charset="0"/>
              </a:rPr>
              <a:t>lingkungan</a:t>
            </a:r>
            <a:r>
              <a:rPr lang="en-ID" sz="2000" dirty="0">
                <a:latin typeface="Bahnschrift" panose="020B0502040204020203" pitchFamily="34" charset="0"/>
              </a:rPr>
              <a:t> </a:t>
            </a:r>
            <a:r>
              <a:rPr lang="en-ID" sz="2000" dirty="0" err="1">
                <a:latin typeface="Bahnschrift" panose="020B0502040204020203" pitchFamily="34" charset="0"/>
              </a:rPr>
              <a:t>kerja</a:t>
            </a:r>
            <a:r>
              <a:rPr lang="en-ID" sz="2000" dirty="0">
                <a:latin typeface="Bahnschrift" panose="020B0502040204020203" pitchFamily="34" charset="0"/>
              </a:rPr>
              <a:t>.</a:t>
            </a:r>
          </a:p>
          <a:p>
            <a:pPr marL="285750" indent="-285750" algn="just">
              <a:lnSpc>
                <a:spcPct val="150000"/>
              </a:lnSpc>
              <a:buFont typeface="Arial" panose="020B0604020202020204" pitchFamily="34" charset="0"/>
              <a:buChar char="•"/>
            </a:pPr>
            <a:endParaRPr lang="en-ID" sz="2000" dirty="0">
              <a:latin typeface="Bahnschrift" panose="020B0502040204020203" pitchFamily="34" charset="0"/>
            </a:endParaRPr>
          </a:p>
        </p:txBody>
      </p:sp>
    </p:spTree>
    <p:extLst>
      <p:ext uri="{BB962C8B-B14F-4D97-AF65-F5344CB8AC3E}">
        <p14:creationId xmlns:p14="http://schemas.microsoft.com/office/powerpoint/2010/main" val="1138981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957DD5-71AC-B25F-2AB3-8F9B1EA95C97}"/>
              </a:ext>
            </a:extLst>
          </p:cNvPr>
          <p:cNvPicPr>
            <a:picLocks noChangeAspect="1"/>
          </p:cNvPicPr>
          <p:nvPr/>
        </p:nvPicPr>
        <p:blipFill>
          <a:blip r:embed="rId3"/>
          <a:stretch>
            <a:fillRect/>
          </a:stretch>
        </p:blipFill>
        <p:spPr>
          <a:xfrm>
            <a:off x="8120225" y="2235350"/>
            <a:ext cx="3361079" cy="3477873"/>
          </a:xfrm>
          <a:prstGeom prst="rect">
            <a:avLst/>
          </a:prstGeom>
        </p:spPr>
      </p:pic>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Approaches to Employee Development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477166"/>
            <a:ext cx="8962145" cy="510806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D" sz="2000" b="1" dirty="0">
                <a:latin typeface="Bahnschrift" panose="020B0502040204020203" pitchFamily="34" charset="0"/>
              </a:rPr>
              <a:t>Formal Education</a:t>
            </a:r>
            <a:r>
              <a:rPr lang="en-ID" sz="2000" dirty="0">
                <a:latin typeface="Bahnschrift" panose="020B0502040204020203" pitchFamily="34" charset="0"/>
              </a:rPr>
              <a:t>: </a:t>
            </a:r>
            <a:r>
              <a:rPr lang="en-ID" sz="2000" i="1" dirty="0">
                <a:latin typeface="Bahnschrift" panose="020B0502040204020203" pitchFamily="34" charset="0"/>
              </a:rPr>
              <a:t>workshop, short courses</a:t>
            </a:r>
            <a:r>
              <a:rPr lang="en-ID" sz="2000" dirty="0">
                <a:latin typeface="Bahnschrift" panose="020B0502040204020203" pitchFamily="34" charset="0"/>
              </a:rPr>
              <a:t>, </a:t>
            </a:r>
            <a:r>
              <a:rPr lang="en-ID" sz="2000" dirty="0" err="1">
                <a:latin typeface="Bahnschrift" panose="020B0502040204020203" pitchFamily="34" charset="0"/>
              </a:rPr>
              <a:t>kuliah</a:t>
            </a:r>
            <a:r>
              <a:rPr lang="en-ID" sz="2000" dirty="0">
                <a:latin typeface="Bahnschrift" panose="020B0502040204020203" pitchFamily="34" charset="0"/>
              </a:rPr>
              <a:t> </a:t>
            </a:r>
            <a:r>
              <a:rPr lang="en-ID" sz="2000" dirty="0" err="1">
                <a:latin typeface="Bahnschrift" panose="020B0502040204020203" pitchFamily="34" charset="0"/>
              </a:rPr>
              <a:t>kelas</a:t>
            </a:r>
            <a:r>
              <a:rPr lang="en-ID" sz="2000" dirty="0">
                <a:latin typeface="Bahnschrift" panose="020B0502040204020203" pitchFamily="34" charset="0"/>
              </a:rPr>
              <a:t> </a:t>
            </a:r>
            <a:r>
              <a:rPr lang="en-ID" sz="2000" dirty="0" err="1">
                <a:latin typeface="Bahnschrift" panose="020B0502040204020203" pitchFamily="34" charset="0"/>
              </a:rPr>
              <a:t>pegawai</a:t>
            </a:r>
            <a:r>
              <a:rPr lang="en-ID" sz="2000" dirty="0">
                <a:latin typeface="Bahnschrift" panose="020B0502040204020203" pitchFamily="34" charset="0"/>
              </a:rPr>
              <a:t>, </a:t>
            </a:r>
            <a:r>
              <a:rPr lang="en-ID" sz="2000" dirty="0" err="1">
                <a:latin typeface="Bahnschrift" panose="020B0502040204020203" pitchFamily="34" charset="0"/>
              </a:rPr>
              <a:t>dll</a:t>
            </a:r>
            <a:endParaRPr lang="en-ID" sz="2000" b="1" dirty="0">
              <a:latin typeface="Bahnschrift" panose="020B0502040204020203" pitchFamily="34" charset="0"/>
            </a:endParaRPr>
          </a:p>
          <a:p>
            <a:pPr marL="285750" indent="-285750" algn="just">
              <a:lnSpc>
                <a:spcPct val="150000"/>
              </a:lnSpc>
              <a:buFont typeface="Arial" panose="020B0604020202020204" pitchFamily="34" charset="0"/>
              <a:buChar char="•"/>
            </a:pPr>
            <a:r>
              <a:rPr lang="en-ID" sz="2000" b="1" dirty="0">
                <a:latin typeface="Bahnschrift" panose="020B0502040204020203" pitchFamily="34" charset="0"/>
              </a:rPr>
              <a:t>Assessment</a:t>
            </a:r>
            <a:r>
              <a:rPr lang="en-ID" sz="2000" dirty="0">
                <a:latin typeface="Bahnschrift" panose="020B0502040204020203" pitchFamily="34" charset="0"/>
              </a:rPr>
              <a:t>: </a:t>
            </a:r>
            <a:r>
              <a:rPr lang="en-ID" sz="2000" i="1" dirty="0">
                <a:latin typeface="Bahnschrift" panose="020B0502040204020203" pitchFamily="34" charset="0"/>
              </a:rPr>
              <a:t>feedback</a:t>
            </a:r>
            <a:r>
              <a:rPr lang="en-ID" sz="2000" dirty="0">
                <a:latin typeface="Bahnschrift" panose="020B0502040204020203" pitchFamily="34" charset="0"/>
              </a:rPr>
              <a:t> </a:t>
            </a:r>
            <a:r>
              <a:rPr lang="en-ID" sz="2000" dirty="0" err="1">
                <a:latin typeface="Bahnschrift" panose="020B0502040204020203" pitchFamily="34" charset="0"/>
              </a:rPr>
              <a:t>dari</a:t>
            </a:r>
            <a:r>
              <a:rPr lang="en-ID" sz="2000" dirty="0">
                <a:latin typeface="Bahnschrift" panose="020B0502040204020203" pitchFamily="34" charset="0"/>
              </a:rPr>
              <a:t> </a:t>
            </a:r>
            <a:r>
              <a:rPr lang="en-ID" sz="2000" dirty="0" err="1">
                <a:latin typeface="Bahnschrift" panose="020B0502040204020203" pitchFamily="34" charset="0"/>
              </a:rPr>
              <a:t>rekan</a:t>
            </a:r>
            <a:r>
              <a:rPr lang="en-ID" sz="2000" dirty="0">
                <a:latin typeface="Bahnschrift" panose="020B0502040204020203" pitchFamily="34" charset="0"/>
              </a:rPr>
              <a:t> </a:t>
            </a:r>
            <a:r>
              <a:rPr lang="en-ID" sz="2000" dirty="0" err="1">
                <a:latin typeface="Bahnschrift" panose="020B0502040204020203" pitchFamily="34" charset="0"/>
              </a:rPr>
              <a:t>kerja</a:t>
            </a:r>
            <a:r>
              <a:rPr lang="en-ID" sz="2000" dirty="0">
                <a:latin typeface="Bahnschrift" panose="020B0502040204020203" pitchFamily="34" charset="0"/>
              </a:rPr>
              <a:t>, </a:t>
            </a:r>
            <a:r>
              <a:rPr lang="en-ID" sz="2000" dirty="0" err="1">
                <a:latin typeface="Bahnschrift" panose="020B0502040204020203" pitchFamily="34" charset="0"/>
              </a:rPr>
              <a:t>atasan</a:t>
            </a:r>
            <a:r>
              <a:rPr lang="en-ID" sz="2000" dirty="0">
                <a:latin typeface="Bahnschrift" panose="020B0502040204020203" pitchFamily="34" charset="0"/>
              </a:rPr>
              <a:t>, </a:t>
            </a:r>
            <a:r>
              <a:rPr lang="en-ID" sz="2000" dirty="0" err="1">
                <a:latin typeface="Bahnschrift" panose="020B0502040204020203" pitchFamily="34" charset="0"/>
              </a:rPr>
              <a:t>pelanggan</a:t>
            </a:r>
            <a:r>
              <a:rPr lang="en-ID" sz="2000" dirty="0">
                <a:latin typeface="Bahnschrift" panose="020B0502040204020203" pitchFamily="34" charset="0"/>
              </a:rPr>
              <a:t>, MBTI</a:t>
            </a:r>
            <a:endParaRPr lang="en-ID" sz="2000" b="1" dirty="0">
              <a:latin typeface="Bahnschrift" panose="020B0502040204020203" pitchFamily="34" charset="0"/>
            </a:endParaRPr>
          </a:p>
          <a:p>
            <a:pPr marL="285750" indent="-285750" algn="just">
              <a:lnSpc>
                <a:spcPct val="150000"/>
              </a:lnSpc>
              <a:buFont typeface="Arial" panose="020B0604020202020204" pitchFamily="34" charset="0"/>
              <a:buChar char="•"/>
            </a:pPr>
            <a:r>
              <a:rPr lang="en-ID" sz="2000" b="1" dirty="0">
                <a:latin typeface="Bahnschrift" panose="020B0502040204020203" pitchFamily="34" charset="0"/>
              </a:rPr>
              <a:t>Job Experiences</a:t>
            </a:r>
          </a:p>
          <a:p>
            <a:pPr marL="742950" lvl="1" indent="-285750" algn="just">
              <a:lnSpc>
                <a:spcPct val="150000"/>
              </a:lnSpc>
              <a:buFont typeface="Arial" panose="020B0604020202020204" pitchFamily="34" charset="0"/>
              <a:buChar char="•"/>
            </a:pPr>
            <a:r>
              <a:rPr lang="en-ID" sz="2000" dirty="0">
                <a:latin typeface="Bahnschrift" panose="020B0502040204020203" pitchFamily="34" charset="0"/>
              </a:rPr>
              <a:t>Job Enlargement</a:t>
            </a:r>
          </a:p>
          <a:p>
            <a:pPr marL="742950" lvl="1" indent="-285750" algn="just">
              <a:lnSpc>
                <a:spcPct val="150000"/>
              </a:lnSpc>
              <a:buFont typeface="Arial" panose="020B0604020202020204" pitchFamily="34" charset="0"/>
              <a:buChar char="•"/>
            </a:pPr>
            <a:r>
              <a:rPr lang="en-ID" sz="2000" dirty="0">
                <a:latin typeface="Bahnschrift" panose="020B0502040204020203" pitchFamily="34" charset="0"/>
              </a:rPr>
              <a:t>Job Rotation</a:t>
            </a:r>
          </a:p>
          <a:p>
            <a:pPr marL="742950" lvl="1" indent="-285750" algn="just">
              <a:lnSpc>
                <a:spcPct val="150000"/>
              </a:lnSpc>
              <a:buFont typeface="Arial" panose="020B0604020202020204" pitchFamily="34" charset="0"/>
              <a:buChar char="•"/>
            </a:pPr>
            <a:r>
              <a:rPr lang="en-US" sz="2000" dirty="0">
                <a:latin typeface="Bahnschrift" panose="020B0502040204020203" pitchFamily="34" charset="0"/>
              </a:rPr>
              <a:t>Transfers, Promotions, and Downward Moves</a:t>
            </a:r>
            <a:endParaRPr lang="en-ID" sz="2000" dirty="0">
              <a:latin typeface="Bahnschrift" panose="020B0502040204020203" pitchFamily="34" charset="0"/>
            </a:endParaRPr>
          </a:p>
          <a:p>
            <a:pPr marL="742950" lvl="1" indent="-285750" algn="just">
              <a:lnSpc>
                <a:spcPct val="150000"/>
              </a:lnSpc>
              <a:buFont typeface="Arial" panose="020B0604020202020204" pitchFamily="34" charset="0"/>
              <a:buChar char="•"/>
            </a:pPr>
            <a:r>
              <a:rPr lang="en-US" sz="2000" dirty="0">
                <a:latin typeface="Bahnschrift" panose="020B0502040204020203" pitchFamily="34" charset="0"/>
              </a:rPr>
              <a:t>Temporary Assignments with Other Organizations</a:t>
            </a:r>
            <a:endParaRPr lang="en-ID" sz="2000" dirty="0">
              <a:latin typeface="Bahnschrift" panose="020B0502040204020203" pitchFamily="34" charset="0"/>
            </a:endParaRPr>
          </a:p>
          <a:p>
            <a:pPr marL="285750" indent="-285750" algn="just">
              <a:lnSpc>
                <a:spcPct val="150000"/>
              </a:lnSpc>
              <a:buFont typeface="Arial" panose="020B0604020202020204" pitchFamily="34" charset="0"/>
              <a:buChar char="•"/>
            </a:pPr>
            <a:r>
              <a:rPr lang="en-ID" sz="2000" b="1" dirty="0">
                <a:latin typeface="Bahnschrift" panose="020B0502040204020203" pitchFamily="34" charset="0"/>
              </a:rPr>
              <a:t>Interpersonal Relationships</a:t>
            </a:r>
          </a:p>
          <a:p>
            <a:pPr marL="742950" lvl="1" indent="-285750" algn="just">
              <a:lnSpc>
                <a:spcPct val="150000"/>
              </a:lnSpc>
              <a:buFont typeface="Arial" panose="020B0604020202020204" pitchFamily="34" charset="0"/>
              <a:buChar char="•"/>
            </a:pPr>
            <a:r>
              <a:rPr lang="en-ID" sz="2000" dirty="0">
                <a:latin typeface="Bahnschrift" panose="020B0502040204020203" pitchFamily="34" charset="0"/>
              </a:rPr>
              <a:t>Mentors</a:t>
            </a:r>
          </a:p>
          <a:p>
            <a:pPr marL="742950" lvl="1" indent="-285750" algn="just">
              <a:lnSpc>
                <a:spcPct val="150000"/>
              </a:lnSpc>
              <a:buFont typeface="Arial" panose="020B0604020202020204" pitchFamily="34" charset="0"/>
              <a:buChar char="•"/>
            </a:pPr>
            <a:r>
              <a:rPr lang="en-ID" sz="2000" dirty="0">
                <a:latin typeface="Bahnschrift" panose="020B0502040204020203" pitchFamily="34" charset="0"/>
              </a:rPr>
              <a:t>Coaching</a:t>
            </a:r>
          </a:p>
          <a:p>
            <a:pPr marL="285750" indent="-285750" algn="just">
              <a:lnSpc>
                <a:spcPct val="150000"/>
              </a:lnSpc>
              <a:buFont typeface="Arial" panose="020B0604020202020204" pitchFamily="34" charset="0"/>
              <a:buChar char="•"/>
            </a:pPr>
            <a:endParaRPr lang="en-ID" sz="2000" dirty="0">
              <a:latin typeface="Bahnschrift" panose="020B0502040204020203" pitchFamily="34" charset="0"/>
            </a:endParaRPr>
          </a:p>
        </p:txBody>
      </p:sp>
      <p:sp>
        <p:nvSpPr>
          <p:cNvPr id="9" name="TextBox 8">
            <a:extLst>
              <a:ext uri="{FF2B5EF4-FFF2-40B4-BE49-F238E27FC236}">
                <a16:creationId xmlns:a16="http://schemas.microsoft.com/office/drawing/2014/main" id="{5F50F81D-4AF7-6593-F463-36F5FB466B4E}"/>
              </a:ext>
            </a:extLst>
          </p:cNvPr>
          <p:cNvSpPr txBox="1"/>
          <p:nvPr/>
        </p:nvSpPr>
        <p:spPr>
          <a:xfrm>
            <a:off x="6492392" y="5509282"/>
            <a:ext cx="6158574" cy="646331"/>
          </a:xfrm>
          <a:prstGeom prst="rect">
            <a:avLst/>
          </a:prstGeom>
          <a:noFill/>
        </p:spPr>
        <p:txBody>
          <a:bodyPr wrap="square">
            <a:spAutoFit/>
          </a:bodyPr>
          <a:lstStyle/>
          <a:p>
            <a:pPr algn="ctr"/>
            <a:r>
              <a:rPr lang="en-US" dirty="0">
                <a:latin typeface="Bahnschrift" panose="020B0502040204020203" pitchFamily="34" charset="0"/>
              </a:rPr>
              <a:t>Gambar 4. </a:t>
            </a:r>
            <a:r>
              <a:rPr lang="en-US" dirty="0" err="1">
                <a:latin typeface="Bahnschrift" panose="020B0502040204020203" pitchFamily="34" charset="0"/>
              </a:rPr>
              <a:t>Empat</a:t>
            </a:r>
            <a:r>
              <a:rPr lang="en-US" dirty="0">
                <a:latin typeface="Bahnschrift" panose="020B0502040204020203" pitchFamily="34" charset="0"/>
              </a:rPr>
              <a:t> </a:t>
            </a:r>
            <a:r>
              <a:rPr lang="en-US" dirty="0" err="1">
                <a:latin typeface="Bahnschrift" panose="020B0502040204020203" pitchFamily="34" charset="0"/>
              </a:rPr>
              <a:t>pendekatan</a:t>
            </a:r>
            <a:r>
              <a:rPr lang="en-US" dirty="0">
                <a:latin typeface="Bahnschrift" panose="020B0502040204020203" pitchFamily="34" charset="0"/>
              </a:rPr>
              <a:t> </a:t>
            </a:r>
          </a:p>
          <a:p>
            <a:pPr algn="ctr"/>
            <a:r>
              <a:rPr lang="en-US" dirty="0" err="1">
                <a:latin typeface="Bahnschrift" panose="020B0502040204020203" pitchFamily="34" charset="0"/>
              </a:rPr>
              <a:t>pengembangan</a:t>
            </a:r>
            <a:r>
              <a:rPr lang="en-US" dirty="0">
                <a:latin typeface="Bahnschrift" panose="020B0502040204020203" pitchFamily="34" charset="0"/>
              </a:rPr>
              <a:t> </a:t>
            </a:r>
            <a:r>
              <a:rPr lang="en-US" dirty="0" err="1">
                <a:latin typeface="Bahnschrift" panose="020B0502040204020203" pitchFamily="34" charset="0"/>
              </a:rPr>
              <a:t>karyawan</a:t>
            </a:r>
            <a:endParaRPr lang="en-ID" dirty="0">
              <a:latin typeface="Bahnschrift" panose="020B0502040204020203" pitchFamily="34" charset="0"/>
            </a:endParaRPr>
          </a:p>
        </p:txBody>
      </p:sp>
    </p:spTree>
    <p:extLst>
      <p:ext uri="{BB962C8B-B14F-4D97-AF65-F5344CB8AC3E}">
        <p14:creationId xmlns:p14="http://schemas.microsoft.com/office/powerpoint/2010/main" val="2695387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Job Experiences</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6426200" y="1477166"/>
            <a:ext cx="5204523" cy="4093428"/>
          </a:xfrm>
          <a:prstGeom prst="rect">
            <a:avLst/>
          </a:prstGeom>
          <a:noFill/>
        </p:spPr>
        <p:txBody>
          <a:bodyPr wrap="square">
            <a:spAutoFit/>
          </a:bodyPr>
          <a:lstStyle/>
          <a:p>
            <a:pPr marL="285750" indent="-285750" algn="just">
              <a:buFont typeface="Arial" panose="020B0604020202020204" pitchFamily="34" charset="0"/>
              <a:buChar char="•"/>
            </a:pPr>
            <a:r>
              <a:rPr lang="en-ID" sz="2000" i="1" dirty="0">
                <a:latin typeface="Bahnschrift" panose="020B0502040204020203" pitchFamily="34" charset="0"/>
              </a:rPr>
              <a:t>Job enlargement: </a:t>
            </a:r>
            <a:r>
              <a:rPr lang="en-ID" sz="2000" dirty="0" err="1">
                <a:latin typeface="Bahnschrift" panose="020B0502040204020203" pitchFamily="34" charset="0"/>
              </a:rPr>
              <a:t>penambahan</a:t>
            </a:r>
            <a:r>
              <a:rPr lang="en-ID" sz="2000" dirty="0">
                <a:latin typeface="Bahnschrift" panose="020B0502040204020203" pitchFamily="34" charset="0"/>
              </a:rPr>
              <a:t> </a:t>
            </a:r>
            <a:r>
              <a:rPr lang="en-ID" sz="2000" dirty="0" err="1">
                <a:latin typeface="Bahnschrift" panose="020B0502040204020203" pitchFamily="34" charset="0"/>
              </a:rPr>
              <a:t>tantangan</a:t>
            </a:r>
            <a:r>
              <a:rPr lang="en-ID" sz="2000" dirty="0">
                <a:latin typeface="Bahnschrift" panose="020B0502040204020203" pitchFamily="34" charset="0"/>
              </a:rPr>
              <a:t> </a:t>
            </a:r>
            <a:r>
              <a:rPr lang="en-ID" sz="2000" dirty="0" err="1">
                <a:latin typeface="Bahnschrift" panose="020B0502040204020203" pitchFamily="34" charset="0"/>
              </a:rPr>
              <a:t>atau</a:t>
            </a:r>
            <a:r>
              <a:rPr lang="en-ID" sz="2000" dirty="0">
                <a:latin typeface="Bahnschrift" panose="020B0502040204020203" pitchFamily="34" charset="0"/>
              </a:rPr>
              <a:t> </a:t>
            </a:r>
            <a:r>
              <a:rPr lang="en-ID" sz="2000" dirty="0" err="1">
                <a:latin typeface="Bahnschrift" panose="020B0502040204020203" pitchFamily="34" charset="0"/>
              </a:rPr>
              <a:t>tanggung</a:t>
            </a:r>
            <a:r>
              <a:rPr lang="en-ID" sz="2000" dirty="0">
                <a:latin typeface="Bahnschrift" panose="020B0502040204020203" pitchFamily="34" charset="0"/>
              </a:rPr>
              <a:t> </a:t>
            </a:r>
            <a:r>
              <a:rPr lang="en-ID" sz="2000" dirty="0" err="1">
                <a:latin typeface="Bahnschrift" panose="020B0502040204020203" pitchFamily="34" charset="0"/>
              </a:rPr>
              <a:t>jawab</a:t>
            </a:r>
            <a:r>
              <a:rPr lang="en-ID" sz="2000" dirty="0">
                <a:latin typeface="Bahnschrift" panose="020B0502040204020203" pitchFamily="34" charset="0"/>
              </a:rPr>
              <a:t> </a:t>
            </a:r>
            <a:r>
              <a:rPr lang="en-ID" sz="2000" dirty="0" err="1">
                <a:latin typeface="Bahnschrift" panose="020B0502040204020203" pitchFamily="34" charset="0"/>
              </a:rPr>
              <a:t>baru</a:t>
            </a:r>
            <a:r>
              <a:rPr lang="en-ID" sz="2000" dirty="0">
                <a:latin typeface="Bahnschrift" panose="020B0502040204020203" pitchFamily="34" charset="0"/>
              </a:rPr>
              <a:t> pada </a:t>
            </a:r>
            <a:r>
              <a:rPr lang="en-ID" sz="2000" dirty="0" err="1">
                <a:latin typeface="Bahnschrift" panose="020B0502040204020203" pitchFamily="34" charset="0"/>
              </a:rPr>
              <a:t>pekerjaan</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saat</a:t>
            </a:r>
            <a:r>
              <a:rPr lang="en-ID" sz="2000" dirty="0">
                <a:latin typeface="Bahnschrift" panose="020B0502040204020203" pitchFamily="34" charset="0"/>
              </a:rPr>
              <a:t> </a:t>
            </a:r>
            <a:r>
              <a:rPr lang="en-ID" sz="2000" dirty="0" err="1">
                <a:latin typeface="Bahnschrift" panose="020B0502040204020203" pitchFamily="34" charset="0"/>
              </a:rPr>
              <a:t>ini</a:t>
            </a:r>
            <a:r>
              <a:rPr lang="en-ID" sz="2000" dirty="0">
                <a:latin typeface="Bahnschrift" panose="020B0502040204020203" pitchFamily="34" charset="0"/>
              </a:rPr>
              <a:t>. </a:t>
            </a:r>
            <a:r>
              <a:rPr lang="en-ID" sz="2000" dirty="0" err="1">
                <a:latin typeface="Bahnschrift" panose="020B0502040204020203" pitchFamily="34" charset="0"/>
              </a:rPr>
              <a:t>Contoh</a:t>
            </a:r>
            <a:r>
              <a:rPr lang="en-ID" sz="2000" dirty="0">
                <a:latin typeface="Bahnschrift" panose="020B0502040204020203" pitchFamily="34" charset="0"/>
              </a:rPr>
              <a:t>: </a:t>
            </a:r>
            <a:r>
              <a:rPr lang="en-ID" sz="2000" dirty="0" err="1">
                <a:latin typeface="Bahnschrift" panose="020B0502040204020203" pitchFamily="34" charset="0"/>
              </a:rPr>
              <a:t>menyelesaikan</a:t>
            </a:r>
            <a:r>
              <a:rPr lang="en-ID" sz="2000" dirty="0">
                <a:latin typeface="Bahnschrift" panose="020B0502040204020203" pitchFamily="34" charset="0"/>
              </a:rPr>
              <a:t> </a:t>
            </a:r>
            <a:r>
              <a:rPr lang="en-ID" sz="2000" dirty="0" err="1">
                <a:latin typeface="Bahnschrift" panose="020B0502040204020203" pitchFamily="34" charset="0"/>
              </a:rPr>
              <a:t>proyek</a:t>
            </a:r>
            <a:r>
              <a:rPr lang="en-ID" sz="2000" dirty="0">
                <a:latin typeface="Bahnschrift" panose="020B0502040204020203" pitchFamily="34" charset="0"/>
              </a:rPr>
              <a:t> </a:t>
            </a:r>
            <a:r>
              <a:rPr lang="en-ID" sz="2000" dirty="0" err="1">
                <a:latin typeface="Bahnschrift" panose="020B0502040204020203" pitchFamily="34" charset="0"/>
              </a:rPr>
              <a:t>khusus</a:t>
            </a:r>
            <a:r>
              <a:rPr lang="en-ID" sz="2000" dirty="0">
                <a:latin typeface="Bahnschrift" panose="020B0502040204020203" pitchFamily="34" charset="0"/>
              </a:rPr>
              <a:t>, </a:t>
            </a:r>
            <a:r>
              <a:rPr lang="en-ID" sz="2000" dirty="0" err="1">
                <a:latin typeface="Bahnschrift" panose="020B0502040204020203" pitchFamily="34" charset="0"/>
              </a:rPr>
              <a:t>berganti</a:t>
            </a:r>
            <a:r>
              <a:rPr lang="en-ID" sz="2000" dirty="0">
                <a:latin typeface="Bahnschrift" panose="020B0502040204020203" pitchFamily="34" charset="0"/>
              </a:rPr>
              <a:t> </a:t>
            </a:r>
            <a:r>
              <a:rPr lang="en-ID" sz="2000" dirty="0" err="1">
                <a:latin typeface="Bahnschrift" panose="020B0502040204020203" pitchFamily="34" charset="0"/>
              </a:rPr>
              <a:t>peran</a:t>
            </a:r>
            <a:r>
              <a:rPr lang="en-ID" sz="2000" dirty="0">
                <a:latin typeface="Bahnschrift" panose="020B0502040204020203" pitchFamily="34" charset="0"/>
              </a:rPr>
              <a:t> </a:t>
            </a:r>
            <a:r>
              <a:rPr lang="en-ID" sz="2000" dirty="0" err="1">
                <a:latin typeface="Bahnschrift" panose="020B0502040204020203" pitchFamily="34" charset="0"/>
              </a:rPr>
              <a:t>dalam</a:t>
            </a:r>
            <a:r>
              <a:rPr lang="en-ID" sz="2000" dirty="0">
                <a:latin typeface="Bahnschrift" panose="020B0502040204020203" pitchFamily="34" charset="0"/>
              </a:rPr>
              <a:t> </a:t>
            </a:r>
            <a:r>
              <a:rPr lang="en-ID" sz="2000" dirty="0" err="1">
                <a:latin typeface="Bahnschrift" panose="020B0502040204020203" pitchFamily="34" charset="0"/>
              </a:rPr>
              <a:t>tim</a:t>
            </a:r>
            <a:r>
              <a:rPr lang="en-ID" sz="2000" dirty="0">
                <a:latin typeface="Bahnschrift" panose="020B0502040204020203" pitchFamily="34" charset="0"/>
              </a:rPr>
              <a:t> </a:t>
            </a:r>
            <a:r>
              <a:rPr lang="en-ID" sz="2000" dirty="0" err="1">
                <a:latin typeface="Bahnschrift" panose="020B0502040204020203" pitchFamily="34" charset="0"/>
              </a:rPr>
              <a:t>kerja</a:t>
            </a:r>
            <a:r>
              <a:rPr lang="en-ID" sz="2000" dirty="0">
                <a:latin typeface="Bahnschrift" panose="020B0502040204020203" pitchFamily="34" charset="0"/>
              </a:rPr>
              <a:t>, </a:t>
            </a:r>
            <a:r>
              <a:rPr lang="en-ID" sz="2000" dirty="0" err="1">
                <a:latin typeface="Bahnschrift" panose="020B0502040204020203" pitchFamily="34" charset="0"/>
              </a:rPr>
              <a:t>atau</a:t>
            </a:r>
            <a:r>
              <a:rPr lang="en-ID" sz="2000" dirty="0">
                <a:latin typeface="Bahnschrift" panose="020B0502040204020203" pitchFamily="34" charset="0"/>
              </a:rPr>
              <a:t> </a:t>
            </a:r>
            <a:r>
              <a:rPr lang="en-ID" sz="2000" dirty="0" err="1">
                <a:latin typeface="Bahnschrift" panose="020B0502040204020203" pitchFamily="34" charset="0"/>
              </a:rPr>
              <a:t>mencari</a:t>
            </a:r>
            <a:r>
              <a:rPr lang="en-ID" sz="2000" dirty="0">
                <a:latin typeface="Bahnschrift" panose="020B0502040204020203" pitchFamily="34" charset="0"/>
              </a:rPr>
              <a:t> </a:t>
            </a:r>
            <a:r>
              <a:rPr lang="en-ID" sz="2000" dirty="0" err="1">
                <a:latin typeface="Bahnschrift" panose="020B0502040204020203" pitchFamily="34" charset="0"/>
              </a:rPr>
              <a:t>cara</a:t>
            </a:r>
            <a:r>
              <a:rPr lang="en-ID" sz="2000" dirty="0">
                <a:latin typeface="Bahnschrift" panose="020B0502040204020203" pitchFamily="34" charset="0"/>
              </a:rPr>
              <a:t> </a:t>
            </a:r>
            <a:r>
              <a:rPr lang="en-ID" sz="2000" dirty="0" err="1">
                <a:latin typeface="Bahnschrift" panose="020B0502040204020203" pitchFamily="34" charset="0"/>
              </a:rPr>
              <a:t>baru</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melayani</a:t>
            </a:r>
            <a:r>
              <a:rPr lang="en-ID" sz="2000" dirty="0">
                <a:latin typeface="Bahnschrift" panose="020B0502040204020203" pitchFamily="34" charset="0"/>
              </a:rPr>
              <a:t> </a:t>
            </a:r>
            <a:r>
              <a:rPr lang="en-ID" sz="2000" dirty="0" err="1">
                <a:latin typeface="Bahnschrift" panose="020B0502040204020203" pitchFamily="34" charset="0"/>
              </a:rPr>
              <a:t>pelanggan</a:t>
            </a:r>
            <a:r>
              <a:rPr lang="en-ID" sz="2000" dirty="0">
                <a:latin typeface="Bahnschrift" panose="020B0502040204020203" pitchFamily="34" charset="0"/>
              </a:rPr>
              <a:t>.</a:t>
            </a:r>
          </a:p>
          <a:p>
            <a:pPr marL="285750" indent="-285750" algn="just">
              <a:buFont typeface="Arial" panose="020B0604020202020204" pitchFamily="34" charset="0"/>
              <a:buChar char="•"/>
            </a:pPr>
            <a:r>
              <a:rPr lang="en-ID" sz="2000" i="1" dirty="0">
                <a:latin typeface="Bahnschrift" panose="020B0502040204020203" pitchFamily="34" charset="0"/>
              </a:rPr>
              <a:t>Job rotation </a:t>
            </a:r>
            <a:r>
              <a:rPr lang="en-ID" sz="2000" dirty="0" err="1">
                <a:latin typeface="Bahnschrift" panose="020B0502040204020203" pitchFamily="34" charset="0"/>
              </a:rPr>
              <a:t>membantu</a:t>
            </a:r>
            <a:r>
              <a:rPr lang="en-ID" sz="2000" dirty="0">
                <a:latin typeface="Bahnschrift" panose="020B0502040204020203" pitchFamily="34" charset="0"/>
              </a:rPr>
              <a:t> </a:t>
            </a:r>
            <a:r>
              <a:rPr lang="en-ID" sz="2000" dirty="0" err="1">
                <a:latin typeface="Bahnschrift" panose="020B0502040204020203" pitchFamily="34" charset="0"/>
              </a:rPr>
              <a:t>karyawan</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lebih</a:t>
            </a:r>
            <a:r>
              <a:rPr lang="en-ID" sz="2000" dirty="0">
                <a:latin typeface="Bahnschrift" panose="020B0502040204020203" pitchFamily="34" charset="0"/>
              </a:rPr>
              <a:t> </a:t>
            </a:r>
            <a:r>
              <a:rPr lang="en-ID" sz="2000" dirty="0" err="1">
                <a:latin typeface="Bahnschrift" panose="020B0502040204020203" pitchFamily="34" charset="0"/>
              </a:rPr>
              <a:t>memahami</a:t>
            </a:r>
            <a:r>
              <a:rPr lang="en-ID" sz="2000" dirty="0">
                <a:latin typeface="Bahnschrift" panose="020B0502040204020203" pitchFamily="34" charset="0"/>
              </a:rPr>
              <a:t> </a:t>
            </a:r>
            <a:r>
              <a:rPr lang="en-ID" sz="2000" dirty="0" err="1">
                <a:latin typeface="Bahnschrift" panose="020B0502040204020203" pitchFamily="34" charset="0"/>
              </a:rPr>
              <a:t>tujuan</a:t>
            </a:r>
            <a:r>
              <a:rPr lang="en-ID" sz="2000" dirty="0">
                <a:latin typeface="Bahnschrift" panose="020B0502040204020203" pitchFamily="34" charset="0"/>
              </a:rPr>
              <a:t> </a:t>
            </a:r>
            <a:r>
              <a:rPr lang="en-ID" sz="2000" dirty="0" err="1">
                <a:latin typeface="Bahnschrift" panose="020B0502040204020203" pitchFamily="34" charset="0"/>
              </a:rPr>
              <a:t>perusahaan</a:t>
            </a:r>
            <a:r>
              <a:rPr lang="en-ID" sz="2000" dirty="0">
                <a:latin typeface="Bahnschrift" panose="020B0502040204020203" pitchFamily="34" charset="0"/>
              </a:rPr>
              <a:t>, </a:t>
            </a:r>
            <a:r>
              <a:rPr lang="en-ID" sz="2000" dirty="0" err="1">
                <a:latin typeface="Bahnschrift" panose="020B0502040204020203" pitchFamily="34" charset="0"/>
              </a:rPr>
              <a:t>meningkatkan</a:t>
            </a:r>
            <a:r>
              <a:rPr lang="en-ID" sz="2000" dirty="0">
                <a:latin typeface="Bahnschrift" panose="020B0502040204020203" pitchFamily="34" charset="0"/>
              </a:rPr>
              <a:t> </a:t>
            </a:r>
            <a:r>
              <a:rPr lang="en-ID" sz="2000" dirty="0" err="1">
                <a:latin typeface="Bahnschrift" panose="020B0502040204020203" pitchFamily="34" charset="0"/>
              </a:rPr>
              <a:t>pemahaman</a:t>
            </a:r>
            <a:r>
              <a:rPr lang="en-ID" sz="2000" dirty="0">
                <a:latin typeface="Bahnschrift" panose="020B0502040204020203" pitchFamily="34" charset="0"/>
              </a:rPr>
              <a:t> </a:t>
            </a:r>
            <a:r>
              <a:rPr lang="en-ID" sz="2000" dirty="0" err="1">
                <a:latin typeface="Bahnschrift" panose="020B0502040204020203" pitchFamily="34" charset="0"/>
              </a:rPr>
              <a:t>tentang</a:t>
            </a:r>
            <a:r>
              <a:rPr lang="en-ID" sz="2000" dirty="0">
                <a:latin typeface="Bahnschrift" panose="020B0502040204020203" pitchFamily="34" charset="0"/>
              </a:rPr>
              <a:t> </a:t>
            </a:r>
            <a:r>
              <a:rPr lang="en-ID" sz="2000" dirty="0" err="1">
                <a:latin typeface="Bahnschrift" panose="020B0502040204020203" pitchFamily="34" charset="0"/>
              </a:rPr>
              <a:t>berbagai</a:t>
            </a:r>
            <a:r>
              <a:rPr lang="en-ID" sz="2000" dirty="0">
                <a:latin typeface="Bahnschrift" panose="020B0502040204020203" pitchFamily="34" charset="0"/>
              </a:rPr>
              <a:t> </a:t>
            </a:r>
            <a:r>
              <a:rPr lang="en-ID" sz="2000" dirty="0" err="1">
                <a:latin typeface="Bahnschrift" panose="020B0502040204020203" pitchFamily="34" charset="0"/>
              </a:rPr>
              <a:t>fungsi</a:t>
            </a:r>
            <a:r>
              <a:rPr lang="en-ID" sz="2000" dirty="0">
                <a:latin typeface="Bahnschrift" panose="020B0502040204020203" pitchFamily="34" charset="0"/>
              </a:rPr>
              <a:t> </a:t>
            </a:r>
            <a:r>
              <a:rPr lang="en-ID" sz="2000" dirty="0" err="1">
                <a:latin typeface="Bahnschrift" panose="020B0502040204020203" pitchFamily="34" charset="0"/>
              </a:rPr>
              <a:t>perusahaan</a:t>
            </a:r>
            <a:r>
              <a:rPr lang="en-ID" sz="2000" dirty="0">
                <a:latin typeface="Bahnschrift" panose="020B0502040204020203" pitchFamily="34" charset="0"/>
              </a:rPr>
              <a:t>, </a:t>
            </a:r>
            <a:r>
              <a:rPr lang="en-ID" sz="2000" dirty="0" err="1">
                <a:latin typeface="Bahnschrift" panose="020B0502040204020203" pitchFamily="34" charset="0"/>
              </a:rPr>
              <a:t>mengembangkan</a:t>
            </a:r>
            <a:r>
              <a:rPr lang="en-ID" sz="2000" dirty="0">
                <a:latin typeface="Bahnschrift" panose="020B0502040204020203" pitchFamily="34" charset="0"/>
              </a:rPr>
              <a:t> </a:t>
            </a:r>
            <a:r>
              <a:rPr lang="en-ID" sz="2000" dirty="0" err="1">
                <a:latin typeface="Bahnschrift" panose="020B0502040204020203" pitchFamily="34" charset="0"/>
              </a:rPr>
              <a:t>jaringan</a:t>
            </a:r>
            <a:r>
              <a:rPr lang="en-ID" sz="2000" dirty="0">
                <a:latin typeface="Bahnschrift" panose="020B0502040204020203" pitchFamily="34" charset="0"/>
              </a:rPr>
              <a:t>, dan </a:t>
            </a:r>
            <a:r>
              <a:rPr lang="en-ID" sz="2000" dirty="0" err="1">
                <a:latin typeface="Bahnschrift" panose="020B0502040204020203" pitchFamily="34" charset="0"/>
              </a:rPr>
              <a:t>meningkatkan</a:t>
            </a:r>
            <a:r>
              <a:rPr lang="en-ID" sz="2000" dirty="0">
                <a:latin typeface="Bahnschrift" panose="020B0502040204020203" pitchFamily="34" charset="0"/>
              </a:rPr>
              <a:t> </a:t>
            </a:r>
            <a:r>
              <a:rPr lang="en-ID" sz="2000" dirty="0" err="1">
                <a:latin typeface="Bahnschrift" panose="020B0502040204020203" pitchFamily="34" charset="0"/>
              </a:rPr>
              <a:t>keterampilan</a:t>
            </a:r>
            <a:r>
              <a:rPr lang="en-ID" sz="2000" dirty="0">
                <a:latin typeface="Bahnschrift" panose="020B0502040204020203" pitchFamily="34" charset="0"/>
              </a:rPr>
              <a:t> </a:t>
            </a:r>
            <a:r>
              <a:rPr lang="en-ID" sz="2000" dirty="0" err="1">
                <a:latin typeface="Bahnschrift" panose="020B0502040204020203" pitchFamily="34" charset="0"/>
              </a:rPr>
              <a:t>pemecahan</a:t>
            </a:r>
            <a:r>
              <a:rPr lang="en-ID" sz="2000" dirty="0">
                <a:latin typeface="Bahnschrift" panose="020B0502040204020203" pitchFamily="34" charset="0"/>
              </a:rPr>
              <a:t> </a:t>
            </a:r>
            <a:r>
              <a:rPr lang="en-ID" sz="2000" dirty="0" err="1">
                <a:latin typeface="Bahnschrift" panose="020B0502040204020203" pitchFamily="34" charset="0"/>
              </a:rPr>
              <a:t>masalah</a:t>
            </a:r>
            <a:r>
              <a:rPr lang="en-ID" sz="2000" dirty="0">
                <a:latin typeface="Bahnschrift" panose="020B0502040204020203" pitchFamily="34" charset="0"/>
              </a:rPr>
              <a:t> dan </a:t>
            </a:r>
            <a:r>
              <a:rPr lang="en-ID" sz="2000" dirty="0" err="1">
                <a:latin typeface="Bahnschrift" panose="020B0502040204020203" pitchFamily="34" charset="0"/>
              </a:rPr>
              <a:t>pengambilan</a:t>
            </a:r>
            <a:r>
              <a:rPr lang="en-ID" sz="2000" dirty="0">
                <a:latin typeface="Bahnschrift" panose="020B0502040204020203" pitchFamily="34" charset="0"/>
              </a:rPr>
              <a:t> </a:t>
            </a:r>
            <a:r>
              <a:rPr lang="en-ID" sz="2000" dirty="0" err="1">
                <a:latin typeface="Bahnschrift" panose="020B0502040204020203" pitchFamily="34" charset="0"/>
              </a:rPr>
              <a:t>keputusan</a:t>
            </a:r>
            <a:r>
              <a:rPr lang="en-ID" sz="2000" dirty="0">
                <a:latin typeface="Bahnschrift" panose="020B0502040204020203" pitchFamily="34" charset="0"/>
              </a:rPr>
              <a:t>.</a:t>
            </a:r>
          </a:p>
        </p:txBody>
      </p:sp>
      <p:pic>
        <p:nvPicPr>
          <p:cNvPr id="8" name="Picture 7">
            <a:extLst>
              <a:ext uri="{FF2B5EF4-FFF2-40B4-BE49-F238E27FC236}">
                <a16:creationId xmlns:a16="http://schemas.microsoft.com/office/drawing/2014/main" id="{2F5A450A-A083-BD0C-8ED2-37976B942E05}"/>
              </a:ext>
            </a:extLst>
          </p:cNvPr>
          <p:cNvPicPr>
            <a:picLocks noChangeAspect="1"/>
          </p:cNvPicPr>
          <p:nvPr/>
        </p:nvPicPr>
        <p:blipFill>
          <a:blip r:embed="rId4"/>
          <a:stretch>
            <a:fillRect/>
          </a:stretch>
        </p:blipFill>
        <p:spPr>
          <a:xfrm>
            <a:off x="737455" y="1477166"/>
            <a:ext cx="5358545" cy="3930669"/>
          </a:xfrm>
          <a:prstGeom prst="rect">
            <a:avLst/>
          </a:prstGeom>
        </p:spPr>
      </p:pic>
      <p:sp>
        <p:nvSpPr>
          <p:cNvPr id="9" name="TextBox 8">
            <a:extLst>
              <a:ext uri="{FF2B5EF4-FFF2-40B4-BE49-F238E27FC236}">
                <a16:creationId xmlns:a16="http://schemas.microsoft.com/office/drawing/2014/main" id="{B40CA4D0-EF74-1725-9581-B2827FCBC007}"/>
              </a:ext>
            </a:extLst>
          </p:cNvPr>
          <p:cNvSpPr txBox="1"/>
          <p:nvPr/>
        </p:nvSpPr>
        <p:spPr>
          <a:xfrm>
            <a:off x="524755" y="5476876"/>
            <a:ext cx="6158574" cy="646331"/>
          </a:xfrm>
          <a:prstGeom prst="rect">
            <a:avLst/>
          </a:prstGeom>
          <a:noFill/>
        </p:spPr>
        <p:txBody>
          <a:bodyPr wrap="square">
            <a:spAutoFit/>
          </a:bodyPr>
          <a:lstStyle/>
          <a:p>
            <a:pPr algn="ctr"/>
            <a:r>
              <a:rPr lang="en-US" dirty="0">
                <a:latin typeface="Bahnschrift" panose="020B0502040204020203" pitchFamily="34" charset="0"/>
              </a:rPr>
              <a:t>Gambar 5. </a:t>
            </a:r>
            <a:r>
              <a:rPr lang="en-US" dirty="0" err="1">
                <a:latin typeface="Bahnschrift" panose="020B0502040204020203" pitchFamily="34" charset="0"/>
              </a:rPr>
              <a:t>Bagaimana</a:t>
            </a:r>
            <a:r>
              <a:rPr lang="en-US" dirty="0">
                <a:latin typeface="Bahnschrift" panose="020B0502040204020203" pitchFamily="34" charset="0"/>
              </a:rPr>
              <a:t> </a:t>
            </a:r>
            <a:r>
              <a:rPr lang="en-US" dirty="0" err="1">
                <a:latin typeface="Bahnschrift" panose="020B0502040204020203" pitchFamily="34" charset="0"/>
              </a:rPr>
              <a:t>pengalaman</a:t>
            </a:r>
            <a:r>
              <a:rPr lang="en-US" dirty="0">
                <a:latin typeface="Bahnschrift" panose="020B0502040204020203" pitchFamily="34" charset="0"/>
              </a:rPr>
              <a:t> </a:t>
            </a:r>
            <a:r>
              <a:rPr lang="en-US" dirty="0" err="1">
                <a:latin typeface="Bahnschrift" panose="020B0502040204020203" pitchFamily="34" charset="0"/>
              </a:rPr>
              <a:t>kerja</a:t>
            </a:r>
            <a:r>
              <a:rPr lang="en-US" dirty="0">
                <a:latin typeface="Bahnschrift" panose="020B0502040204020203" pitchFamily="34" charset="0"/>
              </a:rPr>
              <a:t> </a:t>
            </a:r>
            <a:r>
              <a:rPr lang="en-US" dirty="0" err="1">
                <a:latin typeface="Bahnschrift" panose="020B0502040204020203" pitchFamily="34" charset="0"/>
              </a:rPr>
              <a:t>digunakan</a:t>
            </a:r>
            <a:r>
              <a:rPr lang="en-US" dirty="0">
                <a:latin typeface="Bahnschrift" panose="020B0502040204020203" pitchFamily="34" charset="0"/>
              </a:rPr>
              <a:t> </a:t>
            </a:r>
          </a:p>
          <a:p>
            <a:pPr algn="ct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pengembangan</a:t>
            </a:r>
            <a:r>
              <a:rPr lang="en-US" dirty="0">
                <a:latin typeface="Bahnschrift" panose="020B0502040204020203" pitchFamily="34" charset="0"/>
              </a:rPr>
              <a:t> </a:t>
            </a:r>
            <a:r>
              <a:rPr lang="en-US" dirty="0" err="1">
                <a:latin typeface="Bahnschrift" panose="020B0502040204020203" pitchFamily="34" charset="0"/>
              </a:rPr>
              <a:t>karyawan</a:t>
            </a:r>
            <a:endParaRPr lang="en-ID" dirty="0">
              <a:latin typeface="Bahnschrift" panose="020B0502040204020203" pitchFamily="34" charset="0"/>
            </a:endParaRPr>
          </a:p>
        </p:txBody>
      </p:sp>
    </p:spTree>
    <p:extLst>
      <p:ext uri="{BB962C8B-B14F-4D97-AF65-F5344CB8AC3E}">
        <p14:creationId xmlns:p14="http://schemas.microsoft.com/office/powerpoint/2010/main" val="2913802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Job Experiences (cont.)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6426200" y="1477166"/>
            <a:ext cx="5204523" cy="4401205"/>
          </a:xfrm>
          <a:prstGeom prst="rect">
            <a:avLst/>
          </a:prstGeom>
          <a:noFill/>
        </p:spPr>
        <p:txBody>
          <a:bodyPr wrap="square">
            <a:spAutoFit/>
          </a:bodyPr>
          <a:lstStyle/>
          <a:p>
            <a:pPr algn="just"/>
            <a:r>
              <a:rPr lang="en-US" sz="2000" dirty="0">
                <a:latin typeface="Bahnschrift" panose="020B0502040204020203" pitchFamily="34" charset="0"/>
              </a:rPr>
              <a:t>Temporary Assignments with Other Organizations:</a:t>
            </a:r>
          </a:p>
          <a:p>
            <a:pPr marL="625475" lvl="1" indent="-457200" algn="just">
              <a:buFont typeface="+mj-lt"/>
              <a:buAutoNum type="arabicPeriod"/>
            </a:pPr>
            <a:r>
              <a:rPr lang="en-US" sz="2000" dirty="0">
                <a:latin typeface="Bahnschrift" panose="020B0502040204020203" pitchFamily="34" charset="0"/>
              </a:rPr>
              <a:t>Externship: </a:t>
            </a:r>
            <a:r>
              <a:rPr lang="en-US" sz="2000" dirty="0" err="1">
                <a:latin typeface="Bahnschrift" panose="020B0502040204020203" pitchFamily="34" charset="0"/>
              </a:rPr>
              <a:t>posisi</a:t>
            </a:r>
            <a:r>
              <a:rPr lang="en-US" sz="2000" dirty="0">
                <a:latin typeface="Bahnschrift" panose="020B0502040204020203" pitchFamily="34" charset="0"/>
              </a:rPr>
              <a:t> </a:t>
            </a:r>
            <a:r>
              <a:rPr lang="en-US" sz="2000" i="1" dirty="0">
                <a:latin typeface="Bahnschrift" panose="020B0502040204020203" pitchFamily="34" charset="0"/>
              </a:rPr>
              <a:t>full-time</a:t>
            </a:r>
            <a:r>
              <a:rPr lang="en-US" sz="2000" dirty="0">
                <a:latin typeface="Bahnschrift" panose="020B0502040204020203" pitchFamily="34" charset="0"/>
              </a:rPr>
              <a:t> </a:t>
            </a:r>
            <a:r>
              <a:rPr lang="en-US" sz="2000" dirty="0" err="1">
                <a:latin typeface="Bahnschrift" panose="020B0502040204020203" pitchFamily="34" charset="0"/>
              </a:rPr>
              <a:t>sementara</a:t>
            </a:r>
            <a:r>
              <a:rPr lang="en-US" sz="2000" dirty="0">
                <a:latin typeface="Bahnschrift" panose="020B0502040204020203" pitchFamily="34" charset="0"/>
              </a:rPr>
              <a:t> di </a:t>
            </a:r>
            <a:r>
              <a:rPr lang="en-US" sz="2000" dirty="0" err="1">
                <a:latin typeface="Bahnschrift" panose="020B0502040204020203" pitchFamily="34" charset="0"/>
              </a:rPr>
              <a:t>organisasi</a:t>
            </a:r>
            <a:r>
              <a:rPr lang="en-US" sz="2000" dirty="0">
                <a:latin typeface="Bahnschrift" panose="020B0502040204020203" pitchFamily="34" charset="0"/>
              </a:rPr>
              <a:t> lain, </a:t>
            </a:r>
            <a:r>
              <a:rPr lang="en-US" sz="2000" dirty="0" err="1">
                <a:latin typeface="Bahnschrift" panose="020B0502040204020203" pitchFamily="34" charset="0"/>
              </a:rPr>
              <a:t>biasanya</a:t>
            </a:r>
            <a:r>
              <a:rPr lang="en-US" sz="2000" dirty="0">
                <a:latin typeface="Bahnschrift" panose="020B0502040204020203" pitchFamily="34" charset="0"/>
              </a:rPr>
              <a:t> </a:t>
            </a:r>
            <a:r>
              <a:rPr lang="en-US" sz="2000" dirty="0" err="1">
                <a:latin typeface="Bahnschrift" panose="020B0502040204020203" pitchFamily="34" charset="0"/>
              </a:rPr>
              <a:t>merupakan</a:t>
            </a:r>
            <a:r>
              <a:rPr lang="en-US" sz="2000" dirty="0">
                <a:latin typeface="Bahnschrift" panose="020B0502040204020203" pitchFamily="34" charset="0"/>
              </a:rPr>
              <a:t> </a:t>
            </a:r>
            <a:r>
              <a:rPr lang="en-US" sz="2000" dirty="0" err="1">
                <a:latin typeface="Bahnschrift" panose="020B0502040204020203" pitchFamily="34" charset="0"/>
              </a:rPr>
              <a:t>pilihan</a:t>
            </a:r>
            <a:r>
              <a:rPr lang="en-US" sz="2000" dirty="0">
                <a:latin typeface="Bahnschrift" panose="020B0502040204020203" pitchFamily="34" charset="0"/>
              </a:rPr>
              <a:t> yang </a:t>
            </a:r>
            <a:r>
              <a:rPr lang="en-US" sz="2000" dirty="0" err="1">
                <a:latin typeface="Bahnschrift" panose="020B0502040204020203" pitchFamily="34" charset="0"/>
              </a:rPr>
              <a:t>menarik</a:t>
            </a:r>
            <a:r>
              <a:rPr lang="en-US" sz="2000" dirty="0">
                <a:latin typeface="Bahnschrift" panose="020B0502040204020203" pitchFamily="34" charset="0"/>
              </a:rPr>
              <a:t> </a:t>
            </a:r>
            <a:r>
              <a:rPr lang="en-US" sz="2000" dirty="0" err="1">
                <a:latin typeface="Bahnschrift" panose="020B0502040204020203" pitchFamily="34" charset="0"/>
              </a:rPr>
              <a:t>bagi</a:t>
            </a:r>
            <a:r>
              <a:rPr lang="en-US" sz="2000" dirty="0">
                <a:latin typeface="Bahnschrift" panose="020B0502040204020203" pitchFamily="34" charset="0"/>
              </a:rPr>
              <a:t> </a:t>
            </a:r>
            <a:r>
              <a:rPr lang="en-US" sz="2000" dirty="0" err="1">
                <a:latin typeface="Bahnschrift" panose="020B0502040204020203" pitchFamily="34" charset="0"/>
              </a:rPr>
              <a:t>karyawan</a:t>
            </a:r>
            <a:r>
              <a:rPr lang="en-US" sz="2000" dirty="0">
                <a:latin typeface="Bahnschrift" panose="020B0502040204020203" pitchFamily="34" charset="0"/>
              </a:rPr>
              <a:t> </a:t>
            </a:r>
            <a:r>
              <a:rPr lang="en-US" sz="2000" dirty="0" err="1">
                <a:latin typeface="Bahnschrift" panose="020B0502040204020203" pitchFamily="34" charset="0"/>
              </a:rPr>
              <a:t>dalam</a:t>
            </a:r>
            <a:r>
              <a:rPr lang="en-US" sz="2000" dirty="0">
                <a:latin typeface="Bahnschrift" panose="020B0502040204020203" pitchFamily="34" charset="0"/>
              </a:rPr>
              <a:t> </a:t>
            </a:r>
            <a:r>
              <a:rPr lang="en-US" sz="2000" dirty="0" err="1">
                <a:latin typeface="Bahnschrift" panose="020B0502040204020203" pitchFamily="34" charset="0"/>
              </a:rPr>
              <a:t>posisi</a:t>
            </a:r>
            <a:r>
              <a:rPr lang="en-US" sz="2000" dirty="0">
                <a:latin typeface="Bahnschrift" panose="020B0502040204020203" pitchFamily="34" charset="0"/>
              </a:rPr>
              <a:t> </a:t>
            </a:r>
            <a:r>
              <a:rPr lang="en-US" sz="2000" dirty="0" err="1">
                <a:latin typeface="Bahnschrift" panose="020B0502040204020203" pitchFamily="34" charset="0"/>
              </a:rPr>
              <a:t>analitis</a:t>
            </a:r>
            <a:r>
              <a:rPr lang="en-US" sz="2000" dirty="0">
                <a:latin typeface="Bahnschrift" panose="020B0502040204020203" pitchFamily="34" charset="0"/>
              </a:rPr>
              <a:t>.</a:t>
            </a:r>
          </a:p>
          <a:p>
            <a:pPr marL="625475" lvl="1" indent="-457200" algn="just">
              <a:buFont typeface="+mj-lt"/>
              <a:buAutoNum type="arabicPeriod"/>
            </a:pPr>
            <a:r>
              <a:rPr lang="en-US" sz="2000" dirty="0">
                <a:latin typeface="Bahnschrift" panose="020B0502040204020203" pitchFamily="34" charset="0"/>
              </a:rPr>
              <a:t>Sabbatical: </a:t>
            </a:r>
            <a:r>
              <a:rPr lang="en-US" sz="2000" dirty="0" err="1">
                <a:latin typeface="Bahnschrift" panose="020B0502040204020203" pitchFamily="34" charset="0"/>
              </a:rPr>
              <a:t>cuti</a:t>
            </a:r>
            <a:r>
              <a:rPr lang="en-US" sz="2000" dirty="0">
                <a:latin typeface="Bahnschrift" panose="020B0502040204020203" pitchFamily="34" charset="0"/>
              </a:rPr>
              <a:t> </a:t>
            </a:r>
            <a:r>
              <a:rPr lang="en-US" sz="2000" dirty="0" err="1">
                <a:latin typeface="Bahnschrift" panose="020B0502040204020203" pitchFamily="34" charset="0"/>
              </a:rPr>
              <a:t>panjang</a:t>
            </a:r>
            <a:r>
              <a:rPr lang="en-US" sz="2000" dirty="0">
                <a:latin typeface="Bahnschrift" panose="020B0502040204020203" pitchFamily="34" charset="0"/>
              </a:rPr>
              <a:t> </a:t>
            </a:r>
            <a:r>
              <a:rPr lang="en-US" sz="2000" dirty="0" err="1">
                <a:latin typeface="Bahnschrift" panose="020B0502040204020203" pitchFamily="34" charset="0"/>
              </a:rPr>
              <a:t>dari</a:t>
            </a:r>
            <a:r>
              <a:rPr lang="en-US" sz="2000" dirty="0">
                <a:latin typeface="Bahnschrift" panose="020B0502040204020203" pitchFamily="34" charset="0"/>
              </a:rPr>
              <a:t> </a:t>
            </a:r>
            <a:r>
              <a:rPr lang="en-US" sz="2000" dirty="0" err="1">
                <a:latin typeface="Bahnschrift" panose="020B0502040204020203" pitchFamily="34" charset="0"/>
              </a:rPr>
              <a:t>organisasi</a:t>
            </a:r>
            <a:r>
              <a:rPr lang="en-US" sz="2000" dirty="0">
                <a:latin typeface="Bahnschrift" panose="020B0502040204020203" pitchFamily="34" charset="0"/>
              </a:rPr>
              <a:t> </a:t>
            </a:r>
            <a:r>
              <a:rPr lang="en-US" sz="2000" dirty="0" err="1">
                <a:latin typeface="Bahnschrift" panose="020B0502040204020203" pitchFamily="34" charset="0"/>
              </a:rPr>
              <a:t>untuk</a:t>
            </a:r>
            <a:r>
              <a:rPr lang="en-US" sz="2000" dirty="0">
                <a:latin typeface="Bahnschrift" panose="020B0502040204020203" pitchFamily="34" charset="0"/>
              </a:rPr>
              <a:t> </a:t>
            </a:r>
            <a:r>
              <a:rPr lang="en-US" sz="2000" dirty="0" err="1">
                <a:latin typeface="Bahnschrift" panose="020B0502040204020203" pitchFamily="34" charset="0"/>
              </a:rPr>
              <a:t>memperbaharui</a:t>
            </a:r>
            <a:r>
              <a:rPr lang="en-US" sz="2000" dirty="0">
                <a:latin typeface="Bahnschrift" panose="020B0502040204020203" pitchFamily="34" charset="0"/>
              </a:rPr>
              <a:t> </a:t>
            </a:r>
            <a:r>
              <a:rPr lang="en-US" sz="2000" dirty="0" err="1">
                <a:latin typeface="Bahnschrift" panose="020B0502040204020203" pitchFamily="34" charset="0"/>
              </a:rPr>
              <a:t>atau</a:t>
            </a:r>
            <a:r>
              <a:rPr lang="en-US" sz="2000" dirty="0">
                <a:latin typeface="Bahnschrift" panose="020B0502040204020203" pitchFamily="34" charset="0"/>
              </a:rPr>
              <a:t> </a:t>
            </a:r>
            <a:r>
              <a:rPr lang="en-US" sz="2000" dirty="0" err="1">
                <a:latin typeface="Bahnschrift" panose="020B0502040204020203" pitchFamily="34" charset="0"/>
              </a:rPr>
              <a:t>mengembangkan</a:t>
            </a:r>
            <a:r>
              <a:rPr lang="en-US" sz="2000" dirty="0">
                <a:latin typeface="Bahnschrift" panose="020B0502040204020203" pitchFamily="34" charset="0"/>
              </a:rPr>
              <a:t> </a:t>
            </a:r>
            <a:r>
              <a:rPr lang="en-US" sz="2000" dirty="0" err="1">
                <a:latin typeface="Bahnschrift" panose="020B0502040204020203" pitchFamily="34" charset="0"/>
              </a:rPr>
              <a:t>keterampilan</a:t>
            </a:r>
            <a:r>
              <a:rPr lang="en-US" sz="2000" dirty="0">
                <a:latin typeface="Bahnschrift" panose="020B0502040204020203" pitchFamily="34" charset="0"/>
              </a:rPr>
              <a:t>. </a:t>
            </a:r>
            <a:r>
              <a:rPr lang="en-US" sz="2000" dirty="0" err="1">
                <a:latin typeface="Bahnschrift" panose="020B0502040204020203" pitchFamily="34" charset="0"/>
              </a:rPr>
              <a:t>Biasanya</a:t>
            </a:r>
            <a:r>
              <a:rPr lang="en-US" sz="2000" dirty="0">
                <a:latin typeface="Bahnschrift" panose="020B0502040204020203" pitchFamily="34" charset="0"/>
              </a:rPr>
              <a:t> pada </a:t>
            </a:r>
            <a:r>
              <a:rPr lang="en-US" sz="2000" dirty="0" err="1">
                <a:latin typeface="Bahnschrift" panose="020B0502040204020203" pitchFamily="34" charset="0"/>
              </a:rPr>
              <a:t>kasus</a:t>
            </a:r>
            <a:r>
              <a:rPr lang="en-US" sz="2000" dirty="0">
                <a:latin typeface="Bahnschrift" panose="020B0502040204020203" pitchFamily="34" charset="0"/>
              </a:rPr>
              <a:t> </a:t>
            </a:r>
            <a:r>
              <a:rPr lang="en-US" sz="2000" dirty="0" err="1">
                <a:latin typeface="Bahnschrift" panose="020B0502040204020203" pitchFamily="34" charset="0"/>
              </a:rPr>
              <a:t>ini</a:t>
            </a:r>
            <a:r>
              <a:rPr lang="en-US" sz="2000" dirty="0">
                <a:latin typeface="Bahnschrift" panose="020B0502040204020203" pitchFamily="34" charset="0"/>
              </a:rPr>
              <a:t> </a:t>
            </a:r>
            <a:r>
              <a:rPr lang="en-US" sz="2000" dirty="0" err="1">
                <a:latin typeface="Bahnschrift" panose="020B0502040204020203" pitchFamily="34" charset="0"/>
              </a:rPr>
              <a:t>karyaawan</a:t>
            </a:r>
            <a:r>
              <a:rPr lang="en-US" sz="2000" dirty="0">
                <a:latin typeface="Bahnschrift" panose="020B0502040204020203" pitchFamily="34" charset="0"/>
              </a:rPr>
              <a:t> </a:t>
            </a:r>
            <a:r>
              <a:rPr lang="en-US" sz="2000" dirty="0" err="1">
                <a:latin typeface="Bahnschrift" panose="020B0502040204020203" pitchFamily="34" charset="0"/>
              </a:rPr>
              <a:t>tetap</a:t>
            </a:r>
            <a:r>
              <a:rPr lang="en-US" sz="2000" dirty="0">
                <a:latin typeface="Bahnschrift" panose="020B0502040204020203" pitchFamily="34" charset="0"/>
              </a:rPr>
              <a:t> </a:t>
            </a:r>
            <a:r>
              <a:rPr lang="en-US" sz="2000" dirty="0" err="1">
                <a:latin typeface="Bahnschrift" panose="020B0502040204020203" pitchFamily="34" charset="0"/>
              </a:rPr>
              <a:t>menerima</a:t>
            </a:r>
            <a:r>
              <a:rPr lang="en-US" sz="2000" dirty="0">
                <a:latin typeface="Bahnschrift" panose="020B0502040204020203" pitchFamily="34" charset="0"/>
              </a:rPr>
              <a:t> </a:t>
            </a:r>
            <a:r>
              <a:rPr lang="en-US" sz="2000" dirty="0" err="1">
                <a:latin typeface="Bahnschrift" panose="020B0502040204020203" pitchFamily="34" charset="0"/>
              </a:rPr>
              <a:t>gaji</a:t>
            </a:r>
            <a:r>
              <a:rPr lang="en-US" sz="2000" dirty="0">
                <a:latin typeface="Bahnschrift" panose="020B0502040204020203" pitchFamily="34" charset="0"/>
              </a:rPr>
              <a:t> dan </a:t>
            </a:r>
            <a:r>
              <a:rPr lang="en-US" sz="2000" dirty="0" err="1">
                <a:latin typeface="Bahnschrift" panose="020B0502040204020203" pitchFamily="34" charset="0"/>
              </a:rPr>
              <a:t>tunjangan</a:t>
            </a:r>
            <a:r>
              <a:rPr lang="en-US" sz="2000" dirty="0">
                <a:latin typeface="Bahnschrift" panose="020B0502040204020203" pitchFamily="34" charset="0"/>
              </a:rPr>
              <a:t> </a:t>
            </a:r>
            <a:r>
              <a:rPr lang="en-US" sz="2000" dirty="0" err="1">
                <a:latin typeface="Bahnschrift" panose="020B0502040204020203" pitchFamily="34" charset="0"/>
              </a:rPr>
              <a:t>penuh</a:t>
            </a:r>
            <a:r>
              <a:rPr lang="en-US" sz="2000" dirty="0">
                <a:latin typeface="Bahnschrift" panose="020B0502040204020203" pitchFamily="34" charset="0"/>
              </a:rPr>
              <a:t>. </a:t>
            </a:r>
            <a:r>
              <a:rPr lang="en-US" sz="2000" dirty="0" err="1">
                <a:latin typeface="Bahnschrift" panose="020B0502040204020203" pitchFamily="34" charset="0"/>
              </a:rPr>
              <a:t>Karyawan</a:t>
            </a:r>
            <a:r>
              <a:rPr lang="en-US" sz="2000" dirty="0">
                <a:latin typeface="Bahnschrift" panose="020B0502040204020203" pitchFamily="34" charset="0"/>
              </a:rPr>
              <a:t> </a:t>
            </a:r>
            <a:r>
              <a:rPr lang="en-US" sz="2000" dirty="0" err="1">
                <a:latin typeface="Bahnschrift" panose="020B0502040204020203" pitchFamily="34" charset="0"/>
              </a:rPr>
              <a:t>dilepaskan</a:t>
            </a:r>
            <a:r>
              <a:rPr lang="en-US" sz="2000" dirty="0">
                <a:latin typeface="Bahnschrift" panose="020B0502040204020203" pitchFamily="34" charset="0"/>
              </a:rPr>
              <a:t> </a:t>
            </a:r>
            <a:r>
              <a:rPr lang="en-US" sz="2000" dirty="0" err="1">
                <a:latin typeface="Bahnschrift" panose="020B0502040204020203" pitchFamily="34" charset="0"/>
              </a:rPr>
              <a:t>untuk</a:t>
            </a:r>
            <a:r>
              <a:rPr lang="en-US" sz="2000" dirty="0">
                <a:latin typeface="Bahnschrift" panose="020B0502040204020203" pitchFamily="34" charset="0"/>
              </a:rPr>
              <a:t> </a:t>
            </a:r>
            <a:r>
              <a:rPr lang="en-US" sz="2000" dirty="0" err="1">
                <a:latin typeface="Bahnschrift" panose="020B0502040204020203" pitchFamily="34" charset="0"/>
              </a:rPr>
              <a:t>memperoleh</a:t>
            </a:r>
            <a:r>
              <a:rPr lang="en-US" sz="2000" dirty="0">
                <a:latin typeface="Bahnschrift" panose="020B0502040204020203" pitchFamily="34" charset="0"/>
              </a:rPr>
              <a:t> </a:t>
            </a:r>
            <a:r>
              <a:rPr lang="en-US" sz="2000" dirty="0" err="1">
                <a:latin typeface="Bahnschrift" panose="020B0502040204020203" pitchFamily="34" charset="0"/>
              </a:rPr>
              <a:t>keterampilan</a:t>
            </a:r>
            <a:r>
              <a:rPr lang="en-US" sz="2000" dirty="0">
                <a:latin typeface="Bahnschrift" panose="020B0502040204020203" pitchFamily="34" charset="0"/>
              </a:rPr>
              <a:t> dan </a:t>
            </a:r>
            <a:r>
              <a:rPr lang="en-US" sz="2000" dirty="0" err="1">
                <a:latin typeface="Bahnschrift" panose="020B0502040204020203" pitchFamily="34" charset="0"/>
              </a:rPr>
              <a:t>perspektif</a:t>
            </a:r>
            <a:r>
              <a:rPr lang="en-US" sz="2000" dirty="0">
                <a:latin typeface="Bahnschrift" panose="020B0502040204020203" pitchFamily="34" charset="0"/>
              </a:rPr>
              <a:t> </a:t>
            </a:r>
            <a:r>
              <a:rPr lang="en-US" sz="2000" dirty="0" err="1">
                <a:latin typeface="Bahnschrift" panose="020B0502040204020203" pitchFamily="34" charset="0"/>
              </a:rPr>
              <a:t>baru</a:t>
            </a:r>
            <a:r>
              <a:rPr lang="en-US" sz="2000" dirty="0">
                <a:latin typeface="Bahnschrift" panose="020B0502040204020203" pitchFamily="34" charset="0"/>
              </a:rPr>
              <a:t>.</a:t>
            </a:r>
            <a:endParaRPr lang="en-ID" sz="2000" dirty="0">
              <a:latin typeface="Bahnschrift" panose="020B0502040204020203" pitchFamily="34" charset="0"/>
            </a:endParaRPr>
          </a:p>
        </p:txBody>
      </p:sp>
      <p:pic>
        <p:nvPicPr>
          <p:cNvPr id="8" name="Picture 7">
            <a:extLst>
              <a:ext uri="{FF2B5EF4-FFF2-40B4-BE49-F238E27FC236}">
                <a16:creationId xmlns:a16="http://schemas.microsoft.com/office/drawing/2014/main" id="{2F5A450A-A083-BD0C-8ED2-37976B942E05}"/>
              </a:ext>
            </a:extLst>
          </p:cNvPr>
          <p:cNvPicPr>
            <a:picLocks noChangeAspect="1"/>
          </p:cNvPicPr>
          <p:nvPr/>
        </p:nvPicPr>
        <p:blipFill>
          <a:blip r:embed="rId4"/>
          <a:stretch>
            <a:fillRect/>
          </a:stretch>
        </p:blipFill>
        <p:spPr>
          <a:xfrm>
            <a:off x="737455" y="1477166"/>
            <a:ext cx="5358545" cy="3930669"/>
          </a:xfrm>
          <a:prstGeom prst="rect">
            <a:avLst/>
          </a:prstGeom>
        </p:spPr>
      </p:pic>
      <p:sp>
        <p:nvSpPr>
          <p:cNvPr id="9" name="TextBox 8">
            <a:extLst>
              <a:ext uri="{FF2B5EF4-FFF2-40B4-BE49-F238E27FC236}">
                <a16:creationId xmlns:a16="http://schemas.microsoft.com/office/drawing/2014/main" id="{B40CA4D0-EF74-1725-9581-B2827FCBC007}"/>
              </a:ext>
            </a:extLst>
          </p:cNvPr>
          <p:cNvSpPr txBox="1"/>
          <p:nvPr/>
        </p:nvSpPr>
        <p:spPr>
          <a:xfrm>
            <a:off x="524755" y="5476876"/>
            <a:ext cx="6158574" cy="646331"/>
          </a:xfrm>
          <a:prstGeom prst="rect">
            <a:avLst/>
          </a:prstGeom>
          <a:noFill/>
        </p:spPr>
        <p:txBody>
          <a:bodyPr wrap="square">
            <a:spAutoFit/>
          </a:bodyPr>
          <a:lstStyle/>
          <a:p>
            <a:pPr algn="ctr"/>
            <a:r>
              <a:rPr lang="en-US" dirty="0">
                <a:latin typeface="Bahnschrift" panose="020B0502040204020203" pitchFamily="34" charset="0"/>
              </a:rPr>
              <a:t>Gambar 5. </a:t>
            </a:r>
            <a:r>
              <a:rPr lang="en-US" dirty="0" err="1">
                <a:latin typeface="Bahnschrift" panose="020B0502040204020203" pitchFamily="34" charset="0"/>
              </a:rPr>
              <a:t>Bagaimana</a:t>
            </a:r>
            <a:r>
              <a:rPr lang="en-US" dirty="0">
                <a:latin typeface="Bahnschrift" panose="020B0502040204020203" pitchFamily="34" charset="0"/>
              </a:rPr>
              <a:t> </a:t>
            </a:r>
            <a:r>
              <a:rPr lang="en-US" dirty="0" err="1">
                <a:latin typeface="Bahnschrift" panose="020B0502040204020203" pitchFamily="34" charset="0"/>
              </a:rPr>
              <a:t>pengalaman</a:t>
            </a:r>
            <a:r>
              <a:rPr lang="en-US" dirty="0">
                <a:latin typeface="Bahnschrift" panose="020B0502040204020203" pitchFamily="34" charset="0"/>
              </a:rPr>
              <a:t> </a:t>
            </a:r>
            <a:r>
              <a:rPr lang="en-US" dirty="0" err="1">
                <a:latin typeface="Bahnschrift" panose="020B0502040204020203" pitchFamily="34" charset="0"/>
              </a:rPr>
              <a:t>kerja</a:t>
            </a:r>
            <a:r>
              <a:rPr lang="en-US" dirty="0">
                <a:latin typeface="Bahnschrift" panose="020B0502040204020203" pitchFamily="34" charset="0"/>
              </a:rPr>
              <a:t> </a:t>
            </a:r>
            <a:r>
              <a:rPr lang="en-US" dirty="0" err="1">
                <a:latin typeface="Bahnschrift" panose="020B0502040204020203" pitchFamily="34" charset="0"/>
              </a:rPr>
              <a:t>digunakan</a:t>
            </a:r>
            <a:r>
              <a:rPr lang="en-US" dirty="0">
                <a:latin typeface="Bahnschrift" panose="020B0502040204020203" pitchFamily="34" charset="0"/>
              </a:rPr>
              <a:t> </a:t>
            </a:r>
          </a:p>
          <a:p>
            <a:pPr algn="ct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pengembangan</a:t>
            </a:r>
            <a:r>
              <a:rPr lang="en-US" dirty="0">
                <a:latin typeface="Bahnschrift" panose="020B0502040204020203" pitchFamily="34" charset="0"/>
              </a:rPr>
              <a:t> </a:t>
            </a:r>
            <a:r>
              <a:rPr lang="en-US" dirty="0" err="1">
                <a:latin typeface="Bahnschrift" panose="020B0502040204020203" pitchFamily="34" charset="0"/>
              </a:rPr>
              <a:t>karyawan</a:t>
            </a:r>
            <a:endParaRPr lang="en-ID" dirty="0">
              <a:latin typeface="Bahnschrift" panose="020B0502040204020203" pitchFamily="34" charset="0"/>
            </a:endParaRPr>
          </a:p>
        </p:txBody>
      </p:sp>
    </p:spTree>
    <p:extLst>
      <p:ext uri="{BB962C8B-B14F-4D97-AF65-F5344CB8AC3E}">
        <p14:creationId xmlns:p14="http://schemas.microsoft.com/office/powerpoint/2010/main" val="609979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Systems for Career Management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3393862-BBC1-7153-8A8A-6CF0EB4DB8A8}"/>
              </a:ext>
            </a:extLst>
          </p:cNvPr>
          <p:cNvPicPr>
            <a:picLocks noChangeAspect="1"/>
          </p:cNvPicPr>
          <p:nvPr/>
        </p:nvPicPr>
        <p:blipFill>
          <a:blip r:embed="rId4"/>
          <a:stretch>
            <a:fillRect/>
          </a:stretch>
        </p:blipFill>
        <p:spPr>
          <a:xfrm>
            <a:off x="1199233" y="1229518"/>
            <a:ext cx="9793534" cy="4398963"/>
          </a:xfrm>
          <a:prstGeom prst="rect">
            <a:avLst/>
          </a:prstGeom>
        </p:spPr>
      </p:pic>
      <p:sp>
        <p:nvSpPr>
          <p:cNvPr id="9" name="TextBox 8">
            <a:extLst>
              <a:ext uri="{FF2B5EF4-FFF2-40B4-BE49-F238E27FC236}">
                <a16:creationId xmlns:a16="http://schemas.microsoft.com/office/drawing/2014/main" id="{3676BD8A-A182-C393-136D-9ED944D9C949}"/>
              </a:ext>
            </a:extLst>
          </p:cNvPr>
          <p:cNvSpPr txBox="1"/>
          <p:nvPr/>
        </p:nvSpPr>
        <p:spPr>
          <a:xfrm>
            <a:off x="1199233" y="5506087"/>
            <a:ext cx="9940045" cy="369332"/>
          </a:xfrm>
          <a:prstGeom prst="rect">
            <a:avLst/>
          </a:prstGeom>
          <a:noFill/>
        </p:spPr>
        <p:txBody>
          <a:bodyPr wrap="square">
            <a:spAutoFit/>
          </a:bodyPr>
          <a:lstStyle/>
          <a:p>
            <a:pPr algn="ctr"/>
            <a:r>
              <a:rPr lang="en-US" dirty="0">
                <a:latin typeface="Bahnschrift" panose="020B0502040204020203" pitchFamily="34" charset="0"/>
              </a:rPr>
              <a:t>Gambar 5. Langkah-</a:t>
            </a:r>
            <a:r>
              <a:rPr lang="en-US" dirty="0" err="1">
                <a:latin typeface="Bahnschrift" panose="020B0502040204020203" pitchFamily="34" charset="0"/>
              </a:rPr>
              <a:t>langkah</a:t>
            </a:r>
            <a:r>
              <a:rPr lang="en-US" dirty="0">
                <a:latin typeface="Bahnschrift" panose="020B0502040204020203" pitchFamily="34" charset="0"/>
              </a:rPr>
              <a:t> </a:t>
            </a:r>
            <a:r>
              <a:rPr lang="en-US" dirty="0" err="1">
                <a:latin typeface="Bahnschrift" panose="020B0502040204020203" pitchFamily="34" charset="0"/>
              </a:rPr>
              <a:t>dalam</a:t>
            </a:r>
            <a:r>
              <a:rPr lang="en-US" dirty="0">
                <a:latin typeface="Bahnschrift" panose="020B0502040204020203" pitchFamily="34" charset="0"/>
              </a:rPr>
              <a:t> Proses </a:t>
            </a:r>
            <a:r>
              <a:rPr lang="en-US" dirty="0" err="1">
                <a:latin typeface="Bahnschrift" panose="020B0502040204020203" pitchFamily="34" charset="0"/>
              </a:rPr>
              <a:t>Manajemen</a:t>
            </a:r>
            <a:r>
              <a:rPr lang="en-US" dirty="0">
                <a:latin typeface="Bahnschrift" panose="020B0502040204020203" pitchFamily="34" charset="0"/>
              </a:rPr>
              <a:t> </a:t>
            </a:r>
            <a:r>
              <a:rPr lang="en-US" dirty="0" err="1">
                <a:latin typeface="Bahnschrift" panose="020B0502040204020203" pitchFamily="34" charset="0"/>
              </a:rPr>
              <a:t>Karir</a:t>
            </a:r>
            <a:endParaRPr lang="en-ID" dirty="0">
              <a:latin typeface="Bahnschrift" panose="020B0502040204020203" pitchFamily="34" charset="0"/>
            </a:endParaRPr>
          </a:p>
        </p:txBody>
      </p:sp>
    </p:spTree>
    <p:extLst>
      <p:ext uri="{BB962C8B-B14F-4D97-AF65-F5344CB8AC3E}">
        <p14:creationId xmlns:p14="http://schemas.microsoft.com/office/powerpoint/2010/main" val="101823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fi-FI" sz="3600" dirty="0">
                <a:solidFill>
                  <a:schemeClr val="bg1"/>
                </a:solidFill>
                <a:latin typeface="Bahnschrift" panose="020B0502040204020203" pitchFamily="34" charset="0"/>
              </a:rPr>
              <a:t>Pelatihan Terkait dengan Kebutuhan Organisasi</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3BB8057-FF2E-6313-AB51-8515DEE4DF5F}"/>
              </a:ext>
            </a:extLst>
          </p:cNvPr>
          <p:cNvSpPr txBox="1"/>
          <p:nvPr/>
        </p:nvSpPr>
        <p:spPr>
          <a:xfrm>
            <a:off x="6352673" y="1363375"/>
            <a:ext cx="5438273" cy="4247317"/>
          </a:xfrm>
          <a:prstGeom prst="rect">
            <a:avLst/>
          </a:prstGeom>
          <a:noFill/>
        </p:spPr>
        <p:txBody>
          <a:bodyPr wrap="square">
            <a:spAutoFit/>
          </a:bodyPr>
          <a:lstStyle/>
          <a:p>
            <a:pPr marL="342900" indent="-342900" algn="just">
              <a:buFont typeface="Arial" panose="020B0604020202020204" pitchFamily="34" charset="0"/>
              <a:buChar char="•"/>
            </a:pPr>
            <a:r>
              <a:rPr lang="en-US" dirty="0" err="1">
                <a:latin typeface="Bahnschrift" panose="020B0502040204020203" pitchFamily="34" charset="0"/>
              </a:rPr>
              <a:t>Perubahan</a:t>
            </a:r>
            <a:r>
              <a:rPr lang="en-US" dirty="0">
                <a:latin typeface="Bahnschrift" panose="020B0502040204020203" pitchFamily="34" charset="0"/>
              </a:rPr>
              <a:t> yang </a:t>
            </a:r>
            <a:r>
              <a:rPr lang="en-US" dirty="0" err="1">
                <a:latin typeface="Bahnschrift" panose="020B0502040204020203" pitchFamily="34" charset="0"/>
              </a:rPr>
              <a:t>cepat</a:t>
            </a:r>
            <a:r>
              <a:rPr lang="en-US" dirty="0">
                <a:latin typeface="Bahnschrift" panose="020B0502040204020203" pitchFamily="34" charset="0"/>
              </a:rPr>
              <a:t>, </a:t>
            </a:r>
            <a:r>
              <a:rPr lang="en-US" dirty="0" err="1">
                <a:latin typeface="Bahnschrift" panose="020B0502040204020203" pitchFamily="34" charset="0"/>
              </a:rPr>
              <a:t>terutama</a:t>
            </a:r>
            <a:r>
              <a:rPr lang="en-US" dirty="0">
                <a:latin typeface="Bahnschrift" panose="020B0502040204020203" pitchFamily="34" charset="0"/>
              </a:rPr>
              <a:t> di </a:t>
            </a:r>
            <a:r>
              <a:rPr lang="en-US" dirty="0" err="1">
                <a:latin typeface="Bahnschrift" panose="020B0502040204020203" pitchFamily="34" charset="0"/>
              </a:rPr>
              <a:t>bidang</a:t>
            </a:r>
            <a:r>
              <a:rPr lang="en-US" dirty="0">
                <a:latin typeface="Bahnschrift" panose="020B0502040204020203" pitchFamily="34" charset="0"/>
              </a:rPr>
              <a:t> </a:t>
            </a:r>
            <a:r>
              <a:rPr lang="en-US" dirty="0" err="1">
                <a:latin typeface="Bahnschrift" panose="020B0502040204020203" pitchFamily="34" charset="0"/>
              </a:rPr>
              <a:t>teknologi</a:t>
            </a:r>
            <a:r>
              <a:rPr lang="en-US" dirty="0">
                <a:latin typeface="Bahnschrift" panose="020B0502040204020203" pitchFamily="34" charset="0"/>
              </a:rPr>
              <a:t>, </a:t>
            </a:r>
            <a:r>
              <a:rPr lang="en-US" dirty="0" err="1">
                <a:latin typeface="Bahnschrift" panose="020B0502040204020203" pitchFamily="34" charset="0"/>
              </a:rPr>
              <a:t>mengharuskan</a:t>
            </a:r>
            <a:r>
              <a:rPr lang="en-US" dirty="0">
                <a:latin typeface="Bahnschrift" panose="020B0502040204020203" pitchFamily="34" charset="0"/>
              </a:rPr>
              <a:t> </a:t>
            </a:r>
            <a:r>
              <a:rPr lang="en-US" dirty="0" err="1">
                <a:latin typeface="Bahnschrift" panose="020B0502040204020203" pitchFamily="34" charset="0"/>
              </a:rPr>
              <a:t>karyawan</a:t>
            </a:r>
            <a:r>
              <a:rPr lang="en-US" dirty="0">
                <a:latin typeface="Bahnschrift" panose="020B0502040204020203" pitchFamily="34" charset="0"/>
              </a:rPr>
              <a:t> </a:t>
            </a:r>
            <a:r>
              <a:rPr lang="en-US" dirty="0" err="1">
                <a:latin typeface="Bahnschrift" panose="020B0502040204020203" pitchFamily="34" charset="0"/>
              </a:rPr>
              <a:t>untuk</a:t>
            </a:r>
            <a:r>
              <a:rPr lang="en-US" dirty="0">
                <a:latin typeface="Bahnschrift" panose="020B0502040204020203" pitchFamily="34" charset="0"/>
              </a:rPr>
              <a:t> </a:t>
            </a:r>
            <a:r>
              <a:rPr lang="en-US" dirty="0" err="1">
                <a:latin typeface="Bahnschrift" panose="020B0502040204020203" pitchFamily="34" charset="0"/>
              </a:rPr>
              <a:t>terus</a:t>
            </a:r>
            <a:r>
              <a:rPr lang="en-US" dirty="0">
                <a:latin typeface="Bahnschrift" panose="020B0502040204020203" pitchFamily="34" charset="0"/>
              </a:rPr>
              <a:t> </a:t>
            </a:r>
            <a:r>
              <a:rPr lang="en-US" dirty="0" err="1">
                <a:latin typeface="Bahnschrift" panose="020B0502040204020203" pitchFamily="34" charset="0"/>
              </a:rPr>
              <a:t>mempelajari</a:t>
            </a:r>
            <a:r>
              <a:rPr lang="en-US" dirty="0">
                <a:latin typeface="Bahnschrift" panose="020B0502040204020203" pitchFamily="34" charset="0"/>
              </a:rPr>
              <a:t> </a:t>
            </a:r>
            <a:r>
              <a:rPr lang="en-US" dirty="0" err="1">
                <a:latin typeface="Bahnschrift" panose="020B0502040204020203" pitchFamily="34" charset="0"/>
              </a:rPr>
              <a:t>keterampilan</a:t>
            </a:r>
            <a:r>
              <a:rPr lang="en-US" dirty="0">
                <a:latin typeface="Bahnschrift" panose="020B0502040204020203" pitchFamily="34" charset="0"/>
              </a:rPr>
              <a:t> </a:t>
            </a:r>
            <a:r>
              <a:rPr lang="en-US" dirty="0" err="1">
                <a:latin typeface="Bahnschrift" panose="020B0502040204020203" pitchFamily="34" charset="0"/>
              </a:rPr>
              <a:t>baru</a:t>
            </a:r>
            <a:r>
              <a:rPr lang="en-US" dirty="0">
                <a:latin typeface="Bahnschrift" panose="020B0502040204020203" pitchFamily="34" charset="0"/>
              </a:rPr>
              <a:t>.</a:t>
            </a:r>
          </a:p>
          <a:p>
            <a:pPr marL="342900" indent="-342900" algn="just">
              <a:buFont typeface="Arial" panose="020B0604020202020204" pitchFamily="34" charset="0"/>
              <a:buChar char="•"/>
            </a:pPr>
            <a:r>
              <a:rPr lang="id-ID" dirty="0">
                <a:latin typeface="Bahnschrift" panose="020B0502040204020203" pitchFamily="34" charset="0"/>
              </a:rPr>
              <a:t>Untuk mencapai tujuan </a:t>
            </a:r>
            <a:r>
              <a:rPr lang="en-US" dirty="0" err="1">
                <a:latin typeface="Bahnschrift" panose="020B0502040204020203" pitchFamily="34" charset="0"/>
              </a:rPr>
              <a:t>pelatihan</a:t>
            </a:r>
            <a:r>
              <a:rPr lang="en-US" dirty="0">
                <a:latin typeface="Bahnschrift" panose="020B0502040204020203" pitchFamily="34" charset="0"/>
              </a:rPr>
              <a:t> yang </a:t>
            </a:r>
            <a:r>
              <a:rPr lang="en-US" dirty="0" err="1">
                <a:latin typeface="Bahnschrift" panose="020B0502040204020203" pitchFamily="34" charset="0"/>
              </a:rPr>
              <a:t>efektif</a:t>
            </a:r>
            <a:r>
              <a:rPr lang="id-ID" dirty="0">
                <a:latin typeface="Bahnschrift" panose="020B0502040204020203" pitchFamily="34" charset="0"/>
              </a:rPr>
              <a:t>, profesional SDM melakukan pendekatan pelatihan melalui </a:t>
            </a:r>
            <a:r>
              <a:rPr lang="id-ID" b="1" dirty="0">
                <a:latin typeface="Bahnschrift" panose="020B0502040204020203" pitchFamily="34" charset="0"/>
              </a:rPr>
              <a:t>desain instruksional</a:t>
            </a:r>
            <a:r>
              <a:rPr lang="en-US" dirty="0">
                <a:latin typeface="Bahnschrift" panose="020B0502040204020203" pitchFamily="34" charset="0"/>
              </a:rPr>
              <a:t>, </a:t>
            </a:r>
            <a:r>
              <a:rPr lang="en-US" dirty="0" err="1">
                <a:latin typeface="Bahnschrift" panose="020B0502040204020203" pitchFamily="34" charset="0"/>
              </a:rPr>
              <a:t>yaitu</a:t>
            </a:r>
            <a:r>
              <a:rPr lang="en-US" dirty="0">
                <a:latin typeface="Bahnschrift" panose="020B0502040204020203" pitchFamily="34" charset="0"/>
              </a:rPr>
              <a:t> </a:t>
            </a:r>
            <a:r>
              <a:rPr lang="id-ID" dirty="0">
                <a:latin typeface="Bahnschrift" panose="020B0502040204020203" pitchFamily="34" charset="0"/>
              </a:rPr>
              <a:t>suatu proses pengembangan pelatihan secara sistematis untuk memenuhi kebutuhan </a:t>
            </a:r>
            <a:r>
              <a:rPr lang="en-US" dirty="0">
                <a:latin typeface="Bahnschrift" panose="020B0502040204020203" pitchFamily="34" charset="0"/>
              </a:rPr>
              <a:t>training </a:t>
            </a:r>
            <a:r>
              <a:rPr lang="id-ID" dirty="0">
                <a:latin typeface="Bahnschrift" panose="020B0502040204020203" pitchFamily="34" charset="0"/>
              </a:rPr>
              <a:t>yang ditentukan</a:t>
            </a:r>
            <a:endParaRPr lang="en-US" dirty="0">
              <a:latin typeface="Bahnschrift" panose="020B0502040204020203" pitchFamily="34" charset="0"/>
            </a:endParaRPr>
          </a:p>
          <a:p>
            <a:pPr marL="342900" indent="-342900" algn="just">
              <a:buFont typeface="Arial" panose="020B0604020202020204" pitchFamily="34" charset="0"/>
              <a:buChar char="•"/>
            </a:pPr>
            <a:r>
              <a:rPr lang="en-US" b="1" i="1" dirty="0">
                <a:latin typeface="Bahnschrift" panose="020B0502040204020203" pitchFamily="34" charset="0"/>
              </a:rPr>
              <a:t>L</a:t>
            </a:r>
            <a:r>
              <a:rPr lang="id-ID" b="1" i="1" dirty="0">
                <a:latin typeface="Bahnschrift" panose="020B0502040204020203" pitchFamily="34" charset="0"/>
              </a:rPr>
              <a:t>earning management system </a:t>
            </a:r>
            <a:r>
              <a:rPr lang="id-ID" dirty="0">
                <a:latin typeface="Bahnschrift" panose="020B0502040204020203" pitchFamily="34" charset="0"/>
              </a:rPr>
              <a:t>(LMS)</a:t>
            </a:r>
            <a:r>
              <a:rPr lang="en-US" dirty="0">
                <a:latin typeface="Bahnschrift" panose="020B0502040204020203" pitchFamily="34" charset="0"/>
              </a:rPr>
              <a:t> </a:t>
            </a:r>
            <a:r>
              <a:rPr lang="en-US" dirty="0" err="1">
                <a:latin typeface="Bahnschrift" panose="020B0502040204020203" pitchFamily="34" charset="0"/>
              </a:rPr>
              <a:t>merupakan</a:t>
            </a:r>
            <a:r>
              <a:rPr lang="id-ID" dirty="0">
                <a:latin typeface="Bahnschrift" panose="020B0502040204020203" pitchFamily="34" charset="0"/>
              </a:rPr>
              <a:t> sebuah aplikasi komputer yang mengotomatiskan administrasi, pengembangan, dan penyampaian program pelatihan perusahaan</a:t>
            </a:r>
            <a:r>
              <a:rPr lang="en-US" dirty="0">
                <a:latin typeface="Bahnschrift" panose="020B0502040204020203" pitchFamily="34" charset="0"/>
              </a:rPr>
              <a:t> yang </a:t>
            </a:r>
            <a:r>
              <a:rPr lang="en-US" dirty="0" err="1">
                <a:latin typeface="Bahnschrift" panose="020B0502040204020203" pitchFamily="34" charset="0"/>
              </a:rPr>
              <a:t>mulai</a:t>
            </a:r>
            <a:r>
              <a:rPr lang="en-US" dirty="0">
                <a:latin typeface="Bahnschrift" panose="020B0502040204020203" pitchFamily="34" charset="0"/>
              </a:rPr>
              <a:t> </a:t>
            </a:r>
            <a:r>
              <a:rPr lang="en-US" dirty="0" err="1">
                <a:latin typeface="Bahnschrift" panose="020B0502040204020203" pitchFamily="34" charset="0"/>
              </a:rPr>
              <a:t>digunakan</a:t>
            </a:r>
            <a:r>
              <a:rPr lang="en-US" dirty="0">
                <a:latin typeface="Bahnschrift" panose="020B0502040204020203" pitchFamily="34" charset="0"/>
              </a:rPr>
              <a:t> oleh </a:t>
            </a:r>
            <a:r>
              <a:rPr lang="en-US" dirty="0" err="1">
                <a:latin typeface="Bahnschrift" panose="020B0502040204020203" pitchFamily="34" charset="0"/>
              </a:rPr>
              <a:t>banyak</a:t>
            </a:r>
            <a:r>
              <a:rPr lang="en-US" dirty="0">
                <a:latin typeface="Bahnschrift" panose="020B0502040204020203" pitchFamily="34" charset="0"/>
              </a:rPr>
              <a:t> </a:t>
            </a:r>
            <a:r>
              <a:rPr lang="en-US" dirty="0" err="1">
                <a:latin typeface="Bahnschrift" panose="020B0502040204020203" pitchFamily="34" charset="0"/>
              </a:rPr>
              <a:t>perusahaan</a:t>
            </a:r>
            <a:r>
              <a:rPr lang="id-ID" dirty="0">
                <a:latin typeface="Bahnschrift" panose="020B0502040204020203" pitchFamily="34" charset="0"/>
              </a:rPr>
              <a:t>.</a:t>
            </a:r>
          </a:p>
        </p:txBody>
      </p:sp>
      <p:pic>
        <p:nvPicPr>
          <p:cNvPr id="7" name="Picture 6">
            <a:extLst>
              <a:ext uri="{FF2B5EF4-FFF2-40B4-BE49-F238E27FC236}">
                <a16:creationId xmlns:a16="http://schemas.microsoft.com/office/drawing/2014/main" id="{5942D368-42B6-33FA-9903-6BBFB186B9C8}"/>
              </a:ext>
            </a:extLst>
          </p:cNvPr>
          <p:cNvPicPr>
            <a:picLocks noChangeAspect="1"/>
          </p:cNvPicPr>
          <p:nvPr/>
        </p:nvPicPr>
        <p:blipFill>
          <a:blip r:embed="rId4"/>
          <a:stretch>
            <a:fillRect/>
          </a:stretch>
        </p:blipFill>
        <p:spPr>
          <a:xfrm>
            <a:off x="3117177" y="1237851"/>
            <a:ext cx="3102553" cy="4911114"/>
          </a:xfrm>
          <a:prstGeom prst="rect">
            <a:avLst/>
          </a:prstGeom>
        </p:spPr>
      </p:pic>
      <p:sp>
        <p:nvSpPr>
          <p:cNvPr id="9" name="TextBox 8">
            <a:extLst>
              <a:ext uri="{FF2B5EF4-FFF2-40B4-BE49-F238E27FC236}">
                <a16:creationId xmlns:a16="http://schemas.microsoft.com/office/drawing/2014/main" id="{884E3E1B-CD47-91F6-8212-07469906BDED}"/>
              </a:ext>
            </a:extLst>
          </p:cNvPr>
          <p:cNvSpPr txBox="1"/>
          <p:nvPr/>
        </p:nvSpPr>
        <p:spPr>
          <a:xfrm>
            <a:off x="65550" y="3210035"/>
            <a:ext cx="3051627" cy="830997"/>
          </a:xfrm>
          <a:prstGeom prst="rect">
            <a:avLst/>
          </a:prstGeom>
          <a:noFill/>
        </p:spPr>
        <p:txBody>
          <a:bodyPr wrap="square">
            <a:spAutoFit/>
          </a:bodyPr>
          <a:lstStyle/>
          <a:p>
            <a:pPr algn="ctr"/>
            <a:r>
              <a:rPr lang="en-US" sz="1600" dirty="0">
                <a:latin typeface="Bahnschrift" panose="020B0502040204020203" pitchFamily="34" charset="0"/>
              </a:rPr>
              <a:t>Gambar 1. T</a:t>
            </a:r>
            <a:r>
              <a:rPr lang="en-ID" sz="1600" dirty="0" err="1">
                <a:latin typeface="Bahnschrift" panose="020B0502040204020203" pitchFamily="34" charset="0"/>
              </a:rPr>
              <a:t>ahapan-tahapan</a:t>
            </a:r>
            <a:r>
              <a:rPr lang="en-ID" sz="1600" dirty="0">
                <a:latin typeface="Bahnschrift" panose="020B0502040204020203" pitchFamily="34" charset="0"/>
              </a:rPr>
              <a:t> </a:t>
            </a:r>
          </a:p>
          <a:p>
            <a:pPr algn="ctr"/>
            <a:r>
              <a:rPr lang="en-ID" sz="1600" dirty="0" err="1">
                <a:latin typeface="Bahnschrift" panose="020B0502040204020203" pitchFamily="34" charset="0"/>
              </a:rPr>
              <a:t>dalam</a:t>
            </a:r>
            <a:r>
              <a:rPr lang="en-ID" sz="1600" dirty="0">
                <a:latin typeface="Bahnschrift" panose="020B0502040204020203" pitchFamily="34" charset="0"/>
              </a:rPr>
              <a:t> </a:t>
            </a:r>
          </a:p>
          <a:p>
            <a:pPr algn="ctr"/>
            <a:r>
              <a:rPr lang="en-ID" sz="1600" dirty="0">
                <a:latin typeface="Bahnschrift" panose="020B0502040204020203" pitchFamily="34" charset="0"/>
              </a:rPr>
              <a:t>Instructional Design</a:t>
            </a:r>
            <a:endParaRPr lang="id-ID" sz="1600" dirty="0">
              <a:latin typeface="Bahnschrift" panose="020B0502040204020203" pitchFamily="34" charset="0"/>
            </a:endParaRPr>
          </a:p>
        </p:txBody>
      </p:sp>
    </p:spTree>
    <p:extLst>
      <p:ext uri="{BB962C8B-B14F-4D97-AF65-F5344CB8AC3E}">
        <p14:creationId xmlns:p14="http://schemas.microsoft.com/office/powerpoint/2010/main" val="2132609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Development-Related Challenges</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6" y="1477166"/>
            <a:ext cx="7227766" cy="4401205"/>
          </a:xfrm>
          <a:prstGeom prst="rect">
            <a:avLst/>
          </a:prstGeom>
          <a:noFill/>
        </p:spPr>
        <p:txBody>
          <a:bodyPr wrap="square">
            <a:spAutoFit/>
          </a:bodyPr>
          <a:lstStyle/>
          <a:p>
            <a:pPr marL="285750" indent="-285750" algn="just">
              <a:buFont typeface="Arial" panose="020B0604020202020204" pitchFamily="34" charset="0"/>
              <a:buChar char="•"/>
            </a:pPr>
            <a:r>
              <a:rPr lang="en-ID" sz="2000" b="1" dirty="0">
                <a:latin typeface="Bahnschrift" panose="020B0502040204020203" pitchFamily="34" charset="0"/>
              </a:rPr>
              <a:t>The Glass Ceiling</a:t>
            </a:r>
            <a:r>
              <a:rPr lang="en-ID" sz="2000" dirty="0">
                <a:latin typeface="Bahnschrift" panose="020B0502040204020203" pitchFamily="34" charset="0"/>
              </a:rPr>
              <a:t>: </a:t>
            </a:r>
            <a:r>
              <a:rPr lang="en-ID" sz="2000" dirty="0" err="1">
                <a:latin typeface="Bahnschrift" panose="020B0502040204020203" pitchFamily="34" charset="0"/>
              </a:rPr>
              <a:t>Keadaan</a:t>
            </a:r>
            <a:r>
              <a:rPr lang="en-ID" sz="2000" dirty="0">
                <a:latin typeface="Bahnschrift" panose="020B0502040204020203" pitchFamily="34" charset="0"/>
              </a:rPr>
              <a:t> </a:t>
            </a:r>
            <a:r>
              <a:rPr lang="en-ID" sz="2000" dirty="0" err="1">
                <a:latin typeface="Bahnschrift" panose="020B0502040204020203" pitchFamily="34" charset="0"/>
              </a:rPr>
              <a:t>menyerupai</a:t>
            </a:r>
            <a:r>
              <a:rPr lang="en-ID" sz="2000" dirty="0">
                <a:latin typeface="Bahnschrift" panose="020B0502040204020203" pitchFamily="34" charset="0"/>
              </a:rPr>
              <a:t> </a:t>
            </a:r>
            <a:r>
              <a:rPr lang="en-ID" sz="2000" dirty="0" err="1">
                <a:latin typeface="Bahnschrift" panose="020B0502040204020203" pitchFamily="34" charset="0"/>
              </a:rPr>
              <a:t>penghalang</a:t>
            </a:r>
            <a:r>
              <a:rPr lang="en-ID" sz="2000" dirty="0">
                <a:latin typeface="Bahnschrift" panose="020B0502040204020203" pitchFamily="34" charset="0"/>
              </a:rPr>
              <a:t> </a:t>
            </a:r>
            <a:r>
              <a:rPr lang="en-ID" sz="2000" dirty="0" err="1">
                <a:latin typeface="Bahnschrift" panose="020B0502040204020203" pitchFamily="34" charset="0"/>
              </a:rPr>
              <a:t>tak</a:t>
            </a:r>
            <a:r>
              <a:rPr lang="en-ID" sz="2000" dirty="0">
                <a:latin typeface="Bahnschrift" panose="020B0502040204020203" pitchFamily="34" charset="0"/>
              </a:rPr>
              <a:t> </a:t>
            </a:r>
            <a:r>
              <a:rPr lang="en-ID" sz="2000" dirty="0" err="1">
                <a:latin typeface="Bahnschrift" panose="020B0502040204020203" pitchFamily="34" charset="0"/>
              </a:rPr>
              <a:t>terlihat</a:t>
            </a:r>
            <a:r>
              <a:rPr lang="en-ID" sz="2000" dirty="0">
                <a:latin typeface="Bahnschrift" panose="020B0502040204020203" pitchFamily="34" charset="0"/>
              </a:rPr>
              <a:t> yang </a:t>
            </a:r>
            <a:r>
              <a:rPr lang="en-ID" sz="2000" dirty="0" err="1">
                <a:latin typeface="Bahnschrift" panose="020B0502040204020203" pitchFamily="34" charset="0"/>
              </a:rPr>
              <a:t>membuat</a:t>
            </a:r>
            <a:r>
              <a:rPr lang="en-ID" sz="2000" dirty="0">
                <a:latin typeface="Bahnschrift" panose="020B0502040204020203" pitchFamily="34" charset="0"/>
              </a:rPr>
              <a:t> </a:t>
            </a:r>
            <a:r>
              <a:rPr lang="en-ID" sz="2000" dirty="0" err="1">
                <a:latin typeface="Bahnschrift" panose="020B0502040204020203" pitchFamily="34" charset="0"/>
              </a:rPr>
              <a:t>sebagian</a:t>
            </a:r>
            <a:r>
              <a:rPr lang="en-ID" sz="2000" dirty="0">
                <a:latin typeface="Bahnschrift" panose="020B0502040204020203" pitchFamily="34" charset="0"/>
              </a:rPr>
              <a:t> </a:t>
            </a:r>
            <a:r>
              <a:rPr lang="en-ID" sz="2000" dirty="0" err="1">
                <a:latin typeface="Bahnschrift" panose="020B0502040204020203" pitchFamily="34" charset="0"/>
              </a:rPr>
              <a:t>besar</a:t>
            </a:r>
            <a:r>
              <a:rPr lang="en-ID" sz="2000" dirty="0">
                <a:latin typeface="Bahnschrift" panose="020B0502040204020203" pitchFamily="34" charset="0"/>
              </a:rPr>
              <a:t> </a:t>
            </a:r>
            <a:r>
              <a:rPr lang="en-ID" sz="2000" dirty="0" err="1">
                <a:latin typeface="Bahnschrift" panose="020B0502040204020203" pitchFamily="34" charset="0"/>
              </a:rPr>
              <a:t>perempuan</a:t>
            </a:r>
            <a:r>
              <a:rPr lang="en-ID" sz="2000" dirty="0">
                <a:latin typeface="Bahnschrift" panose="020B0502040204020203" pitchFamily="34" charset="0"/>
              </a:rPr>
              <a:t> dan </a:t>
            </a:r>
            <a:r>
              <a:rPr lang="en-ID" sz="2000" dirty="0" err="1">
                <a:latin typeface="Bahnschrift" panose="020B0502040204020203" pitchFamily="34" charset="0"/>
              </a:rPr>
              <a:t>minoritas</a:t>
            </a:r>
            <a:r>
              <a:rPr lang="en-ID" sz="2000" dirty="0">
                <a:latin typeface="Bahnschrift" panose="020B0502040204020203" pitchFamily="34" charset="0"/>
              </a:rPr>
              <a:t> </a:t>
            </a:r>
            <a:r>
              <a:rPr lang="en-ID" sz="2000" dirty="0" err="1">
                <a:latin typeface="Bahnschrift" panose="020B0502040204020203" pitchFamily="34" charset="0"/>
              </a:rPr>
              <a:t>tidak</a:t>
            </a:r>
            <a:r>
              <a:rPr lang="en-ID" sz="2000" dirty="0">
                <a:latin typeface="Bahnschrift" panose="020B0502040204020203" pitchFamily="34" charset="0"/>
              </a:rPr>
              <a:t> </a:t>
            </a:r>
            <a:r>
              <a:rPr lang="en-ID" sz="2000" dirty="0" err="1">
                <a:latin typeface="Bahnschrift" panose="020B0502040204020203" pitchFamily="34" charset="0"/>
              </a:rPr>
              <a:t>bisa</a:t>
            </a:r>
            <a:r>
              <a:rPr lang="en-ID" sz="2000" dirty="0">
                <a:latin typeface="Bahnschrift" panose="020B0502040204020203" pitchFamily="34" charset="0"/>
              </a:rPr>
              <a:t> </a:t>
            </a:r>
            <a:r>
              <a:rPr lang="en-ID" sz="2000" dirty="0" err="1">
                <a:latin typeface="Bahnschrift" panose="020B0502040204020203" pitchFamily="34" charset="0"/>
              </a:rPr>
              <a:t>mencapai</a:t>
            </a:r>
            <a:r>
              <a:rPr lang="en-ID" sz="2000" dirty="0">
                <a:latin typeface="Bahnschrift" panose="020B0502040204020203" pitchFamily="34" charset="0"/>
              </a:rPr>
              <a:t> </a:t>
            </a:r>
            <a:r>
              <a:rPr lang="en-ID" sz="2000" dirty="0" err="1">
                <a:latin typeface="Bahnschrift" panose="020B0502040204020203" pitchFamily="34" charset="0"/>
              </a:rPr>
              <a:t>posisi</a:t>
            </a:r>
            <a:r>
              <a:rPr lang="en-ID" sz="2000" dirty="0">
                <a:latin typeface="Bahnschrift" panose="020B0502040204020203" pitchFamily="34" charset="0"/>
              </a:rPr>
              <a:t> </a:t>
            </a:r>
            <a:r>
              <a:rPr lang="en-ID" sz="2000" dirty="0" err="1">
                <a:latin typeface="Bahnschrift" panose="020B0502040204020203" pitchFamily="34" charset="0"/>
              </a:rPr>
              <a:t>teratas</a:t>
            </a:r>
            <a:r>
              <a:rPr lang="en-ID" sz="2000" dirty="0">
                <a:latin typeface="Bahnschrift" panose="020B0502040204020203" pitchFamily="34" charset="0"/>
              </a:rPr>
              <a:t> </a:t>
            </a:r>
            <a:r>
              <a:rPr lang="en-ID" sz="2000" dirty="0" err="1">
                <a:latin typeface="Bahnschrift" panose="020B0502040204020203" pitchFamily="34" charset="0"/>
              </a:rPr>
              <a:t>dalam</a:t>
            </a:r>
            <a:r>
              <a:rPr lang="en-ID" sz="2000" dirty="0">
                <a:latin typeface="Bahnschrift" panose="020B0502040204020203" pitchFamily="34" charset="0"/>
              </a:rPr>
              <a:t> </a:t>
            </a:r>
            <a:r>
              <a:rPr lang="en-ID" sz="2000" dirty="0" err="1">
                <a:latin typeface="Bahnschrift" panose="020B0502040204020203" pitchFamily="34" charset="0"/>
              </a:rPr>
              <a:t>organisasi</a:t>
            </a:r>
            <a:r>
              <a:rPr lang="en-ID" sz="2000" dirty="0">
                <a:latin typeface="Bahnschrift" panose="020B0502040204020203" pitchFamily="34" charset="0"/>
              </a:rPr>
              <a:t>.</a:t>
            </a:r>
          </a:p>
          <a:p>
            <a:pPr marL="285750" indent="-285750" algn="just">
              <a:buFont typeface="Arial" panose="020B0604020202020204" pitchFamily="34" charset="0"/>
              <a:buChar char="•"/>
            </a:pPr>
            <a:r>
              <a:rPr lang="en-ID" sz="2000" b="1" dirty="0">
                <a:latin typeface="Bahnschrift" panose="020B0502040204020203" pitchFamily="34" charset="0"/>
              </a:rPr>
              <a:t>Succession Planning</a:t>
            </a:r>
            <a:r>
              <a:rPr lang="en-ID" sz="2000" dirty="0">
                <a:latin typeface="Bahnschrift" panose="020B0502040204020203" pitchFamily="34" charset="0"/>
              </a:rPr>
              <a:t>: </a:t>
            </a:r>
            <a:r>
              <a:rPr lang="nn-NO" sz="2000" dirty="0">
                <a:latin typeface="Bahnschrift" panose="020B0502040204020203" pitchFamily="34" charset="0"/>
              </a:rPr>
              <a:t>Proses mengidentifikasi dan melacak karyawan berpotensi tinggi yang akan dapat mengisi posisi manajemen puncak ketika posisi tersebut ‘kosong’.</a:t>
            </a:r>
            <a:endParaRPr lang="en-ID" sz="2000" dirty="0">
              <a:latin typeface="Bahnschrift" panose="020B0502040204020203" pitchFamily="34" charset="0"/>
            </a:endParaRPr>
          </a:p>
          <a:p>
            <a:pPr marL="285750" indent="-285750" algn="just">
              <a:buFont typeface="Arial" panose="020B0604020202020204" pitchFamily="34" charset="0"/>
              <a:buChar char="•"/>
            </a:pPr>
            <a:r>
              <a:rPr lang="en-ID" sz="2000" b="1" dirty="0">
                <a:latin typeface="Bahnschrift" panose="020B0502040204020203" pitchFamily="34" charset="0"/>
              </a:rPr>
              <a:t>Dysfunctional Managers</a:t>
            </a:r>
            <a:r>
              <a:rPr lang="en-ID" sz="2000" dirty="0">
                <a:latin typeface="Bahnschrift" panose="020B0502040204020203" pitchFamily="34" charset="0"/>
              </a:rPr>
              <a:t>: </a:t>
            </a:r>
            <a:r>
              <a:rPr lang="en-ID" sz="2000" dirty="0" err="1">
                <a:latin typeface="Bahnschrift" panose="020B0502040204020203" pitchFamily="34" charset="0"/>
              </a:rPr>
              <a:t>Perilaku</a:t>
            </a:r>
            <a:r>
              <a:rPr lang="en-ID" sz="2000" dirty="0">
                <a:latin typeface="Bahnschrift" panose="020B0502040204020203" pitchFamily="34" charset="0"/>
              </a:rPr>
              <a:t> </a:t>
            </a:r>
            <a:r>
              <a:rPr lang="en-ID" sz="2000" dirty="0" err="1">
                <a:latin typeface="Bahnschrift" panose="020B0502040204020203" pitchFamily="34" charset="0"/>
              </a:rPr>
              <a:t>disfungsional</a:t>
            </a:r>
            <a:r>
              <a:rPr lang="en-ID" sz="2000" dirty="0">
                <a:latin typeface="Bahnschrift" panose="020B0502040204020203" pitchFamily="34" charset="0"/>
              </a:rPr>
              <a:t> </a:t>
            </a:r>
            <a:r>
              <a:rPr lang="en-ID" sz="2000" dirty="0" err="1">
                <a:latin typeface="Bahnschrift" panose="020B0502040204020203" pitchFamily="34" charset="0"/>
              </a:rPr>
              <a:t>manajer</a:t>
            </a:r>
            <a:r>
              <a:rPr lang="en-ID" sz="2000" dirty="0">
                <a:latin typeface="Bahnschrift" panose="020B0502040204020203" pitchFamily="34" charset="0"/>
              </a:rPr>
              <a:t> </a:t>
            </a:r>
            <a:r>
              <a:rPr lang="en-ID" sz="2000" dirty="0" err="1">
                <a:latin typeface="Bahnschrift" panose="020B0502040204020203" pitchFamily="34" charset="0"/>
              </a:rPr>
              <a:t>seperti</a:t>
            </a:r>
            <a:r>
              <a:rPr lang="en-ID" sz="2000" dirty="0">
                <a:latin typeface="Bahnschrift" panose="020B0502040204020203" pitchFamily="34" charset="0"/>
              </a:rPr>
              <a:t> </a:t>
            </a:r>
            <a:r>
              <a:rPr lang="en-ID" sz="2000" dirty="0" err="1">
                <a:latin typeface="Bahnschrift" panose="020B0502040204020203" pitchFamily="34" charset="0"/>
              </a:rPr>
              <a:t>ketidakpekaan</a:t>
            </a:r>
            <a:r>
              <a:rPr lang="en-ID" sz="2000" dirty="0">
                <a:latin typeface="Bahnschrift" panose="020B0502040204020203" pitchFamily="34" charset="0"/>
              </a:rPr>
              <a:t> </a:t>
            </a:r>
            <a:r>
              <a:rPr lang="en-ID" sz="2000" dirty="0" err="1">
                <a:latin typeface="Bahnschrift" panose="020B0502040204020203" pitchFamily="34" charset="0"/>
              </a:rPr>
              <a:t>terhadap</a:t>
            </a:r>
            <a:r>
              <a:rPr lang="en-ID" sz="2000" dirty="0">
                <a:latin typeface="Bahnschrift" panose="020B0502040204020203" pitchFamily="34" charset="0"/>
              </a:rPr>
              <a:t> orang lain, </a:t>
            </a:r>
            <a:r>
              <a:rPr lang="en-ID" sz="2000" dirty="0" err="1">
                <a:latin typeface="Bahnschrift" panose="020B0502040204020203" pitchFamily="34" charset="0"/>
              </a:rPr>
              <a:t>ketidakmampuan</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menjadi</a:t>
            </a:r>
            <a:r>
              <a:rPr lang="en-ID" sz="2000" dirty="0">
                <a:latin typeface="Bahnschrift" panose="020B0502040204020203" pitchFamily="34" charset="0"/>
              </a:rPr>
              <a:t> </a:t>
            </a:r>
            <a:r>
              <a:rPr lang="en-ID" sz="2000" dirty="0" err="1">
                <a:latin typeface="Bahnschrift" panose="020B0502040204020203" pitchFamily="34" charset="0"/>
              </a:rPr>
              <a:t>pemain</a:t>
            </a:r>
            <a:r>
              <a:rPr lang="en-ID" sz="2000" dirty="0">
                <a:latin typeface="Bahnschrift" panose="020B0502040204020203" pitchFamily="34" charset="0"/>
              </a:rPr>
              <a:t> </a:t>
            </a:r>
            <a:r>
              <a:rPr lang="en-ID" sz="2000" dirty="0" err="1">
                <a:latin typeface="Bahnschrift" panose="020B0502040204020203" pitchFamily="34" charset="0"/>
              </a:rPr>
              <a:t>tim</a:t>
            </a:r>
            <a:r>
              <a:rPr lang="en-ID" sz="2000" dirty="0">
                <a:latin typeface="Bahnschrift" panose="020B0502040204020203" pitchFamily="34" charset="0"/>
              </a:rPr>
              <a:t>, </a:t>
            </a:r>
            <a:r>
              <a:rPr lang="en-ID" sz="2000" dirty="0" err="1">
                <a:latin typeface="Bahnschrift" panose="020B0502040204020203" pitchFamily="34" charset="0"/>
              </a:rPr>
              <a:t>arogansi</a:t>
            </a:r>
            <a:r>
              <a:rPr lang="en-ID" sz="2000" dirty="0">
                <a:latin typeface="Bahnschrift" panose="020B0502040204020203" pitchFamily="34" charset="0"/>
              </a:rPr>
              <a:t>, </a:t>
            </a:r>
            <a:r>
              <a:rPr lang="en-ID" sz="2000" dirty="0" err="1">
                <a:latin typeface="Bahnschrift" panose="020B0502040204020203" pitchFamily="34" charset="0"/>
              </a:rPr>
              <a:t>keterampilan</a:t>
            </a:r>
            <a:r>
              <a:rPr lang="en-ID" sz="2000" dirty="0">
                <a:latin typeface="Bahnschrift" panose="020B0502040204020203" pitchFamily="34" charset="0"/>
              </a:rPr>
              <a:t> </a:t>
            </a:r>
            <a:r>
              <a:rPr lang="en-ID" sz="2000" dirty="0" err="1">
                <a:latin typeface="Bahnschrift" panose="020B0502040204020203" pitchFamily="34" charset="0"/>
              </a:rPr>
              <a:t>manajemen</a:t>
            </a:r>
            <a:r>
              <a:rPr lang="en-ID" sz="2000" dirty="0">
                <a:latin typeface="Bahnschrift" panose="020B0502040204020203" pitchFamily="34" charset="0"/>
              </a:rPr>
              <a:t> </a:t>
            </a:r>
            <a:r>
              <a:rPr lang="en-ID" sz="2000" dirty="0" err="1">
                <a:latin typeface="Bahnschrift" panose="020B0502040204020203" pitchFamily="34" charset="0"/>
              </a:rPr>
              <a:t>konflik</a:t>
            </a:r>
            <a:r>
              <a:rPr lang="en-ID" sz="2000" dirty="0">
                <a:latin typeface="Bahnschrift" panose="020B0502040204020203" pitchFamily="34" charset="0"/>
              </a:rPr>
              <a:t> yang </a:t>
            </a:r>
            <a:r>
              <a:rPr lang="en-ID" sz="2000" dirty="0" err="1">
                <a:latin typeface="Bahnschrift" panose="020B0502040204020203" pitchFamily="34" charset="0"/>
              </a:rPr>
              <a:t>buruk</a:t>
            </a:r>
            <a:r>
              <a:rPr lang="en-ID" sz="2000" dirty="0">
                <a:latin typeface="Bahnschrift" panose="020B0502040204020203" pitchFamily="34" charset="0"/>
              </a:rPr>
              <a:t>, </a:t>
            </a:r>
            <a:r>
              <a:rPr lang="en-ID" sz="2000" dirty="0" err="1">
                <a:latin typeface="Bahnschrift" panose="020B0502040204020203" pitchFamily="34" charset="0"/>
              </a:rPr>
              <a:t>ketidakmampuan</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memenuhi</a:t>
            </a:r>
            <a:r>
              <a:rPr lang="en-ID" sz="2000" dirty="0">
                <a:latin typeface="Bahnschrift" panose="020B0502040204020203" pitchFamily="34" charset="0"/>
              </a:rPr>
              <a:t> </a:t>
            </a:r>
            <a:r>
              <a:rPr lang="en-ID" sz="2000" dirty="0" err="1">
                <a:latin typeface="Bahnschrift" panose="020B0502040204020203" pitchFamily="34" charset="0"/>
              </a:rPr>
              <a:t>tujuan</a:t>
            </a:r>
            <a:r>
              <a:rPr lang="en-ID" sz="2000" dirty="0">
                <a:latin typeface="Bahnschrift" panose="020B0502040204020203" pitchFamily="34" charset="0"/>
              </a:rPr>
              <a:t> </a:t>
            </a:r>
            <a:r>
              <a:rPr lang="en-ID" sz="2000" dirty="0" err="1">
                <a:latin typeface="Bahnschrift" panose="020B0502040204020203" pitchFamily="34" charset="0"/>
              </a:rPr>
              <a:t>bisnis</a:t>
            </a:r>
            <a:r>
              <a:rPr lang="en-ID" sz="2000" dirty="0">
                <a:latin typeface="Bahnschrift" panose="020B0502040204020203" pitchFamily="34" charset="0"/>
              </a:rPr>
              <a:t>, dan </a:t>
            </a:r>
            <a:r>
              <a:rPr lang="en-ID" sz="2000" dirty="0" err="1">
                <a:latin typeface="Bahnschrift" panose="020B0502040204020203" pitchFamily="34" charset="0"/>
              </a:rPr>
              <a:t>ketidakmampuan</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beradaptasi</a:t>
            </a:r>
            <a:r>
              <a:rPr lang="en-ID" sz="2000" dirty="0">
                <a:latin typeface="Bahnschrift" panose="020B0502040204020203" pitchFamily="34" charset="0"/>
              </a:rPr>
              <a:t> </a:t>
            </a:r>
            <a:r>
              <a:rPr lang="en-ID" sz="2000" dirty="0" err="1">
                <a:latin typeface="Bahnschrift" panose="020B0502040204020203" pitchFamily="34" charset="0"/>
              </a:rPr>
              <a:t>dengan</a:t>
            </a:r>
            <a:r>
              <a:rPr lang="en-ID" sz="2000" dirty="0">
                <a:latin typeface="Bahnschrift" panose="020B0502040204020203" pitchFamily="34" charset="0"/>
              </a:rPr>
              <a:t> </a:t>
            </a:r>
            <a:r>
              <a:rPr lang="en-ID" sz="2000" dirty="0" err="1">
                <a:latin typeface="Bahnschrift" panose="020B0502040204020203" pitchFamily="34" charset="0"/>
              </a:rPr>
              <a:t>perubahan</a:t>
            </a:r>
            <a:r>
              <a:rPr lang="en-ID" sz="2000" dirty="0">
                <a:latin typeface="Bahnschrift" panose="020B0502040204020203" pitchFamily="34" charset="0"/>
              </a:rPr>
              <a:t>.</a:t>
            </a:r>
          </a:p>
          <a:p>
            <a:pPr marL="285750" indent="-285750" algn="just">
              <a:buFont typeface="Arial" panose="020B0604020202020204" pitchFamily="34" charset="0"/>
              <a:buChar char="•"/>
            </a:pPr>
            <a:endParaRPr lang="en-ID" sz="2000" dirty="0">
              <a:latin typeface="Bahnschrift" panose="020B0502040204020203" pitchFamily="34" charset="0"/>
            </a:endParaRPr>
          </a:p>
        </p:txBody>
      </p:sp>
      <p:pic>
        <p:nvPicPr>
          <p:cNvPr id="3" name="Picture 2">
            <a:extLst>
              <a:ext uri="{FF2B5EF4-FFF2-40B4-BE49-F238E27FC236}">
                <a16:creationId xmlns:a16="http://schemas.microsoft.com/office/drawing/2014/main" id="{D8B2FDAC-DC42-B769-ABC4-488713EE7592}"/>
              </a:ext>
            </a:extLst>
          </p:cNvPr>
          <p:cNvPicPr>
            <a:picLocks noChangeAspect="1"/>
          </p:cNvPicPr>
          <p:nvPr/>
        </p:nvPicPr>
        <p:blipFill>
          <a:blip r:embed="rId4"/>
          <a:stretch>
            <a:fillRect/>
          </a:stretch>
        </p:blipFill>
        <p:spPr>
          <a:xfrm>
            <a:off x="8066388" y="998141"/>
            <a:ext cx="1969460" cy="5236526"/>
          </a:xfrm>
          <a:prstGeom prst="rect">
            <a:avLst/>
          </a:prstGeom>
        </p:spPr>
      </p:pic>
      <p:sp>
        <p:nvSpPr>
          <p:cNvPr id="8" name="TextBox 7">
            <a:extLst>
              <a:ext uri="{FF2B5EF4-FFF2-40B4-BE49-F238E27FC236}">
                <a16:creationId xmlns:a16="http://schemas.microsoft.com/office/drawing/2014/main" id="{7B718168-DB01-1A57-CC76-233A339C8627}"/>
              </a:ext>
            </a:extLst>
          </p:cNvPr>
          <p:cNvSpPr txBox="1"/>
          <p:nvPr/>
        </p:nvSpPr>
        <p:spPr>
          <a:xfrm>
            <a:off x="9839651" y="3077603"/>
            <a:ext cx="2498124" cy="1200329"/>
          </a:xfrm>
          <a:prstGeom prst="rect">
            <a:avLst/>
          </a:prstGeom>
          <a:noFill/>
        </p:spPr>
        <p:txBody>
          <a:bodyPr wrap="square">
            <a:spAutoFit/>
          </a:bodyPr>
          <a:lstStyle/>
          <a:p>
            <a:pPr algn="ctr"/>
            <a:r>
              <a:rPr lang="en-US" dirty="0">
                <a:latin typeface="Bahnschrift" panose="020B0502040204020203" pitchFamily="34" charset="0"/>
              </a:rPr>
              <a:t>Gambar 6. </a:t>
            </a:r>
            <a:r>
              <a:rPr lang="fi-FI" dirty="0">
                <a:latin typeface="Bahnschrift" panose="020B0502040204020203" pitchFamily="34" charset="0"/>
              </a:rPr>
              <a:t>Proses untuk Mengembangkan Rencana Suksesi</a:t>
            </a:r>
            <a:endParaRPr lang="en-ID" dirty="0">
              <a:latin typeface="Bahnschrift" panose="020B0502040204020203" pitchFamily="34" charset="0"/>
            </a:endParaRPr>
          </a:p>
        </p:txBody>
      </p:sp>
    </p:spTree>
    <p:extLst>
      <p:ext uri="{BB962C8B-B14F-4D97-AF65-F5344CB8AC3E}">
        <p14:creationId xmlns:p14="http://schemas.microsoft.com/office/powerpoint/2010/main" val="3920796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err="1">
                <a:solidFill>
                  <a:schemeClr val="bg1"/>
                </a:solidFill>
                <a:latin typeface="Bahnschrift" panose="020B0502040204020203" pitchFamily="34" charset="0"/>
              </a:rPr>
              <a:t>Tugas</a:t>
            </a:r>
            <a:r>
              <a:rPr lang="en-US" sz="3600" dirty="0">
                <a:solidFill>
                  <a:schemeClr val="bg1"/>
                </a:solidFill>
                <a:latin typeface="Bahnschrift" panose="020B0502040204020203" pitchFamily="34" charset="0"/>
              </a:rPr>
              <a:t> </a:t>
            </a:r>
            <a:r>
              <a:rPr lang="en-US" sz="3600" dirty="0" err="1">
                <a:solidFill>
                  <a:schemeClr val="bg1"/>
                </a:solidFill>
                <a:latin typeface="Bahnschrift" panose="020B0502040204020203" pitchFamily="34" charset="0"/>
              </a:rPr>
              <a:t>Individu</a:t>
            </a:r>
            <a:endParaRPr lang="en-US"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5" y="1477166"/>
            <a:ext cx="11105967" cy="23380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err="1">
                <a:latin typeface="Bahnschrift" panose="020B0502040204020203" pitchFamily="34" charset="0"/>
              </a:rPr>
              <a:t>Jelaskan</a:t>
            </a:r>
            <a:r>
              <a:rPr lang="en-US" sz="2000" dirty="0">
                <a:latin typeface="Bahnschrift" panose="020B0502040204020203" pitchFamily="34" charset="0"/>
              </a:rPr>
              <a:t> </a:t>
            </a:r>
            <a:r>
              <a:rPr lang="en-US" sz="2000" dirty="0" err="1">
                <a:latin typeface="Bahnschrift" panose="020B0502040204020203" pitchFamily="34" charset="0"/>
              </a:rPr>
              <a:t>setiap</a:t>
            </a:r>
            <a:r>
              <a:rPr lang="en-US" sz="2000" dirty="0">
                <a:latin typeface="Bahnschrift" panose="020B0502040204020203" pitchFamily="34" charset="0"/>
              </a:rPr>
              <a:t> </a:t>
            </a:r>
            <a:r>
              <a:rPr lang="en-US" sz="2000" dirty="0" err="1">
                <a:latin typeface="Bahnschrift" panose="020B0502040204020203" pitchFamily="34" charset="0"/>
              </a:rPr>
              <a:t>jenis</a:t>
            </a:r>
            <a:r>
              <a:rPr lang="en-US" sz="2000" dirty="0">
                <a:latin typeface="Bahnschrift" panose="020B0502040204020203" pitchFamily="34" charset="0"/>
              </a:rPr>
              <a:t> </a:t>
            </a:r>
            <a:r>
              <a:rPr lang="en-US" sz="2000" dirty="0" err="1">
                <a:latin typeface="Bahnschrift" panose="020B0502040204020203" pitchFamily="34" charset="0"/>
              </a:rPr>
              <a:t>metode</a:t>
            </a:r>
            <a:r>
              <a:rPr lang="en-US" sz="2000" dirty="0">
                <a:latin typeface="Bahnschrift" panose="020B0502040204020203" pitchFamily="34" charset="0"/>
              </a:rPr>
              <a:t> training dan </a:t>
            </a:r>
            <a:r>
              <a:rPr lang="en-US" sz="2000" dirty="0" err="1">
                <a:latin typeface="Bahnschrift" panose="020B0502040204020203" pitchFamily="34" charset="0"/>
              </a:rPr>
              <a:t>berikan</a:t>
            </a:r>
            <a:r>
              <a:rPr lang="en-US" sz="2000" dirty="0">
                <a:latin typeface="Bahnschrift" panose="020B0502040204020203" pitchFamily="34" charset="0"/>
              </a:rPr>
              <a:t> </a:t>
            </a:r>
            <a:r>
              <a:rPr lang="en-US" sz="2000" dirty="0" err="1">
                <a:latin typeface="Bahnschrift" panose="020B0502040204020203" pitchFamily="34" charset="0"/>
              </a:rPr>
              <a:t>contoh</a:t>
            </a:r>
            <a:r>
              <a:rPr lang="en-US" sz="2000" dirty="0">
                <a:latin typeface="Bahnschrift" panose="020B0502040204020203" pitchFamily="34" charset="0"/>
              </a:rPr>
              <a:t> </a:t>
            </a:r>
            <a:r>
              <a:rPr lang="en-US" sz="2000" dirty="0" err="1">
                <a:latin typeface="Bahnschrift" panose="020B0502040204020203" pitchFamily="34" charset="0"/>
              </a:rPr>
              <a:t>studi</a:t>
            </a:r>
            <a:r>
              <a:rPr lang="en-US" sz="2000" dirty="0">
                <a:latin typeface="Bahnschrift" panose="020B0502040204020203" pitchFamily="34" charset="0"/>
              </a:rPr>
              <a:t> </a:t>
            </a:r>
            <a:r>
              <a:rPr lang="en-US" sz="2000" dirty="0" err="1">
                <a:latin typeface="Bahnschrift" panose="020B0502040204020203" pitchFamily="34" charset="0"/>
              </a:rPr>
              <a:t>kasus</a:t>
            </a:r>
            <a:r>
              <a:rPr lang="en-US" sz="2000" dirty="0">
                <a:latin typeface="Bahnschrift" panose="020B0502040204020203" pitchFamily="34" charset="0"/>
              </a:rPr>
              <a:t> yang </a:t>
            </a:r>
            <a:r>
              <a:rPr lang="en-US" sz="2000" dirty="0" err="1">
                <a:latin typeface="Bahnschrift" panose="020B0502040204020203" pitchFamily="34" charset="0"/>
              </a:rPr>
              <a:t>menerapkan</a:t>
            </a:r>
            <a:r>
              <a:rPr lang="en-US" sz="2000" dirty="0">
                <a:latin typeface="Bahnschrift" panose="020B0502040204020203" pitchFamily="34" charset="0"/>
              </a:rPr>
              <a:t> </a:t>
            </a:r>
            <a:r>
              <a:rPr lang="en-US" sz="2000" dirty="0" err="1">
                <a:latin typeface="Bahnschrift" panose="020B0502040204020203" pitchFamily="34" charset="0"/>
              </a:rPr>
              <a:t>setiap</a:t>
            </a:r>
            <a:r>
              <a:rPr lang="en-US" sz="2000" dirty="0">
                <a:latin typeface="Bahnschrift" panose="020B0502040204020203" pitchFamily="34" charset="0"/>
              </a:rPr>
              <a:t> </a:t>
            </a:r>
            <a:r>
              <a:rPr lang="en-US" sz="2000" dirty="0" err="1">
                <a:latin typeface="Bahnschrift" panose="020B0502040204020203" pitchFamily="34" charset="0"/>
              </a:rPr>
              <a:t>metode</a:t>
            </a:r>
            <a:r>
              <a:rPr lang="en-US" sz="2000" dirty="0">
                <a:latin typeface="Bahnschrift" panose="020B0502040204020203" pitchFamily="34" charset="0"/>
              </a:rPr>
              <a:t> training </a:t>
            </a:r>
            <a:r>
              <a:rPr lang="en-US" sz="2000" dirty="0" err="1">
                <a:latin typeface="Bahnschrift" panose="020B0502040204020203" pitchFamily="34" charset="0"/>
              </a:rPr>
              <a:t>tersebut</a:t>
            </a:r>
            <a:r>
              <a:rPr lang="en-US" sz="2000" dirty="0">
                <a:latin typeface="Bahnschrift" panose="020B0502040204020203" pitchFamily="34" charset="0"/>
              </a:rPr>
              <a:t>.</a:t>
            </a:r>
          </a:p>
          <a:p>
            <a:pPr marL="285750" indent="-285750" algn="just">
              <a:lnSpc>
                <a:spcPct val="150000"/>
              </a:lnSpc>
              <a:buFont typeface="Arial" panose="020B0604020202020204" pitchFamily="34" charset="0"/>
              <a:buChar char="•"/>
            </a:pPr>
            <a:r>
              <a:rPr lang="en-US" sz="2000" dirty="0" err="1">
                <a:latin typeface="Bahnschrift" panose="020B0502040204020203" pitchFamily="34" charset="0"/>
              </a:rPr>
              <a:t>Studi</a:t>
            </a:r>
            <a:r>
              <a:rPr lang="en-US" sz="2000" dirty="0">
                <a:latin typeface="Bahnschrift" panose="020B0502040204020203" pitchFamily="34" charset="0"/>
              </a:rPr>
              <a:t> </a:t>
            </a:r>
            <a:r>
              <a:rPr lang="en-US" sz="2000" dirty="0" err="1">
                <a:latin typeface="Bahnschrift" panose="020B0502040204020203" pitchFamily="34" charset="0"/>
              </a:rPr>
              <a:t>kasus</a:t>
            </a:r>
            <a:r>
              <a:rPr lang="en-US" sz="2000" dirty="0">
                <a:latin typeface="Bahnschrift" panose="020B0502040204020203" pitchFamily="34" charset="0"/>
              </a:rPr>
              <a:t> </a:t>
            </a:r>
            <a:r>
              <a:rPr lang="en-US" sz="2000" dirty="0" err="1">
                <a:latin typeface="Bahnschrift" panose="020B0502040204020203" pitchFamily="34" charset="0"/>
              </a:rPr>
              <a:t>boleh</a:t>
            </a:r>
            <a:r>
              <a:rPr lang="en-US" sz="2000" dirty="0">
                <a:latin typeface="Bahnschrift" panose="020B0502040204020203" pitchFamily="34" charset="0"/>
              </a:rPr>
              <a:t> </a:t>
            </a:r>
            <a:r>
              <a:rPr lang="en-US" sz="2000" dirty="0" err="1">
                <a:latin typeface="Bahnschrift" panose="020B0502040204020203" pitchFamily="34" charset="0"/>
              </a:rPr>
              <a:t>diambil</a:t>
            </a:r>
            <a:r>
              <a:rPr lang="en-US" sz="2000" dirty="0">
                <a:latin typeface="Bahnschrift" panose="020B0502040204020203" pitchFamily="34" charset="0"/>
              </a:rPr>
              <a:t> </a:t>
            </a:r>
            <a:r>
              <a:rPr lang="en-US" sz="2000" dirty="0" err="1">
                <a:latin typeface="Bahnschrift" panose="020B0502040204020203" pitchFamily="34" charset="0"/>
              </a:rPr>
              <a:t>dari</a:t>
            </a:r>
            <a:r>
              <a:rPr lang="en-US" sz="2000" dirty="0">
                <a:latin typeface="Bahnschrift" panose="020B0502040204020203" pitchFamily="34" charset="0"/>
              </a:rPr>
              <a:t> </a:t>
            </a:r>
            <a:r>
              <a:rPr lang="en-US" sz="2000" dirty="0" err="1">
                <a:latin typeface="Bahnschrift" panose="020B0502040204020203" pitchFamily="34" charset="0"/>
              </a:rPr>
              <a:t>sumber</a:t>
            </a:r>
            <a:r>
              <a:rPr lang="en-US" sz="2000" dirty="0">
                <a:latin typeface="Bahnschrift" panose="020B0502040204020203" pitchFamily="34" charset="0"/>
              </a:rPr>
              <a:t> </a:t>
            </a:r>
            <a:r>
              <a:rPr lang="en-US" sz="2000" dirty="0" err="1">
                <a:latin typeface="Bahnschrift" panose="020B0502040204020203" pitchFamily="34" charset="0"/>
              </a:rPr>
              <a:t>buku</a:t>
            </a:r>
            <a:r>
              <a:rPr lang="en-US" sz="2000" dirty="0">
                <a:latin typeface="Bahnschrift" panose="020B0502040204020203" pitchFamily="34" charset="0"/>
              </a:rPr>
              <a:t> </a:t>
            </a:r>
            <a:r>
              <a:rPr lang="en-US" sz="2000" dirty="0" err="1">
                <a:latin typeface="Bahnschrift" panose="020B0502040204020203" pitchFamily="34" charset="0"/>
              </a:rPr>
              <a:t>maupun</a:t>
            </a:r>
            <a:r>
              <a:rPr lang="en-US" sz="2000" dirty="0">
                <a:latin typeface="Bahnschrift" panose="020B0502040204020203" pitchFamily="34" charset="0"/>
              </a:rPr>
              <a:t> </a:t>
            </a:r>
            <a:r>
              <a:rPr lang="en-US" sz="2000" dirty="0" err="1">
                <a:latin typeface="Bahnschrift" panose="020B0502040204020203" pitchFamily="34" charset="0"/>
              </a:rPr>
              <a:t>sumber</a:t>
            </a:r>
            <a:r>
              <a:rPr lang="en-US" sz="2000" dirty="0">
                <a:latin typeface="Bahnschrift" panose="020B0502040204020203" pitchFamily="34" charset="0"/>
              </a:rPr>
              <a:t> </a:t>
            </a:r>
            <a:r>
              <a:rPr lang="en-US" sz="2000" dirty="0" err="1">
                <a:latin typeface="Bahnschrift" panose="020B0502040204020203" pitchFamily="34" charset="0"/>
              </a:rPr>
              <a:t>lainnya</a:t>
            </a:r>
            <a:r>
              <a:rPr lang="en-US" sz="2000" dirty="0">
                <a:latin typeface="Bahnschrift" panose="020B0502040204020203" pitchFamily="34" charset="0"/>
              </a:rPr>
              <a:t> </a:t>
            </a:r>
            <a:r>
              <a:rPr lang="en-US" sz="2000" dirty="0" err="1">
                <a:latin typeface="Bahnschrift" panose="020B0502040204020203" pitchFamily="34" charset="0"/>
              </a:rPr>
              <a:t>namun</a:t>
            </a:r>
            <a:r>
              <a:rPr lang="en-US" sz="2000" dirty="0">
                <a:latin typeface="Bahnschrift" panose="020B0502040204020203" pitchFamily="34" charset="0"/>
              </a:rPr>
              <a:t> </a:t>
            </a:r>
            <a:r>
              <a:rPr lang="en-US" sz="2000" dirty="0" err="1">
                <a:latin typeface="Bahnschrift" panose="020B0502040204020203" pitchFamily="34" charset="0"/>
              </a:rPr>
              <a:t>wajib</a:t>
            </a:r>
            <a:r>
              <a:rPr lang="en-US" sz="2000" dirty="0">
                <a:latin typeface="Bahnschrift" panose="020B0502040204020203" pitchFamily="34" charset="0"/>
              </a:rPr>
              <a:t> </a:t>
            </a:r>
            <a:r>
              <a:rPr lang="en-US" sz="2000" dirty="0" err="1">
                <a:latin typeface="Bahnschrift" panose="020B0502040204020203" pitchFamily="34" charset="0"/>
              </a:rPr>
              <a:t>diparafrase</a:t>
            </a:r>
            <a:r>
              <a:rPr lang="en-US" sz="2000" dirty="0">
                <a:latin typeface="Bahnschrift" panose="020B0502040204020203" pitchFamily="34" charset="0"/>
              </a:rPr>
              <a:t> </a:t>
            </a:r>
            <a:r>
              <a:rPr lang="en-US" sz="2000" dirty="0" err="1">
                <a:latin typeface="Bahnschrift" panose="020B0502040204020203" pitchFamily="34" charset="0"/>
              </a:rPr>
              <a:t>menggunakan</a:t>
            </a:r>
            <a:r>
              <a:rPr lang="en-US" sz="2000" dirty="0">
                <a:latin typeface="Bahnschrift" panose="020B0502040204020203" pitchFamily="34" charset="0"/>
              </a:rPr>
              <a:t> Bahasa Indonesia yang </a:t>
            </a:r>
            <a:r>
              <a:rPr lang="en-US" sz="2000" dirty="0" err="1">
                <a:latin typeface="Bahnschrift" panose="020B0502040204020203" pitchFamily="34" charset="0"/>
              </a:rPr>
              <a:t>baik</a:t>
            </a:r>
            <a:r>
              <a:rPr lang="en-US" sz="2000" dirty="0">
                <a:latin typeface="Bahnschrift" panose="020B0502040204020203" pitchFamily="34" charset="0"/>
              </a:rPr>
              <a:t> dan </a:t>
            </a:r>
            <a:r>
              <a:rPr lang="en-US" sz="2000" dirty="0" err="1">
                <a:latin typeface="Bahnschrift" panose="020B0502040204020203" pitchFamily="34" charset="0"/>
              </a:rPr>
              <a:t>benar</a:t>
            </a:r>
            <a:r>
              <a:rPr lang="en-US" sz="2000" dirty="0">
                <a:latin typeface="Bahnschrift" panose="020B0502040204020203" pitchFamily="34" charset="0"/>
              </a:rPr>
              <a:t>.</a:t>
            </a:r>
          </a:p>
          <a:p>
            <a:pPr marL="285750" indent="-285750" algn="just">
              <a:lnSpc>
                <a:spcPct val="150000"/>
              </a:lnSpc>
              <a:buFont typeface="Arial" panose="020B0604020202020204" pitchFamily="34" charset="0"/>
              <a:buChar char="•"/>
            </a:pPr>
            <a:r>
              <a:rPr lang="en-US" sz="2000" dirty="0" err="1">
                <a:latin typeface="Bahnschrift" panose="020B0502040204020203" pitchFamily="34" charset="0"/>
              </a:rPr>
              <a:t>Duplikasi</a:t>
            </a:r>
            <a:r>
              <a:rPr lang="en-US" sz="2000" dirty="0">
                <a:latin typeface="Bahnschrift" panose="020B0502040204020203" pitchFamily="34" charset="0"/>
              </a:rPr>
              <a:t> </a:t>
            </a:r>
            <a:r>
              <a:rPr lang="en-US" sz="2000" dirty="0" err="1">
                <a:latin typeface="Bahnschrift" panose="020B0502040204020203" pitchFamily="34" charset="0"/>
              </a:rPr>
              <a:t>tugas</a:t>
            </a:r>
            <a:r>
              <a:rPr lang="en-US" sz="2000" dirty="0">
                <a:latin typeface="Bahnschrift" panose="020B0502040204020203" pitchFamily="34" charset="0"/>
              </a:rPr>
              <a:t> </a:t>
            </a:r>
            <a:r>
              <a:rPr lang="en-US" sz="2000" dirty="0" err="1">
                <a:latin typeface="Bahnschrift" panose="020B0502040204020203" pitchFamily="34" charset="0"/>
              </a:rPr>
              <a:t>dapat</a:t>
            </a:r>
            <a:r>
              <a:rPr lang="en-US" sz="2000" dirty="0">
                <a:latin typeface="Bahnschrift" panose="020B0502040204020203" pitchFamily="34" charset="0"/>
              </a:rPr>
              <a:t> </a:t>
            </a:r>
            <a:r>
              <a:rPr lang="en-US" sz="2000" dirty="0" err="1">
                <a:latin typeface="Bahnschrift" panose="020B0502040204020203" pitchFamily="34" charset="0"/>
              </a:rPr>
              <a:t>mengakibatkan</a:t>
            </a:r>
            <a:r>
              <a:rPr lang="en-US" sz="2000" dirty="0">
                <a:latin typeface="Bahnschrift" panose="020B0502040204020203" pitchFamily="34" charset="0"/>
              </a:rPr>
              <a:t> </a:t>
            </a:r>
            <a:r>
              <a:rPr lang="en-US" sz="2000" dirty="0" err="1">
                <a:latin typeface="Bahnschrift" panose="020B0502040204020203" pitchFamily="34" charset="0"/>
              </a:rPr>
              <a:t>pengurangan</a:t>
            </a:r>
            <a:r>
              <a:rPr lang="en-US" sz="2000" dirty="0">
                <a:latin typeface="Bahnschrift" panose="020B0502040204020203" pitchFamily="34" charset="0"/>
              </a:rPr>
              <a:t> </a:t>
            </a:r>
            <a:r>
              <a:rPr lang="en-US" sz="2000" dirty="0" err="1">
                <a:latin typeface="Bahnschrift" panose="020B0502040204020203" pitchFamily="34" charset="0"/>
              </a:rPr>
              <a:t>nilai</a:t>
            </a:r>
            <a:r>
              <a:rPr lang="en-US" sz="2000" dirty="0">
                <a:latin typeface="Bahnschrift" panose="020B0502040204020203" pitchFamily="34" charset="0"/>
              </a:rPr>
              <a:t>.</a:t>
            </a:r>
            <a:endParaRPr lang="en-ID" sz="2000" dirty="0">
              <a:latin typeface="Bahnschrift" panose="020B0502040204020203" pitchFamily="34" charset="0"/>
            </a:endParaRPr>
          </a:p>
        </p:txBody>
      </p:sp>
    </p:spTree>
    <p:extLst>
      <p:ext uri="{BB962C8B-B14F-4D97-AF65-F5344CB8AC3E}">
        <p14:creationId xmlns:p14="http://schemas.microsoft.com/office/powerpoint/2010/main" val="31488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A225-A528-6C90-19FD-259E167A4A78}"/>
              </a:ext>
            </a:extLst>
          </p:cNvPr>
          <p:cNvSpPr>
            <a:spLocks noGrp="1"/>
          </p:cNvSpPr>
          <p:nvPr>
            <p:ph type="ctrTitle"/>
          </p:nvPr>
        </p:nvSpPr>
        <p:spPr>
          <a:xfrm>
            <a:off x="2438395" y="3121945"/>
            <a:ext cx="7315201" cy="614109"/>
          </a:xfrm>
        </p:spPr>
        <p:txBody>
          <a:bodyPr>
            <a:normAutofit fontScale="90000"/>
          </a:bodyPr>
          <a:lstStyle/>
          <a:p>
            <a:r>
              <a:rPr lang="en-ID" sz="4000" b="1" dirty="0">
                <a:latin typeface="Bahnschrift" panose="020B0502040204020203" pitchFamily="34" charset="0"/>
                <a:cs typeface="Arial" panose="020B0604020202020204" pitchFamily="34" charset="0"/>
              </a:rPr>
              <a:t>TERIMA KASIH</a:t>
            </a:r>
            <a:endParaRPr lang="id-ID" sz="4000" b="1" dirty="0">
              <a:latin typeface="Bahnschrift" panose="020B0502040204020203" pitchFamily="34" charset="0"/>
              <a:cs typeface="Arial" panose="020B0604020202020204" pitchFamily="34" charset="0"/>
            </a:endParaRPr>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026" name="Picture 2" descr="Download | Pendaftaran ITTelkom Surabaya">
            <a:extLst>
              <a:ext uri="{FF2B5EF4-FFF2-40B4-BE49-F238E27FC236}">
                <a16:creationId xmlns:a16="http://schemas.microsoft.com/office/drawing/2014/main" id="{B5E5D7D2-E6F3-8486-724C-1E7BEFB85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183" y="380363"/>
            <a:ext cx="2701624" cy="143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459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890831" y="893761"/>
            <a:ext cx="5858312" cy="659303"/>
          </a:xfrm>
        </p:spPr>
        <p:txBody>
          <a:bodyPr>
            <a:noAutofit/>
          </a:bodyPr>
          <a:lstStyle/>
          <a:p>
            <a:pPr algn="l"/>
            <a:r>
              <a:rPr lang="en-ID" sz="4800" dirty="0" err="1">
                <a:latin typeface="Bahnschrift" panose="020B0502040204020203" pitchFamily="34" charset="0"/>
              </a:rPr>
              <a:t>Referensi</a:t>
            </a:r>
            <a:endParaRPr lang="id-ID" sz="4800" dirty="0">
              <a:latin typeface="Bahnschrift" panose="020B0502040204020203" pitchFamily="34" charset="0"/>
            </a:endParaRPr>
          </a:p>
        </p:txBody>
      </p:sp>
      <p:sp>
        <p:nvSpPr>
          <p:cNvPr id="7" name="Subtitle 6">
            <a:extLst>
              <a:ext uri="{FF2B5EF4-FFF2-40B4-BE49-F238E27FC236}">
                <a16:creationId xmlns:a16="http://schemas.microsoft.com/office/drawing/2014/main" id="{DA81295E-6224-834E-C777-0AE373D70AEB}"/>
              </a:ext>
            </a:extLst>
          </p:cNvPr>
          <p:cNvSpPr>
            <a:spLocks noGrp="1"/>
          </p:cNvSpPr>
          <p:nvPr>
            <p:ph type="subTitle" idx="1"/>
          </p:nvPr>
        </p:nvSpPr>
        <p:spPr>
          <a:xfrm>
            <a:off x="890831" y="1714482"/>
            <a:ext cx="10089823" cy="3091992"/>
          </a:xfrm>
        </p:spPr>
        <p:txBody>
          <a:bodyPr>
            <a:normAutofit/>
          </a:bodyPr>
          <a:lstStyle/>
          <a:p>
            <a:pPr marL="457200" indent="-457200" algn="l">
              <a:buFont typeface="+mj-lt"/>
              <a:buAutoNum type="arabicPeriod"/>
            </a:pPr>
            <a:r>
              <a:rPr lang="en-US" sz="2000" dirty="0">
                <a:latin typeface="Bahnschrift" panose="020B0502040204020203" pitchFamily="34" charset="0"/>
              </a:rPr>
              <a:t>A. Noe, J.R. Hollenbeck, B. Gerhart, and P.M. Wright (2015), Fundamentals of HR Management, Mc </a:t>
            </a:r>
            <a:r>
              <a:rPr lang="en-US" sz="2000" dirty="0" err="1">
                <a:latin typeface="Bahnschrift" panose="020B0502040204020203" pitchFamily="34" charset="0"/>
              </a:rPr>
              <a:t>GrawHill</a:t>
            </a:r>
            <a:r>
              <a:rPr lang="en-US" sz="2000" dirty="0">
                <a:latin typeface="Bahnschrift" panose="020B0502040204020203" pitchFamily="34" charset="0"/>
              </a:rPr>
              <a:t>.</a:t>
            </a:r>
          </a:p>
          <a:p>
            <a:pPr marL="457200" indent="-457200" algn="l">
              <a:buFont typeface="+mj-lt"/>
              <a:buAutoNum type="arabicPeriod"/>
            </a:pPr>
            <a:r>
              <a:rPr lang="en-US" sz="2000" dirty="0">
                <a:latin typeface="Bahnschrift" panose="020B0502040204020203" pitchFamily="34" charset="0"/>
              </a:rPr>
              <a:t>Mathis &amp; Jackson (2005). HR Management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err="1">
                <a:solidFill>
                  <a:schemeClr val="bg1"/>
                </a:solidFill>
                <a:latin typeface="Bahnschrift" panose="020B0502040204020203" pitchFamily="34" charset="0"/>
              </a:rPr>
              <a:t>Penilaian</a:t>
            </a:r>
            <a:r>
              <a:rPr lang="en-US" sz="3600" dirty="0">
                <a:solidFill>
                  <a:schemeClr val="bg1"/>
                </a:solidFill>
                <a:latin typeface="Bahnschrift" panose="020B0502040204020203" pitchFamily="34" charset="0"/>
              </a:rPr>
              <a:t> </a:t>
            </a:r>
            <a:r>
              <a:rPr lang="en-US" sz="3600" dirty="0" err="1">
                <a:solidFill>
                  <a:schemeClr val="bg1"/>
                </a:solidFill>
                <a:latin typeface="Bahnschrift" panose="020B0502040204020203" pitchFamily="34" charset="0"/>
              </a:rPr>
              <a:t>Kebutuhan</a:t>
            </a:r>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25" y="5646944"/>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BCD148-8345-B467-0113-A1CF2D8DD1E3}"/>
              </a:ext>
            </a:extLst>
          </p:cNvPr>
          <p:cNvSpPr txBox="1"/>
          <p:nvPr/>
        </p:nvSpPr>
        <p:spPr>
          <a:xfrm>
            <a:off x="524755" y="1426459"/>
            <a:ext cx="10966115" cy="2233240"/>
          </a:xfrm>
          <a:prstGeom prst="rect">
            <a:avLst/>
          </a:prstGeom>
          <a:noFill/>
        </p:spPr>
        <p:txBody>
          <a:bodyPr wrap="square">
            <a:spAutoFit/>
          </a:bodyPr>
          <a:lstStyle/>
          <a:p>
            <a:pPr algn="just">
              <a:lnSpc>
                <a:spcPct val="150000"/>
              </a:lnSpc>
            </a:pPr>
            <a:r>
              <a:rPr lang="sv-SE" sz="2400" dirty="0">
                <a:latin typeface="Bahnschrift" panose="020B0502040204020203" pitchFamily="34" charset="0"/>
              </a:rPr>
              <a:t>Penilaian kebutuhan menjawab pertanyaan dalam tiga bidang luas:</a:t>
            </a:r>
          </a:p>
          <a:p>
            <a:pPr marL="342900" indent="-342900" algn="just">
              <a:lnSpc>
                <a:spcPct val="150000"/>
              </a:lnSpc>
              <a:buFont typeface="+mj-lt"/>
              <a:buAutoNum type="alphaLcParenR"/>
            </a:pPr>
            <a:r>
              <a:rPr lang="en-US" sz="2400" dirty="0">
                <a:latin typeface="Bahnschrift" panose="020B0502040204020203" pitchFamily="34" charset="0"/>
              </a:rPr>
              <a:t>Organization—What is the context in which training will occur?</a:t>
            </a:r>
          </a:p>
          <a:p>
            <a:pPr marL="342900" indent="-342900" algn="just">
              <a:lnSpc>
                <a:spcPct val="150000"/>
              </a:lnSpc>
              <a:buFont typeface="+mj-lt"/>
              <a:buAutoNum type="alphaLcParenR"/>
            </a:pPr>
            <a:r>
              <a:rPr lang="en-US" sz="2400" dirty="0">
                <a:latin typeface="Bahnschrift" panose="020B0502040204020203" pitchFamily="34" charset="0"/>
              </a:rPr>
              <a:t>Person—Who needs training?</a:t>
            </a:r>
          </a:p>
          <a:p>
            <a:pPr marL="342900" indent="-342900" algn="just">
              <a:lnSpc>
                <a:spcPct val="150000"/>
              </a:lnSpc>
              <a:buFont typeface="+mj-lt"/>
              <a:buAutoNum type="alphaLcParenR"/>
            </a:pPr>
            <a:r>
              <a:rPr lang="en-US" sz="2400" dirty="0">
                <a:latin typeface="Bahnschrift" panose="020B0502040204020203" pitchFamily="34" charset="0"/>
              </a:rPr>
              <a:t>Task—What subjects should the training cover?</a:t>
            </a:r>
            <a:endParaRPr lang="id-ID" sz="2400" b="1" dirty="0">
              <a:latin typeface="Bahnschrift" panose="020B0502040204020203" pitchFamily="34" charset="0"/>
            </a:endParaRPr>
          </a:p>
        </p:txBody>
      </p:sp>
    </p:spTree>
    <p:extLst>
      <p:ext uri="{BB962C8B-B14F-4D97-AF65-F5344CB8AC3E}">
        <p14:creationId xmlns:p14="http://schemas.microsoft.com/office/powerpoint/2010/main" val="360720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BCD148-8345-B467-0113-A1CF2D8DD1E3}"/>
              </a:ext>
            </a:extLst>
          </p:cNvPr>
          <p:cNvSpPr txBox="1"/>
          <p:nvPr/>
        </p:nvSpPr>
        <p:spPr>
          <a:xfrm>
            <a:off x="524753" y="1874723"/>
            <a:ext cx="10966115" cy="3170099"/>
          </a:xfrm>
          <a:prstGeom prst="rect">
            <a:avLst/>
          </a:prstGeom>
          <a:noFill/>
        </p:spPr>
        <p:txBody>
          <a:bodyPr wrap="square">
            <a:spAutoFit/>
          </a:bodyPr>
          <a:lstStyle/>
          <a:p>
            <a:pPr marL="342900" indent="-342900" algn="just">
              <a:buFont typeface="Arial" panose="020B0604020202020204" pitchFamily="34" charset="0"/>
              <a:buChar char="•"/>
            </a:pPr>
            <a:r>
              <a:rPr lang="sv-SE" sz="2000" dirty="0">
                <a:latin typeface="Bahnschrift" panose="020B0502040204020203" pitchFamily="34" charset="0"/>
              </a:rPr>
              <a:t>Merupakan suatu proses untuk menentukan kelayakan pelatihan dengan mengevaluasi karakteristik organisasi.</a:t>
            </a:r>
          </a:p>
          <a:p>
            <a:pPr marL="342900" indent="-342900" algn="just">
              <a:buFont typeface="Arial" panose="020B0604020202020204" pitchFamily="34" charset="0"/>
              <a:buChar char="•"/>
            </a:pPr>
            <a:r>
              <a:rPr lang="sv-SE" sz="2000" dirty="0">
                <a:latin typeface="Bahnschrift" panose="020B0502040204020203" pitchFamily="34" charset="0"/>
              </a:rPr>
              <a:t>Kebutuhan pelatihan bervariasi </a:t>
            </a:r>
            <a:r>
              <a:rPr lang="sv-SE" sz="2000" b="1" dirty="0">
                <a:latin typeface="Bahnschrift" panose="020B0502040204020203" pitchFamily="34" charset="0"/>
              </a:rPr>
              <a:t>tergantung pada strategi organisasi</a:t>
            </a:r>
            <a:r>
              <a:rPr lang="sv-SE" sz="2000" dirty="0">
                <a:latin typeface="Bahnschrift" panose="020B0502040204020203" pitchFamily="34" charset="0"/>
              </a:rPr>
              <a:t>.</a:t>
            </a:r>
          </a:p>
          <a:p>
            <a:pPr marL="342900" indent="-342900" algn="just">
              <a:buFont typeface="Arial" panose="020B0604020202020204" pitchFamily="34" charset="0"/>
              <a:buChar char="•"/>
            </a:pPr>
            <a:r>
              <a:rPr lang="sv-SE" sz="2000" dirty="0">
                <a:latin typeface="Bahnschrift" panose="020B0502040204020203" pitchFamily="34" charset="0"/>
              </a:rPr>
              <a:t>Sebuah organisasi yang berkonsentrasi untuk melayani </a:t>
            </a:r>
            <a:r>
              <a:rPr lang="sv-SE" sz="2000" i="1" dirty="0">
                <a:latin typeface="Bahnschrift" panose="020B0502040204020203" pitchFamily="34" charset="0"/>
              </a:rPr>
              <a:t>niche market </a:t>
            </a:r>
            <a:r>
              <a:rPr lang="sv-SE" sz="2000" dirty="0">
                <a:latin typeface="Bahnschrift" panose="020B0502040204020203" pitchFamily="34" charset="0"/>
              </a:rPr>
              <a:t>(target pasar yang spesifik) mungkin perlu terus memperbarui tenaga kerjanya pada keahlian khusus. </a:t>
            </a:r>
          </a:p>
          <a:p>
            <a:pPr marL="342900" indent="-342900" algn="just">
              <a:buFont typeface="Arial" panose="020B0604020202020204" pitchFamily="34" charset="0"/>
              <a:buChar char="•"/>
            </a:pPr>
            <a:r>
              <a:rPr lang="sv-SE" sz="2000" dirty="0">
                <a:latin typeface="Bahnschrift" panose="020B0502040204020203" pitchFamily="34" charset="0"/>
              </a:rPr>
              <a:t>Perusahaan yang memangkas biaya melalui strategi </a:t>
            </a:r>
            <a:r>
              <a:rPr lang="sv-SE" sz="2000" i="1" dirty="0">
                <a:latin typeface="Bahnschrift" panose="020B0502040204020203" pitchFamily="34" charset="0"/>
              </a:rPr>
              <a:t>downsizing</a:t>
            </a:r>
            <a:r>
              <a:rPr lang="sv-SE" sz="2000" dirty="0">
                <a:latin typeface="Bahnschrift" panose="020B0502040204020203" pitchFamily="34" charset="0"/>
              </a:rPr>
              <a:t> mungkin perlu memberikan pelatihan keterampilan mencari kerja bagi karyawan yang akan di-PHK. </a:t>
            </a:r>
          </a:p>
          <a:p>
            <a:pPr marL="342900" indent="-342900" algn="just">
              <a:buFont typeface="Arial" panose="020B0604020202020204" pitchFamily="34" charset="0"/>
              <a:buChar char="•"/>
            </a:pPr>
            <a:r>
              <a:rPr lang="sv-SE" sz="2000" dirty="0">
                <a:latin typeface="Bahnschrift" panose="020B0502040204020203" pitchFamily="34" charset="0"/>
              </a:rPr>
              <a:t>Karyawan yang lolos dari </a:t>
            </a:r>
            <a:r>
              <a:rPr lang="sv-SE" sz="2000" i="1" dirty="0">
                <a:latin typeface="Bahnschrift" panose="020B0502040204020203" pitchFamily="34" charset="0"/>
              </a:rPr>
              <a:t>downsizing</a:t>
            </a:r>
            <a:r>
              <a:rPr lang="sv-SE" sz="2000" dirty="0">
                <a:latin typeface="Bahnschrift" panose="020B0502040204020203" pitchFamily="34" charset="0"/>
              </a:rPr>
              <a:t> mungkin memerlukan </a:t>
            </a:r>
            <a:r>
              <a:rPr lang="sv-SE" sz="2000" i="1" dirty="0">
                <a:latin typeface="Bahnschrift" panose="020B0502040204020203" pitchFamily="34" charset="0"/>
              </a:rPr>
              <a:t>cross-training</a:t>
            </a:r>
            <a:r>
              <a:rPr lang="sv-SE" sz="2000" dirty="0">
                <a:latin typeface="Bahnschrift" panose="020B0502040204020203" pitchFamily="34" charset="0"/>
              </a:rPr>
              <a:t> sehingga mereka dapat menangani berbagai tanggung jawab yang lebih luas.</a:t>
            </a:r>
          </a:p>
          <a:p>
            <a:pPr marL="342900" indent="-342900" algn="just">
              <a:buFont typeface="Arial" panose="020B0604020202020204" pitchFamily="34" charset="0"/>
              <a:buChar char="•"/>
            </a:pPr>
            <a:endParaRPr lang="id-ID" sz="2000" dirty="0">
              <a:latin typeface="Bahnschrift" panose="020B0502040204020203" pitchFamily="34" charset="0"/>
            </a:endParaRPr>
          </a:p>
        </p:txBody>
      </p:sp>
      <p:sp>
        <p:nvSpPr>
          <p:cNvPr id="3" name="TextBox 2">
            <a:extLst>
              <a:ext uri="{FF2B5EF4-FFF2-40B4-BE49-F238E27FC236}">
                <a16:creationId xmlns:a16="http://schemas.microsoft.com/office/drawing/2014/main" id="{70447798-F212-6E7D-4BC0-74E2BF972E59}"/>
              </a:ext>
            </a:extLst>
          </p:cNvPr>
          <p:cNvSpPr txBox="1"/>
          <p:nvPr/>
        </p:nvSpPr>
        <p:spPr>
          <a:xfrm>
            <a:off x="524754" y="1190085"/>
            <a:ext cx="10966115" cy="523220"/>
          </a:xfrm>
          <a:prstGeom prst="rect">
            <a:avLst/>
          </a:prstGeom>
          <a:noFill/>
        </p:spPr>
        <p:txBody>
          <a:bodyPr wrap="square">
            <a:spAutoFit/>
          </a:bodyPr>
          <a:lstStyle/>
          <a:p>
            <a:pPr algn="just"/>
            <a:r>
              <a:rPr lang="en-ID" sz="2800" b="1" dirty="0">
                <a:latin typeface="Bahnschrift" panose="020B0502040204020203" pitchFamily="34" charset="0"/>
              </a:rPr>
              <a:t>Organization</a:t>
            </a:r>
            <a:r>
              <a:rPr lang="en-ID" sz="2800" b="1" dirty="0"/>
              <a:t> Analysis</a:t>
            </a:r>
            <a:endParaRPr lang="id-ID" sz="2800" b="1" dirty="0">
              <a:latin typeface="Bahnschrift" panose="020B0502040204020203" pitchFamily="34" charset="0"/>
            </a:endParaRPr>
          </a:p>
        </p:txBody>
      </p:sp>
    </p:spTree>
    <p:extLst>
      <p:ext uri="{BB962C8B-B14F-4D97-AF65-F5344CB8AC3E}">
        <p14:creationId xmlns:p14="http://schemas.microsoft.com/office/powerpoint/2010/main" val="181823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BCD148-8345-B467-0113-A1CF2D8DD1E3}"/>
              </a:ext>
            </a:extLst>
          </p:cNvPr>
          <p:cNvSpPr txBox="1"/>
          <p:nvPr/>
        </p:nvSpPr>
        <p:spPr>
          <a:xfrm>
            <a:off x="524754" y="1919370"/>
            <a:ext cx="10966115" cy="2554545"/>
          </a:xfrm>
          <a:prstGeom prst="rect">
            <a:avLst/>
          </a:prstGeom>
          <a:noFill/>
        </p:spPr>
        <p:txBody>
          <a:bodyPr wrap="square">
            <a:spAutoFit/>
          </a:bodyPr>
          <a:lstStyle/>
          <a:p>
            <a:pPr marL="342900" indent="-342900" algn="just">
              <a:buFont typeface="Arial" panose="020B0604020202020204" pitchFamily="34" charset="0"/>
              <a:buChar char="•"/>
            </a:pPr>
            <a:r>
              <a:rPr lang="sv-SE" sz="2000" dirty="0">
                <a:latin typeface="Bahnschrift" panose="020B0502040204020203" pitchFamily="34" charset="0"/>
              </a:rPr>
              <a:t>Merupakan suatu proses untuk menentukan kebutuhan dan kesiapan individu untuk pelatihan.</a:t>
            </a:r>
          </a:p>
          <a:p>
            <a:pPr marL="342900" indent="-342900" algn="just">
              <a:buFont typeface="Arial" panose="020B0604020202020204" pitchFamily="34" charset="0"/>
              <a:buChar char="•"/>
            </a:pPr>
            <a:r>
              <a:rPr lang="en-US" sz="2000" dirty="0">
                <a:latin typeface="Bahnschrift" panose="020B0502040204020203" pitchFamily="34" charset="0"/>
              </a:rPr>
              <a:t>B</a:t>
            </a:r>
            <a:r>
              <a:rPr lang="id-ID" sz="2000" dirty="0">
                <a:latin typeface="Bahnschrift" panose="020B0502040204020203" pitchFamily="34" charset="0"/>
              </a:rPr>
              <a:t>eberapa pertanyaan</a:t>
            </a:r>
            <a:r>
              <a:rPr lang="en-US" sz="2000" dirty="0">
                <a:latin typeface="Bahnschrift" panose="020B0502040204020203" pitchFamily="34" charset="0"/>
              </a:rPr>
              <a:t> yang </a:t>
            </a:r>
            <a:r>
              <a:rPr lang="en-US" sz="2000" dirty="0" err="1">
                <a:latin typeface="Bahnschrift" panose="020B0502040204020203" pitchFamily="34" charset="0"/>
              </a:rPr>
              <a:t>perlu</a:t>
            </a:r>
            <a:r>
              <a:rPr lang="en-US" sz="2000" dirty="0">
                <a:latin typeface="Bahnschrift" panose="020B0502040204020203" pitchFamily="34" charset="0"/>
              </a:rPr>
              <a:t> </a:t>
            </a:r>
            <a:r>
              <a:rPr lang="en-US" sz="2000" dirty="0" err="1">
                <a:latin typeface="Bahnschrift" panose="020B0502040204020203" pitchFamily="34" charset="0"/>
              </a:rPr>
              <a:t>dijawab</a:t>
            </a:r>
            <a:r>
              <a:rPr lang="en-US" sz="2000" dirty="0">
                <a:latin typeface="Bahnschrift" panose="020B0502040204020203" pitchFamily="34" charset="0"/>
              </a:rPr>
              <a:t> pada </a:t>
            </a:r>
            <a:r>
              <a:rPr lang="en-US" sz="2000" dirty="0" err="1">
                <a:latin typeface="Bahnschrift" panose="020B0502040204020203" pitchFamily="34" charset="0"/>
              </a:rPr>
              <a:t>analisisi</a:t>
            </a:r>
            <a:r>
              <a:rPr lang="en-US" sz="2000" dirty="0">
                <a:latin typeface="Bahnschrift" panose="020B0502040204020203" pitchFamily="34" charset="0"/>
              </a:rPr>
              <a:t> </a:t>
            </a:r>
            <a:r>
              <a:rPr lang="en-US" sz="2000" dirty="0" err="1">
                <a:latin typeface="Bahnschrift" panose="020B0502040204020203" pitchFamily="34" charset="0"/>
              </a:rPr>
              <a:t>ini</a:t>
            </a:r>
            <a:r>
              <a:rPr lang="id-ID" sz="2000" dirty="0">
                <a:latin typeface="Bahnschrift" panose="020B0502040204020203" pitchFamily="34" charset="0"/>
              </a:rPr>
              <a:t>:</a:t>
            </a:r>
            <a:endParaRPr lang="en-US" sz="2000" dirty="0">
              <a:latin typeface="Bahnschrift" panose="020B0502040204020203" pitchFamily="34" charset="0"/>
            </a:endParaRPr>
          </a:p>
          <a:p>
            <a:pPr marL="800100" lvl="1" indent="-342900" algn="just">
              <a:buFont typeface="Wingdings" panose="05000000000000000000" pitchFamily="2" charset="2"/>
              <a:buChar char="ü"/>
            </a:pPr>
            <a:r>
              <a:rPr lang="id-ID" sz="2000" dirty="0">
                <a:latin typeface="Bahnschrift" panose="020B0502040204020203" pitchFamily="34" charset="0"/>
              </a:rPr>
              <a:t>Apakah penurunan kinerja diakibatkan oleh kurangnya pengetahuan, keterampilan, atau kemampuan? (Jika demikian, </a:t>
            </a:r>
            <a:r>
              <a:rPr lang="en-US" sz="2000" dirty="0" err="1">
                <a:latin typeface="Bahnschrift" panose="020B0502040204020203" pitchFamily="34" charset="0"/>
              </a:rPr>
              <a:t>maka</a:t>
            </a:r>
            <a:r>
              <a:rPr lang="en-US" sz="2000" dirty="0">
                <a:latin typeface="Bahnschrift" panose="020B0502040204020203" pitchFamily="34" charset="0"/>
              </a:rPr>
              <a:t> </a:t>
            </a:r>
            <a:r>
              <a:rPr lang="en-US" sz="2000" dirty="0" err="1">
                <a:latin typeface="Bahnschrift" panose="020B0502040204020203" pitchFamily="34" charset="0"/>
              </a:rPr>
              <a:t>pilihan</a:t>
            </a:r>
            <a:r>
              <a:rPr lang="en-US" sz="2000" dirty="0">
                <a:latin typeface="Bahnschrift" panose="020B0502040204020203" pitchFamily="34" charset="0"/>
              </a:rPr>
              <a:t> </a:t>
            </a:r>
            <a:r>
              <a:rPr lang="en-US" sz="2000" dirty="0" err="1">
                <a:latin typeface="Bahnschrift" panose="020B0502040204020203" pitchFamily="34" charset="0"/>
              </a:rPr>
              <a:t>untuk</a:t>
            </a:r>
            <a:r>
              <a:rPr lang="en-US" sz="2000" dirty="0">
                <a:latin typeface="Bahnschrift" panose="020B0502040204020203" pitchFamily="34" charset="0"/>
              </a:rPr>
              <a:t> </a:t>
            </a:r>
            <a:r>
              <a:rPr lang="en-US" sz="2000" dirty="0" err="1">
                <a:latin typeface="Bahnschrift" panose="020B0502040204020203" pitchFamily="34" charset="0"/>
              </a:rPr>
              <a:t>melakukan</a:t>
            </a:r>
            <a:r>
              <a:rPr lang="en-US" sz="2000" dirty="0">
                <a:latin typeface="Bahnschrift" panose="020B0502040204020203" pitchFamily="34" charset="0"/>
              </a:rPr>
              <a:t> </a:t>
            </a:r>
            <a:r>
              <a:rPr lang="id-ID" sz="2000" dirty="0">
                <a:latin typeface="Bahnschrift" panose="020B0502040204020203" pitchFamily="34" charset="0"/>
              </a:rPr>
              <a:t>pelatihan </a:t>
            </a:r>
            <a:r>
              <a:rPr lang="en-US" sz="2000" dirty="0" err="1">
                <a:latin typeface="Bahnschrift" panose="020B0502040204020203" pitchFamily="34" charset="0"/>
              </a:rPr>
              <a:t>telah</a:t>
            </a:r>
            <a:r>
              <a:rPr lang="en-US" sz="2000" dirty="0">
                <a:latin typeface="Bahnschrift" panose="020B0502040204020203" pitchFamily="34" charset="0"/>
              </a:rPr>
              <a:t> </a:t>
            </a:r>
            <a:r>
              <a:rPr lang="id-ID" sz="2000" dirty="0">
                <a:latin typeface="Bahnschrift" panose="020B0502040204020203" pitchFamily="34" charset="0"/>
              </a:rPr>
              <a:t>sesuai; jika tidak, </a:t>
            </a:r>
            <a:r>
              <a:rPr lang="en-US" sz="2000" dirty="0" err="1">
                <a:latin typeface="Bahnschrift" panose="020B0502040204020203" pitchFamily="34" charset="0"/>
              </a:rPr>
              <a:t>maka</a:t>
            </a:r>
            <a:r>
              <a:rPr lang="en-US" sz="2000" dirty="0">
                <a:latin typeface="Bahnschrift" panose="020B0502040204020203" pitchFamily="34" charset="0"/>
              </a:rPr>
              <a:t> </a:t>
            </a:r>
            <a:r>
              <a:rPr lang="id-ID" sz="2000" dirty="0">
                <a:latin typeface="Bahnschrift" panose="020B0502040204020203" pitchFamily="34" charset="0"/>
              </a:rPr>
              <a:t>solusi lain </a:t>
            </a:r>
            <a:r>
              <a:rPr lang="en-US" sz="2000" dirty="0" err="1">
                <a:latin typeface="Bahnschrift" panose="020B0502040204020203" pitchFamily="34" charset="0"/>
              </a:rPr>
              <a:t>mungkin</a:t>
            </a:r>
            <a:r>
              <a:rPr lang="en-US" sz="2000" dirty="0">
                <a:latin typeface="Bahnschrift" panose="020B0502040204020203" pitchFamily="34" charset="0"/>
              </a:rPr>
              <a:t> </a:t>
            </a:r>
            <a:r>
              <a:rPr lang="id-ID" sz="2000" dirty="0">
                <a:latin typeface="Bahnschrift" panose="020B0502040204020203" pitchFamily="34" charset="0"/>
              </a:rPr>
              <a:t>lebih relevan.)</a:t>
            </a:r>
            <a:endParaRPr lang="en-US" sz="2000" dirty="0">
              <a:latin typeface="Bahnschrift" panose="020B0502040204020203" pitchFamily="34" charset="0"/>
            </a:endParaRPr>
          </a:p>
          <a:p>
            <a:pPr marL="800100" lvl="1" indent="-342900" algn="just">
              <a:buFont typeface="Wingdings" panose="05000000000000000000" pitchFamily="2" charset="2"/>
              <a:buChar char="ü"/>
            </a:pPr>
            <a:r>
              <a:rPr lang="id-ID" sz="2000" dirty="0">
                <a:latin typeface="Bahnschrift" panose="020B0502040204020203" pitchFamily="34" charset="0"/>
              </a:rPr>
              <a:t>Siapa yang butuh pelatihan?</a:t>
            </a:r>
            <a:endParaRPr lang="en-US" sz="2000" dirty="0">
              <a:latin typeface="Bahnschrift" panose="020B0502040204020203" pitchFamily="34" charset="0"/>
            </a:endParaRPr>
          </a:p>
          <a:p>
            <a:pPr marL="800100" lvl="1" indent="-342900" algn="just">
              <a:buFont typeface="Wingdings" panose="05000000000000000000" pitchFamily="2" charset="2"/>
              <a:buChar char="ü"/>
            </a:pPr>
            <a:r>
              <a:rPr lang="id-ID" sz="2000" dirty="0">
                <a:latin typeface="Bahnschrift" panose="020B0502040204020203" pitchFamily="34" charset="0"/>
              </a:rPr>
              <a:t>Apakah karyawan ini siap untuk pelatihan?</a:t>
            </a:r>
          </a:p>
        </p:txBody>
      </p:sp>
      <p:sp>
        <p:nvSpPr>
          <p:cNvPr id="3" name="TextBox 2">
            <a:extLst>
              <a:ext uri="{FF2B5EF4-FFF2-40B4-BE49-F238E27FC236}">
                <a16:creationId xmlns:a16="http://schemas.microsoft.com/office/drawing/2014/main" id="{70447798-F212-6E7D-4BC0-74E2BF972E59}"/>
              </a:ext>
            </a:extLst>
          </p:cNvPr>
          <p:cNvSpPr txBox="1"/>
          <p:nvPr/>
        </p:nvSpPr>
        <p:spPr>
          <a:xfrm>
            <a:off x="524754" y="1190085"/>
            <a:ext cx="10966115" cy="523220"/>
          </a:xfrm>
          <a:prstGeom prst="rect">
            <a:avLst/>
          </a:prstGeom>
          <a:noFill/>
        </p:spPr>
        <p:txBody>
          <a:bodyPr wrap="square">
            <a:spAutoFit/>
          </a:bodyPr>
          <a:lstStyle/>
          <a:p>
            <a:pPr algn="just"/>
            <a:r>
              <a:rPr lang="en-ID" sz="2800" b="1" dirty="0">
                <a:latin typeface="Bahnschrift" panose="020B0502040204020203" pitchFamily="34" charset="0"/>
              </a:rPr>
              <a:t>Person Analysis</a:t>
            </a:r>
            <a:endParaRPr lang="id-ID" sz="2800" b="1" dirty="0">
              <a:latin typeface="Bahnschrift" panose="020B0502040204020203" pitchFamily="34" charset="0"/>
            </a:endParaRPr>
          </a:p>
        </p:txBody>
      </p:sp>
    </p:spTree>
    <p:extLst>
      <p:ext uri="{BB962C8B-B14F-4D97-AF65-F5344CB8AC3E}">
        <p14:creationId xmlns:p14="http://schemas.microsoft.com/office/powerpoint/2010/main" val="156773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endParaRPr lang="id-ID" sz="3600" dirty="0">
              <a:solidFill>
                <a:schemeClr val="bg1"/>
              </a:solidFill>
              <a:latin typeface="Bahnschrift" panose="020B0502040204020203" pitchFamily="34" charset="0"/>
            </a:endParaRP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ABCD148-8345-B467-0113-A1CF2D8DD1E3}"/>
              </a:ext>
            </a:extLst>
          </p:cNvPr>
          <p:cNvSpPr txBox="1"/>
          <p:nvPr/>
        </p:nvSpPr>
        <p:spPr>
          <a:xfrm>
            <a:off x="524754" y="1919370"/>
            <a:ext cx="10966115" cy="2246769"/>
          </a:xfrm>
          <a:prstGeom prst="rect">
            <a:avLst/>
          </a:prstGeom>
          <a:noFill/>
        </p:spPr>
        <p:txBody>
          <a:bodyPr wrap="square">
            <a:spAutoFit/>
          </a:bodyPr>
          <a:lstStyle/>
          <a:p>
            <a:pPr marL="342900" indent="-342900" algn="just">
              <a:buFont typeface="Arial" panose="020B0604020202020204" pitchFamily="34" charset="0"/>
              <a:buChar char="•"/>
            </a:pPr>
            <a:r>
              <a:rPr lang="sv-SE" sz="2000" dirty="0">
                <a:latin typeface="Bahnschrift" panose="020B0502040204020203" pitchFamily="34" charset="0"/>
              </a:rPr>
              <a:t>Merupakan proses mengidentifikasi tugas, pengetahuan, keterampilan, dan perilaku yang harus ditekankan oleh pelatihan.</a:t>
            </a:r>
          </a:p>
          <a:p>
            <a:pPr marL="342900" indent="-342900" algn="just">
              <a:buFont typeface="Arial" panose="020B0604020202020204" pitchFamily="34" charset="0"/>
              <a:buChar char="•"/>
            </a:pPr>
            <a:r>
              <a:rPr lang="id-ID" sz="2000" dirty="0">
                <a:latin typeface="Bahnschrift" panose="020B0502040204020203" pitchFamily="34" charset="0"/>
              </a:rPr>
              <a:t>Orang atau komite yang melakukan penilaian kebutuhanharus memutuskan </a:t>
            </a:r>
            <a:r>
              <a:rPr lang="id-ID" sz="2000" b="1" dirty="0">
                <a:latin typeface="Bahnschrift" panose="020B0502040204020203" pitchFamily="34" charset="0"/>
              </a:rPr>
              <a:t>tingkat kepentingan</a:t>
            </a:r>
            <a:r>
              <a:rPr lang="id-ID" sz="2000" dirty="0">
                <a:latin typeface="Bahnschrift" panose="020B0502040204020203" pitchFamily="34" charset="0"/>
              </a:rPr>
              <a:t>, </a:t>
            </a:r>
            <a:r>
              <a:rPr lang="id-ID" sz="2000" b="1" dirty="0">
                <a:latin typeface="Bahnschrift" panose="020B0502040204020203" pitchFamily="34" charset="0"/>
              </a:rPr>
              <a:t>frekuensi</a:t>
            </a:r>
            <a:r>
              <a:rPr lang="id-ID" sz="2000" dirty="0">
                <a:latin typeface="Bahnschrift" panose="020B0502040204020203" pitchFamily="34" charset="0"/>
              </a:rPr>
              <a:t>, dan </a:t>
            </a:r>
            <a:r>
              <a:rPr lang="id-ID" sz="2000" b="1" dirty="0">
                <a:latin typeface="Bahnschrift" panose="020B0502040204020203" pitchFamily="34" charset="0"/>
              </a:rPr>
              <a:t>kesulitan</a:t>
            </a:r>
            <a:r>
              <a:rPr lang="id-ID" sz="2000" dirty="0">
                <a:latin typeface="Bahnschrift" panose="020B0502040204020203" pitchFamily="34" charset="0"/>
              </a:rPr>
              <a:t> apa yang menandakan perlunya pelatihan. </a:t>
            </a:r>
            <a:endParaRPr lang="en-US" sz="2000" dirty="0">
              <a:latin typeface="Bahnschrift" panose="020B0502040204020203" pitchFamily="34" charset="0"/>
            </a:endParaRPr>
          </a:p>
          <a:p>
            <a:pPr marL="342900" indent="-342900" algn="just">
              <a:buFont typeface="Arial" panose="020B0604020202020204" pitchFamily="34" charset="0"/>
              <a:buChar char="•"/>
            </a:pPr>
            <a:r>
              <a:rPr lang="id-ID" sz="2000" dirty="0">
                <a:latin typeface="Bahnschrift" panose="020B0502040204020203" pitchFamily="34" charset="0"/>
              </a:rPr>
              <a:t>Logikanya, pelatihan paling dibutuhkan untuk tugas-tugas yang </a:t>
            </a:r>
            <a:r>
              <a:rPr lang="id-ID" sz="2000" b="1" dirty="0">
                <a:latin typeface="Bahnschrift" panose="020B0502040204020203" pitchFamily="34" charset="0"/>
              </a:rPr>
              <a:t>penting</a:t>
            </a:r>
            <a:r>
              <a:rPr lang="id-ID" sz="2000" dirty="0">
                <a:latin typeface="Bahnschrift" panose="020B0502040204020203" pitchFamily="34" charset="0"/>
              </a:rPr>
              <a:t>, </a:t>
            </a:r>
            <a:r>
              <a:rPr lang="id-ID" sz="2000" b="1" dirty="0">
                <a:latin typeface="Bahnschrift" panose="020B0502040204020203" pitchFamily="34" charset="0"/>
              </a:rPr>
              <a:t>sering</a:t>
            </a:r>
            <a:r>
              <a:rPr lang="id-ID" sz="2000" dirty="0">
                <a:latin typeface="Bahnschrift" panose="020B0502040204020203" pitchFamily="34" charset="0"/>
              </a:rPr>
              <a:t>, dan </a:t>
            </a:r>
            <a:r>
              <a:rPr lang="id-ID" sz="2000" b="1" dirty="0">
                <a:latin typeface="Bahnschrift" panose="020B0502040204020203" pitchFamily="34" charset="0"/>
              </a:rPr>
              <a:t>setidaknya cukup sulit</a:t>
            </a:r>
            <a:r>
              <a:rPr lang="id-ID" sz="2000" dirty="0">
                <a:latin typeface="Bahnschrift" panose="020B0502040204020203" pitchFamily="34" charset="0"/>
              </a:rPr>
              <a:t>.</a:t>
            </a:r>
            <a:endParaRPr lang="en-US" sz="2000" dirty="0">
              <a:latin typeface="Bahnschrift" panose="020B0502040204020203" pitchFamily="34" charset="0"/>
            </a:endParaRPr>
          </a:p>
          <a:p>
            <a:pPr marL="342900" indent="-342900" algn="just">
              <a:buFont typeface="Arial" panose="020B0604020202020204" pitchFamily="34" charset="0"/>
              <a:buChar char="•"/>
            </a:pPr>
            <a:endParaRPr lang="id-ID" sz="2000" dirty="0">
              <a:latin typeface="Bahnschrift" panose="020B0502040204020203" pitchFamily="34" charset="0"/>
            </a:endParaRPr>
          </a:p>
        </p:txBody>
      </p:sp>
      <p:sp>
        <p:nvSpPr>
          <p:cNvPr id="3" name="TextBox 2">
            <a:extLst>
              <a:ext uri="{FF2B5EF4-FFF2-40B4-BE49-F238E27FC236}">
                <a16:creationId xmlns:a16="http://schemas.microsoft.com/office/drawing/2014/main" id="{70447798-F212-6E7D-4BC0-74E2BF972E59}"/>
              </a:ext>
            </a:extLst>
          </p:cNvPr>
          <p:cNvSpPr txBox="1"/>
          <p:nvPr/>
        </p:nvSpPr>
        <p:spPr>
          <a:xfrm>
            <a:off x="524754" y="1190085"/>
            <a:ext cx="10966115" cy="523220"/>
          </a:xfrm>
          <a:prstGeom prst="rect">
            <a:avLst/>
          </a:prstGeom>
          <a:noFill/>
        </p:spPr>
        <p:txBody>
          <a:bodyPr wrap="square">
            <a:spAutoFit/>
          </a:bodyPr>
          <a:lstStyle/>
          <a:p>
            <a:pPr algn="just"/>
            <a:r>
              <a:rPr lang="en-ID" sz="2800" b="1" dirty="0">
                <a:latin typeface="Bahnschrift" panose="020B0502040204020203" pitchFamily="34" charset="0"/>
              </a:rPr>
              <a:t>Task Analysis</a:t>
            </a:r>
            <a:endParaRPr lang="id-ID" sz="2800" b="1" dirty="0">
              <a:latin typeface="Bahnschrift" panose="020B0502040204020203" pitchFamily="34" charset="0"/>
            </a:endParaRPr>
          </a:p>
        </p:txBody>
      </p:sp>
    </p:spTree>
    <p:extLst>
      <p:ext uri="{BB962C8B-B14F-4D97-AF65-F5344CB8AC3E}">
        <p14:creationId xmlns:p14="http://schemas.microsoft.com/office/powerpoint/2010/main" val="378195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Readiness for Training</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8D2ACFE-E726-6161-B1A2-30FDF3F6E4C9}"/>
              </a:ext>
            </a:extLst>
          </p:cNvPr>
          <p:cNvSpPr txBox="1"/>
          <p:nvPr/>
        </p:nvSpPr>
        <p:spPr>
          <a:xfrm>
            <a:off x="524756" y="2813539"/>
            <a:ext cx="11105967" cy="3170099"/>
          </a:xfrm>
          <a:prstGeom prst="rect">
            <a:avLst/>
          </a:prstGeom>
          <a:noFill/>
        </p:spPr>
        <p:txBody>
          <a:bodyPr wrap="square">
            <a:spAutoFit/>
          </a:bodyPr>
          <a:lstStyle/>
          <a:p>
            <a:pPr marL="285750" indent="-285750" algn="just">
              <a:buFont typeface="Arial" panose="020B0604020202020204" pitchFamily="34" charset="0"/>
              <a:buChar char="•"/>
            </a:pPr>
            <a:r>
              <a:rPr lang="id-ID" sz="2000" dirty="0">
                <a:latin typeface="Bahnschrift" panose="020B0502040204020203" pitchFamily="34" charset="0"/>
              </a:rPr>
              <a:t>Untuk siap belajar, karyawan membutuhkan keterampilan belajar dasar, terutama </a:t>
            </a:r>
            <a:r>
              <a:rPr lang="id-ID" sz="2000" b="1" dirty="0">
                <a:latin typeface="Bahnschrift" panose="020B0502040204020203" pitchFamily="34" charset="0"/>
              </a:rPr>
              <a:t>kemampuan kognitif</a:t>
            </a:r>
            <a:r>
              <a:rPr lang="id-ID" sz="2000" dirty="0">
                <a:latin typeface="Bahnschrift" panose="020B0502040204020203" pitchFamily="34" charset="0"/>
              </a:rPr>
              <a:t>, yang mencakup kemampuan menggunakan bahasa tulis dan lisan, memecahkan masalah matematika, dan menggunakan logika untuk memecahkan masalah.</a:t>
            </a:r>
            <a:endParaRPr lang="en-US" sz="2000" dirty="0">
              <a:latin typeface="Bahnschrift" panose="020B0502040204020203" pitchFamily="34" charset="0"/>
            </a:endParaRPr>
          </a:p>
          <a:p>
            <a:pPr marL="285750" indent="-285750" algn="just">
              <a:buFont typeface="Arial" panose="020B0604020202020204" pitchFamily="34" charset="0"/>
              <a:buChar char="•"/>
            </a:pPr>
            <a:r>
              <a:rPr lang="sv-SE" sz="2000" dirty="0">
                <a:latin typeface="Bahnschrift" panose="020B0502040204020203" pitchFamily="34" charset="0"/>
              </a:rPr>
              <a:t>Karyawan belajar lebih banyak dari program pelatihan ketika mereka sangat ter</a:t>
            </a:r>
            <a:r>
              <a:rPr lang="sv-SE" sz="2000" b="1" dirty="0">
                <a:latin typeface="Bahnschrift" panose="020B0502040204020203" pitchFamily="34" charset="0"/>
              </a:rPr>
              <a:t>motivasi</a:t>
            </a:r>
            <a:r>
              <a:rPr lang="sv-SE" sz="2000" dirty="0">
                <a:latin typeface="Bahnschrift" panose="020B0502040204020203" pitchFamily="34" charset="0"/>
              </a:rPr>
              <a:t> </a:t>
            </a:r>
            <a:r>
              <a:rPr lang="sv-SE" sz="2000" b="1" dirty="0">
                <a:latin typeface="Bahnschrift" panose="020B0502040204020203" pitchFamily="34" charset="0"/>
              </a:rPr>
              <a:t>untuk belajar</a:t>
            </a:r>
            <a:r>
              <a:rPr lang="en-US" sz="2000" dirty="0">
                <a:latin typeface="Bahnschrift" panose="020B0502040204020203" pitchFamily="34" charset="0"/>
              </a:rPr>
              <a:t>.</a:t>
            </a:r>
          </a:p>
          <a:p>
            <a:pPr marL="285750" indent="-285750" algn="just">
              <a:buFont typeface="Arial" panose="020B0604020202020204" pitchFamily="34" charset="0"/>
              <a:buChar char="•"/>
            </a:pPr>
            <a:r>
              <a:rPr lang="en-US" sz="2000" dirty="0" err="1">
                <a:latin typeface="Bahnschrift" panose="020B0502040204020203" pitchFamily="34" charset="0"/>
              </a:rPr>
              <a:t>Manajer</a:t>
            </a:r>
            <a:r>
              <a:rPr lang="en-US" sz="2000" dirty="0">
                <a:latin typeface="Bahnschrift" panose="020B0502040204020203" pitchFamily="34" charset="0"/>
              </a:rPr>
              <a:t> </a:t>
            </a:r>
            <a:r>
              <a:rPr lang="en-US" sz="2000" dirty="0" err="1">
                <a:latin typeface="Bahnschrift" panose="020B0502040204020203" pitchFamily="34" charset="0"/>
              </a:rPr>
              <a:t>dapat</a:t>
            </a:r>
            <a:r>
              <a:rPr lang="en-US" sz="2000" dirty="0">
                <a:latin typeface="Bahnschrift" panose="020B0502040204020203" pitchFamily="34" charset="0"/>
              </a:rPr>
              <a:t> </a:t>
            </a:r>
            <a:r>
              <a:rPr lang="en-US" sz="2000" dirty="0" err="1">
                <a:latin typeface="Bahnschrift" panose="020B0502040204020203" pitchFamily="34" charset="0"/>
              </a:rPr>
              <a:t>memengaruhi</a:t>
            </a:r>
            <a:r>
              <a:rPr lang="en-US" sz="2000" dirty="0">
                <a:latin typeface="Bahnschrift" panose="020B0502040204020203" pitchFamily="34" charset="0"/>
              </a:rPr>
              <a:t> </a:t>
            </a:r>
            <a:r>
              <a:rPr lang="en-US" sz="2000" dirty="0" err="1">
                <a:latin typeface="Bahnschrift" panose="020B0502040204020203" pitchFamily="34" charset="0"/>
              </a:rPr>
              <a:t>sikap</a:t>
            </a:r>
            <a:r>
              <a:rPr lang="en-US" sz="2000" dirty="0">
                <a:latin typeface="Bahnschrift" panose="020B0502040204020203" pitchFamily="34" charset="0"/>
              </a:rPr>
              <a:t> ‘</a:t>
            </a:r>
            <a:r>
              <a:rPr lang="en-US" sz="2000" dirty="0" err="1">
                <a:latin typeface="Bahnschrift" panose="020B0502040204020203" pitchFamily="34" charset="0"/>
              </a:rPr>
              <a:t>siap</a:t>
            </a:r>
            <a:r>
              <a:rPr lang="en-US" sz="2000" dirty="0">
                <a:latin typeface="Bahnschrift" panose="020B0502040204020203" pitchFamily="34" charset="0"/>
              </a:rPr>
              <a:t> </a:t>
            </a:r>
            <a:r>
              <a:rPr lang="en-US" sz="2000" dirty="0" err="1">
                <a:latin typeface="Bahnschrift" panose="020B0502040204020203" pitchFamily="34" charset="0"/>
              </a:rPr>
              <a:t>ditraining</a:t>
            </a:r>
            <a:r>
              <a:rPr lang="en-US" sz="2000" dirty="0">
                <a:latin typeface="Bahnschrift" panose="020B0502040204020203" pitchFamily="34" charset="0"/>
              </a:rPr>
              <a:t>’ </a:t>
            </a:r>
            <a:r>
              <a:rPr lang="en-US" sz="2000" dirty="0" err="1">
                <a:latin typeface="Bahnschrift" panose="020B0502040204020203" pitchFamily="34" charset="0"/>
              </a:rPr>
              <a:t>dalam</a:t>
            </a:r>
            <a:r>
              <a:rPr lang="en-US" sz="2000" dirty="0">
                <a:latin typeface="Bahnschrift" panose="020B0502040204020203" pitchFamily="34" charset="0"/>
              </a:rPr>
              <a:t> </a:t>
            </a:r>
            <a:r>
              <a:rPr lang="en-US" sz="2000" dirty="0" err="1">
                <a:latin typeface="Bahnschrift" panose="020B0502040204020203" pitchFamily="34" charset="0"/>
              </a:rPr>
              <a:t>berbagai</a:t>
            </a:r>
            <a:r>
              <a:rPr lang="en-US" sz="2000" dirty="0">
                <a:latin typeface="Bahnschrift" panose="020B0502040204020203" pitchFamily="34" charset="0"/>
              </a:rPr>
              <a:t> </a:t>
            </a:r>
            <a:r>
              <a:rPr lang="en-US" sz="2000" dirty="0" err="1">
                <a:latin typeface="Bahnschrift" panose="020B0502040204020203" pitchFamily="34" charset="0"/>
              </a:rPr>
              <a:t>cara</a:t>
            </a:r>
            <a:r>
              <a:rPr lang="en-US" sz="2000" dirty="0">
                <a:latin typeface="Bahnschrift" panose="020B0502040204020203" pitchFamily="34" charset="0"/>
              </a:rPr>
              <a:t>, </a:t>
            </a:r>
            <a:r>
              <a:rPr lang="en-US" sz="2000" dirty="0" err="1">
                <a:latin typeface="Bahnschrift" panose="020B0502040204020203" pitchFamily="34" charset="0"/>
              </a:rPr>
              <a:t>misalnya</a:t>
            </a:r>
            <a:r>
              <a:rPr lang="en-US" sz="2000" dirty="0">
                <a:latin typeface="Bahnschrift" panose="020B0502040204020203" pitchFamily="34" charset="0"/>
              </a:rPr>
              <a:t> </a:t>
            </a:r>
            <a:r>
              <a:rPr lang="en-US" sz="2000" dirty="0" err="1">
                <a:latin typeface="Bahnschrift" panose="020B0502040204020203" pitchFamily="34" charset="0"/>
              </a:rPr>
              <a:t>dengan</a:t>
            </a:r>
            <a:r>
              <a:rPr lang="en-US" sz="2000" dirty="0">
                <a:latin typeface="Bahnschrift" panose="020B0502040204020203" pitchFamily="34" charset="0"/>
              </a:rPr>
              <a:t> </a:t>
            </a:r>
            <a:r>
              <a:rPr lang="en-US" sz="2000" dirty="0" err="1">
                <a:latin typeface="Bahnschrift" panose="020B0502040204020203" pitchFamily="34" charset="0"/>
              </a:rPr>
              <a:t>memberikan</a:t>
            </a:r>
            <a:r>
              <a:rPr lang="en-US" sz="2000" dirty="0">
                <a:latin typeface="Bahnschrift" panose="020B0502040204020203" pitchFamily="34" charset="0"/>
              </a:rPr>
              <a:t> </a:t>
            </a:r>
            <a:r>
              <a:rPr lang="en-US" sz="2000" b="1" i="1" dirty="0">
                <a:latin typeface="Bahnschrift" panose="020B0502040204020203" pitchFamily="34" charset="0"/>
              </a:rPr>
              <a:t>feedback</a:t>
            </a:r>
            <a:r>
              <a:rPr lang="en-US" sz="2000" dirty="0">
                <a:latin typeface="Bahnschrift" panose="020B0502040204020203" pitchFamily="34" charset="0"/>
              </a:rPr>
              <a:t> yang </a:t>
            </a:r>
            <a:r>
              <a:rPr lang="en-US" sz="2000" dirty="0" err="1">
                <a:latin typeface="Bahnschrift" panose="020B0502040204020203" pitchFamily="34" charset="0"/>
              </a:rPr>
              <a:t>mendorong</a:t>
            </a:r>
            <a:r>
              <a:rPr lang="en-US" sz="2000" dirty="0">
                <a:latin typeface="Bahnschrift" panose="020B0502040204020203" pitchFamily="34" charset="0"/>
              </a:rPr>
              <a:t> </a:t>
            </a:r>
            <a:r>
              <a:rPr lang="en-US" sz="2000" dirty="0" err="1">
                <a:latin typeface="Bahnschrift" panose="020B0502040204020203" pitchFamily="34" charset="0"/>
              </a:rPr>
              <a:t>karyawan</a:t>
            </a:r>
            <a:r>
              <a:rPr lang="en-US" sz="2000" dirty="0">
                <a:latin typeface="Bahnschrift" panose="020B0502040204020203" pitchFamily="34" charset="0"/>
              </a:rPr>
              <a:t>, </a:t>
            </a:r>
            <a:r>
              <a:rPr lang="en-US" sz="2000" dirty="0" err="1">
                <a:latin typeface="Bahnschrift" panose="020B0502040204020203" pitchFamily="34" charset="0"/>
              </a:rPr>
              <a:t>menetapkan</a:t>
            </a:r>
            <a:r>
              <a:rPr lang="en-US" sz="2000" dirty="0">
                <a:latin typeface="Bahnschrift" panose="020B0502040204020203" pitchFamily="34" charset="0"/>
              </a:rPr>
              <a:t> </a:t>
            </a:r>
            <a:r>
              <a:rPr lang="en-US" sz="2000" b="1" i="1" dirty="0">
                <a:latin typeface="Bahnschrift" panose="020B0502040204020203" pitchFamily="34" charset="0"/>
              </a:rPr>
              <a:t>reward</a:t>
            </a:r>
            <a:r>
              <a:rPr lang="en-US" sz="2000" dirty="0">
                <a:latin typeface="Bahnschrift" panose="020B0502040204020203" pitchFamily="34" charset="0"/>
              </a:rPr>
              <a:t> </a:t>
            </a:r>
            <a:r>
              <a:rPr lang="en-US" sz="2000" dirty="0" err="1">
                <a:latin typeface="Bahnschrift" panose="020B0502040204020203" pitchFamily="34" charset="0"/>
              </a:rPr>
              <a:t>untuk</a:t>
            </a:r>
            <a:r>
              <a:rPr lang="en-US" sz="2000" dirty="0">
                <a:latin typeface="Bahnschrift" panose="020B0502040204020203" pitchFamily="34" charset="0"/>
              </a:rPr>
              <a:t> </a:t>
            </a:r>
            <a:r>
              <a:rPr lang="en-US" sz="2000" dirty="0" err="1">
                <a:latin typeface="Bahnschrift" panose="020B0502040204020203" pitchFamily="34" charset="0"/>
              </a:rPr>
              <a:t>pembelajaran</a:t>
            </a:r>
            <a:r>
              <a:rPr lang="en-US" sz="2000" dirty="0">
                <a:latin typeface="Bahnschrift" panose="020B0502040204020203" pitchFamily="34" charset="0"/>
              </a:rPr>
              <a:t> yang </a:t>
            </a:r>
            <a:r>
              <a:rPr lang="en-US" sz="2000" dirty="0" err="1">
                <a:latin typeface="Bahnschrift" panose="020B0502040204020203" pitchFamily="34" charset="0"/>
              </a:rPr>
              <a:t>dilakukan</a:t>
            </a:r>
            <a:r>
              <a:rPr lang="en-US" sz="2000" dirty="0">
                <a:latin typeface="Bahnschrift" panose="020B0502040204020203" pitchFamily="34" charset="0"/>
              </a:rPr>
              <a:t>, dan </a:t>
            </a:r>
            <a:r>
              <a:rPr lang="en-US" sz="2000" dirty="0" err="1">
                <a:latin typeface="Bahnschrift" panose="020B0502040204020203" pitchFamily="34" charset="0"/>
              </a:rPr>
              <a:t>berkomunikasi</a:t>
            </a:r>
            <a:r>
              <a:rPr lang="en-US" sz="2000" dirty="0">
                <a:latin typeface="Bahnschrift" panose="020B0502040204020203" pitchFamily="34" charset="0"/>
              </a:rPr>
              <a:t> </a:t>
            </a:r>
            <a:r>
              <a:rPr lang="en-US" sz="2000" dirty="0" err="1">
                <a:latin typeface="Bahnschrift" panose="020B0502040204020203" pitchFamily="34" charset="0"/>
              </a:rPr>
              <a:t>dengan</a:t>
            </a:r>
            <a:r>
              <a:rPr lang="en-US" sz="2000" dirty="0">
                <a:latin typeface="Bahnschrift" panose="020B0502040204020203" pitchFamily="34" charset="0"/>
              </a:rPr>
              <a:t> </a:t>
            </a:r>
            <a:r>
              <a:rPr lang="en-US" sz="2000" dirty="0" err="1">
                <a:latin typeface="Bahnschrift" panose="020B0502040204020203" pitchFamily="34" charset="0"/>
              </a:rPr>
              <a:t>karyawan</a:t>
            </a:r>
            <a:r>
              <a:rPr lang="en-US" sz="2000" dirty="0">
                <a:latin typeface="Bahnschrift" panose="020B0502040204020203" pitchFamily="34" charset="0"/>
              </a:rPr>
              <a:t> </a:t>
            </a:r>
            <a:r>
              <a:rPr lang="en-US" sz="2000" dirty="0" err="1">
                <a:latin typeface="Bahnschrift" panose="020B0502040204020203" pitchFamily="34" charset="0"/>
              </a:rPr>
              <a:t>tentang</a:t>
            </a:r>
            <a:r>
              <a:rPr lang="en-US" sz="2000" dirty="0">
                <a:latin typeface="Bahnschrift" panose="020B0502040204020203" pitchFamily="34" charset="0"/>
              </a:rPr>
              <a:t> </a:t>
            </a:r>
            <a:r>
              <a:rPr lang="en-US" sz="2000" b="1" dirty="0" err="1">
                <a:latin typeface="Bahnschrift" panose="020B0502040204020203" pitchFamily="34" charset="0"/>
              </a:rPr>
              <a:t>jalur</a:t>
            </a:r>
            <a:r>
              <a:rPr lang="en-US" sz="2000" b="1" dirty="0">
                <a:latin typeface="Bahnschrift" panose="020B0502040204020203" pitchFamily="34" charset="0"/>
              </a:rPr>
              <a:t> </a:t>
            </a:r>
            <a:r>
              <a:rPr lang="en-US" sz="2000" b="1" dirty="0" err="1">
                <a:latin typeface="Bahnschrift" panose="020B0502040204020203" pitchFamily="34" charset="0"/>
              </a:rPr>
              <a:t>karier</a:t>
            </a:r>
            <a:r>
              <a:rPr lang="en-US" sz="2000" b="1" dirty="0">
                <a:latin typeface="Bahnschrift" panose="020B0502040204020203" pitchFamily="34" charset="0"/>
              </a:rPr>
              <a:t> </a:t>
            </a:r>
            <a:r>
              <a:rPr lang="en-US" sz="2000" b="1" dirty="0" err="1">
                <a:latin typeface="Bahnschrift" panose="020B0502040204020203" pitchFamily="34" charset="0"/>
              </a:rPr>
              <a:t>organisasi</a:t>
            </a:r>
            <a:r>
              <a:rPr lang="en-US" sz="2000" b="1" dirty="0">
                <a:latin typeface="Bahnschrift" panose="020B0502040204020203" pitchFamily="34" charset="0"/>
              </a:rPr>
              <a:t> </a:t>
            </a:r>
            <a:r>
              <a:rPr lang="en-US" sz="2000" dirty="0">
                <a:latin typeface="Bahnschrift" panose="020B0502040204020203" pitchFamily="34" charset="0"/>
              </a:rPr>
              <a:t>dan </a:t>
            </a:r>
            <a:r>
              <a:rPr lang="en-US" sz="2000" b="1" dirty="0" err="1">
                <a:latin typeface="Bahnschrift" panose="020B0502040204020203" pitchFamily="34" charset="0"/>
              </a:rPr>
              <a:t>kebutuhan</a:t>
            </a:r>
            <a:r>
              <a:rPr lang="en-US" sz="2000" b="1" dirty="0">
                <a:latin typeface="Bahnschrift" panose="020B0502040204020203" pitchFamily="34" charset="0"/>
              </a:rPr>
              <a:t> masa </a:t>
            </a:r>
            <a:r>
              <a:rPr lang="en-US" sz="2000" b="1" dirty="0" err="1">
                <a:latin typeface="Bahnschrift" panose="020B0502040204020203" pitchFamily="34" charset="0"/>
              </a:rPr>
              <a:t>depan</a:t>
            </a:r>
            <a:r>
              <a:rPr lang="en-US" sz="2000" dirty="0">
                <a:latin typeface="Bahnschrift" panose="020B0502040204020203" pitchFamily="34" charset="0"/>
              </a:rPr>
              <a:t>.</a:t>
            </a:r>
          </a:p>
          <a:p>
            <a:pPr marL="285750" indent="-285750" algn="just">
              <a:buFont typeface="Arial" panose="020B0604020202020204" pitchFamily="34" charset="0"/>
              <a:buChar char="•"/>
            </a:pPr>
            <a:endParaRPr lang="en-ID" sz="2000" dirty="0">
              <a:latin typeface="Bahnschrift" panose="020B0502040204020203" pitchFamily="34" charset="0"/>
            </a:endParaRPr>
          </a:p>
        </p:txBody>
      </p:sp>
      <p:sp>
        <p:nvSpPr>
          <p:cNvPr id="3" name="TextBox 2">
            <a:extLst>
              <a:ext uri="{FF2B5EF4-FFF2-40B4-BE49-F238E27FC236}">
                <a16:creationId xmlns:a16="http://schemas.microsoft.com/office/drawing/2014/main" id="{1AAF5A68-9CF3-CEF0-FC19-5A94FE647C15}"/>
              </a:ext>
            </a:extLst>
          </p:cNvPr>
          <p:cNvSpPr txBox="1"/>
          <p:nvPr/>
        </p:nvSpPr>
        <p:spPr>
          <a:xfrm>
            <a:off x="524755" y="2153479"/>
            <a:ext cx="10966115" cy="523220"/>
          </a:xfrm>
          <a:prstGeom prst="rect">
            <a:avLst/>
          </a:prstGeom>
          <a:noFill/>
        </p:spPr>
        <p:txBody>
          <a:bodyPr wrap="square">
            <a:spAutoFit/>
          </a:bodyPr>
          <a:lstStyle/>
          <a:p>
            <a:pPr algn="just"/>
            <a:r>
              <a:rPr lang="en-US" sz="2800" b="1" dirty="0" err="1">
                <a:latin typeface="Bahnschrift" panose="020B0502040204020203" pitchFamily="34" charset="0"/>
              </a:rPr>
              <a:t>Karakteristik</a:t>
            </a:r>
            <a:r>
              <a:rPr lang="en-US" sz="2800" b="1" dirty="0">
                <a:latin typeface="Bahnschrift" panose="020B0502040204020203" pitchFamily="34" charset="0"/>
              </a:rPr>
              <a:t> </a:t>
            </a:r>
            <a:r>
              <a:rPr lang="en-US" sz="2800" b="1" dirty="0" err="1">
                <a:latin typeface="Bahnschrift" panose="020B0502040204020203" pitchFamily="34" charset="0"/>
              </a:rPr>
              <a:t>Kesiapan</a:t>
            </a:r>
            <a:r>
              <a:rPr lang="en-US" sz="2800" b="1" dirty="0">
                <a:latin typeface="Bahnschrift" panose="020B0502040204020203" pitchFamily="34" charset="0"/>
              </a:rPr>
              <a:t> </a:t>
            </a:r>
            <a:r>
              <a:rPr lang="en-US" sz="2800" b="1" dirty="0" err="1">
                <a:latin typeface="Bahnschrift" panose="020B0502040204020203" pitchFamily="34" charset="0"/>
              </a:rPr>
              <a:t>Karyawan</a:t>
            </a:r>
            <a:endParaRPr lang="id-ID" sz="2800" b="1" dirty="0">
              <a:latin typeface="Bahnschrift" panose="020B0502040204020203" pitchFamily="34" charset="0"/>
            </a:endParaRPr>
          </a:p>
        </p:txBody>
      </p:sp>
      <p:sp>
        <p:nvSpPr>
          <p:cNvPr id="10" name="TextBox 9">
            <a:extLst>
              <a:ext uri="{FF2B5EF4-FFF2-40B4-BE49-F238E27FC236}">
                <a16:creationId xmlns:a16="http://schemas.microsoft.com/office/drawing/2014/main" id="{362DEAB8-9209-F9F3-41C3-FB415B5512EB}"/>
              </a:ext>
            </a:extLst>
          </p:cNvPr>
          <p:cNvSpPr txBox="1"/>
          <p:nvPr/>
        </p:nvSpPr>
        <p:spPr>
          <a:xfrm>
            <a:off x="524756" y="1230149"/>
            <a:ext cx="11105967" cy="1015663"/>
          </a:xfrm>
          <a:prstGeom prst="rect">
            <a:avLst/>
          </a:prstGeom>
          <a:noFill/>
        </p:spPr>
        <p:txBody>
          <a:bodyPr wrap="square">
            <a:spAutoFit/>
          </a:bodyPr>
          <a:lstStyle/>
          <a:p>
            <a:pPr algn="just"/>
            <a:r>
              <a:rPr lang="en-US" sz="2000" dirty="0" err="1">
                <a:latin typeface="Bahnschrift" panose="020B0502040204020203" pitchFamily="34" charset="0"/>
              </a:rPr>
              <a:t>Merupakan</a:t>
            </a:r>
            <a:r>
              <a:rPr lang="en-US" sz="2000" dirty="0">
                <a:latin typeface="Bahnschrift" panose="020B0502040204020203" pitchFamily="34" charset="0"/>
              </a:rPr>
              <a:t> k</a:t>
            </a:r>
            <a:r>
              <a:rPr lang="id-ID" sz="2000" dirty="0">
                <a:latin typeface="Bahnschrift" panose="020B0502040204020203" pitchFamily="34" charset="0"/>
              </a:rPr>
              <a:t>ombinasi karakteristik karyawan dan lingkungan kerja yang positif yang memungkinkan adanya pelatihan.</a:t>
            </a:r>
            <a:endParaRPr lang="en-US" sz="2000" dirty="0">
              <a:latin typeface="Bahnschrift" panose="020B0502040204020203" pitchFamily="34" charset="0"/>
            </a:endParaRPr>
          </a:p>
          <a:p>
            <a:pPr marL="285750" indent="-285750" algn="just">
              <a:buFont typeface="Arial" panose="020B0604020202020204" pitchFamily="34" charset="0"/>
              <a:buChar char="•"/>
            </a:pPr>
            <a:endParaRPr lang="en-ID" sz="2000" dirty="0">
              <a:latin typeface="Bahnschrift" panose="020B0502040204020203" pitchFamily="34" charset="0"/>
            </a:endParaRPr>
          </a:p>
        </p:txBody>
      </p:sp>
    </p:spTree>
    <p:extLst>
      <p:ext uri="{BB962C8B-B14F-4D97-AF65-F5344CB8AC3E}">
        <p14:creationId xmlns:p14="http://schemas.microsoft.com/office/powerpoint/2010/main" val="288471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78E4B7-6E49-5E1A-0335-BE90ADE0507B}"/>
              </a:ext>
            </a:extLst>
          </p:cNvPr>
          <p:cNvSpPr/>
          <p:nvPr/>
        </p:nvSpPr>
        <p:spPr>
          <a:xfrm>
            <a:off x="0" y="-27281"/>
            <a:ext cx="12192000" cy="101130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66D9CE61-9472-3B21-939F-E4CCE42D1FB0}"/>
              </a:ext>
            </a:extLst>
          </p:cNvPr>
          <p:cNvSpPr/>
          <p:nvPr/>
        </p:nvSpPr>
        <p:spPr>
          <a:xfrm>
            <a:off x="0" y="6353666"/>
            <a:ext cx="12192000" cy="50433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a:extLst>
              <a:ext uri="{FF2B5EF4-FFF2-40B4-BE49-F238E27FC236}">
                <a16:creationId xmlns:a16="http://schemas.microsoft.com/office/drawing/2014/main" id="{2D1D4739-9EC4-10E0-D5E1-F484C8EF148F}"/>
              </a:ext>
            </a:extLst>
          </p:cNvPr>
          <p:cNvSpPr>
            <a:spLocks noGrp="1"/>
          </p:cNvSpPr>
          <p:nvPr>
            <p:ph type="ctrTitle"/>
          </p:nvPr>
        </p:nvSpPr>
        <p:spPr>
          <a:xfrm>
            <a:off x="524755" y="177420"/>
            <a:ext cx="10140422" cy="659303"/>
          </a:xfrm>
        </p:spPr>
        <p:txBody>
          <a:bodyPr>
            <a:noAutofit/>
          </a:bodyPr>
          <a:lstStyle/>
          <a:p>
            <a:pPr algn="l"/>
            <a:r>
              <a:rPr lang="en-US" sz="3600" dirty="0">
                <a:solidFill>
                  <a:schemeClr val="bg1"/>
                </a:solidFill>
                <a:latin typeface="Bahnschrift" panose="020B0502040204020203" pitchFamily="34" charset="0"/>
              </a:rPr>
              <a:t>Readiness for Training (cont.)</a:t>
            </a:r>
          </a:p>
        </p:txBody>
      </p:sp>
      <p:pic>
        <p:nvPicPr>
          <p:cNvPr id="2" name="Picture 2" descr="Download | Pendaftaran ITTelkom Surabaya">
            <a:extLst>
              <a:ext uri="{FF2B5EF4-FFF2-40B4-BE49-F238E27FC236}">
                <a16:creationId xmlns:a16="http://schemas.microsoft.com/office/drawing/2014/main" id="{42357AB9-A26C-135A-06BC-8A4B0EFB0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90" y="5624173"/>
            <a:ext cx="1071155" cy="568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85441E-E456-0498-702F-C74541859229}"/>
              </a:ext>
            </a:extLst>
          </p:cNvPr>
          <p:cNvSpPr txBox="1"/>
          <p:nvPr/>
        </p:nvSpPr>
        <p:spPr>
          <a:xfrm>
            <a:off x="524756" y="2145996"/>
            <a:ext cx="11105967" cy="3785652"/>
          </a:xfrm>
          <a:prstGeom prst="rect">
            <a:avLst/>
          </a:prstGeom>
          <a:noFill/>
        </p:spPr>
        <p:txBody>
          <a:bodyPr wrap="square">
            <a:spAutoFit/>
          </a:bodyPr>
          <a:lstStyle/>
          <a:p>
            <a:pPr marL="285750" indent="-285750" algn="just">
              <a:buFont typeface="Arial" panose="020B0604020202020204" pitchFamily="34" charset="0"/>
              <a:buChar char="•"/>
            </a:pPr>
            <a:r>
              <a:rPr lang="id-ID" sz="2000" dirty="0">
                <a:latin typeface="Bahnschrift" panose="020B0502040204020203" pitchFamily="34" charset="0"/>
              </a:rPr>
              <a:t>Kesiapan untuk pelatihan juga bergantung pada dua karakteristik luas lingkungan kerja: </a:t>
            </a:r>
            <a:r>
              <a:rPr lang="id-ID" sz="2000" b="1" dirty="0">
                <a:latin typeface="Bahnschrift" panose="020B0502040204020203" pitchFamily="34" charset="0"/>
              </a:rPr>
              <a:t>kendala situasional</a:t>
            </a:r>
            <a:r>
              <a:rPr lang="id-ID" sz="2000" dirty="0">
                <a:latin typeface="Bahnschrift" panose="020B0502040204020203" pitchFamily="34" charset="0"/>
              </a:rPr>
              <a:t> dan </a:t>
            </a:r>
            <a:r>
              <a:rPr lang="id-ID" sz="2000" b="1" dirty="0">
                <a:latin typeface="Bahnschrift" panose="020B0502040204020203" pitchFamily="34" charset="0"/>
              </a:rPr>
              <a:t>dukungan sosial</a:t>
            </a:r>
            <a:r>
              <a:rPr lang="id-ID" sz="2000" dirty="0">
                <a:latin typeface="Bahnschrift" panose="020B0502040204020203" pitchFamily="34" charset="0"/>
              </a:rPr>
              <a:t>.</a:t>
            </a:r>
            <a:endParaRPr lang="en-US" sz="2000" dirty="0">
              <a:latin typeface="Bahnschrift" panose="020B0502040204020203" pitchFamily="34" charset="0"/>
            </a:endParaRPr>
          </a:p>
          <a:p>
            <a:pPr marL="285750" indent="-285750" algn="just">
              <a:buFont typeface="Arial" panose="020B0604020202020204" pitchFamily="34" charset="0"/>
              <a:buChar char="•"/>
            </a:pPr>
            <a:endParaRPr lang="en-US" sz="2000" dirty="0">
              <a:latin typeface="Bahnschrift" panose="020B0502040204020203" pitchFamily="34" charset="0"/>
            </a:endParaRPr>
          </a:p>
          <a:p>
            <a:pPr marL="285750" indent="-285750" algn="just">
              <a:buFont typeface="Arial" panose="020B0604020202020204" pitchFamily="34" charset="0"/>
              <a:buChar char="•"/>
            </a:pPr>
            <a:r>
              <a:rPr lang="en-ID" sz="2000" dirty="0" err="1">
                <a:latin typeface="Bahnschrift" panose="020B0502040204020203" pitchFamily="34" charset="0"/>
              </a:rPr>
              <a:t>Kendala</a:t>
            </a:r>
            <a:r>
              <a:rPr lang="en-ID" sz="2000" dirty="0">
                <a:latin typeface="Bahnschrift" panose="020B0502040204020203" pitchFamily="34" charset="0"/>
              </a:rPr>
              <a:t> </a:t>
            </a:r>
            <a:r>
              <a:rPr lang="en-ID" sz="2000" dirty="0" err="1">
                <a:latin typeface="Bahnschrift" panose="020B0502040204020203" pitchFamily="34" charset="0"/>
              </a:rPr>
              <a:t>situasional</a:t>
            </a:r>
            <a:r>
              <a:rPr lang="en-ID" sz="2000" dirty="0">
                <a:latin typeface="Bahnschrift" panose="020B0502040204020203" pitchFamily="34" charset="0"/>
              </a:rPr>
              <a:t> (</a:t>
            </a:r>
            <a:r>
              <a:rPr lang="en-ID" sz="2000" i="1" dirty="0">
                <a:latin typeface="Bahnschrift" panose="020B0502040204020203" pitchFamily="34" charset="0"/>
              </a:rPr>
              <a:t>situational constraints</a:t>
            </a:r>
            <a:r>
              <a:rPr lang="en-ID" sz="2000" dirty="0">
                <a:latin typeface="Bahnschrift" panose="020B0502040204020203" pitchFamily="34" charset="0"/>
              </a:rPr>
              <a:t>) </a:t>
            </a:r>
            <a:r>
              <a:rPr lang="en-ID" sz="2000" dirty="0" err="1">
                <a:latin typeface="Bahnschrift" panose="020B0502040204020203" pitchFamily="34" charset="0"/>
              </a:rPr>
              <a:t>adalah</a:t>
            </a:r>
            <a:r>
              <a:rPr lang="en-ID" sz="2000" dirty="0">
                <a:latin typeface="Bahnschrift" panose="020B0502040204020203" pitchFamily="34" charset="0"/>
              </a:rPr>
              <a:t> </a:t>
            </a:r>
            <a:r>
              <a:rPr lang="en-ID" sz="2000" dirty="0" err="1">
                <a:latin typeface="Bahnschrift" panose="020B0502040204020203" pitchFamily="34" charset="0"/>
              </a:rPr>
              <a:t>batasan</a:t>
            </a:r>
            <a:r>
              <a:rPr lang="en-ID" sz="2000" dirty="0">
                <a:latin typeface="Bahnschrift" panose="020B0502040204020203" pitchFamily="34" charset="0"/>
              </a:rPr>
              <a:t> </a:t>
            </a:r>
            <a:r>
              <a:rPr lang="en-ID" sz="2000" dirty="0" err="1">
                <a:latin typeface="Bahnschrift" panose="020B0502040204020203" pitchFamily="34" charset="0"/>
              </a:rPr>
              <a:t>efektivitas</a:t>
            </a:r>
            <a:r>
              <a:rPr lang="en-ID" sz="2000" dirty="0">
                <a:latin typeface="Bahnschrift" panose="020B0502040204020203" pitchFamily="34" charset="0"/>
              </a:rPr>
              <a:t> </a:t>
            </a:r>
            <a:r>
              <a:rPr lang="en-ID" sz="2000" dirty="0" err="1">
                <a:latin typeface="Bahnschrift" panose="020B0502040204020203" pitchFamily="34" charset="0"/>
              </a:rPr>
              <a:t>pelatihan</a:t>
            </a:r>
            <a:r>
              <a:rPr lang="en-ID" sz="2000" dirty="0">
                <a:latin typeface="Bahnschrift" panose="020B0502040204020203" pitchFamily="34" charset="0"/>
              </a:rPr>
              <a:t> yang </a:t>
            </a:r>
            <a:r>
              <a:rPr lang="en-ID" sz="2000" dirty="0" err="1">
                <a:latin typeface="Bahnschrift" panose="020B0502040204020203" pitchFamily="34" charset="0"/>
              </a:rPr>
              <a:t>muncul</a:t>
            </a:r>
            <a:r>
              <a:rPr lang="en-ID" sz="2000" dirty="0">
                <a:latin typeface="Bahnschrift" panose="020B0502040204020203" pitchFamily="34" charset="0"/>
              </a:rPr>
              <a:t> </a:t>
            </a:r>
            <a:r>
              <a:rPr lang="en-ID" sz="2000" dirty="0" err="1">
                <a:latin typeface="Bahnschrift" panose="020B0502040204020203" pitchFamily="34" charset="0"/>
              </a:rPr>
              <a:t>dari</a:t>
            </a:r>
            <a:r>
              <a:rPr lang="en-ID" sz="2000" dirty="0">
                <a:latin typeface="Bahnschrift" panose="020B0502040204020203" pitchFamily="34" charset="0"/>
              </a:rPr>
              <a:t> </a:t>
            </a:r>
            <a:r>
              <a:rPr lang="en-ID" sz="2000" dirty="0" err="1">
                <a:latin typeface="Bahnschrift" panose="020B0502040204020203" pitchFamily="34" charset="0"/>
              </a:rPr>
              <a:t>situasi</a:t>
            </a:r>
            <a:r>
              <a:rPr lang="en-ID" sz="2000" dirty="0">
                <a:latin typeface="Bahnschrift" panose="020B0502040204020203" pitchFamily="34" charset="0"/>
              </a:rPr>
              <a:t> </a:t>
            </a:r>
            <a:r>
              <a:rPr lang="en-ID" sz="2000" dirty="0" err="1">
                <a:latin typeface="Bahnschrift" panose="020B0502040204020203" pitchFamily="34" charset="0"/>
              </a:rPr>
              <a:t>atau</a:t>
            </a:r>
            <a:r>
              <a:rPr lang="en-ID" sz="2000" dirty="0">
                <a:latin typeface="Bahnschrift" panose="020B0502040204020203" pitchFamily="34" charset="0"/>
              </a:rPr>
              <a:t> </a:t>
            </a:r>
            <a:r>
              <a:rPr lang="en-ID" sz="2000" dirty="0" err="1">
                <a:latin typeface="Bahnschrift" panose="020B0502040204020203" pitchFamily="34" charset="0"/>
              </a:rPr>
              <a:t>kondisi</a:t>
            </a:r>
            <a:r>
              <a:rPr lang="en-ID" sz="2000" dirty="0">
                <a:latin typeface="Bahnschrift" panose="020B0502040204020203" pitchFamily="34" charset="0"/>
              </a:rPr>
              <a:t> </a:t>
            </a:r>
            <a:r>
              <a:rPr lang="en-ID" sz="2000" dirty="0" err="1">
                <a:latin typeface="Bahnschrift" panose="020B0502040204020203" pitchFamily="34" charset="0"/>
              </a:rPr>
              <a:t>dalam</a:t>
            </a:r>
            <a:r>
              <a:rPr lang="en-ID" sz="2000" dirty="0">
                <a:latin typeface="Bahnschrift" panose="020B0502040204020203" pitchFamily="34" charset="0"/>
              </a:rPr>
              <a:t> </a:t>
            </a:r>
            <a:r>
              <a:rPr lang="en-ID" sz="2000" dirty="0" err="1">
                <a:latin typeface="Bahnschrift" panose="020B0502040204020203" pitchFamily="34" charset="0"/>
              </a:rPr>
              <a:t>organisasi</a:t>
            </a:r>
            <a:r>
              <a:rPr lang="en-ID" sz="2000" dirty="0">
                <a:latin typeface="Bahnschrift" panose="020B0502040204020203" pitchFamily="34" charset="0"/>
              </a:rPr>
              <a:t>. </a:t>
            </a:r>
            <a:r>
              <a:rPr lang="en-ID" sz="2000" dirty="0" err="1">
                <a:latin typeface="Bahnschrift" panose="020B0502040204020203" pitchFamily="34" charset="0"/>
              </a:rPr>
              <a:t>Kendala</a:t>
            </a:r>
            <a:r>
              <a:rPr lang="en-ID" sz="2000" dirty="0">
                <a:latin typeface="Bahnschrift" panose="020B0502040204020203" pitchFamily="34" charset="0"/>
              </a:rPr>
              <a:t> </a:t>
            </a:r>
            <a:r>
              <a:rPr lang="en-ID" sz="2000" dirty="0" err="1">
                <a:latin typeface="Bahnschrift" panose="020B0502040204020203" pitchFamily="34" charset="0"/>
              </a:rPr>
              <a:t>dapat</a:t>
            </a:r>
            <a:r>
              <a:rPr lang="en-ID" sz="2000" dirty="0">
                <a:latin typeface="Bahnschrift" panose="020B0502040204020203" pitchFamily="34" charset="0"/>
              </a:rPr>
              <a:t> </a:t>
            </a:r>
            <a:r>
              <a:rPr lang="en-ID" sz="2000" dirty="0" err="1">
                <a:latin typeface="Bahnschrift" panose="020B0502040204020203" pitchFamily="34" charset="0"/>
              </a:rPr>
              <a:t>mencakup</a:t>
            </a:r>
            <a:r>
              <a:rPr lang="en-ID" sz="2000" dirty="0">
                <a:latin typeface="Bahnschrift" panose="020B0502040204020203" pitchFamily="34" charset="0"/>
              </a:rPr>
              <a:t> </a:t>
            </a:r>
            <a:r>
              <a:rPr lang="en-ID" sz="2000" dirty="0" err="1">
                <a:latin typeface="Bahnschrift" panose="020B0502040204020203" pitchFamily="34" charset="0"/>
              </a:rPr>
              <a:t>kurangnya</a:t>
            </a:r>
            <a:r>
              <a:rPr lang="en-ID" sz="2000" dirty="0">
                <a:latin typeface="Bahnschrift" panose="020B0502040204020203" pitchFamily="34" charset="0"/>
              </a:rPr>
              <a:t> uang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pelatihan</a:t>
            </a:r>
            <a:r>
              <a:rPr lang="en-ID" sz="2000" dirty="0">
                <a:latin typeface="Bahnschrift" panose="020B0502040204020203" pitchFamily="34" charset="0"/>
              </a:rPr>
              <a:t>, </a:t>
            </a:r>
            <a:r>
              <a:rPr lang="en-ID" sz="2000" dirty="0" err="1">
                <a:latin typeface="Bahnschrift" panose="020B0502040204020203" pitchFamily="34" charset="0"/>
              </a:rPr>
              <a:t>kurangnya</a:t>
            </a:r>
            <a:r>
              <a:rPr lang="en-ID" sz="2000" dirty="0">
                <a:latin typeface="Bahnschrift" panose="020B0502040204020203" pitchFamily="34" charset="0"/>
              </a:rPr>
              <a:t> </a:t>
            </a:r>
            <a:r>
              <a:rPr lang="en-ID" sz="2000" dirty="0" err="1">
                <a:latin typeface="Bahnschrift" panose="020B0502040204020203" pitchFamily="34" charset="0"/>
              </a:rPr>
              <a:t>waktu</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pelatihan</a:t>
            </a:r>
            <a:r>
              <a:rPr lang="en-ID" sz="2000" dirty="0">
                <a:latin typeface="Bahnschrift" panose="020B0502040204020203" pitchFamily="34" charset="0"/>
              </a:rPr>
              <a:t> </a:t>
            </a:r>
            <a:r>
              <a:rPr lang="en-ID" sz="2000" dirty="0" err="1">
                <a:latin typeface="Bahnschrift" panose="020B0502040204020203" pitchFamily="34" charset="0"/>
              </a:rPr>
              <a:t>atau</a:t>
            </a:r>
            <a:r>
              <a:rPr lang="en-ID" sz="2000" dirty="0">
                <a:latin typeface="Bahnschrift" panose="020B0502040204020203" pitchFamily="34" charset="0"/>
              </a:rPr>
              <a:t> </a:t>
            </a:r>
            <a:r>
              <a:rPr lang="en-ID" sz="2000" dirty="0" err="1">
                <a:latin typeface="Bahnschrift" panose="020B0502040204020203" pitchFamily="34" charset="0"/>
              </a:rPr>
              <a:t>praktek</a:t>
            </a:r>
            <a:r>
              <a:rPr lang="en-ID" sz="2000" dirty="0">
                <a:latin typeface="Bahnschrift" panose="020B0502040204020203" pitchFamily="34" charset="0"/>
              </a:rPr>
              <a:t>, dan </a:t>
            </a:r>
            <a:r>
              <a:rPr lang="en-ID" sz="2000" dirty="0" err="1">
                <a:latin typeface="Bahnschrift" panose="020B0502040204020203" pitchFamily="34" charset="0"/>
              </a:rPr>
              <a:t>kegagalan</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menyediakan</a:t>
            </a:r>
            <a:r>
              <a:rPr lang="en-ID" sz="2000" dirty="0">
                <a:latin typeface="Bahnschrift" panose="020B0502040204020203" pitchFamily="34" charset="0"/>
              </a:rPr>
              <a:t> </a:t>
            </a:r>
            <a:r>
              <a:rPr lang="en-ID" sz="2000" dirty="0" err="1">
                <a:latin typeface="Bahnschrift" panose="020B0502040204020203" pitchFamily="34" charset="0"/>
              </a:rPr>
              <a:t>alat</a:t>
            </a:r>
            <a:r>
              <a:rPr lang="en-ID" sz="2000" dirty="0">
                <a:latin typeface="Bahnschrift" panose="020B0502040204020203" pitchFamily="34" charset="0"/>
              </a:rPr>
              <a:t> dan </a:t>
            </a:r>
            <a:r>
              <a:rPr lang="en-ID" sz="2000" dirty="0" err="1">
                <a:latin typeface="Bahnschrift" panose="020B0502040204020203" pitchFamily="34" charset="0"/>
              </a:rPr>
              <a:t>bahan</a:t>
            </a:r>
            <a:r>
              <a:rPr lang="en-ID" sz="2000" dirty="0">
                <a:latin typeface="Bahnschrift" panose="020B0502040204020203" pitchFamily="34" charset="0"/>
              </a:rPr>
              <a:t> yang </a:t>
            </a:r>
            <a:r>
              <a:rPr lang="en-ID" sz="2000" dirty="0" err="1">
                <a:latin typeface="Bahnschrift" panose="020B0502040204020203" pitchFamily="34" charset="0"/>
              </a:rPr>
              <a:t>tepat</a:t>
            </a:r>
            <a:r>
              <a:rPr lang="en-ID" sz="2000" dirty="0">
                <a:latin typeface="Bahnschrift" panose="020B0502040204020203" pitchFamily="34" charset="0"/>
              </a:rPr>
              <a:t> </a:t>
            </a:r>
            <a:r>
              <a:rPr lang="en-ID" sz="2000" dirty="0" err="1">
                <a:latin typeface="Bahnschrift" panose="020B0502040204020203" pitchFamily="34" charset="0"/>
              </a:rPr>
              <a:t>untuk</a:t>
            </a:r>
            <a:r>
              <a:rPr lang="en-ID" sz="2000" dirty="0">
                <a:latin typeface="Bahnschrift" panose="020B0502040204020203" pitchFamily="34" charset="0"/>
              </a:rPr>
              <a:t> </a:t>
            </a:r>
            <a:r>
              <a:rPr lang="en-ID" sz="2000" dirty="0" err="1">
                <a:latin typeface="Bahnschrift" panose="020B0502040204020203" pitchFamily="34" charset="0"/>
              </a:rPr>
              <a:t>belajar</a:t>
            </a:r>
            <a:r>
              <a:rPr lang="en-ID" sz="2000" dirty="0">
                <a:latin typeface="Bahnschrift" panose="020B0502040204020203" pitchFamily="34" charset="0"/>
              </a:rPr>
              <a:t> </a:t>
            </a:r>
            <a:r>
              <a:rPr lang="en-ID" sz="2000" dirty="0" err="1">
                <a:latin typeface="Bahnschrift" panose="020B0502040204020203" pitchFamily="34" charset="0"/>
              </a:rPr>
              <a:t>atau</a:t>
            </a:r>
            <a:r>
              <a:rPr lang="en-ID" sz="2000" dirty="0">
                <a:latin typeface="Bahnschrift" panose="020B0502040204020203" pitchFamily="34" charset="0"/>
              </a:rPr>
              <a:t> </a:t>
            </a:r>
            <a:r>
              <a:rPr lang="en-ID" sz="2000" dirty="0" err="1">
                <a:latin typeface="Bahnschrift" panose="020B0502040204020203" pitchFamily="34" charset="0"/>
              </a:rPr>
              <a:t>menerapkan</a:t>
            </a:r>
            <a:r>
              <a:rPr lang="en-ID" sz="2000" dirty="0">
                <a:latin typeface="Bahnschrift" panose="020B0502040204020203" pitchFamily="34" charset="0"/>
              </a:rPr>
              <a:t> </a:t>
            </a:r>
            <a:r>
              <a:rPr lang="en-ID" sz="2000" dirty="0" err="1">
                <a:latin typeface="Bahnschrift" panose="020B0502040204020203" pitchFamily="34" charset="0"/>
              </a:rPr>
              <a:t>pelajaran</a:t>
            </a:r>
            <a:r>
              <a:rPr lang="en-ID" sz="2000" dirty="0">
                <a:latin typeface="Bahnschrift" panose="020B0502040204020203" pitchFamily="34" charset="0"/>
              </a:rPr>
              <a:t> </a:t>
            </a:r>
            <a:r>
              <a:rPr lang="en-ID" sz="2000" dirty="0" err="1">
                <a:latin typeface="Bahnschrift" panose="020B0502040204020203" pitchFamily="34" charset="0"/>
              </a:rPr>
              <a:t>pelatihan</a:t>
            </a:r>
            <a:r>
              <a:rPr lang="en-ID" sz="2000" dirty="0">
                <a:latin typeface="Bahnschrift" panose="020B0502040204020203" pitchFamily="34" charset="0"/>
              </a:rPr>
              <a:t>.</a:t>
            </a:r>
          </a:p>
          <a:p>
            <a:pPr marL="285750" indent="-285750" algn="just">
              <a:buFont typeface="Arial" panose="020B0604020202020204" pitchFamily="34" charset="0"/>
              <a:buChar char="•"/>
            </a:pPr>
            <a:endParaRPr lang="en-ID" sz="2000" dirty="0">
              <a:latin typeface="Bahnschrift" panose="020B0502040204020203" pitchFamily="34" charset="0"/>
            </a:endParaRPr>
          </a:p>
          <a:p>
            <a:pPr marL="285750" indent="-285750" algn="just">
              <a:buFont typeface="Arial" panose="020B0604020202020204" pitchFamily="34" charset="0"/>
              <a:buChar char="•"/>
            </a:pPr>
            <a:r>
              <a:rPr lang="en-ID" sz="2000" dirty="0" err="1">
                <a:latin typeface="Bahnschrift" panose="020B0502040204020203" pitchFamily="34" charset="0"/>
              </a:rPr>
              <a:t>Dukungan</a:t>
            </a:r>
            <a:r>
              <a:rPr lang="en-ID" sz="2000" dirty="0">
                <a:latin typeface="Bahnschrift" panose="020B0502040204020203" pitchFamily="34" charset="0"/>
              </a:rPr>
              <a:t> </a:t>
            </a:r>
            <a:r>
              <a:rPr lang="en-ID" sz="2000" dirty="0" err="1">
                <a:latin typeface="Bahnschrift" panose="020B0502040204020203" pitchFamily="34" charset="0"/>
              </a:rPr>
              <a:t>sosial</a:t>
            </a:r>
            <a:r>
              <a:rPr lang="en-ID" sz="2000" dirty="0">
                <a:latin typeface="Bahnschrift" panose="020B0502040204020203" pitchFamily="34" charset="0"/>
              </a:rPr>
              <a:t> (</a:t>
            </a:r>
            <a:r>
              <a:rPr lang="en-ID" sz="2000" i="1" dirty="0">
                <a:latin typeface="Bahnschrift" panose="020B0502040204020203" pitchFamily="34" charset="0"/>
              </a:rPr>
              <a:t>social support</a:t>
            </a:r>
            <a:r>
              <a:rPr lang="en-ID" sz="2000" dirty="0">
                <a:latin typeface="Bahnschrift" panose="020B0502040204020203" pitchFamily="34" charset="0"/>
              </a:rPr>
              <a:t>) </a:t>
            </a:r>
            <a:r>
              <a:rPr lang="en-ID" sz="2000" dirty="0" err="1">
                <a:latin typeface="Bahnschrift" panose="020B0502040204020203" pitchFamily="34" charset="0"/>
              </a:rPr>
              <a:t>mengacu</a:t>
            </a:r>
            <a:r>
              <a:rPr lang="en-ID" sz="2000" dirty="0">
                <a:latin typeface="Bahnschrift" panose="020B0502040204020203" pitchFamily="34" charset="0"/>
              </a:rPr>
              <a:t> pada </a:t>
            </a:r>
            <a:r>
              <a:rPr lang="en-ID" sz="2000" dirty="0" err="1">
                <a:latin typeface="Bahnschrift" panose="020B0502040204020203" pitchFamily="34" charset="0"/>
              </a:rPr>
              <a:t>cara</a:t>
            </a:r>
            <a:r>
              <a:rPr lang="en-ID" sz="2000" dirty="0">
                <a:latin typeface="Bahnschrift" panose="020B0502040204020203" pitchFamily="34" charset="0"/>
              </a:rPr>
              <a:t> orang-orang </a:t>
            </a:r>
            <a:r>
              <a:rPr lang="en-ID" sz="2000" dirty="0" err="1">
                <a:latin typeface="Bahnschrift" panose="020B0502040204020203" pitchFamily="34" charset="0"/>
              </a:rPr>
              <a:t>organisasi</a:t>
            </a:r>
            <a:r>
              <a:rPr lang="en-ID" sz="2000" dirty="0">
                <a:latin typeface="Bahnschrift" panose="020B0502040204020203" pitchFamily="34" charset="0"/>
              </a:rPr>
              <a:t> </a:t>
            </a:r>
            <a:r>
              <a:rPr lang="en-ID" sz="2000" dirty="0" err="1">
                <a:latin typeface="Bahnschrift" panose="020B0502040204020203" pitchFamily="34" charset="0"/>
              </a:rPr>
              <a:t>mendorong</a:t>
            </a:r>
            <a:r>
              <a:rPr lang="en-ID" sz="2000" dirty="0">
                <a:latin typeface="Bahnschrift" panose="020B0502040204020203" pitchFamily="34" charset="0"/>
              </a:rPr>
              <a:t> </a:t>
            </a:r>
            <a:r>
              <a:rPr lang="en-ID" sz="2000" dirty="0" err="1">
                <a:latin typeface="Bahnschrift" panose="020B0502040204020203" pitchFamily="34" charset="0"/>
              </a:rPr>
              <a:t>pelatihan</a:t>
            </a:r>
            <a:r>
              <a:rPr lang="en-ID" sz="2000" dirty="0">
                <a:latin typeface="Bahnschrift" panose="020B0502040204020203" pitchFamily="34" charset="0"/>
              </a:rPr>
              <a:t>, </a:t>
            </a:r>
            <a:r>
              <a:rPr lang="en-ID" sz="2000" dirty="0" err="1">
                <a:latin typeface="Bahnschrift" panose="020B0502040204020203" pitchFamily="34" charset="0"/>
              </a:rPr>
              <a:t>termasuk</a:t>
            </a:r>
            <a:r>
              <a:rPr lang="en-ID" sz="2000" dirty="0">
                <a:latin typeface="Bahnschrift" panose="020B0502040204020203" pitchFamily="34" charset="0"/>
              </a:rPr>
              <a:t> </a:t>
            </a:r>
            <a:r>
              <a:rPr lang="en-ID" sz="2000" dirty="0" err="1">
                <a:latin typeface="Bahnschrift" panose="020B0502040204020203" pitchFamily="34" charset="0"/>
              </a:rPr>
              <a:t>memberikan</a:t>
            </a:r>
            <a:r>
              <a:rPr lang="en-ID" sz="2000" dirty="0">
                <a:latin typeface="Bahnschrift" panose="020B0502040204020203" pitchFamily="34" charset="0"/>
              </a:rPr>
              <a:t> </a:t>
            </a:r>
            <a:r>
              <a:rPr lang="en-ID" sz="2000" dirty="0" err="1">
                <a:latin typeface="Bahnschrift" panose="020B0502040204020203" pitchFamily="34" charset="0"/>
              </a:rPr>
              <a:t>pujian</a:t>
            </a:r>
            <a:r>
              <a:rPr lang="en-ID" sz="2000" dirty="0">
                <a:latin typeface="Bahnschrift" panose="020B0502040204020203" pitchFamily="34" charset="0"/>
              </a:rPr>
              <a:t> dan kata-kata </a:t>
            </a:r>
            <a:r>
              <a:rPr lang="en-ID" sz="2000" dirty="0" err="1">
                <a:latin typeface="Bahnschrift" panose="020B0502040204020203" pitchFamily="34" charset="0"/>
              </a:rPr>
              <a:t>penyemangat</a:t>
            </a:r>
            <a:r>
              <a:rPr lang="en-ID" sz="2000" dirty="0">
                <a:latin typeface="Bahnschrift" panose="020B0502040204020203" pitchFamily="34" charset="0"/>
              </a:rPr>
              <a:t> </a:t>
            </a:r>
            <a:r>
              <a:rPr lang="en-ID" sz="2000" dirty="0" err="1">
                <a:latin typeface="Bahnschrift" panose="020B0502040204020203" pitchFamily="34" charset="0"/>
              </a:rPr>
              <a:t>kepada</a:t>
            </a:r>
            <a:r>
              <a:rPr lang="en-ID" sz="2000" dirty="0">
                <a:latin typeface="Bahnschrift" panose="020B0502040204020203" pitchFamily="34" charset="0"/>
              </a:rPr>
              <a:t> </a:t>
            </a:r>
            <a:r>
              <a:rPr lang="en-ID" sz="2000" dirty="0" err="1">
                <a:latin typeface="Bahnschrift" panose="020B0502040204020203" pitchFamily="34" charset="0"/>
              </a:rPr>
              <a:t>peserta</a:t>
            </a:r>
            <a:r>
              <a:rPr lang="en-ID" sz="2000" dirty="0">
                <a:latin typeface="Bahnschrift" panose="020B0502040204020203" pitchFamily="34" charset="0"/>
              </a:rPr>
              <a:t> </a:t>
            </a:r>
            <a:r>
              <a:rPr lang="en-ID" sz="2000" dirty="0" err="1">
                <a:latin typeface="Bahnschrift" panose="020B0502040204020203" pitchFamily="34" charset="0"/>
              </a:rPr>
              <a:t>pelatihan</a:t>
            </a:r>
            <a:r>
              <a:rPr lang="en-ID" sz="2000" dirty="0">
                <a:latin typeface="Bahnschrift" panose="020B0502040204020203" pitchFamily="34" charset="0"/>
              </a:rPr>
              <a:t>, </a:t>
            </a:r>
            <a:r>
              <a:rPr lang="en-ID" sz="2000" dirty="0" err="1">
                <a:latin typeface="Bahnschrift" panose="020B0502040204020203" pitchFamily="34" charset="0"/>
              </a:rPr>
              <a:t>berbagi</a:t>
            </a:r>
            <a:r>
              <a:rPr lang="en-ID" sz="2000" dirty="0">
                <a:latin typeface="Bahnschrift" panose="020B0502040204020203" pitchFamily="34" charset="0"/>
              </a:rPr>
              <a:t> </a:t>
            </a:r>
            <a:r>
              <a:rPr lang="en-ID" sz="2000" dirty="0" err="1">
                <a:latin typeface="Bahnschrift" panose="020B0502040204020203" pitchFamily="34" charset="0"/>
              </a:rPr>
              <a:t>informasi</a:t>
            </a:r>
            <a:r>
              <a:rPr lang="en-ID" sz="2000" dirty="0">
                <a:latin typeface="Bahnschrift" panose="020B0502040204020203" pitchFamily="34" charset="0"/>
              </a:rPr>
              <a:t> </a:t>
            </a:r>
            <a:r>
              <a:rPr lang="en-ID" sz="2000" dirty="0" err="1">
                <a:latin typeface="Bahnschrift" panose="020B0502040204020203" pitchFamily="34" charset="0"/>
              </a:rPr>
              <a:t>tentang</a:t>
            </a:r>
            <a:r>
              <a:rPr lang="en-ID" sz="2000" dirty="0">
                <a:latin typeface="Bahnschrift" panose="020B0502040204020203" pitchFamily="34" charset="0"/>
              </a:rPr>
              <a:t> </a:t>
            </a:r>
            <a:r>
              <a:rPr lang="en-ID" sz="2000" dirty="0" err="1">
                <a:latin typeface="Bahnschrift" panose="020B0502040204020203" pitchFamily="34" charset="0"/>
              </a:rPr>
              <a:t>berpartisipasi</a:t>
            </a:r>
            <a:r>
              <a:rPr lang="en-ID" sz="2000" dirty="0">
                <a:latin typeface="Bahnschrift" panose="020B0502040204020203" pitchFamily="34" charset="0"/>
              </a:rPr>
              <a:t> </a:t>
            </a:r>
            <a:r>
              <a:rPr lang="en-ID" sz="2000" dirty="0" err="1">
                <a:latin typeface="Bahnschrift" panose="020B0502040204020203" pitchFamily="34" charset="0"/>
              </a:rPr>
              <a:t>dalam</a:t>
            </a:r>
            <a:r>
              <a:rPr lang="en-ID" sz="2000" dirty="0">
                <a:latin typeface="Bahnschrift" panose="020B0502040204020203" pitchFamily="34" charset="0"/>
              </a:rPr>
              <a:t> program </a:t>
            </a:r>
            <a:r>
              <a:rPr lang="en-ID" sz="2000" dirty="0" err="1">
                <a:latin typeface="Bahnschrift" panose="020B0502040204020203" pitchFamily="34" charset="0"/>
              </a:rPr>
              <a:t>pelatihan</a:t>
            </a:r>
            <a:r>
              <a:rPr lang="en-ID" sz="2000" dirty="0">
                <a:latin typeface="Bahnschrift" panose="020B0502040204020203" pitchFamily="34" charset="0"/>
              </a:rPr>
              <a:t>, dan </a:t>
            </a:r>
            <a:r>
              <a:rPr lang="en-ID" sz="2000" dirty="0" err="1">
                <a:latin typeface="Bahnschrift" panose="020B0502040204020203" pitchFamily="34" charset="0"/>
              </a:rPr>
              <a:t>mengungkapkan</a:t>
            </a:r>
            <a:r>
              <a:rPr lang="en-ID" sz="2000" dirty="0">
                <a:latin typeface="Bahnschrift" panose="020B0502040204020203" pitchFamily="34" charset="0"/>
              </a:rPr>
              <a:t> </a:t>
            </a:r>
            <a:r>
              <a:rPr lang="en-ID" sz="2000" dirty="0" err="1">
                <a:latin typeface="Bahnschrift" panose="020B0502040204020203" pitchFamily="34" charset="0"/>
              </a:rPr>
              <a:t>sikap</a:t>
            </a:r>
            <a:r>
              <a:rPr lang="en-ID" sz="2000" dirty="0">
                <a:latin typeface="Bahnschrift" panose="020B0502040204020203" pitchFamily="34" charset="0"/>
              </a:rPr>
              <a:t> </a:t>
            </a:r>
            <a:r>
              <a:rPr lang="en-ID" sz="2000" dirty="0" err="1">
                <a:latin typeface="Bahnschrift" panose="020B0502040204020203" pitchFamily="34" charset="0"/>
              </a:rPr>
              <a:t>positif</a:t>
            </a:r>
            <a:r>
              <a:rPr lang="en-ID" sz="2000" dirty="0">
                <a:latin typeface="Bahnschrift" panose="020B0502040204020203" pitchFamily="34" charset="0"/>
              </a:rPr>
              <a:t> </a:t>
            </a:r>
            <a:r>
              <a:rPr lang="en-ID" sz="2000" dirty="0" err="1">
                <a:latin typeface="Bahnschrift" panose="020B0502040204020203" pitchFamily="34" charset="0"/>
              </a:rPr>
              <a:t>terhadap</a:t>
            </a:r>
            <a:r>
              <a:rPr lang="en-ID" sz="2000" dirty="0">
                <a:latin typeface="Bahnschrift" panose="020B0502040204020203" pitchFamily="34" charset="0"/>
              </a:rPr>
              <a:t> program </a:t>
            </a:r>
            <a:r>
              <a:rPr lang="en-ID" sz="2000" dirty="0" err="1">
                <a:latin typeface="Bahnschrift" panose="020B0502040204020203" pitchFamily="34" charset="0"/>
              </a:rPr>
              <a:t>pelatihan</a:t>
            </a:r>
            <a:r>
              <a:rPr lang="en-ID" sz="2000" dirty="0">
                <a:latin typeface="Bahnschrift" panose="020B0502040204020203" pitchFamily="34" charset="0"/>
              </a:rPr>
              <a:t> </a:t>
            </a:r>
            <a:r>
              <a:rPr lang="en-ID" sz="2000" dirty="0" err="1">
                <a:latin typeface="Bahnschrift" panose="020B0502040204020203" pitchFamily="34" charset="0"/>
              </a:rPr>
              <a:t>organisasi</a:t>
            </a:r>
            <a:r>
              <a:rPr lang="en-ID" sz="2000" dirty="0">
                <a:latin typeface="Bahnschrift" panose="020B0502040204020203" pitchFamily="34" charset="0"/>
              </a:rPr>
              <a:t>.</a:t>
            </a:r>
          </a:p>
        </p:txBody>
      </p:sp>
      <p:sp>
        <p:nvSpPr>
          <p:cNvPr id="9" name="TextBox 8">
            <a:extLst>
              <a:ext uri="{FF2B5EF4-FFF2-40B4-BE49-F238E27FC236}">
                <a16:creationId xmlns:a16="http://schemas.microsoft.com/office/drawing/2014/main" id="{6D86F4B3-EE68-C28F-0AD7-8F4A38A101EB}"/>
              </a:ext>
            </a:extLst>
          </p:cNvPr>
          <p:cNvSpPr txBox="1"/>
          <p:nvPr/>
        </p:nvSpPr>
        <p:spPr>
          <a:xfrm>
            <a:off x="524755" y="1485936"/>
            <a:ext cx="10966115" cy="523220"/>
          </a:xfrm>
          <a:prstGeom prst="rect">
            <a:avLst/>
          </a:prstGeom>
          <a:noFill/>
        </p:spPr>
        <p:txBody>
          <a:bodyPr wrap="square">
            <a:spAutoFit/>
          </a:bodyPr>
          <a:lstStyle/>
          <a:p>
            <a:pPr algn="just"/>
            <a:r>
              <a:rPr lang="en-US" sz="2800" b="1" dirty="0" err="1">
                <a:latin typeface="Bahnschrift" panose="020B0502040204020203" pitchFamily="34" charset="0"/>
              </a:rPr>
              <a:t>Lingkungan</a:t>
            </a:r>
            <a:r>
              <a:rPr lang="en-US" sz="2800" b="1" dirty="0">
                <a:latin typeface="Bahnschrift" panose="020B0502040204020203" pitchFamily="34" charset="0"/>
              </a:rPr>
              <a:t> </a:t>
            </a:r>
            <a:r>
              <a:rPr lang="en-US" sz="2800" b="1" dirty="0" err="1">
                <a:latin typeface="Bahnschrift" panose="020B0502040204020203" pitchFamily="34" charset="0"/>
              </a:rPr>
              <a:t>Kerja</a:t>
            </a:r>
            <a:endParaRPr lang="id-ID" sz="2800" b="1" dirty="0">
              <a:latin typeface="Bahnschrift" panose="020B0502040204020203" pitchFamily="34" charset="0"/>
            </a:endParaRPr>
          </a:p>
        </p:txBody>
      </p:sp>
    </p:spTree>
    <p:extLst>
      <p:ext uri="{BB962C8B-B14F-4D97-AF65-F5344CB8AC3E}">
        <p14:creationId xmlns:p14="http://schemas.microsoft.com/office/powerpoint/2010/main" val="1460326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5913</TotalTime>
  <Words>2097</Words>
  <Application>Microsoft Office PowerPoint</Application>
  <PresentationFormat>Widescreen</PresentationFormat>
  <Paragraphs>189</Paragraphs>
  <Slides>33</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Bahnschrift</vt:lpstr>
      <vt:lpstr>Calibri</vt:lpstr>
      <vt:lpstr>Calibri Light</vt:lpstr>
      <vt:lpstr>Wingdings</vt:lpstr>
      <vt:lpstr>Office Theme</vt:lpstr>
      <vt:lpstr>PERENCANAAN SUMBER DAYA PERUSAHAAN (HR)</vt:lpstr>
      <vt:lpstr>TRAINING EMPLOYEES</vt:lpstr>
      <vt:lpstr>Pelatihan Terkait dengan Kebutuhan Organisasi</vt:lpstr>
      <vt:lpstr>Penilaian Kebutuhan</vt:lpstr>
      <vt:lpstr>PowerPoint Presentation</vt:lpstr>
      <vt:lpstr>PowerPoint Presentation</vt:lpstr>
      <vt:lpstr>PowerPoint Presentation</vt:lpstr>
      <vt:lpstr>Readiness for Training</vt:lpstr>
      <vt:lpstr>Readiness for Training (cont.)</vt:lpstr>
      <vt:lpstr>Readiness for Training (cont.)</vt:lpstr>
      <vt:lpstr>Planning the Training Program</vt:lpstr>
      <vt:lpstr>Planning the Training Program</vt:lpstr>
      <vt:lpstr>Planning the Training Program</vt:lpstr>
      <vt:lpstr>Training Methods</vt:lpstr>
      <vt:lpstr>Implementing the Training Program</vt:lpstr>
      <vt:lpstr>Implementing the Training Program</vt:lpstr>
      <vt:lpstr>Measuring the Results of Training</vt:lpstr>
      <vt:lpstr>Measuring the Results of Training (cont.)</vt:lpstr>
      <vt:lpstr>Measuring the Results of Training</vt:lpstr>
      <vt:lpstr>Applications of Training</vt:lpstr>
      <vt:lpstr>Applications of Training (cont.)</vt:lpstr>
      <vt:lpstr>Applications of Training</vt:lpstr>
      <vt:lpstr>Developing Employees for Future Success</vt:lpstr>
      <vt:lpstr>Training, Development, and Career Management</vt:lpstr>
      <vt:lpstr>Training, Development, and Career Management (cont.)</vt:lpstr>
      <vt:lpstr>Approaches to Employee Development</vt:lpstr>
      <vt:lpstr>Job Experiences</vt:lpstr>
      <vt:lpstr>Job Experiences (cont.)</vt:lpstr>
      <vt:lpstr>Systems for Career Management</vt:lpstr>
      <vt:lpstr>Development-Related Challenges</vt:lpstr>
      <vt:lpstr>Tugas Individu</vt:lpstr>
      <vt:lpstr>TERIMA KASIH</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TITA AYU ROSPRICILIA</dc:creator>
  <cp:lastModifiedBy>NABILA</cp:lastModifiedBy>
  <cp:revision>636</cp:revision>
  <dcterms:created xsi:type="dcterms:W3CDTF">2022-09-29T01:16:55Z</dcterms:created>
  <dcterms:modified xsi:type="dcterms:W3CDTF">2023-05-19T23:09:45Z</dcterms:modified>
</cp:coreProperties>
</file>