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3" r:id="rId3"/>
    <p:sldId id="261" r:id="rId4"/>
    <p:sldId id="281" r:id="rId5"/>
    <p:sldId id="284" r:id="rId6"/>
    <p:sldId id="257" r:id="rId7"/>
    <p:sldId id="258" r:id="rId8"/>
    <p:sldId id="259" r:id="rId9"/>
    <p:sldId id="262" r:id="rId10"/>
    <p:sldId id="263" r:id="rId11"/>
    <p:sldId id="266" r:id="rId12"/>
    <p:sldId id="260" r:id="rId13"/>
    <p:sldId id="264" r:id="rId14"/>
    <p:sldId id="271" r:id="rId15"/>
    <p:sldId id="272" r:id="rId16"/>
    <p:sldId id="273" r:id="rId17"/>
    <p:sldId id="274" r:id="rId18"/>
    <p:sldId id="275" r:id="rId19"/>
    <p:sldId id="270" r:id="rId20"/>
    <p:sldId id="269" r:id="rId21"/>
    <p:sldId id="268" r:id="rId22"/>
    <p:sldId id="267" r:id="rId23"/>
    <p:sldId id="276" r:id="rId24"/>
    <p:sldId id="277" r:id="rId25"/>
    <p:sldId id="278" r:id="rId26"/>
    <p:sldId id="265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249" autoAdjust="0"/>
  </p:normalViewPr>
  <p:slideViewPr>
    <p:cSldViewPr snapToGrid="0">
      <p:cViewPr varScale="1">
        <p:scale>
          <a:sx n="61" d="100"/>
          <a:sy n="61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ACCDE-EF48-4E33-B891-FAB36AD3B662}" type="datetimeFigureOut">
              <a:rPr lang="en-ID" smtClean="0"/>
              <a:t>06/10/2022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7489B-091A-4EBE-A268-BE027602F8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7651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480E8-5570-41E6-8127-F162F6040ED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95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869" y="1798224"/>
            <a:ext cx="624177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8869" y="4277899"/>
            <a:ext cx="6241774" cy="128801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E0A-2BCC-47EB-990F-0378852E639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163F-2AD9-49C4-B31D-82126A1F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4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E0A-2BCC-47EB-990F-0378852E639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163F-2AD9-49C4-B31D-82126A1F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1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993913"/>
            <a:ext cx="2628900" cy="47575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93913"/>
            <a:ext cx="7734300" cy="47575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E0A-2BCC-47EB-990F-0378852E639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163F-2AD9-49C4-B31D-82126A1F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7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5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E0A-2BCC-47EB-990F-0378852E639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163F-2AD9-49C4-B31D-82126A1F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1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516716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516716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E0A-2BCC-47EB-990F-0378852E639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163F-2AD9-49C4-B31D-82126A1F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4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258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258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E0A-2BCC-47EB-990F-0378852E639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163F-2AD9-49C4-B31D-82126A1F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4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72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72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E0A-2BCC-47EB-990F-0378852E639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163F-2AD9-49C4-B31D-82126A1F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E0A-2BCC-47EB-990F-0378852E639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163F-2AD9-49C4-B31D-82126A1F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4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E0A-2BCC-47EB-990F-0378852E639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163F-2AD9-49C4-B31D-82126A1F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7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7233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9404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E0A-2BCC-47EB-990F-0378852E639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163F-2AD9-49C4-B31D-82126A1F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7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9356"/>
            <a:ext cx="3932237" cy="140804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74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072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E0A-2BCC-47EB-990F-0378852E639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163F-2AD9-49C4-B31D-82126A1F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5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93913"/>
            <a:ext cx="10515600" cy="696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2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00E0A-2BCC-47EB-990F-0378852E639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7163F-2AD9-49C4-B31D-82126A1F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9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rc-indonesia.com/pelatihan-manajemen-risiko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tgid.org/iso-27001-adalah/" TargetMode="External"/><Relationship Id="rId2" Type="http://schemas.openxmlformats.org/officeDocument/2006/relationships/hyperlink" Target="https://isoindonesiacenter.com/perbedaan-antara-iso-27002-dan-iso-27001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itgid.org/kupas-tuntas-tata-kelola-it-it-governance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Tata Kelola SI/TI</a:t>
            </a:r>
            <a:br>
              <a:rPr lang="en-US" dirty="0"/>
            </a:br>
            <a:r>
              <a:rPr lang="en-US" sz="2800" dirty="0"/>
              <a:t>Week 1 :  Overview </a:t>
            </a:r>
            <a:r>
              <a:rPr lang="en-US" sz="2800" dirty="0" err="1"/>
              <a:t>Kontrak</a:t>
            </a:r>
            <a:r>
              <a:rPr lang="en-US" sz="2800"/>
              <a:t> dan RPS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Oleh : </a:t>
            </a:r>
            <a:r>
              <a:rPr lang="en-US" dirty="0" err="1"/>
              <a:t>Noerma</a:t>
            </a:r>
            <a:r>
              <a:rPr lang="en-US" dirty="0"/>
              <a:t> </a:t>
            </a:r>
            <a:r>
              <a:rPr lang="en-US" dirty="0" err="1"/>
              <a:t>Pudji</a:t>
            </a:r>
            <a:r>
              <a:rPr lang="en-US" dirty="0"/>
              <a:t> </a:t>
            </a:r>
            <a:r>
              <a:rPr lang="en-US" dirty="0" err="1"/>
              <a:t>istyanto</a:t>
            </a:r>
            <a:r>
              <a:rPr lang="en-US" dirty="0"/>
              <a:t>, S.</a:t>
            </a:r>
            <a:r>
              <a:rPr lang="en-US" dirty="0" err="1"/>
              <a:t>Kom</a:t>
            </a:r>
            <a:r>
              <a:rPr lang="en-US" dirty="0"/>
              <a:t>.,</a:t>
            </a:r>
            <a:r>
              <a:rPr lang="en-US" dirty="0" err="1"/>
              <a:t>M.Kom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1847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7FFE44-E9C3-4702-ADD7-727A16994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MEET 1: PENGELANAN TATA KELOLA &amp; MANAJEMEN TEKNOLOGI INFORMASI</a:t>
            </a:r>
            <a:endParaRPr lang="en-ID" sz="4000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99A0293-E6CB-4A95-A707-67F6B7D480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Oleh : </a:t>
            </a:r>
            <a:r>
              <a:rPr lang="en-US" dirty="0" err="1"/>
              <a:t>Noerma</a:t>
            </a:r>
            <a:r>
              <a:rPr lang="en-US" dirty="0"/>
              <a:t> </a:t>
            </a:r>
            <a:r>
              <a:rPr lang="en-US" dirty="0" err="1"/>
              <a:t>Pudji</a:t>
            </a:r>
            <a:r>
              <a:rPr lang="en-US" dirty="0"/>
              <a:t> </a:t>
            </a:r>
            <a:r>
              <a:rPr lang="en-US" dirty="0" err="1"/>
              <a:t>Istyanto</a:t>
            </a:r>
            <a:r>
              <a:rPr lang="en-US" dirty="0"/>
              <a:t>, S.</a:t>
            </a:r>
            <a:r>
              <a:rPr lang="en-US" dirty="0" err="1"/>
              <a:t>Kom</a:t>
            </a:r>
            <a:r>
              <a:rPr lang="en-US" dirty="0"/>
              <a:t>.,</a:t>
            </a:r>
            <a:r>
              <a:rPr lang="en-US" dirty="0" err="1"/>
              <a:t>M.Kom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56614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5BEC-2BEC-4C77-95B6-8ED2AE1BC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CPMK-1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BD40A-E483-44B7-8073-1D381ADBE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ID" sz="3600" b="0" i="0" u="none" strike="noStrike" baseline="0" dirty="0" err="1">
                <a:latin typeface="Calibri" panose="020F0502020204030204" pitchFamily="34" charset="0"/>
              </a:rPr>
              <a:t>Mahasiswa</a:t>
            </a:r>
            <a:r>
              <a:rPr lang="en-ID" sz="36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sz="3600" b="0" i="0" u="none" strike="noStrike" baseline="0" dirty="0" err="1">
                <a:latin typeface="Calibri" panose="020F0502020204030204" pitchFamily="34" charset="0"/>
              </a:rPr>
              <a:t>mampu</a:t>
            </a:r>
            <a:r>
              <a:rPr lang="en-ID" sz="3600" dirty="0">
                <a:latin typeface="Calibri" panose="020F0502020204030204" pitchFamily="34" charset="0"/>
              </a:rPr>
              <a:t> </a:t>
            </a:r>
            <a:r>
              <a:rPr lang="en-ID" sz="3600" b="0" i="0" u="none" strike="noStrike" baseline="0" dirty="0" err="1">
                <a:latin typeface="Calibri" panose="020F0502020204030204" pitchFamily="34" charset="0"/>
              </a:rPr>
              <a:t>menjelaskan</a:t>
            </a:r>
            <a:r>
              <a:rPr lang="en-ID" sz="36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sz="3600" b="0" i="0" u="none" strike="noStrike" baseline="0" dirty="0" err="1">
                <a:latin typeface="Calibri" panose="020F0502020204030204" pitchFamily="34" charset="0"/>
              </a:rPr>
              <a:t>mengenai</a:t>
            </a:r>
            <a:r>
              <a:rPr lang="en-ID" sz="3600" dirty="0">
                <a:latin typeface="Calibri" panose="020F0502020204030204" pitchFamily="34" charset="0"/>
              </a:rPr>
              <a:t> </a:t>
            </a:r>
            <a:r>
              <a:rPr lang="en-ID" sz="3600" b="0" i="0" u="none" strike="noStrike" baseline="0" dirty="0" err="1">
                <a:latin typeface="Calibri" panose="020F0502020204030204" pitchFamily="34" charset="0"/>
              </a:rPr>
              <a:t>definisi</a:t>
            </a:r>
            <a:r>
              <a:rPr lang="en-ID" sz="3600" b="0" i="0" u="none" strike="noStrike" baseline="0" dirty="0">
                <a:latin typeface="Calibri" panose="020F0502020204030204" pitchFamily="34" charset="0"/>
              </a:rPr>
              <a:t>, </a:t>
            </a:r>
            <a:r>
              <a:rPr lang="en-ID" sz="3600" b="0" i="0" u="none" strike="noStrike" baseline="0" dirty="0" err="1">
                <a:latin typeface="Calibri" panose="020F0502020204030204" pitchFamily="34" charset="0"/>
              </a:rPr>
              <a:t>urgensi</a:t>
            </a:r>
            <a:r>
              <a:rPr lang="en-ID" sz="3600" b="0" i="0" u="none" strike="noStrike" baseline="0" dirty="0">
                <a:latin typeface="Calibri" panose="020F0502020204030204" pitchFamily="34" charset="0"/>
              </a:rPr>
              <a:t>, </a:t>
            </a:r>
            <a:r>
              <a:rPr lang="en-ID" sz="3600" b="0" i="0" u="none" strike="noStrike" baseline="0" dirty="0" err="1">
                <a:latin typeface="Calibri" panose="020F0502020204030204" pitchFamily="34" charset="0"/>
              </a:rPr>
              <a:t>regulasi</a:t>
            </a:r>
            <a:r>
              <a:rPr lang="en-ID" sz="3600" b="0" i="0" u="none" strike="noStrike" baseline="0" dirty="0">
                <a:latin typeface="Calibri" panose="020F0502020204030204" pitchFamily="34" charset="0"/>
              </a:rPr>
              <a:t>, </a:t>
            </a:r>
            <a:r>
              <a:rPr lang="en-ID" sz="3600" b="0" i="0" u="none" strike="noStrike" baseline="0" dirty="0" err="1">
                <a:latin typeface="Calibri" panose="020F0502020204030204" pitchFamily="34" charset="0"/>
              </a:rPr>
              <a:t>prinsip</a:t>
            </a:r>
            <a:r>
              <a:rPr lang="en-ID" sz="3600" b="0" i="0" u="none" strike="noStrike" baseline="0" dirty="0">
                <a:latin typeface="Calibri" panose="020F0502020204030204" pitchFamily="34" charset="0"/>
              </a:rPr>
              <a:t>, </a:t>
            </a:r>
            <a:r>
              <a:rPr lang="en-ID" sz="3600" b="0" i="0" u="none" strike="noStrike" baseline="0" dirty="0" err="1">
                <a:latin typeface="Calibri" panose="020F0502020204030204" pitchFamily="34" charset="0"/>
              </a:rPr>
              <a:t>tujuan</a:t>
            </a:r>
            <a:r>
              <a:rPr lang="en-ID" sz="36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sz="3600" b="0" i="0" u="none" strike="noStrike" baseline="0" dirty="0" err="1">
                <a:latin typeface="Calibri" panose="020F0502020204030204" pitchFamily="34" charset="0"/>
              </a:rPr>
              <a:t>serta</a:t>
            </a:r>
            <a:r>
              <a:rPr lang="en-ID" sz="3600" dirty="0">
                <a:latin typeface="Calibri" panose="020F0502020204030204" pitchFamily="34" charset="0"/>
              </a:rPr>
              <a:t> </a:t>
            </a:r>
            <a:r>
              <a:rPr lang="en-ID" sz="3600" b="0" i="0" u="none" strike="noStrike" baseline="0" dirty="0">
                <a:latin typeface="Calibri" panose="020F0502020204030204" pitchFamily="34" charset="0"/>
              </a:rPr>
              <a:t>overview framework dan seven enabler tata Kelola</a:t>
            </a:r>
            <a:r>
              <a:rPr lang="en-ID" sz="3600" dirty="0">
                <a:latin typeface="Calibri" panose="020F0502020204030204" pitchFamily="34" charset="0"/>
              </a:rPr>
              <a:t> </a:t>
            </a:r>
            <a:r>
              <a:rPr lang="en-ID" sz="3600" b="0" i="0" u="none" strike="noStrike" baseline="0" dirty="0">
                <a:latin typeface="Calibri" panose="020F0502020204030204" pitchFamily="34" charset="0"/>
              </a:rPr>
              <a:t>dan </a:t>
            </a:r>
            <a:r>
              <a:rPr lang="en-ID" sz="3600" b="0" i="0" u="none" strike="noStrike" baseline="0" dirty="0" err="1">
                <a:latin typeface="Calibri" panose="020F0502020204030204" pitchFamily="34" charset="0"/>
              </a:rPr>
              <a:t>pengelolaan</a:t>
            </a:r>
            <a:r>
              <a:rPr lang="en-ID" sz="3600" b="0" i="0" u="none" strike="noStrike" baseline="0" dirty="0">
                <a:latin typeface="Calibri" panose="020F0502020204030204" pitchFamily="34" charset="0"/>
              </a:rPr>
              <a:t> TI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1232259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8523-F43F-4ED0-9D9B-2EBDF2529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Pembelajara</a:t>
            </a:r>
            <a:r>
              <a:rPr lang="en-US" dirty="0"/>
              <a:t> </a:t>
            </a:r>
            <a:r>
              <a:rPr lang="en-US" dirty="0" err="1"/>
              <a:t>Minggu</a:t>
            </a:r>
            <a:r>
              <a:rPr lang="en-US" dirty="0"/>
              <a:t> ke-1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75455-53A8-4AD6-9BBB-844C7DACE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D" sz="1800" b="0" i="0" u="none" strike="noStrike" baseline="0" dirty="0" err="1">
                <a:latin typeface="Calibri" panose="020F0502020204030204" pitchFamily="34" charset="0"/>
              </a:rPr>
              <a:t>Pengantar</a:t>
            </a:r>
            <a:r>
              <a:rPr lang="en-ID" sz="1800" b="0" i="0" u="none" strike="noStrike" baseline="0" dirty="0">
                <a:latin typeface="Calibri" panose="020F0502020204030204" pitchFamily="34" charset="0"/>
              </a:rPr>
              <a:t> tata Kelola</a:t>
            </a:r>
            <a:r>
              <a:rPr lang="en-ID" sz="1800" dirty="0"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>
                <a:latin typeface="Calibri" panose="020F0502020204030204" pitchFamily="34" charset="0"/>
              </a:rPr>
              <a:t>dan </a:t>
            </a:r>
            <a:r>
              <a:rPr lang="en-ID" sz="1800" b="0" i="0" u="none" strike="noStrike" baseline="0" dirty="0" err="1">
                <a:latin typeface="Calibri" panose="020F0502020204030204" pitchFamily="34" charset="0"/>
              </a:rPr>
              <a:t>pengelolaan</a:t>
            </a:r>
            <a:r>
              <a:rPr lang="en-ID" sz="1800" b="0" i="0" u="none" strike="noStrike" baseline="0" dirty="0">
                <a:latin typeface="Calibri" panose="020F0502020204030204" pitchFamily="34" charset="0"/>
              </a:rPr>
              <a:t> TI</a:t>
            </a:r>
          </a:p>
          <a:p>
            <a:pPr algn="l"/>
            <a:r>
              <a:rPr lang="en-ID" sz="1800" b="0" i="0" u="none" strike="noStrike" baseline="0" dirty="0" err="1">
                <a:latin typeface="Calibri" panose="020F0502020204030204" pitchFamily="34" charset="0"/>
              </a:rPr>
              <a:t>Urgensi,prinsip</a:t>
            </a:r>
            <a:r>
              <a:rPr lang="en-ID" sz="1800" b="0" i="0" u="none" strike="noStrike" baseline="0" dirty="0">
                <a:latin typeface="Calibri" panose="020F0502020204030204" pitchFamily="34" charset="0"/>
              </a:rPr>
              <a:t> dan </a:t>
            </a:r>
            <a:r>
              <a:rPr lang="en-ID" sz="1800" b="0" i="0" u="none" strike="noStrike" baseline="0" dirty="0" err="1">
                <a:latin typeface="Calibri" panose="020F0502020204030204" pitchFamily="34" charset="0"/>
              </a:rPr>
              <a:t>tujuan</a:t>
            </a:r>
            <a:r>
              <a:rPr lang="en-ID" sz="1800" b="0" i="0" u="none" strike="noStrike" baseline="0" dirty="0">
                <a:latin typeface="Calibri" panose="020F0502020204030204" pitchFamily="34" charset="0"/>
              </a:rPr>
              <a:t> tata </a:t>
            </a:r>
            <a:r>
              <a:rPr lang="en-ID" sz="1800" b="0" i="0" u="none" strike="noStrike" baseline="0" dirty="0" err="1">
                <a:latin typeface="Calibri" panose="020F0502020204030204" pitchFamily="34" charset="0"/>
              </a:rPr>
              <a:t>kelola</a:t>
            </a:r>
            <a:r>
              <a:rPr lang="en-ID" sz="1800" b="0" i="0" u="none" strike="noStrike" baseline="0" dirty="0">
                <a:latin typeface="Calibri" panose="020F0502020204030204" pitchFamily="34" charset="0"/>
              </a:rPr>
              <a:t> dan </a:t>
            </a:r>
            <a:r>
              <a:rPr lang="en-ID" sz="1800" b="0" i="0" u="none" strike="noStrike" baseline="0" dirty="0" err="1">
                <a:latin typeface="Calibri" panose="020F0502020204030204" pitchFamily="34" charset="0"/>
              </a:rPr>
              <a:t>pengelolaan</a:t>
            </a:r>
            <a:r>
              <a:rPr lang="en-ID" sz="1800" b="0" i="0" u="none" strike="noStrike" baseline="0">
                <a:latin typeface="Calibri" panose="020F0502020204030204" pitchFamily="34" charset="0"/>
              </a:rPr>
              <a:t> TI</a:t>
            </a:r>
            <a:endParaRPr lang="en-ID" sz="1800" b="0" i="0" u="none" strike="noStrike" baseline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757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0345-C635-44DE-825D-3AA58BD5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A. </a:t>
            </a:r>
            <a:r>
              <a:rPr lang="en-US" b="1" dirty="0" err="1"/>
              <a:t>Pengantar</a:t>
            </a:r>
            <a:r>
              <a:rPr lang="en-US" b="1" dirty="0"/>
              <a:t> Tata Kelola &amp; </a:t>
            </a:r>
            <a:r>
              <a:rPr lang="en-US" b="1" dirty="0" err="1"/>
              <a:t>Manajemen</a:t>
            </a:r>
            <a:r>
              <a:rPr lang="en-US" b="1" dirty="0"/>
              <a:t> TI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C75D8-1BE1-4666-A242-B9CB402A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0" i="0" dirty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Tata Kelola TI (Tata Kelola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Teknologi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Informasi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)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adalah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 proses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digunakan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memantau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 dan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mengendalikan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keputusan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kapabilitas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teknologi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informasi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untuk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memastikan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pengiriman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nilai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kepada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pemangku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kepentingan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utama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dalam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suatu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organisasi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85016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1B0D7-DFE7-458C-B2A2-B30EABF1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B. </a:t>
            </a:r>
            <a:r>
              <a:rPr lang="en-US" b="1" dirty="0" err="1"/>
              <a:t>Sekilas</a:t>
            </a:r>
            <a:r>
              <a:rPr lang="en-US" b="1" dirty="0"/>
              <a:t> Sejarah Tata Kelola TI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FF2E9-3948-42B9-B67C-1E2116FE2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Munculnya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Tata Kelola TI</a:t>
            </a:r>
          </a:p>
          <a:p>
            <a:pPr marL="0" indent="0" algn="l">
              <a:buNone/>
            </a:pP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Disiplin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tata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kelola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teknologi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informasi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pertama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kali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muncul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pada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tahun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1993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sebagai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turunan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dari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tata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kelola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perusahaan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terutama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berkaitan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dengan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hubungan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antara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tujuan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strategis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organisasi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tujuan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bisnis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dan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manajemen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dalam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suatu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organisasi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menyoroti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pentingnya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penciptaan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nilai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pertanggungjawaban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penggunaan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informasi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teknologi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terkait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menetapkan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tanggung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jawab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badan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pengatur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daripada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kepala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petugas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informasi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atau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manajemen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bisnis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Tujuan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utama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tata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kelola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informasi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teknologi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adalah</a:t>
            </a:r>
            <a:endParaRPr lang="en-ID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memastikan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bahwa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penggunaan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informasi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teknologi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menghasilkan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nilai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bisnis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</a:t>
            </a:r>
          </a:p>
          <a:p>
            <a:pPr algn="l">
              <a:buFont typeface="+mj-lt"/>
              <a:buAutoNum type="arabicPeriod"/>
            </a:pP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mengawasi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kinerja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manajemen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</a:t>
            </a:r>
          </a:p>
          <a:p>
            <a:pPr algn="l">
              <a:buFont typeface="+mj-lt"/>
              <a:buAutoNum type="arabicPeriod"/>
            </a:pP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mengurangi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risiko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terkait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penggunaan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informasi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teknologi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56471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1B0D7-DFE7-458C-B2A2-B30EABF1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B. </a:t>
            </a:r>
            <a:r>
              <a:rPr lang="en-US" b="1" dirty="0" err="1"/>
              <a:t>Sekilas</a:t>
            </a:r>
            <a:r>
              <a:rPr lang="en-US" b="1" dirty="0"/>
              <a:t> Sejarah Tata Kelola TI (</a:t>
            </a:r>
            <a:r>
              <a:rPr lang="en-US" b="1" dirty="0" err="1"/>
              <a:t>Lanjutan</a:t>
            </a:r>
            <a:r>
              <a:rPr lang="en-US" b="1" dirty="0"/>
              <a:t>)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FF2E9-3948-42B9-B67C-1E2116FE2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Menyusul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kegagalan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tata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kelola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perusahaan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pada 1980-an,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sejumlah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negara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menetapkan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kode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tata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kelola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perusahaan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pada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awal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1990-an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Committee of Sponsoring Organizations of the Treadway Commission: 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Cadbury Report: UK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King Report: Afrika Selatan</a:t>
            </a:r>
          </a:p>
          <a:p>
            <a:pPr marL="0" indent="0" algn="l">
              <a:buNone/>
            </a:pP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Sebagai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hasil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upaya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tata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kelola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perusahaan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mengatur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lebih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baik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peningkatan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sumber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daya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perusahaan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perhatian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khusus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diberikan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pada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informasi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teknologi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mendukung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mendukung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tata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kelola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perusahaan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baik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Segera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diakui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bahwa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teknologi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informasi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tidak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hanya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merupakan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enabler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tata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kelola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perusahaan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tetapi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sebagai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sumber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daya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itu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juga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merupakan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pencipta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nilai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membutuhkan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tata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kelola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lebih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baik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. Di Australia, Tata Kelola Perusahaan TIK AS8015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diterbitkan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pada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Januari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2005. 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Jalur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cepat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ini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diadopsi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sebagai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ISO / IEC 38500 pada Mei 2008. Proses tata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kelola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menegakkan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hubungan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langsung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sumber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daya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&amp; proses TI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dengan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tujuan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perusahaan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sesuai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strategi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. Ada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korelasi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kuat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antara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kurva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kematangan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tata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kelola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efektivitas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keseluruhan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TI.</a:t>
            </a:r>
          </a:p>
        </p:txBody>
      </p:sp>
    </p:spTree>
    <p:extLst>
      <p:ext uri="{BB962C8B-B14F-4D97-AF65-F5344CB8AC3E}">
        <p14:creationId xmlns:p14="http://schemas.microsoft.com/office/powerpoint/2010/main" val="2352197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2329-C8E8-45BF-B356-2F285BCB6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C. </a:t>
            </a:r>
            <a:r>
              <a:rPr lang="en-US" b="1" dirty="0" err="1"/>
              <a:t>Definisi</a:t>
            </a:r>
            <a:r>
              <a:rPr lang="en-US" b="1" dirty="0"/>
              <a:t> Tata Kelola TI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D2233-FBA7-465F-8A31-48E5832AC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banyak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definisi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Tata Kelola TI, yang paling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penting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diantaranya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adalah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Weill dan Ross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mendefinisikan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tata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kelola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sebagai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: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hak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keputusan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kerangka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kerja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akuntabilitas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untuk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mendorong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perilaku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yang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diinginkan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dalam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penggunaan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Mereka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mengidentifikasi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tiga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komponen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tata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kelola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Domain Keputusan TI: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Apa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bidang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keputusan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utama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Pola Dasar Tata Kelola TI: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Siapa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mengatur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domain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keputusan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bagaimana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pengaturannya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?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Siapa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memutuskan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atau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memiliki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input,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bagaimana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Mekanisme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Implementasi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: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Bagaimana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struktur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keputusan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input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dibentuk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diberlakukan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?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17453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23C1-2C2B-4912-BE67-AC9306AE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C. </a:t>
            </a:r>
            <a:r>
              <a:rPr lang="en-US" b="1" dirty="0" err="1"/>
              <a:t>Definisi</a:t>
            </a:r>
            <a:r>
              <a:rPr lang="en-US" b="1" dirty="0"/>
              <a:t> Tata Kelola TI (</a:t>
            </a:r>
            <a:r>
              <a:rPr lang="en-US" b="1" dirty="0" err="1"/>
              <a:t>Lanjutan</a:t>
            </a:r>
            <a:r>
              <a:rPr lang="en-US" b="1" dirty="0"/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EF16D-6F9D-44AA-BA21-1194D6029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IT Governance Institute (ISACA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)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mendefinisikan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IT Governance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sebagai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berikut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:</a:t>
            </a:r>
          </a:p>
          <a:p>
            <a:pPr marL="0" indent="0" algn="l">
              <a:buNone/>
            </a:pP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“…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kepemimpinan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struktur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proses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organisasi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memastikan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bahwa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organisasi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mempertahankan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memperluas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strategi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tujuan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organisasi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.”</a:t>
            </a:r>
          </a:p>
          <a:p>
            <a:pPr marL="0" indent="0" algn="l">
              <a:buNone/>
            </a:pPr>
            <a:endParaRPr lang="en-ID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Menurut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Gartner, 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tata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kelola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 (ITG)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didefinisikan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sebagai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proses yang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memastikan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penggunaan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 yang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efektif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efisien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dalam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memungkinkan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suatu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organisasi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untuk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mencapai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tujuannya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. 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Tata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kelola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permintaan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 (ITDG –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apa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harus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dikerjakan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TI)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adalah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proses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digunakan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organisasi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memastikan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evaluasi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seleksi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penentuan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prioritas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dan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pendanaan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investasi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 yang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bersaing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secara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efektif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;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awasi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implementasi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mereka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; dan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mengekstrak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(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terukur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)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manfaat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bisnis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. ITDG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adalah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proses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pengambilan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keputusan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pengawasan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investasi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bisnis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dan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merupakan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tanggung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jawab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manajemen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bisnis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. Tata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kelola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sisi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penawaran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 (ITSG –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bagaimana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harus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melakukan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apa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dilakukannya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)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berkaitan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dengan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memastikan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bahwa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organisasi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beroperasi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dengan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cara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yang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efektif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efisien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patuh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dan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terutama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merupakan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tanggung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jawab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CIO.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24620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4FF9-222B-491F-80F6-5C4F5BBE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D. </a:t>
            </a:r>
            <a:r>
              <a:rPr lang="en-US" b="1" dirty="0" err="1"/>
              <a:t>Berbagai</a:t>
            </a:r>
            <a:r>
              <a:rPr lang="en-US" b="1" dirty="0"/>
              <a:t> Nama Tata Kelola TI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5F386-2FFF-41A8-BD07-522351C5A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Tata Kelola TI </a:t>
            </a:r>
            <a:r>
              <a:rPr lang="en-ID" b="0" i="1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(IT Governance) 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juga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dikenal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sebagai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Tata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kelola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teknologi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informasi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 </a:t>
            </a:r>
            <a:r>
              <a:rPr lang="en-ID" b="0" i="1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(Information technology governance)</a:t>
            </a:r>
            <a:endParaRPr lang="en-ID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Tata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kelola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teknologi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informasi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komunikasi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 </a:t>
            </a:r>
            <a:r>
              <a:rPr lang="en-ID" b="0" i="1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(information and communications technology governance (ICT Governance))</a:t>
            </a:r>
            <a:endParaRPr lang="en-ID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Tata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kelola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perusahaan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teknologi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informasi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 </a:t>
            </a:r>
            <a:r>
              <a:rPr lang="en-ID" b="0" i="1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(corporate governance of information technology)</a:t>
            </a:r>
            <a:endParaRPr lang="en-ID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Tata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kelola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perusahaan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teknologi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informasi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komunikasi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 </a:t>
            </a:r>
            <a:r>
              <a:rPr lang="en-ID" b="0" i="1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(corporate governance of information and communication </a:t>
            </a:r>
            <a:r>
              <a:rPr lang="en-ID" b="0" i="1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technologyI</a:t>
            </a:r>
            <a:endParaRPr lang="en-ID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51059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58E5-7C7A-461F-9EA1-321A9963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E. </a:t>
            </a:r>
            <a:r>
              <a:rPr lang="en-US" b="1" dirty="0" err="1"/>
              <a:t>Urgensi</a:t>
            </a:r>
            <a:r>
              <a:rPr lang="en-US" b="1" dirty="0"/>
              <a:t> Tata Kelola TI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2D809-6B96-4B72-9931-9DDE31D16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20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Tata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kelola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ada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untuk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2000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membantu</a:t>
            </a:r>
            <a:r>
              <a:rPr lang="en-ID" sz="2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para </a:t>
            </a:r>
            <a:r>
              <a:rPr lang="en-ID" sz="2000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pemimpin</a:t>
            </a:r>
            <a:r>
              <a:rPr lang="en-ID" sz="2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2000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perusahaan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dalam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tanggung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jawab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mereka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2000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untuk</a:t>
            </a:r>
            <a:r>
              <a:rPr lang="en-ID" sz="2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2000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membuat</a:t>
            </a:r>
            <a:r>
              <a:rPr lang="en-ID" sz="2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 </a:t>
            </a:r>
            <a:r>
              <a:rPr lang="en-ID" sz="2000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berhasil</a:t>
            </a:r>
            <a:r>
              <a:rPr lang="en-ID" sz="2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2000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dalam</a:t>
            </a:r>
            <a:r>
              <a:rPr lang="en-ID" sz="2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2000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mendukung</a:t>
            </a:r>
            <a:r>
              <a:rPr lang="en-ID" sz="2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2000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tujuan</a:t>
            </a:r>
            <a:r>
              <a:rPr lang="en-ID" sz="2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sz="2000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misi</a:t>
            </a:r>
            <a:r>
              <a:rPr lang="en-ID" sz="2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2000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perusahaan</a:t>
            </a:r>
            <a:r>
              <a:rPr lang="en-ID" sz="2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20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Tata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kelola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membantu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eksekutif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perusahaan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untuk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2000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meningkatkan</a:t>
            </a:r>
            <a:r>
              <a:rPr lang="en-ID" sz="2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2000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kesadaran</a:t>
            </a:r>
            <a:r>
              <a:rPr lang="en-ID" sz="2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sz="2000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pemahaman</a:t>
            </a:r>
            <a:r>
              <a:rPr lang="en-ID" sz="2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di </a:t>
            </a:r>
            <a:r>
              <a:rPr lang="en-ID" sz="2000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antara</a:t>
            </a:r>
            <a:r>
              <a:rPr lang="en-ID" sz="2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2000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karyawan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20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Tata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kelola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semacam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itu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juga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membantu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memberikan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2000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panduan</a:t>
            </a:r>
            <a:r>
              <a:rPr lang="en-ID" sz="2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sz="2000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alat</a:t>
            </a:r>
            <a:r>
              <a:rPr lang="en-ID" sz="2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2000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bagi</a:t>
            </a:r>
            <a:r>
              <a:rPr lang="en-ID" sz="2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dewan </a:t>
            </a:r>
            <a:r>
              <a:rPr lang="en-ID" sz="2000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direksi</a:t>
            </a:r>
            <a:r>
              <a:rPr lang="en-ID" sz="2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-ID" sz="2000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manajer</a:t>
            </a:r>
            <a:r>
              <a:rPr lang="en-ID" sz="2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2000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eksekutif</a:t>
            </a:r>
            <a:r>
              <a:rPr lang="en-ID" sz="2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dan CIO </a:t>
            </a:r>
            <a:r>
              <a:rPr lang="en-ID" sz="2000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untuk</a:t>
            </a:r>
            <a:r>
              <a:rPr lang="en-ID" sz="2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2000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memastikan</a:t>
            </a:r>
            <a:r>
              <a:rPr lang="en-ID" sz="2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2000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bahwa</a:t>
            </a:r>
            <a:r>
              <a:rPr lang="en-ID" sz="2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 </a:t>
            </a:r>
            <a:r>
              <a:rPr lang="en-ID" sz="2000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selaras</a:t>
            </a:r>
            <a:r>
              <a:rPr lang="en-ID" sz="2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2000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dengan</a:t>
            </a:r>
            <a:r>
              <a:rPr lang="en-ID" sz="2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2000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sasaran</a:t>
            </a:r>
            <a:r>
              <a:rPr lang="en-ID" sz="2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sz="2000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kebijakan</a:t>
            </a:r>
            <a:r>
              <a:rPr lang="en-ID" sz="2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2000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perusahaan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2000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bahwa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memenuhi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melampaui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harapan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perusahaan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.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88157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Part 1 : Overview </a:t>
            </a:r>
            <a:r>
              <a:rPr lang="en-US" b="1" dirty="0" err="1"/>
              <a:t>Kontrak</a:t>
            </a:r>
            <a:r>
              <a:rPr lang="en-US" b="1" dirty="0"/>
              <a:t> </a:t>
            </a:r>
            <a:r>
              <a:rPr lang="en-US" b="1" dirty="0" err="1"/>
              <a:t>Kuliah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Oleh : </a:t>
            </a:r>
            <a:r>
              <a:rPr lang="en-US" dirty="0" err="1"/>
              <a:t>Noerma</a:t>
            </a:r>
            <a:r>
              <a:rPr lang="en-US" dirty="0"/>
              <a:t> </a:t>
            </a:r>
            <a:r>
              <a:rPr lang="en-US" dirty="0" err="1"/>
              <a:t>Pudji</a:t>
            </a:r>
            <a:r>
              <a:rPr lang="en-US" dirty="0"/>
              <a:t> </a:t>
            </a:r>
            <a:r>
              <a:rPr lang="en-US" dirty="0" err="1"/>
              <a:t>istyanto</a:t>
            </a:r>
            <a:r>
              <a:rPr lang="en-US" dirty="0"/>
              <a:t>, S.</a:t>
            </a:r>
            <a:r>
              <a:rPr lang="en-US" dirty="0" err="1"/>
              <a:t>Kom</a:t>
            </a:r>
            <a:r>
              <a:rPr lang="en-US" dirty="0"/>
              <a:t>.,</a:t>
            </a:r>
            <a:r>
              <a:rPr lang="en-US" dirty="0" err="1"/>
              <a:t>M.Kom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6154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728E8-E5A6-41C9-A5EA-AA7BAAC8B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F. </a:t>
            </a:r>
            <a:r>
              <a:rPr lang="en-US" b="1" dirty="0" err="1"/>
              <a:t>Prinsip</a:t>
            </a:r>
            <a:r>
              <a:rPr lang="en-US" b="1" dirty="0"/>
              <a:t> Tata Kelola TI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CD214-4147-4996-AD8F-ED64E7054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Komite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atau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kebijakan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tata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kelola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terstruktur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bersama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manajer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perusahaan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bergabung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memastikan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bahwa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disinkronkan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dengan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bisnis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memberikan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nilai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kepada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perusahaan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. 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Tata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kelola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 juga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membantu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perusahaan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dalam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melembagakan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proses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persetujuan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proyek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formal dan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rencana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manajemen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kinerja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. Perusahaan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biasanya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membuat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lima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jenis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keputusan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Keputusan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prinsip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menentukan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dalam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perusahaan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Keputusan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arsitektur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tentang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pilihan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arahan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teknis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Keputusan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infrastruktur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tentang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pengiriman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layanan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bersama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Keputusan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persyaratan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aplikasi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bisnis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setiap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proyek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Investasi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IT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keputusan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prioritas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05508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5528F-1B91-4A96-B7F0-890D6CCE4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i-FI" sz="360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G. Bagaimana Tata Kelola TI menciptakan Nilai IT?</a:t>
            </a:r>
            <a:endParaRPr lang="en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EA4C5-C8EC-4909-B682-F8517E2EA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Tata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kelola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terutama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didorong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oleh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kebutuhan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akan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transparansi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risiko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perusahaan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perlindungan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nilai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pemegang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saham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Tujuan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keseluruhan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tata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kelola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adalah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memahami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masalah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kepentingan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strategis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sehingga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perusahaan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dapat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mempertahankan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operasinya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menerapkan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strategi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untuk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memungkinkan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perusahaan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untuk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bersaing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lebih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baik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sekarang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di masa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depan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pPr marL="0" indent="0">
              <a:buNone/>
            </a:pPr>
            <a:endParaRPr lang="en-ID" dirty="0">
              <a:solidFill>
                <a:srgbClr val="333333"/>
              </a:solidFill>
              <a:latin typeface="Noto Sans" panose="020B0502040504020204" pitchFamily="34" charset="0"/>
            </a:endParaRPr>
          </a:p>
          <a:p>
            <a:pPr marL="0" indent="0">
              <a:buNone/>
            </a:pPr>
            <a:r>
              <a:rPr lang="en-ID" dirty="0">
                <a:solidFill>
                  <a:srgbClr val="333333"/>
                </a:solidFill>
                <a:latin typeface="Noto Sans" panose="020B0502040504020204" pitchFamily="34" charset="0"/>
              </a:rPr>
              <a:t>T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ata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kelola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ada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dalam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perusahaan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memandu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inisiatif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memastikan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bahwa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kinerja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memenuhi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tujuan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perusahaan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berikut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Penyelarasan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mendukung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operasi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bisnis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mempertahankan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keunggulan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;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Penggunaan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sumber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daya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bertanggung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jawab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;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Identifikasi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 </a:t>
            </a:r>
            <a:r>
              <a:rPr lang="en-ID" b="0" i="0" u="none" strike="noStrike" dirty="0" err="1">
                <a:solidFill>
                  <a:srgbClr val="333333"/>
                </a:solidFill>
                <a:effectLst/>
                <a:latin typeface="Noto Sans" panose="020B0502040504020204" pitchFamily="34" charset="0"/>
                <a:hlinkClick r:id="rId2"/>
              </a:rPr>
              <a:t>manajemen</a:t>
            </a:r>
            <a:r>
              <a:rPr lang="en-ID" b="0" i="0" u="none" strike="noStrike" dirty="0">
                <a:solidFill>
                  <a:srgbClr val="333333"/>
                </a:solidFill>
                <a:effectLst/>
                <a:latin typeface="Noto Sans" panose="020B0502040504020204" pitchFamily="34" charset="0"/>
                <a:hlinkClick r:id="rId2"/>
              </a:rPr>
              <a:t> </a:t>
            </a:r>
            <a:r>
              <a:rPr lang="en-ID" b="0" i="0" u="none" strike="noStrike" dirty="0" err="1">
                <a:solidFill>
                  <a:srgbClr val="333333"/>
                </a:solidFill>
                <a:effectLst/>
                <a:latin typeface="Noto Sans" panose="020B0502040504020204" pitchFamily="34" charset="0"/>
                <a:hlinkClick r:id="rId2"/>
              </a:rPr>
              <a:t>risiko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 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terkait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IT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tepat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;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Fasilitasi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bantuan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dalam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memanfaatkan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peluang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memaksimalkan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manfaat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pPr marL="0" indent="0">
              <a:buNone/>
            </a:pPr>
            <a:endParaRPr lang="en-ID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5323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5A55-129C-4E60-9CD0-E758EAC3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H. </a:t>
            </a:r>
            <a:r>
              <a:rPr lang="en-ID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Tujuan</a:t>
            </a:r>
            <a:r>
              <a:rPr lang="en-ID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Manfaat</a:t>
            </a:r>
            <a:r>
              <a:rPr lang="en-ID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Tata Kelola TI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A2A11-7228-4C8A-866D-AD56FE37E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Tata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kelola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bertujuan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memastikan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bahwa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harapan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untuk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terpenuhi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bahwa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risiko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dikurangi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 </a:t>
            </a:r>
          </a:p>
          <a:p>
            <a:pPr marL="0" indent="0" algn="l">
              <a:buNone/>
            </a:pP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Manfaat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utama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penerapan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model tata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kelola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meliputi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Penyelarasan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strategis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menghasilkan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peningkatan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kepuasan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mitra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bisnis</a:t>
            </a:r>
            <a:endParaRPr lang="en-ID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Peningkatan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nilai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pengiriman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didorong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oleh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peningkatan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prioritas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proyek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mengarah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pada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pengurangan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anggaran</a:t>
            </a:r>
            <a:endParaRPr lang="en-ID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Peningkatan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kinerja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manajemen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sumber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daya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menurunkan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total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biaya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kepemilikan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Kualitas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output TI yang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lebih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baik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menghasilkan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pengurangan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masalah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pengendalian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</a:t>
            </a:r>
          </a:p>
        </p:txBody>
      </p:sp>
    </p:spTree>
    <p:extLst>
      <p:ext uri="{BB962C8B-B14F-4D97-AF65-F5344CB8AC3E}">
        <p14:creationId xmlns:p14="http://schemas.microsoft.com/office/powerpoint/2010/main" val="2716805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9DBF-CD2E-4BE4-98E8-8051A1DC1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I. Domain Tata Kelola TI</a:t>
            </a:r>
            <a:endParaRPr lang="en-ID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4C59699-38F4-4D41-AB3C-BB8C91416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15" y="1785869"/>
            <a:ext cx="3859213" cy="38592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67DF83-7AD0-4722-B66D-E2C132C9FF05}"/>
              </a:ext>
            </a:extLst>
          </p:cNvPr>
          <p:cNvSpPr txBox="1"/>
          <p:nvPr/>
        </p:nvSpPr>
        <p:spPr>
          <a:xfrm>
            <a:off x="5401993" y="1793327"/>
            <a:ext cx="54160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Tata Kelola TI menjadi 5 domain terpisah (ISACA, 2013) yang masing-masing secara singkat dijelaskan di bawah ini :</a:t>
            </a:r>
            <a:endParaRPr lang="fi-FI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Strategic Alignment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  <a:latin typeface="Noto Sans" panose="020B0502040504020204" pitchFamily="34" charset="0"/>
              </a:rPr>
              <a:t>Value Delivery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  <a:latin typeface="Noto Sans" panose="020B0502040504020204" pitchFamily="34" charset="0"/>
              </a:rPr>
              <a:t>Risk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  <a:latin typeface="Noto Sans" panose="020B0502040504020204" pitchFamily="34" charset="0"/>
              </a:rPr>
              <a:t>Resource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rgbClr val="333333"/>
                </a:solidFill>
                <a:latin typeface="Noto Sans" panose="020B0502040504020204" pitchFamily="34" charset="0"/>
              </a:rPr>
              <a:t>Performance Management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62291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AA29-BA7E-4A7C-A8AD-142AE6CA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J. </a:t>
            </a:r>
            <a:r>
              <a:rPr lang="en-US" b="1" dirty="0" err="1"/>
              <a:t>Kerangka</a:t>
            </a:r>
            <a:r>
              <a:rPr lang="en-US" b="1" dirty="0"/>
              <a:t> </a:t>
            </a:r>
            <a:r>
              <a:rPr lang="en-US" b="1" dirty="0" err="1"/>
              <a:t>Kerja</a:t>
            </a:r>
            <a:r>
              <a:rPr lang="en-US" b="1" dirty="0"/>
              <a:t> Tata Kelola TI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8EC8B-4C8C-4E0E-835D-2603DD307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tiga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kerangka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kerja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pihak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ketiga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diakui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secara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luas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sering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digambarkan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sebagai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‘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kerangka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kerja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tata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kelola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TI’.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Sementara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secara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terpisah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tidak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sepenuhnya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memadai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tugas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itu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masing-masing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memiliki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kekuatan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tata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kelola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signifikan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ITIL®: ITIL,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atau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IT Infrastructure Library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® 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dikembangkan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oleh Kantor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Kabinet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Inggris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sebagai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perpustakaan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proses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praktik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terbaik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manajemen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layanan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Diadopsi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secara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luas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seluruh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dunia, ITIL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didukung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oleh ISO / IEC 20000: 2011, di mana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sertifikasi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independen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dapat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dicapai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COBIT®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: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Tujuan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Kontrol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Teknologi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Informasi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Terkait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(COBIT)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adalah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kerangka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kerja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kendali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tata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kelola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membantu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organisasi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memenuhi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tantangan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bisnis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saat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bidang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kepatuhan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terhadap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peraturan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manajemen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risiko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menyelaraskan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strategi TI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tujuan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organisasi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. COBIT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adalah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kerangka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kerja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diakui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secara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internasional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Secara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khusus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komponen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Pedoman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Manajemen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COBIT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berisi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kerangka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kerja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kontrol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pengukuran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menyediakan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alat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menilai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mengukur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kemampuan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perusahaan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37 proses COBIT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diidentifikasi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i="0" u="none" strike="noStrike" dirty="0">
                <a:solidFill>
                  <a:srgbClr val="333333"/>
                </a:solidFill>
                <a:effectLst/>
                <a:latin typeface="Noto Sans" panose="020B0502040504020204" pitchFamily="34" charset="0"/>
                <a:hlinkClick r:id="rId2"/>
              </a:rPr>
              <a:t>ISO 27002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: ISO 27002 (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didukung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oleh </a:t>
            </a:r>
            <a:r>
              <a:rPr lang="en-ID" b="1" i="0" u="none" strike="noStrike" dirty="0">
                <a:solidFill>
                  <a:srgbClr val="333333"/>
                </a:solidFill>
                <a:effectLst/>
                <a:latin typeface="Noto Sans" panose="020B0502040504020204" pitchFamily="34" charset="0"/>
                <a:hlinkClick r:id="rId3"/>
              </a:rPr>
              <a:t>ISO 27001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),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adalah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standar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praktik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terbaik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global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manajemen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keamanan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informasi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dalam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organisasi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30316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1B84-80A2-4764-AB82-F1049A78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Reffrensi</a:t>
            </a:r>
            <a:r>
              <a:rPr lang="en-US" dirty="0"/>
              <a:t> Ajar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6FC5A-5D99-447C-A0D9-4C6EFF018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>
                <a:hlinkClick r:id="rId2"/>
              </a:rPr>
              <a:t>https://itgid.org/kupas-tuntas-tata-kelola-it-it-governance/</a:t>
            </a:r>
            <a:r>
              <a:rPr lang="en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5555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96F55-C971-41B1-8DAF-C28E5102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1 (</a:t>
            </a:r>
            <a:r>
              <a:rPr lang="en-US" dirty="0" err="1"/>
              <a:t>Individu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D24B9-9D46-4258-A416-329752C0C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/>
              <a:t>Buatlah</a:t>
            </a:r>
            <a:r>
              <a:rPr lang="en-US" sz="2400" dirty="0"/>
              <a:t> </a:t>
            </a:r>
            <a:r>
              <a:rPr lang="en-US" sz="2400" dirty="0" err="1"/>
              <a:t>Rangkuman</a:t>
            </a:r>
            <a:r>
              <a:rPr lang="en-US" sz="2400" dirty="0"/>
              <a:t> di Blog Masing-Masing </a:t>
            </a:r>
            <a:r>
              <a:rPr lang="en-US" sz="2400" dirty="0" err="1"/>
              <a:t>seputar</a:t>
            </a:r>
            <a:r>
              <a:rPr lang="en-US" sz="2400" dirty="0"/>
              <a:t> Review </a:t>
            </a:r>
            <a:r>
              <a:rPr lang="en-US" sz="2400" dirty="0" err="1"/>
              <a:t>atau</a:t>
            </a:r>
            <a:r>
              <a:rPr lang="en-US" sz="2400" dirty="0"/>
              <a:t> Resume </a:t>
            </a:r>
            <a:r>
              <a:rPr lang="en-US" sz="2400" dirty="0" err="1"/>
              <a:t>Materi</a:t>
            </a:r>
            <a:r>
              <a:rPr lang="en-US" sz="2400" dirty="0"/>
              <a:t> </a:t>
            </a:r>
            <a:r>
              <a:rPr lang="en-US" sz="2400" dirty="0" err="1"/>
              <a:t>seputar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:</a:t>
            </a:r>
          </a:p>
          <a:p>
            <a:pPr algn="l"/>
            <a:r>
              <a:rPr lang="en-ID" sz="2400" b="0" i="0" u="none" strike="noStrike" baseline="0" dirty="0" err="1">
                <a:latin typeface="Calibri" panose="020F0502020204030204" pitchFamily="34" charset="0"/>
              </a:rPr>
              <a:t>Pengantar</a:t>
            </a:r>
            <a:r>
              <a:rPr lang="en-ID" sz="2400" b="0" i="0" u="none" strike="noStrike" baseline="0" dirty="0">
                <a:latin typeface="Calibri" panose="020F0502020204030204" pitchFamily="34" charset="0"/>
              </a:rPr>
              <a:t> tata Kelola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b="0" i="0" u="none" strike="noStrike" baseline="0" dirty="0">
                <a:latin typeface="Calibri" panose="020F0502020204030204" pitchFamily="34" charset="0"/>
              </a:rPr>
              <a:t>dan </a:t>
            </a:r>
            <a:r>
              <a:rPr lang="en-ID" sz="2400" b="0" i="0" u="none" strike="noStrike" baseline="0" dirty="0" err="1">
                <a:latin typeface="Calibri" panose="020F0502020204030204" pitchFamily="34" charset="0"/>
              </a:rPr>
              <a:t>pengelolaan</a:t>
            </a:r>
            <a:r>
              <a:rPr lang="en-ID" sz="2400" b="0" i="0" u="none" strike="noStrike" baseline="0" dirty="0">
                <a:latin typeface="Calibri" panose="020F0502020204030204" pitchFamily="34" charset="0"/>
              </a:rPr>
              <a:t> TI</a:t>
            </a:r>
          </a:p>
          <a:p>
            <a:pPr algn="l"/>
            <a:r>
              <a:rPr lang="en-ID" sz="2400" b="0" i="0" u="none" strike="noStrike" baseline="0" dirty="0" err="1">
                <a:latin typeface="Calibri" panose="020F0502020204030204" pitchFamily="34" charset="0"/>
              </a:rPr>
              <a:t>Urgensi,prinsip</a:t>
            </a:r>
            <a:r>
              <a:rPr lang="en-ID" sz="2400" b="0" i="0" u="none" strike="noStrike" baseline="0" dirty="0">
                <a:latin typeface="Calibri" panose="020F0502020204030204" pitchFamily="34" charset="0"/>
              </a:rPr>
              <a:t> dan </a:t>
            </a:r>
            <a:r>
              <a:rPr lang="en-ID" sz="2400" b="0" i="0" u="none" strike="noStrike" baseline="0" dirty="0" err="1">
                <a:latin typeface="Calibri" panose="020F0502020204030204" pitchFamily="34" charset="0"/>
              </a:rPr>
              <a:t>tujuan</a:t>
            </a:r>
            <a:r>
              <a:rPr lang="en-ID" sz="2400" b="0" i="0" u="none" strike="noStrike" baseline="0" dirty="0">
                <a:latin typeface="Calibri" panose="020F0502020204030204" pitchFamily="34" charset="0"/>
              </a:rPr>
              <a:t> tata </a:t>
            </a:r>
            <a:r>
              <a:rPr lang="en-ID" sz="2400" b="0" i="0" u="none" strike="noStrike" baseline="0" dirty="0" err="1">
                <a:latin typeface="Calibri" panose="020F0502020204030204" pitchFamily="34" charset="0"/>
              </a:rPr>
              <a:t>kelola</a:t>
            </a:r>
            <a:r>
              <a:rPr lang="en-ID" sz="2400" b="0" i="0" u="none" strike="noStrike" baseline="0" dirty="0">
                <a:latin typeface="Calibri" panose="020F0502020204030204" pitchFamily="34" charset="0"/>
              </a:rPr>
              <a:t> dan </a:t>
            </a:r>
            <a:r>
              <a:rPr lang="en-ID" sz="2400" b="0" i="0" u="none" strike="noStrike" baseline="0" dirty="0" err="1">
                <a:latin typeface="Calibri" panose="020F0502020204030204" pitchFamily="34" charset="0"/>
              </a:rPr>
              <a:t>pengelolaan</a:t>
            </a:r>
            <a:r>
              <a:rPr lang="en-ID" sz="2400" b="0" i="0" u="none" strike="noStrike" baseline="0" dirty="0">
                <a:latin typeface="Calibri" panose="020F0502020204030204" pitchFamily="34" charset="0"/>
              </a:rPr>
              <a:t> TI</a:t>
            </a:r>
          </a:p>
          <a:p>
            <a:pPr algn="l"/>
            <a:r>
              <a:rPr lang="en-ID" sz="2400" b="0" i="0" u="none" strike="noStrike" baseline="0" dirty="0" err="1">
                <a:latin typeface="Calibri" panose="020F0502020204030204" pitchFamily="34" charset="0"/>
              </a:rPr>
              <a:t>Relasi</a:t>
            </a:r>
            <a:r>
              <a:rPr lang="en-ID" sz="2400" b="0" i="0" u="none" strike="noStrike" baseline="0" dirty="0">
                <a:latin typeface="Calibri" panose="020F0502020204030204" pitchFamily="34" charset="0"/>
              </a:rPr>
              <a:t> GCG </a:t>
            </a:r>
            <a:r>
              <a:rPr lang="en-ID" sz="2400" b="0" i="0" u="none" strike="noStrike" baseline="0" dirty="0" err="1">
                <a:latin typeface="Calibri" panose="020F0502020204030204" pitchFamily="34" charset="0"/>
              </a:rPr>
              <a:t>dengan</a:t>
            </a:r>
            <a:r>
              <a:rPr lang="en-ID" sz="2400" b="0" i="0" u="none" strike="noStrike" baseline="0" dirty="0">
                <a:latin typeface="Calibri" panose="020F0502020204030204" pitchFamily="34" charset="0"/>
              </a:rPr>
              <a:t> tata </a:t>
            </a:r>
            <a:r>
              <a:rPr lang="en-ID" sz="2400" b="0" i="0" u="none" strike="noStrike" baseline="0" dirty="0" err="1">
                <a:latin typeface="Calibri" panose="020F0502020204030204" pitchFamily="34" charset="0"/>
              </a:rPr>
              <a:t>kelola</a:t>
            </a:r>
            <a:r>
              <a:rPr lang="en-ID" sz="2400" b="0" i="0" u="none" strike="noStrike" baseline="0" dirty="0">
                <a:latin typeface="Calibri" panose="020F0502020204030204" pitchFamily="34" charset="0"/>
              </a:rPr>
              <a:t> dan </a:t>
            </a:r>
            <a:r>
              <a:rPr lang="en-ID" sz="2400" b="0" i="0" u="none" strike="noStrike" baseline="0" dirty="0" err="1">
                <a:latin typeface="Calibri" panose="020F0502020204030204" pitchFamily="34" charset="0"/>
              </a:rPr>
              <a:t>pengelolaan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b="0" i="0" u="none" strike="noStrike" baseline="0" dirty="0">
                <a:latin typeface="Calibri" panose="020F0502020204030204" pitchFamily="34" charset="0"/>
              </a:rPr>
              <a:t>TI</a:t>
            </a:r>
          </a:p>
          <a:p>
            <a:pPr algn="l"/>
            <a:r>
              <a:rPr lang="en-ID" sz="2400" b="0" i="0" u="none" strike="noStrike" baseline="0" dirty="0" err="1">
                <a:latin typeface="Calibri" panose="020F0502020204030204" pitchFamily="34" charset="0"/>
              </a:rPr>
              <a:t>Regulasi</a:t>
            </a:r>
            <a:r>
              <a:rPr lang="en-ID" sz="24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sz="2400" b="0" i="0" u="none" strike="noStrike" baseline="0" dirty="0" err="1">
                <a:latin typeface="Calibri" panose="020F0502020204030204" pitchFamily="34" charset="0"/>
              </a:rPr>
              <a:t>nasional</a:t>
            </a:r>
            <a:r>
              <a:rPr lang="en-ID" sz="24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sz="2400" b="0" i="0" u="none" strike="noStrike" baseline="0" dirty="0" err="1">
                <a:latin typeface="Calibri" panose="020F0502020204030204" pitchFamily="34" charset="0"/>
              </a:rPr>
              <a:t>terkait</a:t>
            </a:r>
            <a:r>
              <a:rPr lang="en-ID" sz="2400" dirty="0">
                <a:latin typeface="Calibri" panose="020F0502020204030204" pitchFamily="34" charset="0"/>
              </a:rPr>
              <a:t> tata Kelola</a:t>
            </a:r>
          </a:p>
          <a:p>
            <a:pPr algn="l"/>
            <a:r>
              <a:rPr lang="en-ID" sz="2400" b="0" i="0" u="none" strike="noStrike" baseline="0" dirty="0">
                <a:latin typeface="Calibri" panose="020F0502020204030204" pitchFamily="34" charset="0"/>
              </a:rPr>
              <a:t>Balanced Scorecard (BSC) </a:t>
            </a:r>
            <a:r>
              <a:rPr lang="en-ID" sz="2400" b="0" i="0" u="none" strike="noStrike" baseline="0" dirty="0" err="1">
                <a:latin typeface="Calibri" panose="020F0502020204030204" pitchFamily="34" charset="0"/>
              </a:rPr>
              <a:t>sebagai</a:t>
            </a:r>
            <a:r>
              <a:rPr lang="en-ID" sz="2400" b="0" i="0" u="none" strike="noStrike" baseline="0" dirty="0">
                <a:latin typeface="Calibri" panose="020F0502020204030204" pitchFamily="34" charset="0"/>
              </a:rPr>
              <a:t> framework</a:t>
            </a:r>
          </a:p>
          <a:p>
            <a:pPr algn="l"/>
            <a:r>
              <a:rPr lang="en-ID" sz="2400" b="0" i="0" u="none" strike="noStrike" baseline="0" dirty="0" err="1">
                <a:latin typeface="Calibri" panose="020F0502020204030204" pitchFamily="34" charset="0"/>
              </a:rPr>
              <a:t>Pengenalan</a:t>
            </a:r>
            <a:r>
              <a:rPr lang="en-ID" sz="2400" b="0" i="0" u="none" strike="noStrike" baseline="0" dirty="0">
                <a:latin typeface="Calibri" panose="020F0502020204030204" pitchFamily="34" charset="0"/>
              </a:rPr>
              <a:t> COBIT 5 family </a:t>
            </a:r>
            <a:r>
              <a:rPr lang="en-ID" sz="2400" b="0" i="0" u="none" strike="noStrike" baseline="0" dirty="0" err="1">
                <a:latin typeface="Calibri" panose="020F0502020204030204" pitchFamily="34" charset="0"/>
              </a:rPr>
              <a:t>sebagai</a:t>
            </a:r>
            <a:r>
              <a:rPr lang="en-ID" sz="2400" dirty="0">
                <a:latin typeface="Calibri" panose="020F0502020204030204" pitchFamily="34" charset="0"/>
              </a:rPr>
              <a:t> </a:t>
            </a:r>
            <a:r>
              <a:rPr lang="en-ID" sz="2400" b="0" i="0" u="none" strike="noStrike" baseline="0" dirty="0">
                <a:latin typeface="Calibri" panose="020F0502020204030204" pitchFamily="34" charset="0"/>
              </a:rPr>
              <a:t>framework </a:t>
            </a:r>
            <a:r>
              <a:rPr lang="en-ID" sz="2400" b="0" i="0" u="none" strike="noStrike" baseline="0" dirty="0" err="1">
                <a:latin typeface="Calibri" panose="020F0502020204030204" pitchFamily="34" charset="0"/>
              </a:rPr>
              <a:t>utama</a:t>
            </a:r>
            <a:endParaRPr lang="en-ID" sz="24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ID" sz="2400" b="0" i="0" u="none" strike="noStrike" baseline="0" dirty="0">
                <a:latin typeface="Calibri" panose="020F0502020204030204" pitchFamily="34" charset="0"/>
              </a:rPr>
              <a:t>Seven enabler </a:t>
            </a:r>
            <a:r>
              <a:rPr lang="en-ID" sz="2400" b="0" i="0" u="none" strike="noStrike" baseline="0" dirty="0" err="1">
                <a:latin typeface="Calibri" panose="020F0502020204030204" pitchFamily="34" charset="0"/>
              </a:rPr>
              <a:t>kesuksesan</a:t>
            </a:r>
            <a:r>
              <a:rPr lang="en-ID" sz="24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sz="2400" b="0" i="0" u="none" strike="noStrike" baseline="0" dirty="0" err="1">
                <a:latin typeface="Calibri" panose="020F0502020204030204" pitchFamily="34" charset="0"/>
              </a:rPr>
              <a:t>implementasi</a:t>
            </a:r>
            <a:endParaRPr lang="en-ID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11014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1" y="2372883"/>
            <a:ext cx="10972800" cy="1143000"/>
          </a:xfrm>
        </p:spPr>
        <p:txBody>
          <a:bodyPr/>
          <a:lstStyle/>
          <a:p>
            <a:pPr algn="ctr"/>
            <a:r>
              <a:rPr lang="en-US" b="1" dirty="0"/>
              <a:t>Thanks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24301-252F-45AA-93DE-BCE00BCA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Aturan</a:t>
            </a:r>
            <a:r>
              <a:rPr lang="en-US" dirty="0"/>
              <a:t> dan Tata </a:t>
            </a:r>
            <a:r>
              <a:rPr lang="en-US" dirty="0" err="1"/>
              <a:t>Tertib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41376-D669-4DA8-883C-6645F6EE7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54013" indent="-354013" algn="just">
              <a:buFont typeface="+mj-lt"/>
              <a:buAutoNum type="alphaLcParenR"/>
            </a:pPr>
            <a:r>
              <a:rPr lang="en-US" sz="2800" dirty="0" err="1">
                <a:latin typeface="+mn-lt"/>
              </a:rPr>
              <a:t>Mahasiswa</a:t>
            </a:r>
            <a:r>
              <a:rPr lang="en-US" sz="2800" dirty="0">
                <a:latin typeface="+mn-lt"/>
              </a:rPr>
              <a:t> Masuk </a:t>
            </a:r>
            <a:r>
              <a:rPr lang="en-US" sz="2800" dirty="0" err="1">
                <a:latin typeface="+mn-lt"/>
              </a:rPr>
              <a:t>Kelas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Secara</a:t>
            </a:r>
            <a:r>
              <a:rPr lang="en-US" sz="2800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Disiplin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Sesuai</a:t>
            </a:r>
            <a:r>
              <a:rPr lang="en-US" sz="2800" b="1" dirty="0">
                <a:latin typeface="+mn-lt"/>
              </a:rPr>
              <a:t> Hari dan Jam </a:t>
            </a:r>
            <a:r>
              <a:rPr lang="en-US" sz="2800" b="1" dirty="0" err="1">
                <a:latin typeface="+mn-lt"/>
              </a:rPr>
              <a:t>Perkuliahan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yang </a:t>
            </a:r>
            <a:r>
              <a:rPr lang="en-US" sz="2800" dirty="0" err="1">
                <a:latin typeface="+mn-lt"/>
              </a:rPr>
              <a:t>Disepakati</a:t>
            </a:r>
            <a:r>
              <a:rPr lang="en-US" sz="2800" dirty="0">
                <a:latin typeface="+mn-lt"/>
              </a:rPr>
              <a:t>, </a:t>
            </a:r>
            <a:r>
              <a:rPr lang="en-US" sz="2800" b="1" dirty="0" err="1">
                <a:latin typeface="+mn-lt"/>
              </a:rPr>
              <a:t>Toleransi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Keterlambatan</a:t>
            </a:r>
            <a:r>
              <a:rPr lang="en-US" sz="2800" b="1" dirty="0">
                <a:latin typeface="+mn-lt"/>
              </a:rPr>
              <a:t> 15 </a:t>
            </a:r>
            <a:r>
              <a:rPr lang="en-US" sz="2800" b="1" dirty="0" err="1">
                <a:latin typeface="+mn-lt"/>
              </a:rPr>
              <a:t>Menit</a:t>
            </a:r>
            <a:r>
              <a:rPr lang="en-US" sz="2800" dirty="0">
                <a:latin typeface="+mn-lt"/>
              </a:rPr>
              <a:t>;</a:t>
            </a:r>
          </a:p>
          <a:p>
            <a:pPr marL="354013" indent="-354013" algn="just">
              <a:buFont typeface="+mj-lt"/>
              <a:buAutoNum type="alphaLcParenR"/>
            </a:pPr>
            <a:r>
              <a:rPr lang="en-US" sz="2800" dirty="0" err="1">
                <a:latin typeface="+mn-lt"/>
              </a:rPr>
              <a:t>Mahasiswa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telah</a:t>
            </a:r>
            <a:r>
              <a:rPr lang="en-US" sz="2800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belajar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secara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mandiri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dengan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mengerjakan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tugas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maupun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mencari</a:t>
            </a:r>
            <a:r>
              <a:rPr lang="en-US" sz="2800" b="1" dirty="0">
                <a:latin typeface="+mn-lt"/>
              </a:rPr>
              <a:t> dan </a:t>
            </a:r>
            <a:r>
              <a:rPr lang="en-US" sz="2800" b="1" dirty="0" err="1">
                <a:latin typeface="+mn-lt"/>
              </a:rPr>
              <a:t>mempelejari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materi</a:t>
            </a:r>
            <a:r>
              <a:rPr lang="en-US" sz="2800" dirty="0">
                <a:latin typeface="+mn-lt"/>
              </a:rPr>
              <a:t> yang </a:t>
            </a:r>
            <a:r>
              <a:rPr lang="en-US" sz="2800" dirty="0" err="1">
                <a:latin typeface="+mn-lt"/>
              </a:rPr>
              <a:t>akan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diajarkan</a:t>
            </a:r>
            <a:r>
              <a:rPr lang="en-US" sz="2800" dirty="0">
                <a:latin typeface="+mn-lt"/>
              </a:rPr>
              <a:t>;</a:t>
            </a:r>
          </a:p>
          <a:p>
            <a:pPr marL="354013" indent="-354013" algn="just">
              <a:buFont typeface="+mj-lt"/>
              <a:buAutoNum type="alphaLcParenR"/>
            </a:pPr>
            <a:r>
              <a:rPr lang="en-US" sz="2800" dirty="0" err="1">
                <a:latin typeface="+mn-lt"/>
              </a:rPr>
              <a:t>Mahasiswa</a:t>
            </a:r>
            <a:r>
              <a:rPr lang="en-US" sz="2800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Menyimak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dengan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Baik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saat</a:t>
            </a:r>
            <a:r>
              <a:rPr lang="en-US" sz="2800" dirty="0">
                <a:latin typeface="+mn-lt"/>
              </a:rPr>
              <a:t> di </a:t>
            </a:r>
            <a:r>
              <a:rPr lang="en-US" sz="2800" b="1" dirty="0" err="1">
                <a:latin typeface="+mn-lt"/>
              </a:rPr>
              <a:t>kelas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maupun</a:t>
            </a:r>
            <a:r>
              <a:rPr lang="en-US" sz="2800" b="1" dirty="0">
                <a:latin typeface="+mn-lt"/>
              </a:rPr>
              <a:t> Video Conference </a:t>
            </a:r>
            <a:r>
              <a:rPr lang="en-US" sz="2800" dirty="0">
                <a:latin typeface="+mn-lt"/>
              </a:rPr>
              <a:t>(Zoom/G-Meet </a:t>
            </a:r>
            <a:r>
              <a:rPr lang="en-US" sz="2800" b="1" dirty="0" err="1">
                <a:latin typeface="+mn-lt"/>
              </a:rPr>
              <a:t>Wajib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OnCam</a:t>
            </a:r>
            <a:r>
              <a:rPr lang="en-US" sz="2800" dirty="0">
                <a:latin typeface="+mn-lt"/>
              </a:rPr>
              <a:t>);</a:t>
            </a:r>
          </a:p>
          <a:p>
            <a:pPr marL="354013" indent="-354013" algn="just">
              <a:buFont typeface="+mj-lt"/>
              <a:buAutoNum type="alphaLcParenR"/>
            </a:pPr>
            <a:r>
              <a:rPr lang="en-US" sz="2800" dirty="0" err="1">
                <a:latin typeface="+mn-lt"/>
              </a:rPr>
              <a:t>Mahasiswa</a:t>
            </a:r>
            <a:r>
              <a:rPr lang="en-US" sz="2800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Bersikap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Aktif</a:t>
            </a:r>
            <a:r>
              <a:rPr lang="en-US" sz="2800" b="1" dirty="0">
                <a:latin typeface="+mn-lt"/>
              </a:rPr>
              <a:t> dan </a:t>
            </a:r>
            <a:r>
              <a:rPr lang="en-US" sz="2800" b="1" dirty="0" err="1">
                <a:latin typeface="+mn-lt"/>
              </a:rPr>
              <a:t>Partisipatif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selama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mengikuti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Perkuliahan</a:t>
            </a:r>
            <a:r>
              <a:rPr lang="en-US" sz="2800" dirty="0">
                <a:latin typeface="+mn-lt"/>
              </a:rPr>
              <a:t>;</a:t>
            </a:r>
          </a:p>
          <a:p>
            <a:pPr marL="354013" indent="-354013" algn="just">
              <a:buFont typeface="+mj-lt"/>
              <a:buAutoNum type="alphaLcParenR"/>
            </a:pPr>
            <a:r>
              <a:rPr lang="en-US" sz="2800" dirty="0" err="1">
                <a:latin typeface="+mn-lt"/>
              </a:rPr>
              <a:t>Mahasiswa</a:t>
            </a:r>
            <a:r>
              <a:rPr lang="en-US" sz="2800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Mencatat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Poin-Poin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Materi</a:t>
            </a:r>
            <a:r>
              <a:rPr lang="en-US" sz="2800" b="1" dirty="0">
                <a:latin typeface="+mn-lt"/>
              </a:rPr>
              <a:t> dan </a:t>
            </a:r>
            <a:r>
              <a:rPr lang="en-US" sz="2800" b="1" dirty="0" err="1">
                <a:latin typeface="+mn-lt"/>
              </a:rPr>
              <a:t>Keaktifan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Individu</a:t>
            </a:r>
            <a:r>
              <a:rPr lang="en-US" sz="2800" dirty="0">
                <a:latin typeface="+mn-lt"/>
              </a:rPr>
              <a:t> Masing-Masing;</a:t>
            </a:r>
          </a:p>
          <a:p>
            <a:pPr marL="354013" indent="-354013" algn="just">
              <a:buFont typeface="+mj-lt"/>
              <a:buAutoNum type="alphaLcParenR"/>
            </a:pPr>
            <a:r>
              <a:rPr lang="en-US" sz="2800" dirty="0" err="1">
                <a:latin typeface="+mn-lt"/>
              </a:rPr>
              <a:t>Mahasiswa</a:t>
            </a:r>
            <a:r>
              <a:rPr lang="en-US" sz="2800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Membentuk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Kelompok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Belajar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baik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Secara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Mandiri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ataupun</a:t>
            </a:r>
            <a:r>
              <a:rPr lang="en-US" sz="2800" dirty="0">
                <a:latin typeface="+mn-lt"/>
              </a:rPr>
              <a:t> yang </a:t>
            </a:r>
            <a:r>
              <a:rPr lang="en-US" sz="2800" dirty="0" err="1">
                <a:latin typeface="+mn-lt"/>
              </a:rPr>
              <a:t>telah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ditentukan</a:t>
            </a:r>
            <a:r>
              <a:rPr lang="en-US" sz="2800" dirty="0">
                <a:latin typeface="+mn-lt"/>
              </a:rPr>
              <a:t> oleh </a:t>
            </a:r>
            <a:r>
              <a:rPr lang="en-US" sz="2800" dirty="0" err="1">
                <a:latin typeface="+mn-lt"/>
              </a:rPr>
              <a:t>dosen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pengampu</a:t>
            </a:r>
            <a:r>
              <a:rPr lang="en-US" sz="2800" dirty="0">
                <a:latin typeface="+mn-lt"/>
              </a:rPr>
              <a:t>;</a:t>
            </a:r>
          </a:p>
          <a:p>
            <a:pPr marL="354013" indent="-354013" algn="just">
              <a:buFont typeface="+mj-lt"/>
              <a:buAutoNum type="alphaLcParenR"/>
            </a:pPr>
            <a:r>
              <a:rPr lang="en-US" sz="2800" dirty="0" err="1">
                <a:latin typeface="+mn-lt"/>
              </a:rPr>
              <a:t>Dosen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Pengampu</a:t>
            </a:r>
            <a:r>
              <a:rPr lang="en-US" sz="2800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Menunjuk</a:t>
            </a:r>
            <a:r>
              <a:rPr lang="en-US" sz="2800" b="1" dirty="0">
                <a:latin typeface="+mn-lt"/>
              </a:rPr>
              <a:t>/</a:t>
            </a:r>
            <a:r>
              <a:rPr lang="en-US" sz="2800" b="1" dirty="0" err="1">
                <a:latin typeface="+mn-lt"/>
              </a:rPr>
              <a:t>Memilih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Ketua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Kelas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Untuk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Memudahkan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Koordinasi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Pembelajaran</a:t>
            </a:r>
            <a:r>
              <a:rPr lang="en-US" sz="2800" dirty="0">
                <a:latin typeface="+mn-lt"/>
              </a:rPr>
              <a:t> yang </a:t>
            </a:r>
            <a:r>
              <a:rPr lang="en-US" sz="2800" b="1" dirty="0" err="1">
                <a:latin typeface="+mn-lt"/>
              </a:rPr>
              <a:t>berfungsi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mencatat</a:t>
            </a:r>
            <a:r>
              <a:rPr lang="en-US" sz="2800" b="1" dirty="0">
                <a:latin typeface="+mn-lt"/>
              </a:rPr>
              <a:t> dan </a:t>
            </a:r>
            <a:r>
              <a:rPr lang="en-US" sz="2800" b="1" dirty="0" err="1">
                <a:latin typeface="+mn-lt"/>
              </a:rPr>
              <a:t>menginformasikan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seputar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perkuliahan</a:t>
            </a:r>
            <a:r>
              <a:rPr lang="en-US" sz="2800" dirty="0">
                <a:latin typeface="+mn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42686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6118-883B-9BA7-59F0-DC444BFA5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Aspek</a:t>
            </a:r>
            <a:r>
              <a:rPr lang="en-US" b="1" dirty="0"/>
              <a:t> </a:t>
            </a:r>
            <a:r>
              <a:rPr lang="en-US" b="1" dirty="0" err="1"/>
              <a:t>Penilaian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4C144-57AA-6CAB-9DEE-C14F678C9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venir Next LT Pro" panose="020B0504020202020204" pitchFamily="34" charset="0"/>
              </a:rPr>
              <a:t>Disiplin</a:t>
            </a:r>
            <a:r>
              <a:rPr lang="en-US" sz="2800" dirty="0">
                <a:latin typeface="Avenir Next LT Pro" panose="020B0504020202020204" pitchFamily="34" charset="0"/>
              </a:rPr>
              <a:t>, </a:t>
            </a:r>
            <a:r>
              <a:rPr lang="en-US" sz="2800" dirty="0" err="1">
                <a:latin typeface="Avenir Next LT Pro" panose="020B0504020202020204" pitchFamily="34" charset="0"/>
              </a:rPr>
              <a:t>Sikap</a:t>
            </a:r>
            <a:r>
              <a:rPr lang="en-US" sz="2800" dirty="0">
                <a:latin typeface="Avenir Next LT Pro" panose="020B0504020202020204" pitchFamily="34" charset="0"/>
              </a:rPr>
              <a:t> dan </a:t>
            </a:r>
            <a:r>
              <a:rPr lang="en-US" sz="2800" dirty="0" err="1">
                <a:latin typeface="Avenir Next LT Pro" panose="020B0504020202020204" pitchFamily="34" charset="0"/>
              </a:rPr>
              <a:t>Keaktifan</a:t>
            </a:r>
            <a:r>
              <a:rPr lang="en-US" sz="2800" dirty="0">
                <a:latin typeface="Avenir Next LT Pro" panose="020B0504020202020204" pitchFamily="34" charset="0"/>
              </a:rPr>
              <a:t>	 : 10%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venir Next LT Pro" panose="020B0504020202020204" pitchFamily="34" charset="0"/>
              </a:rPr>
              <a:t>Tugas</a:t>
            </a:r>
            <a:r>
              <a:rPr lang="en-US" sz="2800" dirty="0">
                <a:latin typeface="Avenir Next LT Pro" panose="020B0504020202020204" pitchFamily="34" charset="0"/>
              </a:rPr>
              <a:t> </a:t>
            </a:r>
            <a:r>
              <a:rPr lang="en-US" sz="2800" dirty="0" err="1">
                <a:latin typeface="Avenir Next LT Pro" panose="020B0504020202020204" pitchFamily="34" charset="0"/>
              </a:rPr>
              <a:t>Individu</a:t>
            </a:r>
            <a:r>
              <a:rPr lang="en-US" sz="2800" dirty="0">
                <a:latin typeface="Avenir Next LT Pro" panose="020B0504020202020204" pitchFamily="34" charset="0"/>
              </a:rPr>
              <a:t> dan </a:t>
            </a:r>
            <a:r>
              <a:rPr lang="en-US" sz="2800" dirty="0" err="1">
                <a:latin typeface="Avenir Next LT Pro" panose="020B0504020202020204" pitchFamily="34" charset="0"/>
              </a:rPr>
              <a:t>Kelompok</a:t>
            </a:r>
            <a:r>
              <a:rPr lang="en-US" sz="2800" dirty="0">
                <a:latin typeface="Avenir Next LT Pro" panose="020B0504020202020204" pitchFamily="34" charset="0"/>
              </a:rPr>
              <a:t>	 : 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venir Next LT Pro" panose="020B0504020202020204" pitchFamily="34" charset="0"/>
              </a:rPr>
              <a:t>Ujian</a:t>
            </a:r>
            <a:r>
              <a:rPr lang="en-US" sz="2800" dirty="0">
                <a:latin typeface="Avenir Next LT Pro" panose="020B0504020202020204" pitchFamily="34" charset="0"/>
              </a:rPr>
              <a:t> Tengah Semester		 : 30%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venir Next LT Pro" panose="020B0504020202020204" pitchFamily="34" charset="0"/>
              </a:rPr>
              <a:t>Ujian</a:t>
            </a:r>
            <a:r>
              <a:rPr lang="en-US" sz="2800" dirty="0">
                <a:latin typeface="Avenir Next LT Pro" panose="020B0504020202020204" pitchFamily="34" charset="0"/>
              </a:rPr>
              <a:t> Akhir Semester (FP)	 	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sz="2800" dirty="0">
                <a:latin typeface="Avenir Next LT Pro" panose="020B0504020202020204" pitchFamily="34" charset="0"/>
              </a:rPr>
              <a:t>: 40% 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8294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Part 1 : Overview </a:t>
            </a:r>
            <a:r>
              <a:rPr lang="en-US" b="1" dirty="0" err="1"/>
              <a:t>Kontrak</a:t>
            </a:r>
            <a:r>
              <a:rPr lang="en-US" b="1" dirty="0"/>
              <a:t> </a:t>
            </a:r>
            <a:r>
              <a:rPr lang="en-US" b="1" dirty="0" err="1"/>
              <a:t>Kuliah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Oleh : </a:t>
            </a:r>
            <a:r>
              <a:rPr lang="en-US" dirty="0" err="1"/>
              <a:t>Noerma</a:t>
            </a:r>
            <a:r>
              <a:rPr lang="en-US" dirty="0"/>
              <a:t> </a:t>
            </a:r>
            <a:r>
              <a:rPr lang="en-US" dirty="0" err="1"/>
              <a:t>Pudji</a:t>
            </a:r>
            <a:r>
              <a:rPr lang="en-US" dirty="0"/>
              <a:t> </a:t>
            </a:r>
            <a:r>
              <a:rPr lang="en-US" dirty="0" err="1"/>
              <a:t>istyanto</a:t>
            </a:r>
            <a:r>
              <a:rPr lang="en-US" dirty="0"/>
              <a:t>, S.</a:t>
            </a:r>
            <a:r>
              <a:rPr lang="en-US" dirty="0" err="1"/>
              <a:t>Kom</a:t>
            </a:r>
            <a:r>
              <a:rPr lang="en-US" dirty="0"/>
              <a:t>.,</a:t>
            </a:r>
            <a:r>
              <a:rPr lang="en-US" dirty="0" err="1"/>
              <a:t>M.Kom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800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482C-860E-4BBD-B5CA-19D0A500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Mata </a:t>
            </a:r>
            <a:r>
              <a:rPr lang="en-US" dirty="0" err="1"/>
              <a:t>Kuliah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93F2C-AB84-45BC-8370-8004A31E3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ID" b="0" i="0" u="none" strike="noStrike" baseline="0" dirty="0">
                <a:latin typeface="Calibri" panose="020F0502020204030204" pitchFamily="34" charset="0"/>
              </a:rPr>
              <a:t>Mata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kuliah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ini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memberikan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dasar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pemahaman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b="1" i="0" u="none" strike="noStrike" baseline="0" dirty="0" err="1">
                <a:latin typeface="Calibri" panose="020F0502020204030204" pitchFamily="34" charset="0"/>
              </a:rPr>
              <a:t>mengenai</a:t>
            </a:r>
            <a:r>
              <a:rPr lang="en-ID" b="1" i="0" u="none" strike="noStrike" baseline="0" dirty="0">
                <a:latin typeface="Calibri" panose="020F0502020204030204" pitchFamily="34" charset="0"/>
              </a:rPr>
              <a:t> best practice tata </a:t>
            </a:r>
            <a:r>
              <a:rPr lang="en-ID" b="1" i="0" u="none" strike="noStrike" baseline="0" dirty="0" err="1">
                <a:latin typeface="Calibri" panose="020F0502020204030204" pitchFamily="34" charset="0"/>
              </a:rPr>
              <a:t>kelola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 dan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manajemen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 TI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berbasis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b="1" i="0" u="none" strike="noStrike" baseline="0" dirty="0">
                <a:latin typeface="Calibri" panose="020F0502020204030204" pitchFamily="34" charset="0"/>
              </a:rPr>
              <a:t>COBIT 5 framework 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yang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meliputi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b="1" i="0" u="none" strike="noStrike" baseline="0" dirty="0" err="1">
                <a:latin typeface="Calibri" panose="020F0502020204030204" pitchFamily="34" charset="0"/>
              </a:rPr>
              <a:t>aspek</a:t>
            </a:r>
            <a:r>
              <a:rPr lang="en-ID" b="1" dirty="0">
                <a:latin typeface="Calibri" panose="020F0502020204030204" pitchFamily="34" charset="0"/>
              </a:rPr>
              <a:t> </a:t>
            </a:r>
            <a:r>
              <a:rPr lang="en-ID" b="1" i="0" u="none" strike="noStrike" baseline="0" dirty="0">
                <a:latin typeface="Calibri" panose="020F0502020204030204" pitchFamily="34" charset="0"/>
              </a:rPr>
              <a:t>people, process dan technology 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pada domain proses tata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kelola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b="1" i="0" u="none" strike="noStrike" baseline="0" dirty="0">
                <a:latin typeface="Calibri" panose="020F0502020204030204" pitchFamily="34" charset="0"/>
              </a:rPr>
              <a:t>TI EDM (Evaluate, Direct, Monitor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) dan domain proses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pengelolaan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b="1" i="0" u="none" strike="noStrike" baseline="0" dirty="0">
                <a:latin typeface="Calibri" panose="020F0502020204030204" pitchFamily="34" charset="0"/>
              </a:rPr>
              <a:t>TI APO (Align, Plan, Organise), BAI (Build, Acquire, Implement), DSS (Deliver, Service, Support) </a:t>
            </a:r>
            <a:r>
              <a:rPr lang="en-ID" b="1" i="0" u="none" strike="noStrike" baseline="0" dirty="0" err="1">
                <a:latin typeface="Calibri" panose="020F0502020204030204" pitchFamily="34" charset="0"/>
              </a:rPr>
              <a:t>serta</a:t>
            </a:r>
            <a:r>
              <a:rPr lang="en-ID" b="1" i="0" u="none" strike="noStrike" baseline="0" dirty="0">
                <a:latin typeface="Calibri" panose="020F0502020204030204" pitchFamily="34" charset="0"/>
              </a:rPr>
              <a:t> MEA (Monitor, Evaluate, Assess),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lalu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b="1" i="0" u="none" strike="noStrike" baseline="0" dirty="0" err="1">
                <a:latin typeface="Calibri" panose="020F0502020204030204" pitchFamily="34" charset="0"/>
              </a:rPr>
              <a:t>bagaimana</a:t>
            </a:r>
            <a:r>
              <a:rPr lang="en-ID" b="1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b="1" i="0" u="none" strike="noStrike" baseline="0" dirty="0" err="1">
                <a:latin typeface="Calibri" panose="020F0502020204030204" pitchFamily="34" charset="0"/>
              </a:rPr>
              <a:t>melakukan</a:t>
            </a:r>
            <a:r>
              <a:rPr lang="en-ID" b="1" i="0" u="none" strike="noStrike" baseline="0" dirty="0">
                <a:latin typeface="Calibri" panose="020F0502020204030204" pitchFamily="34" charset="0"/>
              </a:rPr>
              <a:t> assessment maturity, capability </a:t>
            </a:r>
            <a:r>
              <a:rPr lang="en-ID" b="1" i="0" u="none" strike="noStrike" baseline="0" dirty="0" err="1">
                <a:latin typeface="Calibri" panose="020F0502020204030204" pitchFamily="34" charset="0"/>
              </a:rPr>
              <a:t>maupun</a:t>
            </a:r>
            <a:r>
              <a:rPr lang="en-ID" b="1" i="0" u="none" strike="noStrike" baseline="0" dirty="0">
                <a:latin typeface="Calibri" panose="020F0502020204030204" pitchFamily="34" charset="0"/>
              </a:rPr>
              <a:t> seven enabler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serta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langkah-langkah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dalam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melakukan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implementasinya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.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2474630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A0F0-9B1C-463D-B1CF-E46358FC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CPMK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6E0E1-78CB-49EE-A08D-C28D9EB3A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ID" b="0" i="0" u="none" strike="noStrike" baseline="0" dirty="0">
                <a:latin typeface="Calibri" panose="020F0502020204030204" pitchFamily="34" charset="0"/>
              </a:rPr>
              <a:t>Mampu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menjelaskan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aspek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 people, process dan technology pada seven enabler tata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kelola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 dan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pengelolaan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 TI;</a:t>
            </a:r>
          </a:p>
          <a:p>
            <a:pPr marL="457200" indent="-457200" algn="l">
              <a:buFont typeface="+mj-lt"/>
              <a:buAutoNum type="arabicPeriod"/>
            </a:pPr>
            <a:r>
              <a:rPr lang="fi-FI" b="0" i="0" u="none" strike="noStrike" baseline="0" dirty="0">
                <a:latin typeface="Calibri" panose="020F0502020204030204" pitchFamily="34" charset="0"/>
              </a:rPr>
              <a:t>Mampu menjelaskan domain proses tata kelola dan pengelolaan TI;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D" b="0" i="0" u="none" strike="noStrike" baseline="0" dirty="0">
                <a:latin typeface="Calibri" panose="020F0502020204030204" pitchFamily="34" charset="0"/>
              </a:rPr>
              <a:t>Mampu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menganalisis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 level process maturity, capability dan seven enabler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implementasi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 tata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kelola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 dan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pengelolaan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 TI pada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suatu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organisasi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D" b="0" i="0" u="none" strike="noStrike" baseline="0" dirty="0">
                <a:latin typeface="Calibri" panose="020F0502020204030204" pitchFamily="34" charset="0"/>
              </a:rPr>
              <a:t>Mampu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mendesain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solusi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 people, process dan technology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untuk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implementasi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 tata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kelola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 dan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pengelolaan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 TI pada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suatu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organisasi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.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1262944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884DB-DBF5-424D-8EDA-87F01F53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Bahasan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DD052-8C81-443D-A81D-1CC696829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nn-NO" sz="1800" b="0" i="0" u="none" strike="noStrike" baseline="0" dirty="0">
                <a:latin typeface="Calibri" panose="020F0502020204030204" pitchFamily="34" charset="0"/>
              </a:rPr>
              <a:t>Overview framework dan seven enabler tata kelola dan pengelolaan TI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800" b="0" i="0" u="none" strike="noStrike" baseline="0" dirty="0">
                <a:latin typeface="Calibri" panose="020F0502020204030204" pitchFamily="34" charset="0"/>
              </a:rPr>
              <a:t>COBIT 5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Calibri" panose="020F0502020204030204" pitchFamily="34" charset="0"/>
              </a:rPr>
              <a:t>Evaluate-Direct-Monitor (EDM) COBIT 5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D" sz="1800" b="0" i="0" u="none" strike="noStrike" baseline="0" dirty="0">
                <a:latin typeface="Calibri" panose="020F0502020204030204" pitchFamily="34" charset="0"/>
              </a:rPr>
              <a:t>TI domain process Align-Plan-</a:t>
            </a:r>
            <a:r>
              <a:rPr lang="en-ID" sz="1800" b="0" i="0" u="none" strike="noStrike" baseline="0" dirty="0" err="1">
                <a:latin typeface="Calibri" panose="020F0502020204030204" pitchFamily="34" charset="0"/>
              </a:rPr>
              <a:t>Organisse</a:t>
            </a:r>
            <a:r>
              <a:rPr lang="en-ID" sz="1800" b="0" i="0" u="none" strike="noStrike" baseline="0" dirty="0">
                <a:latin typeface="Calibri" panose="020F0502020204030204" pitchFamily="34" charset="0"/>
              </a:rPr>
              <a:t> (APO) COBIT 5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D" sz="1800" b="0" i="0" u="none" strike="noStrike" baseline="0" dirty="0">
                <a:latin typeface="Calibri" panose="020F0502020204030204" pitchFamily="34" charset="0"/>
              </a:rPr>
              <a:t>TI domain process Build-Acquire-Implement (BAI) COBIT5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D" sz="1800" b="0" i="0" u="none" strike="noStrike" baseline="0" dirty="0">
                <a:latin typeface="Calibri" panose="020F0502020204030204" pitchFamily="34" charset="0"/>
              </a:rPr>
              <a:t>TI domain process Deliver-Service-Support (DSS) COBIT 5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Calibri" panose="020F0502020204030204" pitchFamily="34" charset="0"/>
              </a:rPr>
              <a:t>Monitor-Evaluate-Assess (MEA) COBIT 5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D" sz="1800" b="0" i="0" u="none" strike="noStrike" baseline="0" dirty="0">
                <a:latin typeface="Calibri" panose="020F0502020204030204" pitchFamily="34" charset="0"/>
              </a:rPr>
              <a:t>Menyusun </a:t>
            </a:r>
            <a:r>
              <a:rPr lang="en-ID" sz="1800" b="0" i="0" u="none" strike="noStrike" baseline="0" dirty="0" err="1">
                <a:latin typeface="Calibri" panose="020F0502020204030204" pitchFamily="34" charset="0"/>
              </a:rPr>
              <a:t>kertas</a:t>
            </a:r>
            <a:r>
              <a:rPr lang="en-ID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latin typeface="Calibri" panose="020F0502020204030204" pitchFamily="34" charset="0"/>
              </a:rPr>
              <a:t>kerja</a:t>
            </a:r>
            <a:r>
              <a:rPr lang="en-ID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latin typeface="Calibri" panose="020F0502020204030204" pitchFamily="34" charset="0"/>
              </a:rPr>
              <a:t>untuk</a:t>
            </a:r>
            <a:r>
              <a:rPr lang="en-ID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latin typeface="Calibri" panose="020F0502020204030204" pitchFamily="34" charset="0"/>
              </a:rPr>
              <a:t>melaksanakan</a:t>
            </a:r>
            <a:r>
              <a:rPr lang="en-ID" sz="1800" b="0" i="0" u="none" strike="noStrike" baseline="0" dirty="0">
                <a:latin typeface="Calibri" panose="020F0502020204030204" pitchFamily="34" charset="0"/>
              </a:rPr>
              <a:t> assessment maturity tata </a:t>
            </a:r>
            <a:r>
              <a:rPr lang="en-ID" sz="1800" b="0" i="0" u="none" strike="noStrike" baseline="0" dirty="0" err="1">
                <a:latin typeface="Calibri" panose="020F0502020204030204" pitchFamily="34" charset="0"/>
              </a:rPr>
              <a:t>kelola</a:t>
            </a:r>
            <a:r>
              <a:rPr lang="en-ID" sz="1800" b="0" i="0" u="none" strike="noStrike" baseline="0" dirty="0">
                <a:latin typeface="Calibri" panose="020F0502020204030204" pitchFamily="34" charset="0"/>
              </a:rPr>
              <a:t> dan </a:t>
            </a:r>
            <a:r>
              <a:rPr lang="en-ID" sz="1800" b="0" i="0" u="none" strike="noStrike" baseline="0" dirty="0" err="1">
                <a:latin typeface="Calibri" panose="020F0502020204030204" pitchFamily="34" charset="0"/>
              </a:rPr>
              <a:t>pengelolaan</a:t>
            </a:r>
            <a:r>
              <a:rPr lang="en-ID" sz="1800" b="0" i="0" u="none" strike="noStrike" baseline="0" dirty="0">
                <a:latin typeface="Calibri" panose="020F0502020204030204" pitchFamily="34" charset="0"/>
              </a:rPr>
              <a:t> TI pada </a:t>
            </a:r>
            <a:r>
              <a:rPr lang="en-ID" sz="1800" b="0" i="0" u="none" strike="noStrike" baseline="0" dirty="0" err="1">
                <a:latin typeface="Calibri" panose="020F0502020204030204" pitchFamily="34" charset="0"/>
              </a:rPr>
              <a:t>lingkup</a:t>
            </a:r>
            <a:r>
              <a:rPr lang="en-ID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latin typeface="Calibri" panose="020F0502020204030204" pitchFamily="34" charset="0"/>
              </a:rPr>
              <a:t>tertentu</a:t>
            </a:r>
            <a:r>
              <a:rPr lang="en-ID" sz="18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Calibri" panose="020F0502020204030204" pitchFamily="34" charset="0"/>
              </a:rPr>
              <a:t>Assessment maturity/ capability/ seven enabler</a:t>
            </a:r>
          </a:p>
          <a:p>
            <a:pPr marL="342900" indent="-342900" algn="l">
              <a:buFont typeface="+mj-lt"/>
              <a:buAutoNum type="arabicPeriod"/>
            </a:pPr>
            <a:r>
              <a:rPr lang="fi-FI" sz="1800" b="0" i="0" u="none" strike="noStrike" baseline="0" dirty="0">
                <a:latin typeface="Calibri" panose="020F0502020204030204" pitchFamily="34" charset="0"/>
              </a:rPr>
              <a:t>Kompetensi SDM terkait tata kelola dan pengelolaan TI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D" sz="1800" b="0" i="0" u="none" strike="noStrike" baseline="0" dirty="0">
                <a:latin typeface="Calibri" panose="020F0502020204030204" pitchFamily="34" charset="0"/>
              </a:rPr>
              <a:t>SOP dan </a:t>
            </a:r>
            <a:r>
              <a:rPr lang="en-ID" sz="1800" b="0" i="0" u="none" strike="noStrike" baseline="0" dirty="0" err="1">
                <a:latin typeface="Calibri" panose="020F0502020204030204" pitchFamily="34" charset="0"/>
              </a:rPr>
              <a:t>Instruksi</a:t>
            </a:r>
            <a:r>
              <a:rPr lang="en-ID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latin typeface="Calibri" panose="020F0502020204030204" pitchFamily="34" charset="0"/>
              </a:rPr>
              <a:t>Kerja</a:t>
            </a:r>
            <a:endParaRPr lang="en-ID" sz="1800" b="0" i="0" u="none" strike="noStrike" baseline="0" dirty="0">
              <a:latin typeface="Calibri" panose="020F050202020403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D" sz="1800" b="0" i="0" u="none" strike="noStrike" baseline="0" dirty="0">
                <a:latin typeface="Calibri" panose="020F0502020204030204" pitchFamily="34" charset="0"/>
              </a:rPr>
              <a:t>Solusi technology </a:t>
            </a:r>
            <a:r>
              <a:rPr lang="en-ID" sz="1800" b="0" i="0" u="none" strike="noStrike" baseline="0" dirty="0" err="1">
                <a:latin typeface="Calibri" panose="020F0502020204030204" pitchFamily="34" charset="0"/>
              </a:rPr>
              <a:t>berupa</a:t>
            </a:r>
            <a:r>
              <a:rPr lang="en-ID" sz="1800" b="0" i="0" u="none" strike="noStrike" baseline="0" dirty="0">
                <a:latin typeface="Calibri" panose="020F0502020204030204" pitchFamily="34" charset="0"/>
              </a:rPr>
              <a:t> tools </a:t>
            </a:r>
            <a:r>
              <a:rPr lang="en-ID" sz="1800" b="0" i="0" u="none" strike="noStrike" baseline="0" dirty="0" err="1">
                <a:latin typeface="Calibri" panose="020F0502020204030204" pitchFamily="34" charset="0"/>
              </a:rPr>
              <a:t>pendukung</a:t>
            </a:r>
            <a:r>
              <a:rPr lang="en-ID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sz="1800" b="0" i="0" u="none" strike="noStrike" baseline="0" dirty="0" err="1">
                <a:latin typeface="Calibri" panose="020F0502020204030204" pitchFamily="34" charset="0"/>
              </a:rPr>
              <a:t>otomasi</a:t>
            </a:r>
            <a:endParaRPr lang="en-ID" sz="1800" b="0" i="0" u="none" strike="noStrike" baseline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270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AA12-F6CD-4A21-B904-A417F630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Reffrensi</a:t>
            </a:r>
            <a:r>
              <a:rPr lang="en-US" dirty="0"/>
              <a:t> :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218F0-10BB-4EEF-A5EE-71B0FD1FB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ISACA, COBIT 5. A Business Framework for the Governance and Management of Enterprise IT. 2012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26638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1935</Words>
  <Application>Microsoft Office PowerPoint</Application>
  <PresentationFormat>Widescreen</PresentationFormat>
  <Paragraphs>133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Avenir Next LT Pro</vt:lpstr>
      <vt:lpstr>Calibri</vt:lpstr>
      <vt:lpstr>Calibri Light</vt:lpstr>
      <vt:lpstr>Noto Sans</vt:lpstr>
      <vt:lpstr>Office Theme</vt:lpstr>
      <vt:lpstr>Tata Kelola SI/TI Week 1 :  Overview Kontrak dan RPS</vt:lpstr>
      <vt:lpstr>Part 1 : Overview Kontrak Kuliah</vt:lpstr>
      <vt:lpstr>Aturan dan Tata Tertib</vt:lpstr>
      <vt:lpstr>Aspek Penilaian</vt:lpstr>
      <vt:lpstr>Part 1 : Overview Kontrak Kuliah</vt:lpstr>
      <vt:lpstr>Deskripsi Mata Kuliah</vt:lpstr>
      <vt:lpstr>CPMK</vt:lpstr>
      <vt:lpstr>Pokok Bahasan</vt:lpstr>
      <vt:lpstr>Reffrensi :</vt:lpstr>
      <vt:lpstr>MEET 1: PENGELANAN TATA KELOLA &amp; MANAJEMEN TEKNOLOGI INFORMASI</vt:lpstr>
      <vt:lpstr>Sub CPMK-1</vt:lpstr>
      <vt:lpstr>Materi Pembelajara Minggu ke-1</vt:lpstr>
      <vt:lpstr>A. Pengantar Tata Kelola &amp; Manajemen TI</vt:lpstr>
      <vt:lpstr>B. Sekilas Sejarah Tata Kelola TI</vt:lpstr>
      <vt:lpstr>B. Sekilas Sejarah Tata Kelola TI (Lanjutan)</vt:lpstr>
      <vt:lpstr>C. Definisi Tata Kelola TI</vt:lpstr>
      <vt:lpstr>C. Definisi Tata Kelola TI (Lanjutan)</vt:lpstr>
      <vt:lpstr>D. Berbagai Nama Tata Kelola TI</vt:lpstr>
      <vt:lpstr>E. Urgensi Tata Kelola TI</vt:lpstr>
      <vt:lpstr>F. Prinsip Tata Kelola TI</vt:lpstr>
      <vt:lpstr>G. Bagaimana Tata Kelola TI menciptakan Nilai IT?</vt:lpstr>
      <vt:lpstr>H. Tujuan dan Manfaat Tata Kelola TI</vt:lpstr>
      <vt:lpstr>I. Domain Tata Kelola TI</vt:lpstr>
      <vt:lpstr>J. Kerangka Kerja Tata Kelola TI</vt:lpstr>
      <vt:lpstr>Reffrensi Ajar</vt:lpstr>
      <vt:lpstr>Tugas 1 (Individu)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toton siplho</cp:lastModifiedBy>
  <cp:revision>39</cp:revision>
  <dcterms:created xsi:type="dcterms:W3CDTF">2020-06-11T01:15:43Z</dcterms:created>
  <dcterms:modified xsi:type="dcterms:W3CDTF">2022-10-06T05:14:01Z</dcterms:modified>
</cp:coreProperties>
</file>