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5" r:id="rId5"/>
    <p:sldId id="267" r:id="rId6"/>
    <p:sldId id="293" r:id="rId7"/>
    <p:sldId id="294" r:id="rId8"/>
    <p:sldId id="297" r:id="rId9"/>
    <p:sldId id="298" r:id="rId10"/>
    <p:sldId id="295" r:id="rId11"/>
    <p:sldId id="299" r:id="rId12"/>
    <p:sldId id="300" r:id="rId13"/>
    <p:sldId id="296" r:id="rId14"/>
    <p:sldId id="268" r:id="rId15"/>
    <p:sldId id="292" r:id="rId16"/>
    <p:sldId id="280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85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65477D-0B09-4DDE-9D24-6B2EE238C896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1EB3158-4C02-4F8A-9A53-AB21A1F59FD0}">
      <dgm:prSet custT="1"/>
      <dgm:spPr/>
      <dgm:t>
        <a:bodyPr/>
        <a:lstStyle/>
        <a:p>
          <a:r>
            <a:rPr lang="en-ID" sz="2000" dirty="0"/>
            <a:t>Sub CPMK </a:t>
          </a:r>
        </a:p>
        <a:p>
          <a:r>
            <a:rPr lang="en-ID" sz="2000" dirty="0"/>
            <a:t>(</a:t>
          </a:r>
          <a:r>
            <a:rPr lang="en-ID" sz="2000" dirty="0" err="1"/>
            <a:t>Kemampuan</a:t>
          </a:r>
          <a:r>
            <a:rPr lang="en-ID" sz="2000" dirty="0"/>
            <a:t> Akhir </a:t>
          </a:r>
          <a:r>
            <a:rPr lang="en-ID" sz="2000" dirty="0" err="1"/>
            <a:t>Tiap</a:t>
          </a:r>
          <a:r>
            <a:rPr lang="en-ID" sz="2000" dirty="0"/>
            <a:t> </a:t>
          </a:r>
          <a:r>
            <a:rPr lang="en-ID" sz="2000" dirty="0" err="1"/>
            <a:t>Tahapan</a:t>
          </a:r>
          <a:r>
            <a:rPr lang="en-ID" sz="2000" dirty="0"/>
            <a:t> </a:t>
          </a:r>
          <a:r>
            <a:rPr lang="en-ID" sz="2000" dirty="0" err="1"/>
            <a:t>Belajar</a:t>
          </a:r>
          <a:r>
            <a:rPr lang="en-ID" sz="2000" dirty="0"/>
            <a:t>) </a:t>
          </a:r>
          <a:r>
            <a:rPr lang="en-ID" sz="2000" dirty="0" err="1"/>
            <a:t>Pertemuan</a:t>
          </a:r>
          <a:r>
            <a:rPr lang="en-ID" sz="2000" dirty="0"/>
            <a:t> 7 : </a:t>
          </a:r>
          <a:endParaRPr lang="en-US" sz="2000" dirty="0"/>
        </a:p>
      </dgm:t>
    </dgm:pt>
    <dgm:pt modelId="{64814058-F3D9-46FC-8BC8-666E839E50C2}" type="parTrans" cxnId="{F483930B-CC96-4AD5-8F98-8274D9CD73FA}">
      <dgm:prSet/>
      <dgm:spPr/>
      <dgm:t>
        <a:bodyPr/>
        <a:lstStyle/>
        <a:p>
          <a:endParaRPr lang="en-US"/>
        </a:p>
      </dgm:t>
    </dgm:pt>
    <dgm:pt modelId="{6EC70A85-9412-40F8-8AA2-E6CEEC5607ED}" type="sibTrans" cxnId="{F483930B-CC96-4AD5-8F98-8274D9CD73FA}">
      <dgm:prSet/>
      <dgm:spPr/>
      <dgm:t>
        <a:bodyPr/>
        <a:lstStyle/>
        <a:p>
          <a:endParaRPr lang="en-US"/>
        </a:p>
      </dgm:t>
    </dgm:pt>
    <dgm:pt modelId="{A52F23BE-6429-4D9F-94CA-B00BCAF80C83}">
      <dgm:prSet custT="1"/>
      <dgm:spPr/>
      <dgm:t>
        <a:bodyPr/>
        <a:lstStyle/>
        <a:p>
          <a:r>
            <a:rPr lang="en-ID" sz="2000" dirty="0" err="1"/>
            <a:t>Mahasiswa</a:t>
          </a:r>
          <a:r>
            <a:rPr lang="en-ID" sz="2000" dirty="0"/>
            <a:t> </a:t>
          </a:r>
          <a:r>
            <a:rPr lang="en-ID" sz="2000" dirty="0" err="1"/>
            <a:t>mampu</a:t>
          </a:r>
          <a:r>
            <a:rPr lang="en-ID" sz="2000" dirty="0"/>
            <a:t> </a:t>
          </a:r>
          <a:r>
            <a:rPr lang="en-ID" sz="2000" dirty="0" err="1"/>
            <a:t>menjelaskan</a:t>
          </a:r>
          <a:r>
            <a:rPr lang="en-ID" sz="2000" dirty="0"/>
            <a:t> </a:t>
          </a:r>
          <a:r>
            <a:rPr lang="en-ID" sz="2000" b="1" dirty="0" err="1"/>
            <a:t>aspek</a:t>
          </a:r>
          <a:r>
            <a:rPr lang="en-ID" sz="2000" b="1" dirty="0"/>
            <a:t> people, process dan technology </a:t>
          </a:r>
          <a:r>
            <a:rPr lang="en-ID" sz="2000" dirty="0"/>
            <a:t>pada </a:t>
          </a:r>
          <a:r>
            <a:rPr lang="en-ID" sz="2000" dirty="0" err="1"/>
            <a:t>pengelolaan</a:t>
          </a:r>
          <a:r>
            <a:rPr lang="en-ID" sz="2000" dirty="0"/>
            <a:t> TI domain process </a:t>
          </a:r>
          <a:r>
            <a:rPr lang="en-ID" sz="2000" b="1" dirty="0"/>
            <a:t>Monitor-Evaluate-Assess (MEA) </a:t>
          </a:r>
          <a:r>
            <a:rPr lang="en-US" sz="2000" b="1" dirty="0"/>
            <a:t> COBIT 5</a:t>
          </a:r>
          <a:endParaRPr lang="en-US" sz="2000" dirty="0"/>
        </a:p>
      </dgm:t>
    </dgm:pt>
    <dgm:pt modelId="{B4F2BCF6-97AC-49C5-8FBF-6BC460FA07EE}" type="parTrans" cxnId="{7A92C358-5986-4C28-8F83-75AB730B0A1E}">
      <dgm:prSet/>
      <dgm:spPr/>
      <dgm:t>
        <a:bodyPr/>
        <a:lstStyle/>
        <a:p>
          <a:endParaRPr lang="en-US" sz="2400"/>
        </a:p>
      </dgm:t>
    </dgm:pt>
    <dgm:pt modelId="{E8A77771-38BF-411C-9C2B-D756B4784BCC}" type="sibTrans" cxnId="{7A92C358-5986-4C28-8F83-75AB730B0A1E}">
      <dgm:prSet/>
      <dgm:spPr/>
      <dgm:t>
        <a:bodyPr/>
        <a:lstStyle/>
        <a:p>
          <a:endParaRPr lang="en-US"/>
        </a:p>
      </dgm:t>
    </dgm:pt>
    <dgm:pt modelId="{3EA054EB-4804-4F6F-BC93-CCAE55C2D55B}" type="pres">
      <dgm:prSet presAssocID="{C765477D-0B09-4DDE-9D24-6B2EE238C89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A48DBA8-9590-41C2-91A9-C5DA0DA17301}" type="pres">
      <dgm:prSet presAssocID="{71EB3158-4C02-4F8A-9A53-AB21A1F59FD0}" presName="hierRoot1" presStyleCnt="0"/>
      <dgm:spPr/>
    </dgm:pt>
    <dgm:pt modelId="{D64BE52D-8937-4325-85A5-EA827DE68815}" type="pres">
      <dgm:prSet presAssocID="{71EB3158-4C02-4F8A-9A53-AB21A1F59FD0}" presName="composite" presStyleCnt="0"/>
      <dgm:spPr/>
    </dgm:pt>
    <dgm:pt modelId="{1907178B-DB9D-47C7-A4D5-B1E4D51DF431}" type="pres">
      <dgm:prSet presAssocID="{71EB3158-4C02-4F8A-9A53-AB21A1F59FD0}" presName="background" presStyleLbl="node0" presStyleIdx="0" presStyleCnt="1"/>
      <dgm:spPr/>
    </dgm:pt>
    <dgm:pt modelId="{BC183FE2-CF5F-4697-BE69-4759A1F50E0C}" type="pres">
      <dgm:prSet presAssocID="{71EB3158-4C02-4F8A-9A53-AB21A1F59FD0}" presName="text" presStyleLbl="fgAcc0" presStyleIdx="0" presStyleCnt="1" custScaleX="260184">
        <dgm:presLayoutVars>
          <dgm:chPref val="3"/>
        </dgm:presLayoutVars>
      </dgm:prSet>
      <dgm:spPr/>
    </dgm:pt>
    <dgm:pt modelId="{61CA0794-0386-4945-AC5E-AC3F0A5ED48A}" type="pres">
      <dgm:prSet presAssocID="{71EB3158-4C02-4F8A-9A53-AB21A1F59FD0}" presName="hierChild2" presStyleCnt="0"/>
      <dgm:spPr/>
    </dgm:pt>
    <dgm:pt modelId="{CBB7B97B-1553-474A-A802-7070D2D168D9}" type="pres">
      <dgm:prSet presAssocID="{B4F2BCF6-97AC-49C5-8FBF-6BC460FA07EE}" presName="Name10" presStyleLbl="parChTrans1D2" presStyleIdx="0" presStyleCnt="1"/>
      <dgm:spPr/>
    </dgm:pt>
    <dgm:pt modelId="{30D336F3-7D02-4E07-B68F-0E9EA9944E1E}" type="pres">
      <dgm:prSet presAssocID="{A52F23BE-6429-4D9F-94CA-B00BCAF80C83}" presName="hierRoot2" presStyleCnt="0"/>
      <dgm:spPr/>
    </dgm:pt>
    <dgm:pt modelId="{15B55CC4-CB44-4795-9719-B960B3050AB5}" type="pres">
      <dgm:prSet presAssocID="{A52F23BE-6429-4D9F-94CA-B00BCAF80C83}" presName="composite2" presStyleCnt="0"/>
      <dgm:spPr/>
    </dgm:pt>
    <dgm:pt modelId="{33F65F9C-5142-4D45-80DA-A918CDBBC332}" type="pres">
      <dgm:prSet presAssocID="{A52F23BE-6429-4D9F-94CA-B00BCAF80C83}" presName="background2" presStyleLbl="node2" presStyleIdx="0" presStyleCnt="1"/>
      <dgm:spPr/>
    </dgm:pt>
    <dgm:pt modelId="{3512A5E0-3B92-407B-AC48-930306650A17}" type="pres">
      <dgm:prSet presAssocID="{A52F23BE-6429-4D9F-94CA-B00BCAF80C83}" presName="text2" presStyleLbl="fgAcc2" presStyleIdx="0" presStyleCnt="1" custScaleX="406912">
        <dgm:presLayoutVars>
          <dgm:chPref val="3"/>
        </dgm:presLayoutVars>
      </dgm:prSet>
      <dgm:spPr/>
    </dgm:pt>
    <dgm:pt modelId="{08BB4F24-B7D5-4982-B092-E1E87B307904}" type="pres">
      <dgm:prSet presAssocID="{A52F23BE-6429-4D9F-94CA-B00BCAF80C83}" presName="hierChild3" presStyleCnt="0"/>
      <dgm:spPr/>
    </dgm:pt>
  </dgm:ptLst>
  <dgm:cxnLst>
    <dgm:cxn modelId="{F483930B-CC96-4AD5-8F98-8274D9CD73FA}" srcId="{C765477D-0B09-4DDE-9D24-6B2EE238C896}" destId="{71EB3158-4C02-4F8A-9A53-AB21A1F59FD0}" srcOrd="0" destOrd="0" parTransId="{64814058-F3D9-46FC-8BC8-666E839E50C2}" sibTransId="{6EC70A85-9412-40F8-8AA2-E6CEEC5607ED}"/>
    <dgm:cxn modelId="{440F393E-DF00-4A6C-828A-240B21573057}" type="presOf" srcId="{C765477D-0B09-4DDE-9D24-6B2EE238C896}" destId="{3EA054EB-4804-4F6F-BC93-CCAE55C2D55B}" srcOrd="0" destOrd="0" presId="urn:microsoft.com/office/officeart/2005/8/layout/hierarchy1"/>
    <dgm:cxn modelId="{7A92C358-5986-4C28-8F83-75AB730B0A1E}" srcId="{71EB3158-4C02-4F8A-9A53-AB21A1F59FD0}" destId="{A52F23BE-6429-4D9F-94CA-B00BCAF80C83}" srcOrd="0" destOrd="0" parTransId="{B4F2BCF6-97AC-49C5-8FBF-6BC460FA07EE}" sibTransId="{E8A77771-38BF-411C-9C2B-D756B4784BCC}"/>
    <dgm:cxn modelId="{65C702A0-77AB-4B4B-9109-253D7573736B}" type="presOf" srcId="{A52F23BE-6429-4D9F-94CA-B00BCAF80C83}" destId="{3512A5E0-3B92-407B-AC48-930306650A17}" srcOrd="0" destOrd="0" presId="urn:microsoft.com/office/officeart/2005/8/layout/hierarchy1"/>
    <dgm:cxn modelId="{43A337A4-8F49-41CD-B7F6-ADB2EB5530CE}" type="presOf" srcId="{B4F2BCF6-97AC-49C5-8FBF-6BC460FA07EE}" destId="{CBB7B97B-1553-474A-A802-7070D2D168D9}" srcOrd="0" destOrd="0" presId="urn:microsoft.com/office/officeart/2005/8/layout/hierarchy1"/>
    <dgm:cxn modelId="{E522BAE7-C27A-4466-B738-60C5FC7665C4}" type="presOf" srcId="{71EB3158-4C02-4F8A-9A53-AB21A1F59FD0}" destId="{BC183FE2-CF5F-4697-BE69-4759A1F50E0C}" srcOrd="0" destOrd="0" presId="urn:microsoft.com/office/officeart/2005/8/layout/hierarchy1"/>
    <dgm:cxn modelId="{723C0054-ADC7-414A-81F1-947C58E9AC28}" type="presParOf" srcId="{3EA054EB-4804-4F6F-BC93-CCAE55C2D55B}" destId="{8A48DBA8-9590-41C2-91A9-C5DA0DA17301}" srcOrd="0" destOrd="0" presId="urn:microsoft.com/office/officeart/2005/8/layout/hierarchy1"/>
    <dgm:cxn modelId="{F9F00E95-9404-4A82-B47C-EAA4F963CF82}" type="presParOf" srcId="{8A48DBA8-9590-41C2-91A9-C5DA0DA17301}" destId="{D64BE52D-8937-4325-85A5-EA827DE68815}" srcOrd="0" destOrd="0" presId="urn:microsoft.com/office/officeart/2005/8/layout/hierarchy1"/>
    <dgm:cxn modelId="{F1FCEC7B-EE3A-4256-B077-BAA97A86EB71}" type="presParOf" srcId="{D64BE52D-8937-4325-85A5-EA827DE68815}" destId="{1907178B-DB9D-47C7-A4D5-B1E4D51DF431}" srcOrd="0" destOrd="0" presId="urn:microsoft.com/office/officeart/2005/8/layout/hierarchy1"/>
    <dgm:cxn modelId="{B320A110-D27F-432E-B667-56D881065B39}" type="presParOf" srcId="{D64BE52D-8937-4325-85A5-EA827DE68815}" destId="{BC183FE2-CF5F-4697-BE69-4759A1F50E0C}" srcOrd="1" destOrd="0" presId="urn:microsoft.com/office/officeart/2005/8/layout/hierarchy1"/>
    <dgm:cxn modelId="{D63C3A21-A289-4F12-909D-3BE8F78E4B38}" type="presParOf" srcId="{8A48DBA8-9590-41C2-91A9-C5DA0DA17301}" destId="{61CA0794-0386-4945-AC5E-AC3F0A5ED48A}" srcOrd="1" destOrd="0" presId="urn:microsoft.com/office/officeart/2005/8/layout/hierarchy1"/>
    <dgm:cxn modelId="{01DAEC30-EC64-4010-92C3-606613D5D834}" type="presParOf" srcId="{61CA0794-0386-4945-AC5E-AC3F0A5ED48A}" destId="{CBB7B97B-1553-474A-A802-7070D2D168D9}" srcOrd="0" destOrd="0" presId="urn:microsoft.com/office/officeart/2005/8/layout/hierarchy1"/>
    <dgm:cxn modelId="{6ADFC081-2797-461A-92F0-2AA4A2825609}" type="presParOf" srcId="{61CA0794-0386-4945-AC5E-AC3F0A5ED48A}" destId="{30D336F3-7D02-4E07-B68F-0E9EA9944E1E}" srcOrd="1" destOrd="0" presId="urn:microsoft.com/office/officeart/2005/8/layout/hierarchy1"/>
    <dgm:cxn modelId="{CD083D25-D5A2-4E8F-B346-4C124581A1FC}" type="presParOf" srcId="{30D336F3-7D02-4E07-B68F-0E9EA9944E1E}" destId="{15B55CC4-CB44-4795-9719-B960B3050AB5}" srcOrd="0" destOrd="0" presId="urn:microsoft.com/office/officeart/2005/8/layout/hierarchy1"/>
    <dgm:cxn modelId="{9D809088-5F7F-414F-B3DB-1C915FC5A6BF}" type="presParOf" srcId="{15B55CC4-CB44-4795-9719-B960B3050AB5}" destId="{33F65F9C-5142-4D45-80DA-A918CDBBC332}" srcOrd="0" destOrd="0" presId="urn:microsoft.com/office/officeart/2005/8/layout/hierarchy1"/>
    <dgm:cxn modelId="{A919A734-716C-478B-914A-15E6CE7972BF}" type="presParOf" srcId="{15B55CC4-CB44-4795-9719-B960B3050AB5}" destId="{3512A5E0-3B92-407B-AC48-930306650A17}" srcOrd="1" destOrd="0" presId="urn:microsoft.com/office/officeart/2005/8/layout/hierarchy1"/>
    <dgm:cxn modelId="{1C3CA000-D837-4768-87A6-35A0B045C66C}" type="presParOf" srcId="{30D336F3-7D02-4E07-B68F-0E9EA9944E1E}" destId="{08BB4F24-B7D5-4982-B092-E1E87B307904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7B97B-1553-474A-A802-7070D2D168D9}">
      <dsp:nvSpPr>
        <dsp:cNvPr id="0" name=""/>
        <dsp:cNvSpPr/>
      </dsp:nvSpPr>
      <dsp:spPr>
        <a:xfrm>
          <a:off x="4862906" y="1378777"/>
          <a:ext cx="91440" cy="63120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3120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907178B-DB9D-47C7-A4D5-B1E4D51DF431}">
      <dsp:nvSpPr>
        <dsp:cNvPr id="0" name=""/>
        <dsp:cNvSpPr/>
      </dsp:nvSpPr>
      <dsp:spPr>
        <a:xfrm>
          <a:off x="2085219" y="627"/>
          <a:ext cx="5646814" cy="137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183FE2-CF5F-4697-BE69-4759A1F50E0C}">
      <dsp:nvSpPr>
        <dsp:cNvPr id="0" name=""/>
        <dsp:cNvSpPr/>
      </dsp:nvSpPr>
      <dsp:spPr>
        <a:xfrm>
          <a:off x="2326365" y="229716"/>
          <a:ext cx="5646814" cy="1378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/>
            <a:t>Sub CPMK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/>
            <a:t>(</a:t>
          </a:r>
          <a:r>
            <a:rPr lang="en-ID" sz="2000" kern="1200" dirty="0" err="1"/>
            <a:t>Kemampuan</a:t>
          </a:r>
          <a:r>
            <a:rPr lang="en-ID" sz="2000" kern="1200" dirty="0"/>
            <a:t> Akhir </a:t>
          </a:r>
          <a:r>
            <a:rPr lang="en-ID" sz="2000" kern="1200" dirty="0" err="1"/>
            <a:t>Tiap</a:t>
          </a:r>
          <a:r>
            <a:rPr lang="en-ID" sz="2000" kern="1200" dirty="0"/>
            <a:t> </a:t>
          </a:r>
          <a:r>
            <a:rPr lang="en-ID" sz="2000" kern="1200" dirty="0" err="1"/>
            <a:t>Tahapan</a:t>
          </a:r>
          <a:r>
            <a:rPr lang="en-ID" sz="2000" kern="1200" dirty="0"/>
            <a:t> </a:t>
          </a:r>
          <a:r>
            <a:rPr lang="en-ID" sz="2000" kern="1200" dirty="0" err="1"/>
            <a:t>Belajar</a:t>
          </a:r>
          <a:r>
            <a:rPr lang="en-ID" sz="2000" kern="1200" dirty="0"/>
            <a:t>) </a:t>
          </a:r>
          <a:r>
            <a:rPr lang="en-ID" sz="2000" kern="1200" dirty="0" err="1"/>
            <a:t>Pertemuan</a:t>
          </a:r>
          <a:r>
            <a:rPr lang="en-ID" sz="2000" kern="1200" dirty="0"/>
            <a:t> 7 : </a:t>
          </a:r>
          <a:endParaRPr lang="en-US" sz="2000" kern="1200" dirty="0"/>
        </a:p>
      </dsp:txBody>
      <dsp:txXfrm>
        <a:off x="2366730" y="270081"/>
        <a:ext cx="5566084" cy="1297420"/>
      </dsp:txXfrm>
    </dsp:sp>
    <dsp:sp modelId="{33F65F9C-5142-4D45-80DA-A918CDBBC332}">
      <dsp:nvSpPr>
        <dsp:cNvPr id="0" name=""/>
        <dsp:cNvSpPr/>
      </dsp:nvSpPr>
      <dsp:spPr>
        <a:xfrm>
          <a:off x="492988" y="2009978"/>
          <a:ext cx="8831275" cy="137815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12A5E0-3B92-407B-AC48-930306650A17}">
      <dsp:nvSpPr>
        <dsp:cNvPr id="0" name=""/>
        <dsp:cNvSpPr/>
      </dsp:nvSpPr>
      <dsp:spPr>
        <a:xfrm>
          <a:off x="734135" y="2239067"/>
          <a:ext cx="8831275" cy="137815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D" sz="2000" kern="1200" dirty="0" err="1"/>
            <a:t>Mahasiswa</a:t>
          </a:r>
          <a:r>
            <a:rPr lang="en-ID" sz="2000" kern="1200" dirty="0"/>
            <a:t> </a:t>
          </a:r>
          <a:r>
            <a:rPr lang="en-ID" sz="2000" kern="1200" dirty="0" err="1"/>
            <a:t>mampu</a:t>
          </a:r>
          <a:r>
            <a:rPr lang="en-ID" sz="2000" kern="1200" dirty="0"/>
            <a:t> </a:t>
          </a:r>
          <a:r>
            <a:rPr lang="en-ID" sz="2000" kern="1200" dirty="0" err="1"/>
            <a:t>menjelaskan</a:t>
          </a:r>
          <a:r>
            <a:rPr lang="en-ID" sz="2000" kern="1200" dirty="0"/>
            <a:t> </a:t>
          </a:r>
          <a:r>
            <a:rPr lang="en-ID" sz="2000" b="1" kern="1200" dirty="0" err="1"/>
            <a:t>aspek</a:t>
          </a:r>
          <a:r>
            <a:rPr lang="en-ID" sz="2000" b="1" kern="1200" dirty="0"/>
            <a:t> people, process dan technology </a:t>
          </a:r>
          <a:r>
            <a:rPr lang="en-ID" sz="2000" kern="1200" dirty="0"/>
            <a:t>pada </a:t>
          </a:r>
          <a:r>
            <a:rPr lang="en-ID" sz="2000" kern="1200" dirty="0" err="1"/>
            <a:t>pengelolaan</a:t>
          </a:r>
          <a:r>
            <a:rPr lang="en-ID" sz="2000" kern="1200" dirty="0"/>
            <a:t> TI domain process </a:t>
          </a:r>
          <a:r>
            <a:rPr lang="en-ID" sz="2000" b="1" kern="1200" dirty="0"/>
            <a:t>Monitor-Evaluate-Assess (MEA) </a:t>
          </a:r>
          <a:r>
            <a:rPr lang="en-US" sz="2000" b="1" kern="1200" dirty="0"/>
            <a:t> COBIT 5</a:t>
          </a:r>
          <a:endParaRPr lang="en-US" sz="2000" kern="1200" dirty="0"/>
        </a:p>
      </dsp:txBody>
      <dsp:txXfrm>
        <a:off x="774500" y="2279432"/>
        <a:ext cx="8750545" cy="12974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8869" y="1798224"/>
            <a:ext cx="6241774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8869" y="4277899"/>
            <a:ext cx="6241774" cy="1288014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462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1812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993913"/>
            <a:ext cx="2628900" cy="475753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993913"/>
            <a:ext cx="7734300" cy="475753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9740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55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19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516716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1671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547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92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9258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445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72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728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4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2408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976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72332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9404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974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49356"/>
            <a:ext cx="3932237" cy="140804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74027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70729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58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993913"/>
            <a:ext cx="10515600" cy="6967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2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00E0A-2BCC-47EB-990F-0378852E639F}" type="datetimeFigureOut">
              <a:rPr lang="en-US" smtClean="0"/>
              <a:t>6/23/2023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47163F-2AD9-49C4-B31D-82126A1FC8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4912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000" b="1" dirty="0"/>
              <a:t>Tata Kelola SI/TI</a:t>
            </a:r>
            <a:br>
              <a:rPr lang="en-US" sz="4000" b="1" dirty="0"/>
            </a:br>
            <a:r>
              <a:rPr lang="en-US" sz="4000" b="1" dirty="0"/>
              <a:t>Meet 7 : Monitor, Evaluate &amp; Assess (MEA)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Oleh : </a:t>
            </a:r>
            <a:r>
              <a:rPr lang="en-US" dirty="0" err="1"/>
              <a:t>Noerma</a:t>
            </a:r>
            <a:r>
              <a:rPr lang="en-US" dirty="0"/>
              <a:t> </a:t>
            </a:r>
            <a:r>
              <a:rPr lang="en-US" dirty="0" err="1"/>
              <a:t>Pudji</a:t>
            </a:r>
            <a:r>
              <a:rPr lang="en-US" dirty="0"/>
              <a:t> </a:t>
            </a:r>
            <a:r>
              <a:rPr lang="en-US" dirty="0" err="1"/>
              <a:t>Istyanto</a:t>
            </a:r>
            <a:r>
              <a:rPr lang="en-US" dirty="0"/>
              <a:t>, S.</a:t>
            </a:r>
            <a:r>
              <a:rPr lang="en-US" dirty="0" err="1"/>
              <a:t>Kom</a:t>
            </a:r>
            <a:r>
              <a:rPr lang="en-US" dirty="0"/>
              <a:t>.,</a:t>
            </a:r>
            <a:r>
              <a:rPr lang="en-US" dirty="0" err="1"/>
              <a:t>M.Kom</a:t>
            </a:r>
            <a:r>
              <a:rPr lang="en-US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8474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4AF27-E9B3-5DAE-E964-B12190FC9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MEA-02 Monitor, evaluate and assess the system of internal control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CF446-C15C-3C9F-58A2-0829A83A08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D" dirty="0"/>
              <a:t>Pada COBIT 5 domain MEA02 yang </a:t>
            </a:r>
            <a:r>
              <a:rPr lang="en-ID" dirty="0" err="1"/>
              <a:t>membahas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proses </a:t>
            </a:r>
            <a:r>
              <a:rPr lang="en-ID" dirty="0" err="1"/>
              <a:t>pengawasan</a:t>
            </a:r>
            <a:r>
              <a:rPr lang="en-ID" dirty="0"/>
              <a:t>, </a:t>
            </a:r>
            <a:r>
              <a:rPr lang="en-ID" dirty="0" err="1"/>
              <a:t>evaluasi</a:t>
            </a:r>
            <a:r>
              <a:rPr lang="en-ID" dirty="0"/>
              <a:t> dan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pengendalian</a:t>
            </a:r>
            <a:r>
              <a:rPr lang="en-ID" dirty="0"/>
              <a:t> internal pada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</a:t>
            </a:r>
          </a:p>
          <a:p>
            <a:pPr marL="0" indent="0">
              <a:buNone/>
            </a:pPr>
            <a:r>
              <a:rPr lang="en-ID" b="1" dirty="0" err="1"/>
              <a:t>Aktivitas</a:t>
            </a:r>
            <a:r>
              <a:rPr lang="en-ID" b="1" dirty="0"/>
              <a:t>  : </a:t>
            </a:r>
          </a:p>
          <a:p>
            <a:r>
              <a:rPr lang="en-ID" b="1" dirty="0"/>
              <a:t>MEA02.01</a:t>
            </a:r>
            <a:r>
              <a:rPr lang="en-ID" dirty="0"/>
              <a:t> (Monitor Internal Control / </a:t>
            </a:r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Pengendalian</a:t>
            </a:r>
            <a:r>
              <a:rPr lang="en-ID" dirty="0"/>
              <a:t> Internal) </a:t>
            </a:r>
            <a:r>
              <a:rPr lang="en-ID" dirty="0" err="1"/>
              <a:t>Memantau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pengendalian</a:t>
            </a:r>
            <a:r>
              <a:rPr lang="en-ID" dirty="0"/>
              <a:t> TI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 </a:t>
            </a:r>
          </a:p>
          <a:p>
            <a:r>
              <a:rPr lang="en-ID" b="1" dirty="0"/>
              <a:t>MEA02.02</a:t>
            </a:r>
            <a:r>
              <a:rPr lang="en-ID" dirty="0"/>
              <a:t> ( Review Business Process Controls Effectiveness /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Efektivitas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)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proses </a:t>
            </a:r>
            <a:r>
              <a:rPr lang="en-ID" dirty="0" err="1"/>
              <a:t>bisnis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efektif</a:t>
            </a:r>
            <a:r>
              <a:rPr lang="en-ID" dirty="0"/>
              <a:t>.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periodik</a:t>
            </a:r>
            <a:r>
              <a:rPr lang="en-ID" dirty="0"/>
              <a:t>, </a:t>
            </a:r>
            <a:r>
              <a:rPr lang="en-ID" dirty="0" err="1"/>
              <a:t>mengontrol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terusmenerus</a:t>
            </a:r>
            <a:r>
              <a:rPr lang="en-ID" dirty="0"/>
              <a:t>,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independen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dan </a:t>
            </a:r>
            <a:r>
              <a:rPr lang="en-ID" dirty="0" err="1"/>
              <a:t>jaringan</a:t>
            </a:r>
            <a:r>
              <a:rPr lang="en-ID" dirty="0"/>
              <a:t> </a:t>
            </a:r>
            <a:r>
              <a:rPr lang="en-ID" dirty="0" err="1"/>
              <a:t>pusat</a:t>
            </a:r>
            <a:r>
              <a:rPr lang="en-ID" dirty="0"/>
              <a:t> </a:t>
            </a:r>
            <a:r>
              <a:rPr lang="en-ID" dirty="0" err="1"/>
              <a:t>operasi</a:t>
            </a:r>
            <a:r>
              <a:rPr lang="en-ID" dirty="0"/>
              <a:t>.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memenuhi</a:t>
            </a:r>
            <a:r>
              <a:rPr lang="en-ID" dirty="0"/>
              <a:t> </a:t>
            </a:r>
            <a:r>
              <a:rPr lang="en-ID" dirty="0" err="1"/>
              <a:t>persyaratan</a:t>
            </a:r>
            <a:r>
              <a:rPr lang="en-ID" dirty="0"/>
              <a:t> yang </a:t>
            </a:r>
            <a:r>
              <a:rPr lang="en-ID" dirty="0" err="1"/>
              <a:t>terkait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dan </a:t>
            </a:r>
            <a:r>
              <a:rPr lang="en-ID" dirty="0" err="1"/>
              <a:t>tanggung</a:t>
            </a:r>
            <a:r>
              <a:rPr lang="en-ID" dirty="0"/>
              <a:t> </a:t>
            </a:r>
            <a:r>
              <a:rPr lang="en-ID" dirty="0" err="1"/>
              <a:t>jawab</a:t>
            </a:r>
            <a:r>
              <a:rPr lang="en-ID" dirty="0"/>
              <a:t>.  </a:t>
            </a: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89086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DF352-FF2A-D1B7-A3FD-2248F360E7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MEA-02 Monitor, evaluate and assess the system of internal control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F63496-6AF2-EA01-67AA-BC26E16988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D" b="1" dirty="0" err="1"/>
              <a:t>Aktivitas</a:t>
            </a:r>
            <a:r>
              <a:rPr lang="en-ID" b="1" dirty="0"/>
              <a:t>  : </a:t>
            </a:r>
          </a:p>
          <a:p>
            <a:r>
              <a:rPr lang="en-ID" b="1" dirty="0"/>
              <a:t>MEA02.03</a:t>
            </a:r>
            <a:r>
              <a:rPr lang="en-ID" dirty="0"/>
              <a:t> (Perform Control Self-Assessments /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pada </a:t>
            </a:r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Diri</a:t>
            </a:r>
            <a:r>
              <a:rPr lang="en-ID" dirty="0"/>
              <a:t> )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pemilik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perbaikan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melalui</a:t>
            </a:r>
            <a:r>
              <a:rPr lang="en-ID" dirty="0"/>
              <a:t> program </a:t>
            </a:r>
            <a:r>
              <a:rPr lang="en-ID" dirty="0" err="1"/>
              <a:t>berkelanjutan</a:t>
            </a:r>
            <a:r>
              <a:rPr lang="en-ID" dirty="0"/>
              <a:t>,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mengevaluasi</a:t>
            </a:r>
            <a:r>
              <a:rPr lang="en-ID" dirty="0"/>
              <a:t> </a:t>
            </a:r>
            <a:r>
              <a:rPr lang="en-ID" dirty="0" err="1"/>
              <a:t>pengendalian</a:t>
            </a:r>
            <a:r>
              <a:rPr lang="en-ID" dirty="0"/>
              <a:t> proses </a:t>
            </a:r>
            <a:r>
              <a:rPr lang="en-ID" dirty="0" err="1"/>
              <a:t>manajemen</a:t>
            </a:r>
            <a:r>
              <a:rPr lang="en-ID" dirty="0"/>
              <a:t>.</a:t>
            </a:r>
          </a:p>
          <a:p>
            <a:r>
              <a:rPr lang="en-ID" b="1" dirty="0"/>
              <a:t>MEA02.04</a:t>
            </a:r>
            <a:r>
              <a:rPr lang="en-ID" dirty="0"/>
              <a:t> (Identify and Report Control Deficiencies / </a:t>
            </a:r>
            <a:r>
              <a:rPr lang="en-ID" dirty="0" err="1"/>
              <a:t>Mengidentifikasi</a:t>
            </a:r>
            <a:r>
              <a:rPr lang="en-ID" dirty="0"/>
              <a:t> dan </a:t>
            </a:r>
            <a:r>
              <a:rPr lang="en-ID" dirty="0" err="1"/>
              <a:t>Melaporkan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) </a:t>
            </a:r>
            <a:r>
              <a:rPr lang="en-ID" dirty="0" err="1"/>
              <a:t>Mengidentifikasi</a:t>
            </a:r>
            <a:r>
              <a:rPr lang="en-ID" dirty="0"/>
              <a:t> dan </a:t>
            </a:r>
            <a:r>
              <a:rPr lang="en-ID" dirty="0" err="1"/>
              <a:t>melaporkan</a:t>
            </a:r>
            <a:r>
              <a:rPr lang="en-ID" dirty="0"/>
              <a:t> </a:t>
            </a:r>
            <a:r>
              <a:rPr lang="en-ID" dirty="0" err="1"/>
              <a:t>kekurangan</a:t>
            </a:r>
            <a:r>
              <a:rPr lang="en-ID" dirty="0"/>
              <a:t> </a:t>
            </a:r>
            <a:r>
              <a:rPr lang="en-ID" dirty="0" err="1"/>
              <a:t>kontrol</a:t>
            </a:r>
            <a:r>
              <a:rPr lang="en-ID" dirty="0"/>
              <a:t>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akar</a:t>
            </a:r>
            <a:r>
              <a:rPr lang="en-ID" dirty="0"/>
              <a:t> </a:t>
            </a:r>
            <a:r>
              <a:rPr lang="en-ID" dirty="0" err="1"/>
              <a:t>penyebab</a:t>
            </a:r>
            <a:r>
              <a:rPr lang="en-ID" dirty="0"/>
              <a:t> yang </a:t>
            </a:r>
            <a:r>
              <a:rPr lang="en-ID" dirty="0" err="1"/>
              <a:t>mendasari</a:t>
            </a:r>
            <a:r>
              <a:rPr lang="en-ID" dirty="0"/>
              <a:t> </a:t>
            </a:r>
            <a:r>
              <a:rPr lang="en-ID" dirty="0" err="1"/>
              <a:t>suatu</a:t>
            </a:r>
            <a:r>
              <a:rPr lang="en-ID" dirty="0"/>
              <a:t> </a:t>
            </a:r>
            <a:r>
              <a:rPr lang="en-ID" dirty="0" err="1"/>
              <a:t>masalah</a:t>
            </a:r>
            <a:r>
              <a:rPr lang="en-ID" dirty="0"/>
              <a:t>.</a:t>
            </a:r>
          </a:p>
          <a:p>
            <a:r>
              <a:rPr lang="en-ID" b="1" dirty="0"/>
              <a:t>MEA02.05</a:t>
            </a:r>
            <a:r>
              <a:rPr lang="en-ID" dirty="0"/>
              <a:t> (Ensure That Assurance Providers Are Independent and Qualified / </a:t>
            </a:r>
            <a:r>
              <a:rPr lang="en-ID" dirty="0" err="1"/>
              <a:t>Memastikan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berkualitas</a:t>
            </a:r>
            <a:r>
              <a:rPr lang="en-ID" dirty="0"/>
              <a:t> dan </a:t>
            </a:r>
            <a:r>
              <a:rPr lang="en-ID" dirty="0" err="1"/>
              <a:t>Independen</a:t>
            </a:r>
            <a:r>
              <a:rPr lang="en-ID" dirty="0"/>
              <a:t>)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fungsi</a:t>
            </a:r>
            <a:r>
              <a:rPr lang="en-ID" dirty="0"/>
              <a:t> yang </a:t>
            </a:r>
            <a:r>
              <a:rPr lang="en-ID" dirty="0" err="1"/>
              <a:t>independen</a:t>
            </a:r>
            <a:r>
              <a:rPr lang="en-ID" dirty="0"/>
              <a:t>. </a:t>
            </a:r>
            <a:r>
              <a:rPr lang="en-ID" dirty="0" err="1"/>
              <a:t>Penyedia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yang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sikap</a:t>
            </a:r>
            <a:r>
              <a:rPr lang="en-ID" dirty="0"/>
              <a:t> dan </a:t>
            </a:r>
            <a:r>
              <a:rPr lang="en-ID" dirty="0" err="1"/>
              <a:t>penampilan</a:t>
            </a:r>
            <a:r>
              <a:rPr lang="en-ID" dirty="0"/>
              <a:t>, </a:t>
            </a:r>
            <a:r>
              <a:rPr lang="en-ID" dirty="0" err="1"/>
              <a:t>kompeten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ketrampilan</a:t>
            </a:r>
            <a:r>
              <a:rPr lang="en-ID" dirty="0"/>
              <a:t> dan </a:t>
            </a:r>
            <a:r>
              <a:rPr lang="en-ID" dirty="0" err="1"/>
              <a:t>pengetahuan</a:t>
            </a:r>
            <a:r>
              <a:rPr lang="en-ID" dirty="0"/>
              <a:t> yang </a:t>
            </a:r>
            <a:r>
              <a:rPr lang="en-ID" dirty="0" err="1"/>
              <a:t>diperlukan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standar</a:t>
            </a:r>
            <a:r>
              <a:rPr lang="en-ID" dirty="0"/>
              <a:t> </a:t>
            </a:r>
            <a:r>
              <a:rPr lang="en-ID" dirty="0" err="1"/>
              <a:t>profesional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35213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668D6-C945-8820-2832-DFF17FC3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MEA-02 Monitor, evaluate and assess the system of internal control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8F975-F795-E36C-EBB1-F342E5F949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D" b="1" dirty="0" err="1"/>
              <a:t>Aktivitas</a:t>
            </a:r>
            <a:r>
              <a:rPr lang="en-ID" b="1" dirty="0"/>
              <a:t>  : </a:t>
            </a:r>
          </a:p>
          <a:p>
            <a:r>
              <a:rPr lang="en-ID" b="1" dirty="0"/>
              <a:t>MEA02.06</a:t>
            </a:r>
            <a:r>
              <a:rPr lang="en-ID" dirty="0"/>
              <a:t> (Plan Assurance Initiatives / </a:t>
            </a:r>
            <a:r>
              <a:rPr lang="en-ID" dirty="0" err="1"/>
              <a:t>Inisiati</a:t>
            </a:r>
            <a:r>
              <a:rPr lang="en-ID" dirty="0"/>
              <a:t> </a:t>
            </a: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) </a:t>
            </a:r>
            <a:r>
              <a:rPr lang="en-ID" dirty="0" err="1"/>
              <a:t>Inisiatif</a:t>
            </a:r>
            <a:r>
              <a:rPr lang="en-ID" dirty="0"/>
              <a:t> </a:t>
            </a:r>
            <a:r>
              <a:rPr lang="en-ID" dirty="0" err="1"/>
              <a:t>rencana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,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, </a:t>
            </a:r>
            <a:r>
              <a:rPr lang="en-ID" dirty="0" err="1"/>
              <a:t>terbatasnya</a:t>
            </a:r>
            <a:r>
              <a:rPr lang="en-ID" dirty="0"/>
              <a:t> </a:t>
            </a:r>
            <a:r>
              <a:rPr lang="en-ID" dirty="0" err="1"/>
              <a:t>sumber</a:t>
            </a:r>
            <a:r>
              <a:rPr lang="en-ID" dirty="0"/>
              <a:t> </a:t>
            </a:r>
            <a:r>
              <a:rPr lang="en-ID" dirty="0" err="1"/>
              <a:t>daya</a:t>
            </a:r>
            <a:r>
              <a:rPr lang="en-ID" dirty="0"/>
              <a:t>, dan </a:t>
            </a:r>
            <a:r>
              <a:rPr lang="en-ID" dirty="0" err="1"/>
              <a:t>pengetahuan</a:t>
            </a:r>
            <a:r>
              <a:rPr lang="en-ID" dirty="0"/>
              <a:t> yang </a:t>
            </a:r>
            <a:r>
              <a:rPr lang="en-ID" dirty="0" err="1"/>
              <a:t>cukup</a:t>
            </a:r>
            <a:r>
              <a:rPr lang="en-ID" dirty="0"/>
              <a:t>.</a:t>
            </a:r>
            <a:endParaRPr lang="en-ID" b="1" dirty="0"/>
          </a:p>
          <a:p>
            <a:r>
              <a:rPr lang="en-ID" b="1" dirty="0"/>
              <a:t>MEA02.07</a:t>
            </a:r>
            <a:r>
              <a:rPr lang="en-ID" dirty="0"/>
              <a:t> (Scope Assurance Initiatives / </a:t>
            </a:r>
            <a:r>
              <a:rPr lang="en-ID" dirty="0" err="1"/>
              <a:t>Inisiatif</a:t>
            </a:r>
            <a:r>
              <a:rPr lang="en-ID" dirty="0"/>
              <a:t> </a:t>
            </a:r>
            <a:r>
              <a:rPr lang="en-ID" dirty="0" err="1"/>
              <a:t>Cakupan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) </a:t>
            </a:r>
            <a:r>
              <a:rPr lang="en-ID" dirty="0" err="1"/>
              <a:t>Inisiatif</a:t>
            </a:r>
            <a:r>
              <a:rPr lang="en-ID" dirty="0"/>
              <a:t> </a:t>
            </a:r>
            <a:r>
              <a:rPr lang="en-ID" dirty="0" err="1"/>
              <a:t>cakupan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jaminannya</a:t>
            </a:r>
            <a:r>
              <a:rPr lang="en-ID" dirty="0"/>
              <a:t>.</a:t>
            </a:r>
            <a:endParaRPr lang="en-ID" b="1" dirty="0"/>
          </a:p>
          <a:p>
            <a:r>
              <a:rPr lang="en-ID" b="1" dirty="0"/>
              <a:t>MEA02.08</a:t>
            </a:r>
            <a:r>
              <a:rPr lang="en-ID" dirty="0"/>
              <a:t> (Execute Assurance Initiatives / </a:t>
            </a:r>
            <a:r>
              <a:rPr lang="en-ID" dirty="0" err="1"/>
              <a:t>Inisiatif</a:t>
            </a:r>
            <a:r>
              <a:rPr lang="en-ID" dirty="0"/>
              <a:t> </a:t>
            </a:r>
            <a:r>
              <a:rPr lang="en-ID" dirty="0" err="1"/>
              <a:t>Eksekusi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) Perusahaan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jaminan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dan </a:t>
            </a:r>
            <a:r>
              <a:rPr lang="en-ID" dirty="0" err="1"/>
              <a:t>memnuhi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yang </a:t>
            </a:r>
            <a:r>
              <a:rPr lang="en-ID" dirty="0" err="1"/>
              <a:t>berkualitas</a:t>
            </a:r>
            <a:r>
              <a:rPr lang="en-ID" dirty="0"/>
              <a:t>. </a:t>
            </a:r>
            <a:endParaRPr lang="en-ID" b="1" dirty="0"/>
          </a:p>
          <a:p>
            <a:pPr marL="0" indent="0">
              <a:buNone/>
            </a:pPr>
            <a:endParaRPr lang="en-ID" b="1" dirty="0"/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64450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E88BC-9AE2-4C8F-3CF3-FC36A4198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b="1" dirty="0"/>
              <a:t>MEA-03 Monitor, evaluate and assess compliance with external requirements</a:t>
            </a:r>
            <a:endParaRPr lang="en-ID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FE4A86-B1DA-D00E-AB48-BC47A6BF13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D" b="1" dirty="0"/>
              <a:t>MEA-03</a:t>
            </a:r>
            <a:r>
              <a:rPr lang="en-ID" dirty="0"/>
              <a:t> : </a:t>
            </a:r>
            <a:r>
              <a:rPr lang="en-ID" dirty="0" err="1"/>
              <a:t>Pengawasan</a:t>
            </a:r>
            <a:r>
              <a:rPr lang="en-ID" dirty="0"/>
              <a:t>, </a:t>
            </a:r>
            <a:r>
              <a:rPr lang="en-ID" dirty="0" err="1"/>
              <a:t>evaluasi</a:t>
            </a:r>
            <a:r>
              <a:rPr lang="en-ID" dirty="0"/>
              <a:t> dan </a:t>
            </a:r>
            <a:r>
              <a:rPr lang="en-ID" dirty="0" err="1"/>
              <a:t>penilaian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pengendalian</a:t>
            </a:r>
            <a:r>
              <a:rPr lang="en-ID" dirty="0"/>
              <a:t> </a:t>
            </a:r>
            <a:r>
              <a:rPr lang="en-ID" dirty="0" err="1"/>
              <a:t>eksternal</a:t>
            </a:r>
            <a:r>
              <a:rPr lang="en-ID" dirty="0"/>
              <a:t>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 dan </a:t>
            </a:r>
            <a:r>
              <a:rPr lang="en-ID" dirty="0" err="1"/>
              <a:t>memonitor</a:t>
            </a:r>
            <a:r>
              <a:rPr lang="en-ID" dirty="0"/>
              <a:t> </a:t>
            </a:r>
            <a:r>
              <a:rPr lang="en-ID" dirty="0" err="1"/>
              <a:t>perubahan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kebijakan</a:t>
            </a:r>
            <a:r>
              <a:rPr lang="en-ID" dirty="0"/>
              <a:t>, </a:t>
            </a:r>
            <a:r>
              <a:rPr lang="en-ID" dirty="0" err="1"/>
              <a:t>peraturan</a:t>
            </a:r>
            <a:r>
              <a:rPr lang="en-ID" dirty="0"/>
              <a:t> dan </a:t>
            </a:r>
            <a:r>
              <a:rPr lang="en-ID" dirty="0" err="1"/>
              <a:t>ketetapan</a:t>
            </a:r>
            <a:r>
              <a:rPr lang="en-ID" dirty="0"/>
              <a:t> </a:t>
            </a:r>
            <a:r>
              <a:rPr lang="en-ID" dirty="0" err="1"/>
              <a:t>lainnya</a:t>
            </a:r>
            <a:r>
              <a:rPr lang="en-ID" dirty="0"/>
              <a:t> yang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dipenuhi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TI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terus</a:t>
            </a:r>
            <a:r>
              <a:rPr lang="en-ID" dirty="0"/>
              <a:t> </a:t>
            </a:r>
            <a:r>
              <a:rPr lang="en-ID" dirty="0" err="1"/>
              <a:t>menerus</a:t>
            </a:r>
            <a:r>
              <a:rPr lang="en-ID" dirty="0"/>
              <a:t>.</a:t>
            </a:r>
          </a:p>
          <a:p>
            <a:r>
              <a:rPr lang="en-ID" dirty="0">
                <a:highlight>
                  <a:srgbClr val="FFFF00"/>
                </a:highlight>
              </a:rPr>
              <a:t>MEA03.01</a:t>
            </a:r>
          </a:p>
          <a:p>
            <a:r>
              <a:rPr lang="en-ID" dirty="0">
                <a:highlight>
                  <a:srgbClr val="FFFF00"/>
                </a:highlight>
              </a:rPr>
              <a:t>MEA03.02</a:t>
            </a:r>
          </a:p>
          <a:p>
            <a:r>
              <a:rPr lang="en-ID" dirty="0">
                <a:highlight>
                  <a:srgbClr val="FFFF00"/>
                </a:highlight>
              </a:rPr>
              <a:t>MEA03.03</a:t>
            </a:r>
          </a:p>
          <a:p>
            <a:r>
              <a:rPr lang="en-ID" dirty="0">
                <a:highlight>
                  <a:srgbClr val="FFFF00"/>
                </a:highlight>
              </a:rPr>
              <a:t>MEA03.04 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967D66CC-94D6-F717-723D-87AFBB3EF572}"/>
              </a:ext>
            </a:extLst>
          </p:cNvPr>
          <p:cNvSpPr/>
          <p:nvPr/>
        </p:nvSpPr>
        <p:spPr>
          <a:xfrm>
            <a:off x="3026664" y="3264408"/>
            <a:ext cx="310896" cy="134416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pic>
        <p:nvPicPr>
          <p:cNvPr id="5" name="Content Placeholder 4" descr="Question mark RTL">
            <a:extLst>
              <a:ext uri="{FF2B5EF4-FFF2-40B4-BE49-F238E27FC236}">
                <a16:creationId xmlns:a16="http://schemas.microsoft.com/office/drawing/2014/main" id="{D7F7C357-06EF-5D35-40F8-42F4BC737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84479" y="3336645"/>
            <a:ext cx="914400" cy="914400"/>
          </a:xfrm>
          <a:prstGeom prst="rect">
            <a:avLst/>
          </a:prstGeom>
        </p:spPr>
      </p:pic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38B83F2F-97B1-C140-7512-FF010006D8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618335" y="3336645"/>
            <a:ext cx="914400" cy="914400"/>
          </a:xfrm>
          <a:prstGeom prst="rect">
            <a:avLst/>
          </a:prstGeom>
        </p:spPr>
      </p:pic>
      <p:sp>
        <p:nvSpPr>
          <p:cNvPr id="7" name="Smiley Face 6">
            <a:extLst>
              <a:ext uri="{FF2B5EF4-FFF2-40B4-BE49-F238E27FC236}">
                <a16:creationId xmlns:a16="http://schemas.microsoft.com/office/drawing/2014/main" id="{BE676544-0ED7-335F-EE5E-1986DD1EE37C}"/>
              </a:ext>
            </a:extLst>
          </p:cNvPr>
          <p:cNvSpPr/>
          <p:nvPr/>
        </p:nvSpPr>
        <p:spPr>
          <a:xfrm>
            <a:off x="4812871" y="4030150"/>
            <a:ext cx="1696949" cy="1609344"/>
          </a:xfrm>
          <a:prstGeom prst="smileyFac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265828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C5DC8-9A0A-B744-17BA-8A72B0AED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D" sz="3600" b="1" i="0" u="none" strike="noStrike" baseline="0" dirty="0"/>
              <a:t>People, Process &amp; Technology </a:t>
            </a:r>
            <a:r>
              <a:rPr lang="en-ID" sz="3600" b="1" i="0" u="none" strike="noStrike" baseline="0" dirty="0" err="1"/>
              <a:t>terkait</a:t>
            </a:r>
            <a:r>
              <a:rPr lang="en-ID" sz="3600" b="1" i="0" u="none" strike="noStrike" baseline="0" dirty="0"/>
              <a:t> </a:t>
            </a:r>
            <a:r>
              <a:rPr lang="en-ID" sz="3600" b="1" dirty="0"/>
              <a:t>MEA</a:t>
            </a:r>
            <a:endParaRPr lang="en-ID" sz="3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C3863F-4DBA-DF05-451B-E590D09A9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312" y="2093976"/>
            <a:ext cx="4971836" cy="4050792"/>
          </a:xfrm>
          <a:ln>
            <a:solidFill>
              <a:schemeClr val="accent1"/>
            </a:solidFill>
          </a:ln>
        </p:spPr>
        <p:txBody>
          <a:bodyPr/>
          <a:lstStyle/>
          <a:p>
            <a:endParaRPr lang="en-ID" dirty="0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757B442E-FB6C-8F74-C099-B323604940A7}"/>
              </a:ext>
            </a:extLst>
          </p:cNvPr>
          <p:cNvSpPr/>
          <p:nvPr/>
        </p:nvSpPr>
        <p:spPr>
          <a:xfrm>
            <a:off x="1472329" y="3142772"/>
            <a:ext cx="3136376" cy="1966063"/>
          </a:xfrm>
          <a:prstGeom prst="triangl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D" sz="1600" b="1" dirty="0"/>
              <a:t>Monitor-Evaluate-Assess (MEA) </a:t>
            </a:r>
            <a:r>
              <a:rPr lang="en-US" sz="1600" b="1" dirty="0"/>
              <a:t> COBIT 5</a:t>
            </a:r>
            <a:endParaRPr lang="en-ID" sz="1600" dirty="0"/>
          </a:p>
          <a:p>
            <a:pPr algn="ctr"/>
            <a:r>
              <a:rPr lang="en-US" sz="1600" b="1" dirty="0"/>
              <a:t>5</a:t>
            </a:r>
            <a:endParaRPr lang="en-ID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B35D2AA-A51E-51A3-90F1-62BD262DEEE9}"/>
              </a:ext>
            </a:extLst>
          </p:cNvPr>
          <p:cNvSpPr txBox="1"/>
          <p:nvPr/>
        </p:nvSpPr>
        <p:spPr>
          <a:xfrm>
            <a:off x="640312" y="5072566"/>
            <a:ext cx="10991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ighlight>
                  <a:srgbClr val="FFFF00"/>
                </a:highlight>
              </a:rPr>
              <a:t>people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63B1CE-F676-FD11-45F6-ACF14895C9D5}"/>
              </a:ext>
            </a:extLst>
          </p:cNvPr>
          <p:cNvSpPr txBox="1"/>
          <p:nvPr/>
        </p:nvSpPr>
        <p:spPr>
          <a:xfrm>
            <a:off x="2489565" y="2707752"/>
            <a:ext cx="1101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ighlight>
                  <a:srgbClr val="FFFF00"/>
                </a:highlight>
              </a:rPr>
              <a:t>process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08C4E3-F23C-7950-4AB3-E45746448098}"/>
              </a:ext>
            </a:extLst>
          </p:cNvPr>
          <p:cNvSpPr txBox="1"/>
          <p:nvPr/>
        </p:nvSpPr>
        <p:spPr>
          <a:xfrm>
            <a:off x="4099278" y="5097791"/>
            <a:ext cx="15128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D" dirty="0">
                <a:highlight>
                  <a:srgbClr val="FFFF00"/>
                </a:highlight>
              </a:rPr>
              <a:t>technology 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34F6F159-E3DD-2D32-B213-54E7A6EB1747}"/>
              </a:ext>
            </a:extLst>
          </p:cNvPr>
          <p:cNvSpPr/>
          <p:nvPr/>
        </p:nvSpPr>
        <p:spPr>
          <a:xfrm>
            <a:off x="5078241" y="3623593"/>
            <a:ext cx="811658" cy="1140432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6A9B7A0-4DC4-D0AA-9DFB-468D2E9667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01" t="23467" r="21175" b="7067"/>
          <a:stretch/>
        </p:blipFill>
        <p:spPr>
          <a:xfrm>
            <a:off x="5963355" y="2596896"/>
            <a:ext cx="5978860" cy="3044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7399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1539F-1F42-AE9A-2DFC-765054A302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685800"/>
            <a:ext cx="10058400" cy="1115568"/>
          </a:xfrm>
        </p:spPr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 INDIVIDU: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1C8DE-301B-77F7-215C-C11B2AE99A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Buatlah</a:t>
            </a:r>
            <a:r>
              <a:rPr lang="en-US" dirty="0"/>
              <a:t>  </a:t>
            </a:r>
            <a:r>
              <a:rPr lang="en-US" b="1" dirty="0">
                <a:highlight>
                  <a:srgbClr val="FFFF00"/>
                </a:highlight>
              </a:rPr>
              <a:t>2 </a:t>
            </a:r>
            <a:r>
              <a:rPr lang="en-US" b="1" dirty="0" err="1">
                <a:highlight>
                  <a:srgbClr val="FFFF00"/>
                </a:highlight>
              </a:rPr>
              <a:t>soal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beserta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b="1" dirty="0" err="1">
                <a:highlight>
                  <a:srgbClr val="FFFF00"/>
                </a:highlight>
              </a:rPr>
              <a:t>jawaban</a:t>
            </a:r>
            <a:r>
              <a:rPr lang="en-US" b="1" dirty="0">
                <a:highlight>
                  <a:srgbClr val="FFFF00"/>
                </a:highlight>
              </a:rPr>
              <a:t> </a:t>
            </a:r>
            <a:r>
              <a:rPr lang="en-US" dirty="0"/>
              <a:t>yang </a:t>
            </a:r>
            <a:r>
              <a:rPr lang="en-US" dirty="0" err="1"/>
              <a:t>bersumber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internet </a:t>
            </a:r>
            <a:r>
              <a:rPr lang="en-US" dirty="0" err="1"/>
              <a:t>berdasarkan</a:t>
            </a:r>
            <a:r>
              <a:rPr lang="en-US" dirty="0"/>
              <a:t> </a:t>
            </a:r>
            <a:r>
              <a:rPr lang="en-US" dirty="0" err="1"/>
              <a:t>topik</a:t>
            </a:r>
            <a:r>
              <a:rPr lang="en-US" dirty="0"/>
              <a:t> </a:t>
            </a:r>
            <a:r>
              <a:rPr lang="en-US" dirty="0" err="1"/>
              <a:t>pertemuan</a:t>
            </a:r>
            <a:r>
              <a:rPr lang="en-US" dirty="0"/>
              <a:t> 1-7 Tata Kelola </a:t>
            </a:r>
            <a:r>
              <a:rPr lang="en-US" dirty="0" err="1"/>
              <a:t>Teknologi</a:t>
            </a:r>
            <a:r>
              <a:rPr lang="en-US" dirty="0"/>
              <a:t> </a:t>
            </a:r>
            <a:r>
              <a:rPr lang="en-US" dirty="0" err="1"/>
              <a:t>Informasi</a:t>
            </a:r>
            <a:r>
              <a:rPr lang="en-US" dirty="0"/>
              <a:t> ! </a:t>
            </a:r>
            <a:r>
              <a:rPr lang="en-US" dirty="0" err="1"/>
              <a:t>Sertakan</a:t>
            </a:r>
            <a:r>
              <a:rPr lang="en-US" dirty="0"/>
              <a:t> link/</a:t>
            </a:r>
            <a:r>
              <a:rPr lang="en-US" dirty="0" err="1"/>
              <a:t>sumber</a:t>
            </a:r>
            <a:r>
              <a:rPr lang="en-US" dirty="0"/>
              <a:t> </a:t>
            </a:r>
            <a:r>
              <a:rPr lang="en-US" dirty="0" err="1"/>
              <a:t>referensi</a:t>
            </a:r>
            <a:r>
              <a:rPr lang="en-US" dirty="0"/>
              <a:t>! </a:t>
            </a:r>
          </a:p>
          <a:p>
            <a:r>
              <a:rPr lang="en-ID" dirty="0">
                <a:highlight>
                  <a:srgbClr val="FFFF00"/>
                </a:highlight>
              </a:rPr>
              <a:t>MEA03.01</a:t>
            </a:r>
          </a:p>
          <a:p>
            <a:r>
              <a:rPr lang="en-ID" dirty="0">
                <a:highlight>
                  <a:srgbClr val="FFFF00"/>
                </a:highlight>
              </a:rPr>
              <a:t>MEA03.02</a:t>
            </a:r>
          </a:p>
          <a:p>
            <a:r>
              <a:rPr lang="en-ID" dirty="0">
                <a:highlight>
                  <a:srgbClr val="FFFF00"/>
                </a:highlight>
              </a:rPr>
              <a:t>MEA03.03</a:t>
            </a:r>
          </a:p>
          <a:p>
            <a:r>
              <a:rPr lang="en-ID" dirty="0">
                <a:highlight>
                  <a:srgbClr val="FFFF00"/>
                </a:highlight>
              </a:rPr>
              <a:t>MEA03.04</a:t>
            </a:r>
            <a:endParaRPr lang="en-ID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93AA1DF-7298-E4AF-EC9A-A87D637EF1B4}"/>
              </a:ext>
            </a:extLst>
          </p:cNvPr>
          <p:cNvCxnSpPr>
            <a:cxnSpLocks/>
          </p:cNvCxnSpPr>
          <p:nvPr/>
        </p:nvCxnSpPr>
        <p:spPr>
          <a:xfrm>
            <a:off x="1164771" y="4950823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CCC3636-6A65-5BDD-12A8-809517A8F181}"/>
              </a:ext>
            </a:extLst>
          </p:cNvPr>
          <p:cNvCxnSpPr>
            <a:cxnSpLocks/>
          </p:cNvCxnSpPr>
          <p:nvPr/>
        </p:nvCxnSpPr>
        <p:spPr>
          <a:xfrm>
            <a:off x="1164771" y="5141759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D4FFA6E-C828-187C-B255-430DB5269E94}"/>
              </a:ext>
            </a:extLst>
          </p:cNvPr>
          <p:cNvCxnSpPr>
            <a:cxnSpLocks/>
          </p:cNvCxnSpPr>
          <p:nvPr/>
        </p:nvCxnSpPr>
        <p:spPr>
          <a:xfrm>
            <a:off x="1164771" y="5060116"/>
            <a:ext cx="944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ight Brace 3">
            <a:extLst>
              <a:ext uri="{FF2B5EF4-FFF2-40B4-BE49-F238E27FC236}">
                <a16:creationId xmlns:a16="http://schemas.microsoft.com/office/drawing/2014/main" id="{C490A3FE-F381-5CAE-2573-B14CFE463764}"/>
              </a:ext>
            </a:extLst>
          </p:cNvPr>
          <p:cNvSpPr/>
          <p:nvPr/>
        </p:nvSpPr>
        <p:spPr>
          <a:xfrm>
            <a:off x="2770632" y="2944367"/>
            <a:ext cx="265176" cy="14904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EAD42E-0CB2-8930-A001-F4EA251E3CE6}"/>
              </a:ext>
            </a:extLst>
          </p:cNvPr>
          <p:cNvSpPr txBox="1"/>
          <p:nvPr/>
        </p:nvSpPr>
        <p:spPr>
          <a:xfrm>
            <a:off x="3236976" y="3475397"/>
            <a:ext cx="41696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Sebutkanlah</a:t>
            </a:r>
            <a:r>
              <a:rPr lang="en-US" dirty="0"/>
              <a:t> </a:t>
            </a:r>
            <a:r>
              <a:rPr lang="en-US" dirty="0" err="1"/>
              <a:t>aktifitas</a:t>
            </a:r>
            <a:r>
              <a:rPr lang="en-US" dirty="0"/>
              <a:t> </a:t>
            </a:r>
            <a:r>
              <a:rPr lang="en-US" dirty="0" err="1"/>
              <a:t>apa</a:t>
            </a:r>
            <a:r>
              <a:rPr lang="en-US" dirty="0"/>
              <a:t> </a:t>
            </a:r>
            <a:r>
              <a:rPr lang="en-US" dirty="0" err="1"/>
              <a:t>saja</a:t>
            </a:r>
            <a:r>
              <a:rPr lang="en-US" dirty="0"/>
              <a:t> yang </a:t>
            </a:r>
            <a:r>
              <a:rPr lang="en-US" dirty="0" err="1"/>
              <a:t>terdapat</a:t>
            </a:r>
            <a:r>
              <a:rPr lang="en-US" dirty="0"/>
              <a:t> pada MEA03.01-03.04 ! </a:t>
            </a:r>
            <a:r>
              <a:rPr lang="en-US" dirty="0" err="1"/>
              <a:t>Sertakan</a:t>
            </a:r>
            <a:r>
              <a:rPr lang="en-US" dirty="0"/>
              <a:t> </a:t>
            </a:r>
            <a:r>
              <a:rPr lang="en-US" dirty="0" err="1"/>
              <a:t>sumber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930914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5B460-7F7D-6290-34AF-D57C834A23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D" dirty="0"/>
              <a:t>Next week…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CEC62C-674E-F5CD-3FB1-F7462EB026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576" y="3017520"/>
            <a:ext cx="10058400" cy="7132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000" b="1" dirty="0">
                <a:latin typeface="+mj-lt"/>
              </a:rPr>
              <a:t>UTS </a:t>
            </a:r>
            <a:endParaRPr lang="en-ID" sz="4000" b="1" dirty="0"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31F8A2-D07D-FDF0-88B7-816F932D7864}"/>
              </a:ext>
            </a:extLst>
          </p:cNvPr>
          <p:cNvSpPr txBox="1"/>
          <p:nvPr/>
        </p:nvSpPr>
        <p:spPr>
          <a:xfrm>
            <a:off x="5333238" y="4003286"/>
            <a:ext cx="17716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TERIMAKASIH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588324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0BDE6-4F61-F381-832A-5264287C7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</p:spPr>
        <p:txBody>
          <a:bodyPr>
            <a:normAutofit/>
          </a:bodyPr>
          <a:lstStyle/>
          <a:p>
            <a:r>
              <a:rPr lang="en-US" dirty="0"/>
              <a:t>Sub </a:t>
            </a:r>
            <a:r>
              <a:rPr lang="en-US" dirty="0" err="1"/>
              <a:t>cpmk</a:t>
            </a:r>
            <a:r>
              <a:rPr lang="en-US" dirty="0"/>
              <a:t> : </a:t>
            </a:r>
            <a:endParaRPr lang="en-ID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991EBB2-A10B-0969-E277-E7FA93B9D2D1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72896" y="2189447"/>
          <a:ext cx="10058400" cy="36178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567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3DE26-F816-A141-ED76-DA263B693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9848" y="453810"/>
            <a:ext cx="10058400" cy="583880"/>
          </a:xfrm>
        </p:spPr>
        <p:txBody>
          <a:bodyPr>
            <a:normAutofit fontScale="90000"/>
          </a:bodyPr>
          <a:lstStyle/>
          <a:p>
            <a:r>
              <a:rPr lang="en-ID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2E2A1-0303-4BA0-8DBC-6B38BB229F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241" y="1191802"/>
            <a:ext cx="6523846" cy="2835912"/>
          </a:xfrm>
          <a:ln>
            <a:solidFill>
              <a:srgbClr val="FFFF00"/>
            </a:solidFill>
          </a:ln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dirty="0"/>
              <a:t>MEA-01 Monitor, evaluate and assess performance &amp; conformance.</a:t>
            </a:r>
          </a:p>
          <a:p>
            <a:pPr algn="l"/>
            <a:r>
              <a:rPr lang="en-US" b="1" dirty="0"/>
              <a:t>MEA-02 Monitor, evaluate and assess the system of internal control.</a:t>
            </a:r>
          </a:p>
          <a:p>
            <a:pPr algn="l"/>
            <a:r>
              <a:rPr lang="en-US" b="1" dirty="0"/>
              <a:t>MEA-03 Monitor, evaluate and assess compliance with external requirements.</a:t>
            </a:r>
            <a:endParaRPr lang="en-ID" b="1" dirty="0"/>
          </a:p>
          <a:p>
            <a:pPr algn="l"/>
            <a:r>
              <a:rPr lang="en-ID" b="1" dirty="0"/>
              <a:t>People, Process &amp; Technology </a:t>
            </a:r>
            <a:r>
              <a:rPr lang="en-ID" dirty="0" err="1"/>
              <a:t>terkait</a:t>
            </a:r>
            <a:r>
              <a:rPr lang="en-ID" dirty="0"/>
              <a:t> BAI</a:t>
            </a:r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ED1775C5-BDB7-A021-F074-205A5FC05B59}"/>
              </a:ext>
            </a:extLst>
          </p:cNvPr>
          <p:cNvSpPr/>
          <p:nvPr/>
        </p:nvSpPr>
        <p:spPr>
          <a:xfrm>
            <a:off x="6969132" y="1376468"/>
            <a:ext cx="250372" cy="18444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723B32-3AE4-316E-1944-4355EA1223E0}"/>
              </a:ext>
            </a:extLst>
          </p:cNvPr>
          <p:cNvSpPr txBox="1"/>
          <p:nvPr/>
        </p:nvSpPr>
        <p:spPr>
          <a:xfrm>
            <a:off x="7406836" y="2114042"/>
            <a:ext cx="2771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MEA Defined IT Process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383293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7D848-4D51-E6B2-19AF-31DB47F40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11898"/>
            <a:ext cx="6156790" cy="1609344"/>
          </a:xfrm>
        </p:spPr>
        <p:txBody>
          <a:bodyPr anchor="ctr">
            <a:normAutofit/>
          </a:bodyPr>
          <a:lstStyle/>
          <a:p>
            <a:pPr algn="r"/>
            <a:r>
              <a:rPr lang="en-ID" sz="4200" b="1" i="0" u="none" strike="noStrike" baseline="0" dirty="0"/>
              <a:t>People, Process &amp; Technology </a:t>
            </a:r>
            <a:r>
              <a:rPr lang="en-ID" sz="4200" b="1" i="0" u="none" strike="noStrike" baseline="0" dirty="0" err="1"/>
              <a:t>terkait</a:t>
            </a:r>
            <a:r>
              <a:rPr lang="en-ID" sz="4200" b="1" i="0" u="none" strike="noStrike" baseline="0" dirty="0"/>
              <a:t> </a:t>
            </a:r>
            <a:r>
              <a:rPr lang="en-ID" sz="4200" b="1" dirty="0"/>
              <a:t>MEA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A95D63-569C-7A82-8F8D-A2970FF25A0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5927" t="10001" r="16994" b="13258"/>
          <a:stretch/>
        </p:blipFill>
        <p:spPr>
          <a:xfrm>
            <a:off x="2993571" y="295124"/>
            <a:ext cx="6433458" cy="414007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A7734C-D6EF-E109-0D3B-F123DE0135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5" y="4511896"/>
            <a:ext cx="3703321" cy="1609345"/>
          </a:xfrm>
        </p:spPr>
        <p:txBody>
          <a:bodyPr anchor="ctr">
            <a:normAutofit/>
          </a:bodyPr>
          <a:lstStyle/>
          <a:p>
            <a:r>
              <a:rPr lang="en-US" sz="1400"/>
              <a:t>Governance and Management Key Areas</a:t>
            </a:r>
            <a:endParaRPr lang="en-ID" sz="1400"/>
          </a:p>
        </p:txBody>
      </p:sp>
    </p:spTree>
    <p:extLst>
      <p:ext uri="{BB962C8B-B14F-4D97-AF65-F5344CB8AC3E}">
        <p14:creationId xmlns:p14="http://schemas.microsoft.com/office/powerpoint/2010/main" val="4010194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96EEA9-B16D-F569-E2FC-A71314D280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30" y="1163670"/>
            <a:ext cx="3058274" cy="3245044"/>
          </a:xfrm>
        </p:spPr>
        <p:txBody>
          <a:bodyPr>
            <a:normAutofit fontScale="92500"/>
          </a:bodyPr>
          <a:lstStyle/>
          <a:p>
            <a:r>
              <a:rPr lang="en-ID" b="1" dirty="0">
                <a:highlight>
                  <a:srgbClr val="FFFF00"/>
                </a:highlight>
              </a:rPr>
              <a:t>Process Reference Model COBIT 5</a:t>
            </a:r>
          </a:p>
          <a:p>
            <a:r>
              <a:rPr lang="en-US" b="1" i="0" dirty="0">
                <a:effectLst/>
                <a:latin typeface="Rubik"/>
              </a:rPr>
              <a:t>COBIT 5 </a:t>
            </a:r>
            <a:r>
              <a:rPr lang="en-US" b="0" i="0" dirty="0" err="1">
                <a:effectLst/>
                <a:latin typeface="Rubik"/>
              </a:rPr>
              <a:t>adalah</a:t>
            </a:r>
            <a:r>
              <a:rPr lang="en-US" b="0" i="0" dirty="0">
                <a:effectLst/>
                <a:latin typeface="Rubik"/>
              </a:rPr>
              <a:t> </a:t>
            </a:r>
            <a:r>
              <a:rPr lang="en-US" b="0" i="1" dirty="0">
                <a:effectLst/>
                <a:latin typeface="Rubik"/>
              </a:rPr>
              <a:t>framework IT Governance</a:t>
            </a:r>
            <a:r>
              <a:rPr lang="en-US" b="0" i="0" dirty="0">
                <a:effectLst/>
                <a:latin typeface="Rubik"/>
              </a:rPr>
              <a:t>, </a:t>
            </a:r>
            <a:r>
              <a:rPr lang="en-US" b="0" i="0" dirty="0" err="1">
                <a:effectLst/>
                <a:latin typeface="Rubik"/>
              </a:rPr>
              <a:t>terdiri</a:t>
            </a:r>
            <a:r>
              <a:rPr lang="en-US" b="0" i="0" dirty="0">
                <a:effectLst/>
                <a:latin typeface="Rubik"/>
              </a:rPr>
              <a:t> </a:t>
            </a:r>
            <a:r>
              <a:rPr lang="en-US" b="0" i="0" dirty="0" err="1">
                <a:effectLst/>
                <a:latin typeface="Rubik"/>
              </a:rPr>
              <a:t>dari</a:t>
            </a:r>
            <a:r>
              <a:rPr lang="en-US" b="0" i="0" dirty="0">
                <a:effectLst/>
                <a:latin typeface="Rubik"/>
              </a:rPr>
              <a:t> </a:t>
            </a:r>
            <a:r>
              <a:rPr lang="en-US" b="1" i="0" dirty="0">
                <a:effectLst/>
                <a:latin typeface="Rubik"/>
              </a:rPr>
              <a:t>5 domain dan 37 proses area.</a:t>
            </a:r>
            <a:endParaRPr lang="en-ID" b="1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ID" dirty="0">
              <a:highlight>
                <a:srgbClr val="FFFF00"/>
              </a:highlight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87CF25-924D-FFF8-980D-46CCFAFA84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1039" t="24569" r="13034" b="12509"/>
          <a:stretch/>
        </p:blipFill>
        <p:spPr>
          <a:xfrm>
            <a:off x="3616504" y="278852"/>
            <a:ext cx="8175384" cy="630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2649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6B579-4BF3-FF68-C2D1-BB3B1908F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OVERVIEW MEA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D33D1-D23B-B9CA-37E7-5919D292C2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Domain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terdiri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b="1" dirty="0"/>
              <a:t>3 proses</a:t>
            </a:r>
            <a:r>
              <a:rPr lang="en-ID" dirty="0"/>
              <a:t> yang </a:t>
            </a:r>
            <a:r>
              <a:rPr lang="en-ID" dirty="0" err="1"/>
              <a:t>mengatur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b="1" dirty="0"/>
              <a:t>proses </a:t>
            </a:r>
            <a:r>
              <a:rPr lang="en-ID" b="1" dirty="0" err="1"/>
              <a:t>pemantauan</a:t>
            </a:r>
            <a:r>
              <a:rPr lang="en-ID" b="1" dirty="0"/>
              <a:t> dan </a:t>
            </a:r>
            <a:r>
              <a:rPr lang="en-ID" b="1" dirty="0" err="1"/>
              <a:t>evaluasi</a:t>
            </a:r>
            <a:r>
              <a:rPr lang="en-ID" b="1" dirty="0"/>
              <a:t> </a:t>
            </a:r>
            <a:r>
              <a:rPr lang="en-ID" b="1" dirty="0" err="1"/>
              <a:t>terhadap</a:t>
            </a:r>
            <a:r>
              <a:rPr lang="en-ID" b="1" dirty="0"/>
              <a:t> </a:t>
            </a:r>
            <a:r>
              <a:rPr lang="en-ID" b="1" dirty="0" err="1"/>
              <a:t>kinerja</a:t>
            </a:r>
            <a:r>
              <a:rPr lang="en-ID" b="1" dirty="0"/>
              <a:t> TI, </a:t>
            </a:r>
            <a:r>
              <a:rPr lang="en-ID" b="1" dirty="0" err="1"/>
              <a:t>kontrol</a:t>
            </a:r>
            <a:r>
              <a:rPr lang="en-ID" b="1" dirty="0"/>
              <a:t> internal, dan compliance </a:t>
            </a:r>
            <a:r>
              <a:rPr lang="en-ID" b="1" dirty="0" err="1"/>
              <a:t>terhadap</a:t>
            </a:r>
            <a:r>
              <a:rPr lang="en-ID" b="1" dirty="0"/>
              <a:t> </a:t>
            </a:r>
            <a:r>
              <a:rPr lang="en-ID" b="1" dirty="0" err="1"/>
              <a:t>regulasi</a:t>
            </a:r>
            <a:r>
              <a:rPr lang="en-ID" b="1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69BA6F-0D63-A35E-09F5-9F61CAB80A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7143" t="54603" r="9464" b="23175"/>
          <a:stretch/>
        </p:blipFill>
        <p:spPr>
          <a:xfrm>
            <a:off x="2699657" y="3352800"/>
            <a:ext cx="6509658" cy="15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32353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E85E-07FE-431F-478C-F889DEE7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MEA-01 Monitor, evaluate and assess performance &amp; conformance</a:t>
            </a:r>
            <a:endParaRPr lang="en-ID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D8ED-8AAC-1B9C-7043-28330BA2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/>
          <a:lstStyle/>
          <a:p>
            <a:r>
              <a:rPr lang="en-ID" dirty="0"/>
              <a:t>MEA 01 (Monitor, Evaluate and Asses Performance and Conformance)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tahapan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, </a:t>
            </a:r>
            <a:r>
              <a:rPr lang="en-ID" dirty="0" err="1"/>
              <a:t>memvalidasi</a:t>
            </a:r>
            <a:r>
              <a:rPr lang="en-ID" dirty="0"/>
              <a:t> dan </a:t>
            </a:r>
            <a:r>
              <a:rPr lang="en-ID" dirty="0" err="1"/>
              <a:t>mengevalusi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 dan </a:t>
            </a:r>
            <a:r>
              <a:rPr lang="en-ID" dirty="0" err="1"/>
              <a:t>tujuan</a:t>
            </a:r>
            <a:r>
              <a:rPr lang="en-ID" dirty="0"/>
              <a:t> IT.</a:t>
            </a:r>
          </a:p>
          <a:p>
            <a:r>
              <a:rPr lang="en-ID" dirty="0" err="1"/>
              <a:t>Memantau</a:t>
            </a:r>
            <a:r>
              <a:rPr lang="en-ID" dirty="0"/>
              <a:t> </a:t>
            </a:r>
            <a:r>
              <a:rPr lang="en-ID" dirty="0" err="1"/>
              <a:t>apakah</a:t>
            </a:r>
            <a:r>
              <a:rPr lang="en-ID" dirty="0"/>
              <a:t> proses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kegiatan</a:t>
            </a:r>
            <a:r>
              <a:rPr lang="en-ID" dirty="0"/>
              <a:t> </a:t>
            </a:r>
            <a:r>
              <a:rPr lang="en-ID" dirty="0" err="1"/>
              <a:t>pelaporan</a:t>
            </a:r>
            <a:r>
              <a:rPr lang="en-ID" dirty="0"/>
              <a:t> yang </a:t>
            </a:r>
            <a:r>
              <a:rPr lang="en-ID" dirty="0" err="1"/>
              <a:t>sistematis</a:t>
            </a:r>
            <a:r>
              <a:rPr lang="en-ID" dirty="0"/>
              <a:t> dan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dan proses yang </a:t>
            </a:r>
            <a:r>
              <a:rPr lang="en-ID" dirty="0" err="1"/>
              <a:t>dilakukan</a:t>
            </a:r>
            <a:r>
              <a:rPr lang="en-ID" dirty="0"/>
              <a:t> </a:t>
            </a:r>
            <a:r>
              <a:rPr lang="en-ID" dirty="0" err="1"/>
              <a:t>telah</a:t>
            </a:r>
            <a:r>
              <a:rPr lang="en-ID" dirty="0"/>
              <a:t>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ketentuan</a:t>
            </a:r>
            <a:r>
              <a:rPr lang="en-ID" dirty="0"/>
              <a:t>. </a:t>
            </a:r>
          </a:p>
          <a:p>
            <a:r>
              <a:rPr lang="en-ID" dirty="0" err="1"/>
              <a:t>Tujuan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proses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menyesuakan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mendorong</a:t>
            </a:r>
            <a:r>
              <a:rPr lang="en-ID" dirty="0"/>
              <a:t> </a:t>
            </a:r>
            <a:r>
              <a:rPr lang="en-ID" dirty="0" err="1"/>
              <a:t>pencapaian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dan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transparansi</a:t>
            </a:r>
            <a:r>
              <a:rPr lang="en-ID" dirty="0"/>
              <a:t> </a:t>
            </a:r>
            <a:r>
              <a:rPr lang="en-ID" dirty="0" err="1"/>
              <a:t>performa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26623657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3E85E-07FE-431F-478C-F889DEE7F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MEA-01 Monitor, evaluate and assess performance &amp; conformance</a:t>
            </a:r>
            <a:endParaRPr lang="en-ID" sz="36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AD8ED-8AAC-1B9C-7043-28330BA2C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093976"/>
            <a:ext cx="10058400" cy="4050792"/>
          </a:xfrm>
        </p:spPr>
        <p:txBody>
          <a:bodyPr>
            <a:normAutofit fontScale="92500" lnSpcReduction="20000"/>
          </a:bodyPr>
          <a:lstStyle/>
          <a:p>
            <a:r>
              <a:rPr lang="en-ID" b="1" dirty="0"/>
              <a:t>MEA01.01</a:t>
            </a:r>
            <a:r>
              <a:rPr lang="en-ID" dirty="0"/>
              <a:t> Establish a monitoring approach,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keterlibatan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stakeholder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membangun</a:t>
            </a:r>
            <a:r>
              <a:rPr lang="en-ID" dirty="0"/>
              <a:t> dan </a:t>
            </a:r>
            <a:r>
              <a:rPr lang="en-ID" dirty="0" err="1"/>
              <a:t>mempertahankan</a:t>
            </a:r>
            <a:r>
              <a:rPr lang="en-ID" dirty="0"/>
              <a:t> </a:t>
            </a:r>
            <a:r>
              <a:rPr lang="en-ID" dirty="0" err="1"/>
              <a:t>pendekatan</a:t>
            </a:r>
            <a:r>
              <a:rPr lang="en-ID" dirty="0"/>
              <a:t> monitoring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mengukur</a:t>
            </a:r>
            <a:r>
              <a:rPr lang="en-ID" dirty="0"/>
              <a:t> </a:t>
            </a:r>
            <a:r>
              <a:rPr lang="en-ID" dirty="0" err="1"/>
              <a:t>solusi</a:t>
            </a:r>
            <a:r>
              <a:rPr lang="en-ID" dirty="0"/>
              <a:t> </a:t>
            </a:r>
            <a:r>
              <a:rPr lang="en-ID" dirty="0" err="1"/>
              <a:t>bisnis</a:t>
            </a:r>
            <a:r>
              <a:rPr lang="en-ID" dirty="0"/>
              <a:t>, </a:t>
            </a:r>
            <a:r>
              <a:rPr lang="en-ID" dirty="0" err="1"/>
              <a:t>menentukan</a:t>
            </a:r>
            <a:r>
              <a:rPr lang="en-ID" dirty="0"/>
              <a:t> </a:t>
            </a:r>
            <a:r>
              <a:rPr lang="en-ID" dirty="0" err="1"/>
              <a:t>tujuan</a:t>
            </a:r>
            <a:r>
              <a:rPr lang="en-ID" dirty="0"/>
              <a:t> dan </a:t>
            </a:r>
            <a:r>
              <a:rPr lang="en-ID" dirty="0" err="1"/>
              <a:t>ruang</a:t>
            </a:r>
            <a:r>
              <a:rPr lang="en-ID" dirty="0"/>
              <a:t> </a:t>
            </a:r>
            <a:r>
              <a:rPr lang="en-ID" dirty="0" err="1"/>
              <a:t>lingkup</a:t>
            </a:r>
            <a:r>
              <a:rPr lang="en-ID" dirty="0"/>
              <a:t>, </a:t>
            </a:r>
            <a:r>
              <a:rPr lang="en-ID" dirty="0" err="1"/>
              <a:t>pelayanan</a:t>
            </a:r>
            <a:r>
              <a:rPr lang="en-ID" dirty="0"/>
              <a:t> dan </a:t>
            </a:r>
            <a:r>
              <a:rPr lang="en-ID" dirty="0" err="1"/>
              <a:t>kontribusi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sasaran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 </a:t>
            </a:r>
            <a:endParaRPr lang="en-ID" b="1" dirty="0">
              <a:highlight>
                <a:srgbClr val="FFFF00"/>
              </a:highlight>
            </a:endParaRPr>
          </a:p>
          <a:p>
            <a:r>
              <a:rPr lang="en-ID" b="1" dirty="0"/>
              <a:t>MEA01.02 </a:t>
            </a:r>
            <a:r>
              <a:rPr lang="en-ID" dirty="0"/>
              <a:t>Set performances and conformance targets,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bekerja</a:t>
            </a:r>
            <a:r>
              <a:rPr lang="en-ID" dirty="0"/>
              <a:t> 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stakeholder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, </a:t>
            </a:r>
            <a:r>
              <a:rPr lang="en-ID" dirty="0" err="1"/>
              <a:t>melakukan</a:t>
            </a:r>
            <a:r>
              <a:rPr lang="en-ID" dirty="0"/>
              <a:t> </a:t>
            </a:r>
            <a:r>
              <a:rPr lang="en-ID" dirty="0" err="1"/>
              <a:t>peninjauan</a:t>
            </a:r>
            <a:r>
              <a:rPr lang="en-ID" dirty="0"/>
              <a:t> </a:t>
            </a:r>
            <a:r>
              <a:rPr lang="en-ID" dirty="0" err="1"/>
              <a:t>berkala</a:t>
            </a:r>
            <a:r>
              <a:rPr lang="en-ID" dirty="0"/>
              <a:t>, </a:t>
            </a:r>
            <a:r>
              <a:rPr lang="en-ID" dirty="0" err="1"/>
              <a:t>memperbaharui</a:t>
            </a:r>
            <a:r>
              <a:rPr lang="en-ID" dirty="0"/>
              <a:t> dan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dan </a:t>
            </a:r>
            <a:r>
              <a:rPr lang="en-ID" dirty="0" err="1"/>
              <a:t>menyesuaikan</a:t>
            </a:r>
            <a:r>
              <a:rPr lang="en-ID" dirty="0"/>
              <a:t> target yang </a:t>
            </a:r>
            <a:r>
              <a:rPr lang="en-ID" dirty="0" err="1"/>
              <a:t>diinginkan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pengukuran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. </a:t>
            </a:r>
            <a:endParaRPr lang="en-ID" b="1" dirty="0">
              <a:highlight>
                <a:srgbClr val="FFFF00"/>
              </a:highlight>
            </a:endParaRPr>
          </a:p>
          <a:p>
            <a:r>
              <a:rPr lang="en-ID" b="1" dirty="0"/>
              <a:t>MEA01.03</a:t>
            </a:r>
            <a:r>
              <a:rPr lang="en-ID" dirty="0"/>
              <a:t> Collect and process performance and conformance data,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mengumpulkan</a:t>
            </a:r>
            <a:r>
              <a:rPr lang="en-ID" dirty="0"/>
              <a:t> data yang </a:t>
            </a:r>
            <a:r>
              <a:rPr lang="en-ID" dirty="0" err="1"/>
              <a:t>tepat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dan </a:t>
            </a:r>
            <a:r>
              <a:rPr lang="en-ID" dirty="0" err="1"/>
              <a:t>pengolahan</a:t>
            </a:r>
            <a:r>
              <a:rPr lang="en-ID" dirty="0"/>
              <a:t> data yang </a:t>
            </a:r>
            <a:r>
              <a:rPr lang="en-ID" dirty="0" err="1"/>
              <a:t>akurat</a:t>
            </a:r>
            <a:r>
              <a:rPr lang="en-ID" dirty="0"/>
              <a:t> </a:t>
            </a:r>
            <a:r>
              <a:rPr lang="en-ID" dirty="0" err="1"/>
              <a:t>selaras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9483332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76445-6218-BAB2-E132-1CC9E6600C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/>
              <a:t>MEA-01 Monitor, evaluate and assess performance &amp; conformance</a:t>
            </a:r>
            <a:endParaRPr lang="en-ID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76E5E-623C-F7D2-348B-4641FBFF3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b="1" dirty="0"/>
              <a:t>MEA01.04</a:t>
            </a:r>
            <a:r>
              <a:rPr lang="en-ID" dirty="0"/>
              <a:t> Analyse and report performance,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meninjau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dan </a:t>
            </a:r>
            <a:r>
              <a:rPr lang="en-ID" dirty="0" err="1"/>
              <a:t>melaporkannya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target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berkala</a:t>
            </a:r>
            <a:r>
              <a:rPr lang="en-ID" dirty="0"/>
              <a:t>, </a:t>
            </a:r>
            <a:r>
              <a:rPr lang="en-ID" dirty="0" err="1"/>
              <a:t>menggunakan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ringkasan</a:t>
            </a:r>
            <a:r>
              <a:rPr lang="en-ID" dirty="0"/>
              <a:t> </a:t>
            </a:r>
            <a:r>
              <a:rPr lang="en-ID" dirty="0" err="1"/>
              <a:t>seluruh</a:t>
            </a:r>
            <a:r>
              <a:rPr lang="en-ID" dirty="0"/>
              <a:t> </a:t>
            </a:r>
            <a:r>
              <a:rPr lang="en-ID" dirty="0" err="1"/>
              <a:t>kinerja</a:t>
            </a:r>
            <a:r>
              <a:rPr lang="en-ID" dirty="0"/>
              <a:t> TI dan </a:t>
            </a:r>
            <a:r>
              <a:rPr lang="en-ID" dirty="0" err="1"/>
              <a:t>cocok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pemantauan</a:t>
            </a:r>
            <a:r>
              <a:rPr lang="en-ID" dirty="0"/>
              <a:t> </a:t>
            </a:r>
            <a:r>
              <a:rPr lang="en-ID" dirty="0" err="1"/>
              <a:t>perusahaan</a:t>
            </a:r>
            <a:r>
              <a:rPr lang="en-ID" dirty="0"/>
              <a:t>. </a:t>
            </a:r>
          </a:p>
          <a:p>
            <a:r>
              <a:rPr lang="en-ID" b="1" dirty="0"/>
              <a:t>MEA01.05</a:t>
            </a:r>
            <a:r>
              <a:rPr lang="en-ID" dirty="0"/>
              <a:t> Ensure the implementation of corrective actions, </a:t>
            </a:r>
            <a:r>
              <a:rPr lang="en-ID" dirty="0" err="1"/>
              <a:t>yaitu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para stakeholder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mengidentifikasi</a:t>
            </a:r>
            <a:r>
              <a:rPr lang="en-ID" dirty="0"/>
              <a:t>, </a:t>
            </a:r>
            <a:r>
              <a:rPr lang="en-ID" dirty="0" err="1"/>
              <a:t>menginisiasi</a:t>
            </a:r>
            <a:r>
              <a:rPr lang="en-ID" dirty="0"/>
              <a:t> dan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mengatasi</a:t>
            </a:r>
            <a:r>
              <a:rPr lang="en-ID" dirty="0"/>
              <a:t> </a:t>
            </a:r>
            <a:r>
              <a:rPr lang="en-ID" dirty="0" err="1"/>
              <a:t>anomali</a:t>
            </a:r>
            <a:r>
              <a:rPr lang="en-ID" dirty="0"/>
              <a:t>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tindakan</a:t>
            </a:r>
            <a:r>
              <a:rPr lang="en-ID" dirty="0"/>
              <a:t> </a:t>
            </a:r>
            <a:r>
              <a:rPr lang="en-ID" dirty="0" err="1"/>
              <a:t>korektif</a:t>
            </a:r>
            <a:r>
              <a:rPr lang="en-ID" dirty="0"/>
              <a:t>. </a:t>
            </a:r>
            <a:endParaRPr lang="en-ID" b="1" dirty="0">
              <a:highlight>
                <a:srgbClr val="FFFF00"/>
              </a:highlight>
            </a:endParaRPr>
          </a:p>
          <a:p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4508668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838</Words>
  <Application>Microsoft Office PowerPoint</Application>
  <PresentationFormat>Widescreen</PresentationFormat>
  <Paragraphs>66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Rubik</vt:lpstr>
      <vt:lpstr>Arial</vt:lpstr>
      <vt:lpstr>Calibri</vt:lpstr>
      <vt:lpstr>Calibri Light</vt:lpstr>
      <vt:lpstr>Office Theme</vt:lpstr>
      <vt:lpstr>Tata Kelola SI/TI Meet 7 : Monitor, Evaluate &amp; Assess (MEA)</vt:lpstr>
      <vt:lpstr>Sub cpmk : </vt:lpstr>
      <vt:lpstr>outline</vt:lpstr>
      <vt:lpstr>People, Process &amp; Technology terkait MEA</vt:lpstr>
      <vt:lpstr>PowerPoint Presentation</vt:lpstr>
      <vt:lpstr>AN OVERVIEW MEA</vt:lpstr>
      <vt:lpstr>MEA-01 Monitor, evaluate and assess performance &amp; conformance</vt:lpstr>
      <vt:lpstr>MEA-01 Monitor, evaluate and assess performance &amp; conformance</vt:lpstr>
      <vt:lpstr>MEA-01 Monitor, evaluate and assess performance &amp; conformance</vt:lpstr>
      <vt:lpstr>MEA-02 Monitor, evaluate and assess the system of internal control</vt:lpstr>
      <vt:lpstr>MEA-02 Monitor, evaluate and assess the system of internal control</vt:lpstr>
      <vt:lpstr>MEA-02 Monitor, evaluate and assess the system of internal control</vt:lpstr>
      <vt:lpstr>MEA-03 Monitor, evaluate and assess compliance with external requirements</vt:lpstr>
      <vt:lpstr>People, Process &amp; Technology terkait MEA</vt:lpstr>
      <vt:lpstr>Tugas INDIVIDU:</vt:lpstr>
      <vt:lpstr>Next week…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toton siplho</cp:lastModifiedBy>
  <cp:revision>5</cp:revision>
  <dcterms:created xsi:type="dcterms:W3CDTF">2020-06-11T01:15:43Z</dcterms:created>
  <dcterms:modified xsi:type="dcterms:W3CDTF">2023-06-23T05:55:07Z</dcterms:modified>
</cp:coreProperties>
</file>