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68" r:id="rId13"/>
    <p:sldId id="267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77" r:id="rId26"/>
    <p:sldId id="26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79035" autoAdjust="0"/>
  </p:normalViewPr>
  <p:slideViewPr>
    <p:cSldViewPr snapToGrid="0">
      <p:cViewPr varScale="1">
        <p:scale>
          <a:sx n="56" d="100"/>
          <a:sy n="56" d="100"/>
        </p:scale>
        <p:origin x="13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F122D-0DE2-468A-A91D-2724B39DCE15}" type="datetimeFigureOut">
              <a:rPr lang="en-ID" smtClean="0"/>
              <a:t>04/11/2021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7C4F0-BEFE-4CDC-80D8-0A972D5ED8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39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7C4F0-BEFE-4CDC-80D8-0A972D5ED827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840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COBIT 5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memberikan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panduan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ISACA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generasi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berikutnya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tentang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tata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kelola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perusahaan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manajemen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TI.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membangun</a:t>
            </a:r>
            <a:endParaRPr lang="en-ID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lebih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15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tahun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penggunaan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praktis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penerapan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COBIT oleh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banyak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perusahaan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pengguna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bisnis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, TI,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risiko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,</a:t>
            </a:r>
          </a:p>
          <a:p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komunitas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keamanan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jaminan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Penggerak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utama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untuk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pengembangan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COBIT 5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termasuk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kebutuhan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baseline="0" dirty="0" err="1">
                <a:latin typeface="Times New Roman" panose="02020603050405020304" pitchFamily="18" charset="0"/>
              </a:rPr>
              <a:t>untuk</a:t>
            </a:r>
            <a:r>
              <a:rPr lang="en-ID" sz="1800" b="0" i="0" u="none" strike="noStrike" baseline="0" dirty="0">
                <a:latin typeface="Times New Roman" panose="02020603050405020304" pitchFamily="18" charset="0"/>
              </a:rPr>
              <a:t>:</a:t>
            </a:r>
          </a:p>
          <a:p>
            <a:endParaRPr lang="en-ID" sz="1800" b="0" i="0" u="none" strike="noStrike" baseline="0" dirty="0">
              <a:latin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7C4F0-BEFE-4CDC-80D8-0A972D5ED82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771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480E8-5570-41E6-8127-F162F6040E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869" y="1798224"/>
            <a:ext cx="624177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869" y="4277899"/>
            <a:ext cx="6241774" cy="12880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93913"/>
            <a:ext cx="2628900" cy="47575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93913"/>
            <a:ext cx="7734300" cy="47575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51671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71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7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7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2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940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356"/>
            <a:ext cx="3932237" cy="1408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4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07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3913"/>
            <a:ext cx="10515600" cy="69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E0A-2BCC-47EB-990F-0378852E639F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haringvision.com/2013/5-prisnsip-cobit-5/" TargetMode="External"/><Relationship Id="rId3" Type="http://schemas.openxmlformats.org/officeDocument/2006/relationships/hyperlink" Target="https://itgid.org/it-governance-salah-satu-pilar-utama-good-corporate-governance/" TargetMode="External"/><Relationship Id="rId7" Type="http://schemas.openxmlformats.org/officeDocument/2006/relationships/hyperlink" Target="https://sharingvision.com/2013/cobit-5/" TargetMode="External"/><Relationship Id="rId2" Type="http://schemas.openxmlformats.org/officeDocument/2006/relationships/hyperlink" Target="https://itgid.org/kupas-tuntas-tata-kelola-it-it-govern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gid.org/prinsip-cobit-5/" TargetMode="External"/><Relationship Id="rId11" Type="http://schemas.openxmlformats.org/officeDocument/2006/relationships/hyperlink" Target="https://mmsi.binus.ac.id/2017/11/17/balanced-scorecard-dan-it-balanced-scorecard/" TargetMode="External"/><Relationship Id="rId5" Type="http://schemas.openxmlformats.org/officeDocument/2006/relationships/hyperlink" Target="https://itgid.org/pengertian-cobit-5/" TargetMode="External"/><Relationship Id="rId10" Type="http://schemas.openxmlformats.org/officeDocument/2006/relationships/hyperlink" Target="https://sharingvision.com/2015/pembaharuan-cobit-4-1-ke-cobit-5/" TargetMode="External"/><Relationship Id="rId4" Type="http://schemas.openxmlformats.org/officeDocument/2006/relationships/hyperlink" Target="https://itgid.org/cobit-5-adalah/" TargetMode="External"/><Relationship Id="rId9" Type="http://schemas.openxmlformats.org/officeDocument/2006/relationships/hyperlink" Target="https://sharingvision.com/2013/7-enablers-cobit-5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MEET 2 :  OVERVIEW COBIT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Noerma</a:t>
            </a:r>
            <a:r>
              <a:rPr lang="en-US" dirty="0"/>
              <a:t> </a:t>
            </a:r>
            <a:r>
              <a:rPr lang="en-US" dirty="0" err="1"/>
              <a:t>Pudji</a:t>
            </a:r>
            <a:r>
              <a:rPr lang="en-US" dirty="0"/>
              <a:t> </a:t>
            </a:r>
            <a:r>
              <a:rPr lang="en-US" dirty="0" err="1"/>
              <a:t>istyanto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84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1348-2512-48BD-9BF4-5F67FCA2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4 </a:t>
            </a:r>
            <a:r>
              <a:rPr lang="en-US" dirty="0" err="1"/>
              <a:t>Perspektif</a:t>
            </a:r>
            <a:r>
              <a:rPr lang="en-US" dirty="0"/>
              <a:t> Balance Scorecard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6E03-FA9B-4C50-AB4E-813BC628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5267" cy="3859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penyusunan</a:t>
            </a:r>
            <a:r>
              <a:rPr lang="en-ID" dirty="0"/>
              <a:t> balance scorecard,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perspektif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 : (</a:t>
            </a:r>
            <a:r>
              <a:rPr lang="en-ID" dirty="0" err="1"/>
              <a:t>Pratiwi</a:t>
            </a:r>
            <a:r>
              <a:rPr lang="en-ID" dirty="0"/>
              <a:t>, 2009)</a:t>
            </a:r>
          </a:p>
          <a:p>
            <a:r>
              <a:rPr lang="en-ID" b="1" dirty="0"/>
              <a:t>Financial Perspective </a:t>
            </a:r>
            <a:r>
              <a:rPr lang="en-ID" dirty="0"/>
              <a:t>: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memuaskan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?</a:t>
            </a:r>
          </a:p>
          <a:p>
            <a:r>
              <a:rPr lang="en-ID" b="1" dirty="0"/>
              <a:t>Customer Perspective: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memuaskan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?</a:t>
            </a:r>
          </a:p>
          <a:p>
            <a:r>
              <a:rPr lang="en-ID" b="1" dirty="0"/>
              <a:t>Internal Business Perspective </a:t>
            </a:r>
            <a:r>
              <a:rPr lang="en-ID" dirty="0"/>
              <a:t>: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pross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, </a:t>
            </a:r>
            <a:r>
              <a:rPr lang="en-ID" dirty="0" err="1"/>
              <a:t>operasi</a:t>
            </a:r>
            <a:r>
              <a:rPr lang="en-ID" dirty="0"/>
              <a:t> dan aftersales services.</a:t>
            </a:r>
          </a:p>
          <a:p>
            <a:r>
              <a:rPr lang="en-ID" b="1" dirty="0"/>
              <a:t>Learning and Growth Perspective </a:t>
            </a:r>
            <a:r>
              <a:rPr lang="en-ID" dirty="0"/>
              <a:t>: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, </a:t>
            </a:r>
            <a:r>
              <a:rPr lang="en-ID" dirty="0" err="1"/>
              <a:t>retensi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 dan </a:t>
            </a:r>
            <a:r>
              <a:rPr lang="en-ID" dirty="0" err="1"/>
              <a:t>produktivitias</a:t>
            </a:r>
            <a:r>
              <a:rPr lang="en-ID" dirty="0"/>
              <a:t> </a:t>
            </a:r>
            <a:r>
              <a:rPr lang="en-ID" dirty="0" err="1"/>
              <a:t>pekerja</a:t>
            </a:r>
            <a:r>
              <a:rPr lang="en-ID" dirty="0"/>
              <a:t>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5EC893A-83B1-4934-931C-B2536F1FD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68" y="1825625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056-39B5-4909-9626-1B3AE8B6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Balanced </a:t>
            </a:r>
            <a:r>
              <a:rPr lang="en-US" dirty="0" err="1"/>
              <a:t>Scorecarad</a:t>
            </a:r>
            <a:r>
              <a:rPr lang="en-US" dirty="0"/>
              <a:t> Framework</a:t>
            </a:r>
            <a:endParaRPr lang="en-ID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BDFBBC-29DA-4947-A707-23AFD25A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77" y="1690688"/>
            <a:ext cx="6963190" cy="4983778"/>
          </a:xfrm>
        </p:spPr>
      </p:pic>
    </p:spTree>
    <p:extLst>
      <p:ext uri="{BB962C8B-B14F-4D97-AF65-F5344CB8AC3E}">
        <p14:creationId xmlns:p14="http://schemas.microsoft.com/office/powerpoint/2010/main" val="3670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58B7-F050-49E4-8213-97564B5D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Contoh</a:t>
            </a:r>
            <a:r>
              <a:rPr lang="en-US" dirty="0"/>
              <a:t> Balance Scorecard</a:t>
            </a:r>
            <a:endParaRPr lang="en-ID" dirty="0"/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2D3511E-0D2C-4D84-B0D2-BA3A8427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225836"/>
            <a:ext cx="3669410" cy="2824534"/>
          </a:xfr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7630F3ED-12EC-4C30-BEDD-DF62352B4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0" y="2353733"/>
            <a:ext cx="7372887" cy="269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A647-CA28-4104-901E-393E827C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</a:t>
            </a:r>
            <a:r>
              <a:rPr lang="en-US" dirty="0" err="1"/>
              <a:t>Adanya</a:t>
            </a:r>
            <a:r>
              <a:rPr lang="en-US" dirty="0"/>
              <a:t> IT Balance Scorecard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F14F-C60D-4924-972D-E881C030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267" cy="3859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Jika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b="1" dirty="0" err="1"/>
              <a:t>sisi</a:t>
            </a:r>
            <a:r>
              <a:rPr lang="en-ID" b="1" dirty="0"/>
              <a:t> management </a:t>
            </a:r>
            <a:r>
              <a:rPr lang="en-ID" b="1" dirty="0" err="1"/>
              <a:t>ada</a:t>
            </a:r>
            <a:r>
              <a:rPr lang="en-ID" b="1" dirty="0"/>
              <a:t> </a:t>
            </a:r>
            <a:r>
              <a:rPr lang="en-ID" b="1" dirty="0" err="1"/>
              <a:t>pengukuran</a:t>
            </a:r>
            <a:r>
              <a:rPr lang="en-ID" b="1" dirty="0"/>
              <a:t> </a:t>
            </a:r>
            <a:r>
              <a:rPr lang="en-ID" b="1" dirty="0" err="1"/>
              <a:t>kinerja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menggunakan</a:t>
            </a:r>
            <a:r>
              <a:rPr lang="en-ID" b="1" dirty="0"/>
              <a:t> Balance </a:t>
            </a:r>
            <a:r>
              <a:rPr lang="en-ID" b="1" dirty="0" err="1"/>
              <a:t>Scorecaard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b="1" dirty="0" err="1"/>
              <a:t>perlu</a:t>
            </a:r>
            <a:r>
              <a:rPr lang="en-ID" b="1" dirty="0"/>
              <a:t> </a:t>
            </a:r>
            <a:r>
              <a:rPr lang="en-ID" b="1" dirty="0" err="1"/>
              <a:t>dilakukannya</a:t>
            </a:r>
            <a:r>
              <a:rPr lang="en-ID" b="1" dirty="0"/>
              <a:t> </a:t>
            </a:r>
            <a:r>
              <a:rPr lang="en-ID" b="1" dirty="0" err="1"/>
              <a:t>sebuah</a:t>
            </a:r>
            <a:r>
              <a:rPr lang="en-ID" b="1" dirty="0"/>
              <a:t> </a:t>
            </a:r>
            <a:r>
              <a:rPr lang="en-ID" b="1" dirty="0" err="1"/>
              <a:t>pengukuran</a:t>
            </a:r>
            <a:r>
              <a:rPr lang="en-ID" b="1" dirty="0"/>
              <a:t> </a:t>
            </a:r>
            <a:r>
              <a:rPr lang="en-ID" b="1" dirty="0" err="1"/>
              <a:t>kinerja</a:t>
            </a:r>
            <a:r>
              <a:rPr lang="en-ID" b="1" dirty="0"/>
              <a:t> </a:t>
            </a:r>
            <a:r>
              <a:rPr lang="en-ID" b="1" dirty="0" err="1"/>
              <a:t>khusunya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teknlogoi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r>
              <a:rPr lang="en-ID" dirty="0"/>
              <a:t>. Hal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b="1" dirty="0"/>
              <a:t>agar </a:t>
            </a:r>
            <a:r>
              <a:rPr lang="en-ID" b="1" dirty="0" err="1"/>
              <a:t>teknologi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r>
              <a:rPr lang="en-ID" b="1" dirty="0"/>
              <a:t> yang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dapat</a:t>
            </a:r>
            <a:r>
              <a:rPr lang="en-ID" b="1" dirty="0"/>
              <a:t> di </a:t>
            </a:r>
            <a:r>
              <a:rPr lang="en-ID" b="1" dirty="0" err="1"/>
              <a:t>ukur</a:t>
            </a:r>
            <a:r>
              <a:rPr lang="en-ID" b="1" dirty="0"/>
              <a:t> </a:t>
            </a:r>
            <a:r>
              <a:rPr lang="en-ID" b="1" dirty="0" err="1"/>
              <a:t>serta</a:t>
            </a:r>
            <a:r>
              <a:rPr lang="en-ID" b="1" dirty="0"/>
              <a:t> di </a:t>
            </a:r>
            <a:r>
              <a:rPr lang="en-ID" b="1" dirty="0" err="1"/>
              <a:t>evaluasi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Menurut</a:t>
            </a:r>
            <a:r>
              <a:rPr lang="en-ID" dirty="0"/>
              <a:t> Win Van </a:t>
            </a:r>
            <a:r>
              <a:rPr lang="en-ID" dirty="0" err="1"/>
              <a:t>Grembergen</a:t>
            </a:r>
            <a:r>
              <a:rPr lang="en-ID" dirty="0"/>
              <a:t> (2001), IT Balanced Scorecard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transisi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framework balance scorecard yang </a:t>
            </a:r>
            <a:r>
              <a:rPr lang="en-ID" dirty="0" err="1"/>
              <a:t>digambarkan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0317CF-5867-4F01-B72B-3BF4DA6A9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8"/>
          <a:stretch/>
        </p:blipFill>
        <p:spPr>
          <a:xfrm>
            <a:off x="6375400" y="1920696"/>
            <a:ext cx="5341344" cy="30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9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AE6E-2955-47ED-A64B-DCEF45AF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K. 4 </a:t>
            </a:r>
            <a:r>
              <a:rPr lang="en-US" dirty="0" err="1"/>
              <a:t>Persepektif</a:t>
            </a:r>
            <a:r>
              <a:rPr lang="en-US" dirty="0"/>
              <a:t> IT Balance Scorecard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3CEB-466A-44DF-AAD1-64E963DBF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IT Balance Scorecard, </a:t>
            </a:r>
            <a:r>
              <a:rPr lang="en-ID" dirty="0" err="1"/>
              <a:t>Grembergen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4 </a:t>
            </a:r>
            <a:r>
              <a:rPr lang="en-ID" dirty="0" err="1"/>
              <a:t>perspektif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 IT Balance </a:t>
            </a:r>
            <a:r>
              <a:rPr lang="en-ID" dirty="0" err="1"/>
              <a:t>ScoreCard</a:t>
            </a:r>
            <a:r>
              <a:rPr lang="en-ID" dirty="0"/>
              <a:t>, </a:t>
            </a:r>
            <a:r>
              <a:rPr lang="en-ID" dirty="0" err="1"/>
              <a:t>antara</a:t>
            </a:r>
            <a:r>
              <a:rPr lang="en-ID" dirty="0"/>
              <a:t> lain: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/>
              <a:t>Customer orientation: </a:t>
            </a:r>
            <a:r>
              <a:rPr lang="en-ID" dirty="0" err="1"/>
              <a:t>menjadi</a:t>
            </a:r>
            <a:r>
              <a:rPr lang="en-ID" dirty="0"/>
              <a:t> supplier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supplier.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/>
              <a:t>Corporate contribution: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dan </a:t>
            </a:r>
            <a:r>
              <a:rPr lang="en-ID" dirty="0" err="1"/>
              <a:t>berkontribusi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penyampaian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/>
              <a:t>Operational excellence: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efektif</a:t>
            </a:r>
            <a:r>
              <a:rPr lang="en-ID" dirty="0"/>
              <a:t> pada </a:t>
            </a:r>
            <a:r>
              <a:rPr lang="en-ID" dirty="0" err="1"/>
              <a:t>tingkat</a:t>
            </a:r>
            <a:r>
              <a:rPr lang="en-ID" dirty="0"/>
              <a:t> dan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ditargetkan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/>
              <a:t>Future orientation: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internal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inovasi</a:t>
            </a:r>
            <a:r>
              <a:rPr lang="en-ID" dirty="0"/>
              <a:t>, </a:t>
            </a:r>
            <a:r>
              <a:rPr lang="en-ID" dirty="0" err="1"/>
              <a:t>pembelajaran</a:t>
            </a:r>
            <a:r>
              <a:rPr lang="en-ID" dirty="0"/>
              <a:t>, dan </a:t>
            </a:r>
            <a:r>
              <a:rPr lang="en-ID" dirty="0" err="1"/>
              <a:t>pertumbuhan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pribadi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97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E2A0-61A0-4BC9-80AB-24E441AF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L. IT Balanced Scorecard Framework</a:t>
            </a:r>
            <a:endParaRPr lang="en-ID" dirty="0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DA68B0C-778F-4009-A2B5-E7E2B57B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" y="1826155"/>
            <a:ext cx="5947130" cy="4521033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9045FC3-8DA2-4112-84CF-FD2B22DFF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1709737"/>
            <a:ext cx="5141566" cy="46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25E8-E822-49A4-A975-64D27730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Pengenalan</a:t>
            </a:r>
            <a:r>
              <a:rPr lang="en-US" dirty="0"/>
              <a:t> COBIT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4F19-A8A4-40BE-8198-B3B41617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membantu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tingkatan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manajerial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tetapi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penerapan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membutuhkan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biaya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cukup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besar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resiko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kegagalan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tidak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kecil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penerapan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maksimal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dibutuhkan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pemahaman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mengenai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konsep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dasar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berlaku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dimanfaatkan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pengelolaan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pengembangan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COBIT 5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 set of best practice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(framework)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pengelolaan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(IT management)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lengkap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executive summary, framework, control objectives, audit guidelines, implementation tool set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management guidelines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yang sangat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berguna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3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1374-C410-492A-9D39-D13A69F2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N. COBIT 5 Product Family</a:t>
            </a:r>
            <a:endParaRPr lang="en-ID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DD5488-8F54-466C-9C65-3EF84ECE5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66" y="1814054"/>
            <a:ext cx="7200358" cy="4739145"/>
          </a:xfrm>
        </p:spPr>
      </p:pic>
    </p:spTree>
    <p:extLst>
      <p:ext uri="{BB962C8B-B14F-4D97-AF65-F5344CB8AC3E}">
        <p14:creationId xmlns:p14="http://schemas.microsoft.com/office/powerpoint/2010/main" val="38580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C07-6B45-4C69-B79F-842F0870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O. 5 </a:t>
            </a:r>
            <a:r>
              <a:rPr lang="en-US" dirty="0" err="1"/>
              <a:t>Prinsip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COBIT </a:t>
            </a:r>
            <a:endParaRPr lang="en-ID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3ED5E0B-23A0-4D62-94C1-6AAB91934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397" y="1859492"/>
            <a:ext cx="5299403" cy="4575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F0747-400C-4AF2-A2D7-E5B9030B95CF}"/>
              </a:ext>
            </a:extLst>
          </p:cNvPr>
          <p:cNvSpPr txBox="1"/>
          <p:nvPr/>
        </p:nvSpPr>
        <p:spPr>
          <a:xfrm>
            <a:off x="499533" y="2760133"/>
            <a:ext cx="5799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1. Meeting Stakeholder Needs</a:t>
            </a:r>
          </a:p>
          <a:p>
            <a:r>
              <a:rPr lang="en-US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2. Covering the Enterprise End-to-End</a:t>
            </a:r>
          </a:p>
          <a:p>
            <a:r>
              <a:rPr lang="en-US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3. Applying a Single, Integrated Network</a:t>
            </a:r>
            <a:endParaRPr lang="en-US" b="1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4. Enabling a Holistic Approach</a:t>
            </a:r>
          </a:p>
          <a:p>
            <a:r>
              <a:rPr lang="en-US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US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5. Separating Governance from Management</a:t>
            </a:r>
            <a:endParaRPr lang="en-US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838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274A-93A2-40E2-B91E-4EF1A8B0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0" i="0" u="none" strike="noStrike" baseline="0" dirty="0">
                <a:latin typeface="Calibri" panose="020F0502020204030204" pitchFamily="34" charset="0"/>
              </a:rPr>
              <a:t>P. Seven enabler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kesuksesan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AB68-1785-4407-B1A7-BD1E1603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826154"/>
            <a:ext cx="4885266" cy="38595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7 enablers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COBIT 5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meliputi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Principles, Policies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Organisational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Strucutres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Culture, Ethics and Behaviour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Services, Infrastructure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People, Skills and Competencies</a:t>
            </a:r>
          </a:p>
          <a:p>
            <a:endParaRPr lang="en-ID" dirty="0"/>
          </a:p>
        </p:txBody>
      </p:sp>
      <p:pic>
        <p:nvPicPr>
          <p:cNvPr id="5" name="Picture 4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9F5659F9-2AE2-4EE4-971D-D818B8772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0" t="9322" r="13474" b="21463"/>
          <a:stretch/>
        </p:blipFill>
        <p:spPr>
          <a:xfrm>
            <a:off x="6096000" y="1961620"/>
            <a:ext cx="5842207" cy="38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51BC-6DD3-426C-A73F-894C7784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CPMK-2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FC15-9008-4688-B8B6-31C4D942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Mahasiswa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mampu</a:t>
            </a:r>
            <a:r>
              <a:rPr lang="en-ID" sz="360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menjelaskan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konsep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seven enabler pada tata Kelola</a:t>
            </a:r>
            <a:r>
              <a:rPr lang="en-ID" sz="3600" dirty="0">
                <a:latin typeface="Calibri" panose="020F0502020204030204" pitchFamily="34" charset="0"/>
              </a:rPr>
              <a:t> 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dan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TI </a:t>
            </a:r>
            <a:r>
              <a:rPr lang="en-ID" sz="3600" b="0" i="0" u="none" strike="noStrike" baseline="0" dirty="0" err="1">
                <a:latin typeface="Calibri" panose="020F0502020204030204" pitchFamily="34" charset="0"/>
              </a:rPr>
              <a:t>berbasis</a:t>
            </a:r>
            <a:r>
              <a:rPr lang="en-ID" sz="3600" b="0" i="0" u="none" strike="noStrike" baseline="0" dirty="0">
                <a:latin typeface="Calibri" panose="020F0502020204030204" pitchFamily="34" charset="0"/>
              </a:rPr>
              <a:t> COBIT 5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09567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B519-E69F-4187-9679-6BA1D3F3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Q. COBIT 5 Framework</a:t>
            </a:r>
            <a:endParaRPr lang="en-ID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2937D0E-AC2B-47AC-AF4C-174CF457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67" y="1690688"/>
            <a:ext cx="6197598" cy="4386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9F3DA-16C0-4AB4-8300-5A1A71BB606E}"/>
              </a:ext>
            </a:extLst>
          </p:cNvPr>
          <p:cNvSpPr txBox="1"/>
          <p:nvPr/>
        </p:nvSpPr>
        <p:spPr>
          <a:xfrm>
            <a:off x="220135" y="1758079"/>
            <a:ext cx="5317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COBIT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dirancang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34 control objective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tercermin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4 domain (IT Governance Institute, 2007)</a:t>
            </a:r>
          </a:p>
          <a:p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Control Objectives for Information and related Technology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(COBIT)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berguna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IT users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keyakinan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kehandalan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aplikasi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dipergunakan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Sedangkan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para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manfaat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menyusun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strategic IT plan,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information architecture,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procurement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pengadaan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pembelian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inventaris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66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4AD7-0825-4828-AB0E-CA3C90E8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Pertama</a:t>
            </a:r>
            <a:r>
              <a:rPr lang="en-US" dirty="0"/>
              <a:t> COBIT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2710-18FF-4D18-8BB5-237072B4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8467" cy="3859558"/>
          </a:xfrm>
        </p:spPr>
        <p:txBody>
          <a:bodyPr/>
          <a:lstStyle/>
          <a:p>
            <a:pPr marL="0" indent="0">
              <a:buNone/>
            </a:pP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Plan and Organise (PO)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umum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domain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meliputi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strategi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taktik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berkontribusi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pencapaian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sasaran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Domain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dibagi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10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fase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prosesnya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yaitu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ECED3-4ABB-4E1F-AEE0-DC0EBF463E9E}"/>
              </a:ext>
            </a:extLst>
          </p:cNvPr>
          <p:cNvSpPr txBox="1"/>
          <p:nvPr/>
        </p:nvSpPr>
        <p:spPr>
          <a:xfrm>
            <a:off x="6265333" y="1720840"/>
            <a:ext cx="50884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PO1: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Mendefinisikan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rencana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PO2: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Mendefinisikan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arsitektur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PO3: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arahan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PO4: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Mendefinisikan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TI,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keterhubungannya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PO5: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investasi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PO6: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Mengkomunikasikan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arahan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PO7: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PO8: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kualitas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PO9: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Menaksir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resiko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PO10: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proyek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5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91E1-8788-49A6-A4C2-1351E34B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Kedua</a:t>
            </a:r>
            <a:r>
              <a:rPr lang="en-US" dirty="0"/>
              <a:t> COBIT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B59F-FCE9-4B77-BA4D-8875CD4AB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3859558"/>
          </a:xfrm>
        </p:spPr>
        <p:txBody>
          <a:bodyPr>
            <a:normAutofit lnSpcReduction="10000"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Acquire and Implement (AI)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Domain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menggambarkan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perubahan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pemeliharaan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selaras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sasaran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bisnis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Domain AI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terbagi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TI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dilihat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tabel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berikut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CB2E4-B282-4ADB-B616-3B2B86C10594}"/>
              </a:ext>
            </a:extLst>
          </p:cNvPr>
          <p:cNvSpPr txBox="1"/>
          <p:nvPr/>
        </p:nvSpPr>
        <p:spPr>
          <a:xfrm>
            <a:off x="6366935" y="2185743"/>
            <a:ext cx="47159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AI1: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Solusi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Otomatis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AI2: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Memelihara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Software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Aplikasi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AI3: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Memlihara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Infrastruktur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AI4: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Memungkinkan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Operasional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Penggunaan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AI5: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Memenuhi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Sumber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</a:t>
            </a: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AI6: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Perubahan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AI7: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Instalasi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Akreditasi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Solusi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beserta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Perubahannya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800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8FB3-5C9F-42FD-AEBF-7FC435E4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Ketiga</a:t>
            </a:r>
            <a:r>
              <a:rPr lang="en-US" dirty="0"/>
              <a:t> COBIT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2C222-9954-4760-826E-5499DC6E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9558"/>
          </a:xfrm>
        </p:spPr>
        <p:txBody>
          <a:bodyPr>
            <a:normAutofit lnSpcReduction="10000"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Deliver and Support (DS)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Domain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mencakup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penyampaian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aktual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diminta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termasuk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pengelolaan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kelancaran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keamanan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dukungan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pengelolaan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data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operasional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fasilitas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meliputi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D6F45-9B09-4890-BA0A-CC406646A3B7}"/>
              </a:ext>
            </a:extLst>
          </p:cNvPr>
          <p:cNvSpPr txBox="1"/>
          <p:nvPr/>
        </p:nvSpPr>
        <p:spPr>
          <a:xfrm>
            <a:off x="6189133" y="182562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DS1: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Tingkat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DS2: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Pihak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Ketiga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DS3: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Kinerja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Kapasitas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DS4: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Layanan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Berkelanjutan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DS5: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Keamanan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DS6: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Mengidentifikasi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Mengalokasikan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Biaya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DS7: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Mendidik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Melatih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Pengguna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DS8: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service desk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DS9: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Konfigurasi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DS10: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Permasalahan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DS11: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Data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DS12: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Lingkungan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Fisik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DS13: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Operasi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6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745-6518-49D6-86CE-BCDB70B0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Keempat</a:t>
            </a:r>
            <a:r>
              <a:rPr lang="en-US" dirty="0"/>
              <a:t> COBIT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1695-0CA5-47C2-B3EE-BD47861E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0467" cy="3859558"/>
          </a:xfrm>
        </p:spPr>
        <p:txBody>
          <a:bodyPr>
            <a:normAutofit fontScale="77500" lnSpcReduction="20000"/>
          </a:bodyPr>
          <a:lstStyle/>
          <a:p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Monitor and Evaluate (ME)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Domain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terkait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kontrol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internal,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pemenuhan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aturan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menyediakan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Fungsi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doman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sendiri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seluruh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dikontrol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periodik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bermaksud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menjaga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kualitas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pemenuhan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kebutuhan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pasar.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Berbeda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domain yang lain, ME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4 proses TI,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yaitu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F71C8-A51F-46DF-9A52-5E1ACD08797E}"/>
              </a:ext>
            </a:extLst>
          </p:cNvPr>
          <p:cNvSpPr txBox="1"/>
          <p:nvPr/>
        </p:nvSpPr>
        <p:spPr>
          <a:xfrm>
            <a:off x="5892799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ME1: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Mengawasi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Mengevaluasi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Kinerja TI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ME2: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Mengawasi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Mengevaluasi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Kontrol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Internal</a:t>
            </a: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ME3: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Memastikan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Pemenuhan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Kebutuhan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Eksternal</a:t>
            </a:r>
            <a:endParaRPr lang="en-ID" b="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 algn="just"/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ME4: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Menyediakan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Kelola TI</a:t>
            </a:r>
          </a:p>
        </p:txBody>
      </p:sp>
    </p:spTree>
    <p:extLst>
      <p:ext uri="{BB962C8B-B14F-4D97-AF65-F5344CB8AC3E}">
        <p14:creationId xmlns:p14="http://schemas.microsoft.com/office/powerpoint/2010/main" val="251112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D940-A93D-4FB1-8401-9CD5EFAC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: </a:t>
            </a:r>
            <a:r>
              <a:rPr lang="en-US" dirty="0" err="1"/>
              <a:t>Individu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A12C-C812-42E2-9DC0-671E1355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Buatlah</a:t>
            </a:r>
            <a:r>
              <a:rPr lang="en-US" sz="2800" dirty="0"/>
              <a:t> </a:t>
            </a:r>
            <a:r>
              <a:rPr lang="en-US" sz="2800" dirty="0" err="1"/>
              <a:t>Rangkuman</a:t>
            </a:r>
            <a:r>
              <a:rPr lang="en-US" sz="2800" dirty="0"/>
              <a:t> </a:t>
            </a:r>
            <a:r>
              <a:rPr lang="en-US" dirty="0"/>
              <a:t>di </a:t>
            </a:r>
            <a:r>
              <a:rPr lang="en-US" sz="2800" dirty="0"/>
              <a:t>Blog Masing-Masing </a:t>
            </a:r>
            <a:r>
              <a:rPr lang="en-US" sz="2800" dirty="0" err="1"/>
              <a:t>seputar</a:t>
            </a:r>
            <a:r>
              <a:rPr lang="en-US" sz="2800" dirty="0"/>
              <a:t> </a:t>
            </a:r>
            <a:r>
              <a:rPr lang="en-US" sz="2800" dirty="0" err="1"/>
              <a:t>Studi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GCG di </a:t>
            </a:r>
            <a:r>
              <a:rPr lang="en-US" dirty="0" err="1"/>
              <a:t>Suatu</a:t>
            </a:r>
            <a:r>
              <a:rPr lang="en-US" dirty="0"/>
              <a:t> Perusahaan</a:t>
            </a:r>
          </a:p>
          <a:p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Regulasi</a:t>
            </a:r>
            <a:r>
              <a:rPr lang="en-US" dirty="0"/>
              <a:t> </a:t>
            </a:r>
            <a:r>
              <a:rPr lang="en-ID" dirty="0">
                <a:latin typeface="Calibri" panose="020F0502020204030204" pitchFamily="34" charset="0"/>
              </a:rPr>
              <a:t>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asional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terkait</a:t>
            </a:r>
            <a:r>
              <a:rPr lang="en-ID" dirty="0">
                <a:latin typeface="Calibri" panose="020F0502020204030204" pitchFamily="34" charset="0"/>
              </a:rPr>
              <a:t> tata Kelola TI di </a:t>
            </a:r>
            <a:r>
              <a:rPr lang="en-ID" dirty="0" err="1">
                <a:latin typeface="Calibri" panose="020F0502020204030204" pitchFamily="34" charset="0"/>
              </a:rPr>
              <a:t>suatu</a:t>
            </a:r>
            <a:r>
              <a:rPr lang="en-ID" dirty="0">
                <a:latin typeface="Calibri" panose="020F0502020204030204" pitchFamily="34" charset="0"/>
              </a:rPr>
              <a:t> Kementerian/Lembaga/</a:t>
            </a:r>
            <a:r>
              <a:rPr lang="en-ID" dirty="0" err="1">
                <a:latin typeface="Calibri" panose="020F0502020204030204" pitchFamily="34" charset="0"/>
              </a:rPr>
              <a:t>Instansi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</a:rPr>
              <a:t>Pemerintahan</a:t>
            </a:r>
            <a:endParaRPr lang="en-ID" dirty="0">
              <a:latin typeface="Calibri" panose="020F0502020204030204" pitchFamily="34" charset="0"/>
            </a:endParaRPr>
          </a:p>
          <a:p>
            <a:r>
              <a:rPr lang="en-ID" dirty="0" err="1">
                <a:latin typeface="Calibri" panose="020F0502020204030204" pitchFamily="34" charset="0"/>
              </a:rPr>
              <a:t>Penerapan</a:t>
            </a:r>
            <a:r>
              <a:rPr lang="en-ID" dirty="0">
                <a:latin typeface="Calibri" panose="020F0502020204030204" pitchFamily="34" charset="0"/>
              </a:rPr>
              <a:t> Balance Score Card dan IT Balance Scorecard di </a:t>
            </a:r>
            <a:r>
              <a:rPr lang="en-ID" dirty="0" err="1">
                <a:latin typeface="Calibri" panose="020F0502020204030204" pitchFamily="34" charset="0"/>
              </a:rPr>
              <a:t>suatu</a:t>
            </a:r>
            <a:r>
              <a:rPr lang="en-ID" dirty="0">
                <a:latin typeface="Calibri" panose="020F0502020204030204" pitchFamily="34" charset="0"/>
              </a:rPr>
              <a:t> Perusahaan</a:t>
            </a:r>
          </a:p>
          <a:p>
            <a:endParaRPr lang="en-ID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</a:rPr>
              <a:t>Deadline 1 </a:t>
            </a:r>
            <a:r>
              <a:rPr lang="en-ID" dirty="0" err="1">
                <a:latin typeface="Calibri" panose="020F0502020204030204" pitchFamily="34" charset="0"/>
              </a:rPr>
              <a:t>Minggu</a:t>
            </a:r>
            <a:endParaRPr lang="en-ID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D" dirty="0"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000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5A7E-C387-45F1-B055-8B38F550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Reffrensi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B366-57E0-4B93-AD95-32F1ACC3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dirty="0">
                <a:hlinkClick r:id="rId2"/>
              </a:rPr>
              <a:t>https://itgid.org/it-governance/</a:t>
            </a:r>
          </a:p>
          <a:p>
            <a:r>
              <a:rPr lang="en-ID" dirty="0">
                <a:hlinkClick r:id="rId2"/>
              </a:rPr>
              <a:t>https://itgid.org/kupas-tuntas-tata-kelola-it-it-governance</a:t>
            </a:r>
            <a:endParaRPr lang="en-ID" dirty="0">
              <a:hlinkClick r:id="rId3"/>
            </a:endParaRPr>
          </a:p>
          <a:p>
            <a:r>
              <a:rPr lang="en-ID" dirty="0">
                <a:hlinkClick r:id="rId3"/>
              </a:rPr>
              <a:t>https://itgid.org/it-governance-salah-satu-pilar-utama-good-corporate-governance/</a:t>
            </a:r>
            <a:r>
              <a:rPr lang="en-ID" dirty="0"/>
              <a:t> </a:t>
            </a:r>
          </a:p>
          <a:p>
            <a:r>
              <a:rPr lang="en-ID" dirty="0">
                <a:hlinkClick r:id="rId4"/>
              </a:rPr>
              <a:t>https://itgid.org/cobit-5-adalah/</a:t>
            </a:r>
            <a:r>
              <a:rPr lang="en-ID" dirty="0"/>
              <a:t> </a:t>
            </a:r>
          </a:p>
          <a:p>
            <a:r>
              <a:rPr lang="en-ID" dirty="0">
                <a:hlinkClick r:id="rId5"/>
              </a:rPr>
              <a:t>https://itgid.org/pengertian-cobit-5/</a:t>
            </a:r>
            <a:r>
              <a:rPr lang="en-ID" dirty="0"/>
              <a:t> </a:t>
            </a:r>
          </a:p>
          <a:p>
            <a:r>
              <a:rPr lang="en-ID" dirty="0">
                <a:hlinkClick r:id="rId6"/>
              </a:rPr>
              <a:t>https://itgid.org/prinsip-cobit-5/</a:t>
            </a:r>
            <a:r>
              <a:rPr lang="en-ID" dirty="0"/>
              <a:t> </a:t>
            </a:r>
          </a:p>
          <a:p>
            <a:r>
              <a:rPr lang="en-ID" dirty="0">
                <a:hlinkClick r:id="rId7"/>
              </a:rPr>
              <a:t>https://sharingvision.com/2013/cobit-5/</a:t>
            </a:r>
            <a:r>
              <a:rPr lang="en-ID" dirty="0"/>
              <a:t> </a:t>
            </a:r>
          </a:p>
          <a:p>
            <a:r>
              <a:rPr lang="en-ID" dirty="0">
                <a:hlinkClick r:id="rId8"/>
              </a:rPr>
              <a:t>https://sharingvision.com/2013/5-prisnsip-cobit-5/</a:t>
            </a:r>
            <a:r>
              <a:rPr lang="en-ID" dirty="0"/>
              <a:t> </a:t>
            </a:r>
          </a:p>
          <a:p>
            <a:r>
              <a:rPr lang="en-ID" dirty="0">
                <a:hlinkClick r:id="rId9"/>
              </a:rPr>
              <a:t>https://sharingvision.com/2013/7-enablers-cobit-5/</a:t>
            </a:r>
            <a:r>
              <a:rPr lang="en-ID" dirty="0"/>
              <a:t> </a:t>
            </a:r>
          </a:p>
          <a:p>
            <a:r>
              <a:rPr lang="en-ID" dirty="0">
                <a:hlinkClick r:id="rId10"/>
              </a:rPr>
              <a:t>https://sharingvision.com/2015/pembaharuan-cobit-4-1-ke-cobit-5/</a:t>
            </a:r>
            <a:r>
              <a:rPr lang="en-ID" dirty="0"/>
              <a:t> </a:t>
            </a:r>
          </a:p>
          <a:p>
            <a:r>
              <a:rPr lang="en-ID" dirty="0">
                <a:hlinkClick r:id="rId11"/>
              </a:rPr>
              <a:t>https://mmsi.binus.ac.id/2017/11/17/balanced-scorecard-dan-it-balanced-scorecard/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03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372883"/>
            <a:ext cx="10972800" cy="1143000"/>
          </a:xfrm>
        </p:spPr>
        <p:txBody>
          <a:bodyPr/>
          <a:lstStyle/>
          <a:p>
            <a:pPr algn="ctr"/>
            <a:r>
              <a:rPr lang="en-US" b="1" dirty="0"/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2F8-8C67-4E6B-8FB9-1CA4BDB0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Pembelajara</a:t>
            </a:r>
            <a:r>
              <a:rPr lang="en-US" dirty="0"/>
              <a:t> </a:t>
            </a:r>
            <a:r>
              <a:rPr lang="en-US" dirty="0" err="1"/>
              <a:t>Minggu</a:t>
            </a:r>
            <a:r>
              <a:rPr lang="en-US" dirty="0"/>
              <a:t> ke-2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6815A-DAB9-4741-AF3E-1AE560C0D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D" b="0" i="0" u="none" strike="noStrike" baseline="0" dirty="0" err="1">
                <a:latin typeface="Calibri" panose="020F0502020204030204" pitchFamily="34" charset="0"/>
              </a:rPr>
              <a:t>Relasi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GCG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dengan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tata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kelola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dan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pengelolaan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TI</a:t>
            </a:r>
          </a:p>
          <a:p>
            <a:pPr algn="l"/>
            <a:r>
              <a:rPr lang="en-ID" b="0" i="0" u="none" strike="noStrike" baseline="0" dirty="0" err="1">
                <a:latin typeface="Calibri" panose="020F0502020204030204" pitchFamily="34" charset="0"/>
              </a:rPr>
              <a:t>Regulasi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nasional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terkait</a:t>
            </a:r>
            <a:r>
              <a:rPr lang="en-ID" dirty="0">
                <a:latin typeface="Calibri" panose="020F0502020204030204" pitchFamily="34" charset="0"/>
              </a:rPr>
              <a:t> tata Kelola TI</a:t>
            </a:r>
          </a:p>
          <a:p>
            <a:pPr algn="l"/>
            <a:r>
              <a:rPr lang="en-ID" b="0" i="0" u="none" strike="noStrike" baseline="0" dirty="0">
                <a:latin typeface="Calibri" panose="020F0502020204030204" pitchFamily="34" charset="0"/>
              </a:rPr>
              <a:t>Balanced Scorecard (BSC)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sebagai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framework</a:t>
            </a:r>
          </a:p>
          <a:p>
            <a:pPr algn="l"/>
            <a:r>
              <a:rPr lang="en-ID" b="0" i="0" u="none" strike="noStrike" baseline="0" dirty="0" err="1">
                <a:latin typeface="Calibri" panose="020F0502020204030204" pitchFamily="34" charset="0"/>
              </a:rPr>
              <a:t>Pengenalan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COBIT 5 family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framework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utama</a:t>
            </a:r>
            <a:endParaRPr lang="en-ID" dirty="0"/>
          </a:p>
          <a:p>
            <a:pPr algn="l"/>
            <a:r>
              <a:rPr lang="en-ID" b="0" i="0" u="none" strike="noStrike" baseline="0" dirty="0">
                <a:latin typeface="Calibri" panose="020F0502020204030204" pitchFamily="34" charset="0"/>
              </a:rPr>
              <a:t>Seven enabler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kesuksesan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implementasi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657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6C37-C6EF-4FBF-9CBD-23D20949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0" i="0" u="none" strike="noStrike" baseline="0" dirty="0">
                <a:latin typeface="Calibri" panose="020F0502020204030204" pitchFamily="34" charset="0"/>
              </a:rPr>
              <a:t>A. Good Corporate Governance (GCG)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9DB71-45E5-428E-AF34-EE4C90B8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D" b="1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Good Corporate Governance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(GCG)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harfiah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diartikan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GCG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suatu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struktur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mengatur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hubungan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harmonis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tentang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dewan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komisaris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Direksi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Pemegang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Saham dan Para Stakeholder 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lainnya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bentuk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sistem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pengecekan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perimbangan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kewenangan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atas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pengendalian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membatasi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munculnya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dua</a:t>
            </a:r>
            <a:r>
              <a:rPr lang="en-ID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peluang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: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pengelolaan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salah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penyalahgunaan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aset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serta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suatu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proses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transparan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penentuan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tujuan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pencapaian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berikut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pengukuran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kinerjanya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GCG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kaidah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norma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ataupun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pedoman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harus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digunakan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oleh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pimpinan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para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karyawan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agar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seluruh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tindakan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strategis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semata-mata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mendukung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kepentingan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Seluruh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manajemen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diwajibakan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mematuhi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melaksanakan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pedoman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disusun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pelaksanaan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GCG.</a:t>
            </a:r>
          </a:p>
          <a:p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13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715C-435D-4EF0-BA1E-8167ABB1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B. </a:t>
            </a:r>
            <a:r>
              <a:rPr lang="en-US" b="1" dirty="0" err="1"/>
              <a:t>Relasi</a:t>
            </a:r>
            <a:r>
              <a:rPr lang="en-US" b="1" dirty="0"/>
              <a:t> GCG </a:t>
            </a:r>
            <a:r>
              <a:rPr lang="en-US" b="1" dirty="0" err="1"/>
              <a:t>dengan</a:t>
            </a:r>
            <a:r>
              <a:rPr lang="en-US" b="1" dirty="0"/>
              <a:t> IT Governance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85A5-7123-4A92-A86F-1C67AA3D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menerapkan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prinsip-prinsip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Good Corporate Governance(GCG)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pengelolaan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(TI),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perlu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disusun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(IT Governance)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menjadi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bagian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integral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Enterprise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agar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menjamin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pemanfaatan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implementasi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TI. 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salah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pilar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GCG.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pelaksanaan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sangat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diperlukan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standar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mengacu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standar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internasional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telah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diterima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luas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teruji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implementasinya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indent="0">
              <a:buNone/>
            </a:pPr>
            <a:endParaRPr lang="en-ID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 marL="0" indent="0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menyusun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1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segala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aktifitas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berbasis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terkontrol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mencapai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efisiensi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efektif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Teknologi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informasi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dasarnya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berbentuk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system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saling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terintegrasi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jika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kerusakan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di salah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titik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berdampak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domino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titik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lain.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mencapai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1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Good Corporate Governance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(GCG)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diperlukan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adanya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penyusunan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1" i="1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891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F144-64C4-4559-9AE6-6A03135E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D" b="0" i="0" u="none" strike="noStrike" baseline="0" dirty="0">
                <a:latin typeface="Calibri" panose="020F0502020204030204" pitchFamily="34" charset="0"/>
              </a:rPr>
              <a:t>C.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Regulasi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en-ID" dirty="0">
                <a:latin typeface="Calibri" panose="020F0502020204030204" pitchFamily="34" charset="0"/>
              </a:rPr>
              <a:t>N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asional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terkait</a:t>
            </a:r>
            <a:r>
              <a:rPr lang="en-ID" dirty="0">
                <a:latin typeface="Calibri" panose="020F0502020204030204" pitchFamily="34" charset="0"/>
              </a:rPr>
              <a:t> tata Kelola 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928E-ED12-49C2-98EE-26B899DD9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Menteri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41/Per/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Men.Kominfo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/11/2007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Panduan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Tata Kelola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Nasional Menteri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dirty="0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rgbClr val="29252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endParaRPr lang="en-ID" dirty="0">
              <a:solidFill>
                <a:srgbClr val="292526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Menteri Badan Usaha Milik Negara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PER-02/MBU/2013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Panduan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Penyusunan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Pengelolaan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Badan Usaha Milik Negara</a:t>
            </a:r>
          </a:p>
          <a:p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Sekjen</a:t>
            </a:r>
            <a:r>
              <a:rPr lang="en-US" dirty="0"/>
              <a:t> Kementerian </a:t>
            </a:r>
            <a:r>
              <a:rPr lang="en-US" dirty="0" err="1"/>
              <a:t>Komunikasi</a:t>
            </a:r>
            <a:r>
              <a:rPr lang="en-US" dirty="0"/>
              <a:t> dan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 2018 </a:t>
            </a:r>
            <a:r>
              <a:rPr lang="en-US" dirty="0" err="1"/>
              <a:t>tentang</a:t>
            </a:r>
            <a:r>
              <a:rPr lang="en-US" dirty="0"/>
              <a:t> Tata Kelola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Kementerian </a:t>
            </a:r>
            <a:r>
              <a:rPr lang="en-US" dirty="0" err="1"/>
              <a:t>Komunikasi</a:t>
            </a:r>
            <a:r>
              <a:rPr lang="en-US" dirty="0"/>
              <a:t> dan </a:t>
            </a:r>
            <a:r>
              <a:rPr lang="en-US" dirty="0" err="1"/>
              <a:t>Informatika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49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2421-D6D9-43FA-A463-80FFF90F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D. </a:t>
            </a: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Implementasi</a:t>
            </a:r>
            <a:r>
              <a:rPr lang="en-US" b="1" dirty="0"/>
              <a:t> </a:t>
            </a:r>
            <a:r>
              <a:rPr lang="en-US" b="1" dirty="0" err="1"/>
              <a:t>Regulasi</a:t>
            </a:r>
            <a:r>
              <a:rPr lang="en-US" b="1" dirty="0"/>
              <a:t> Nasional </a:t>
            </a:r>
            <a:r>
              <a:rPr lang="en-US" b="1" dirty="0" err="1"/>
              <a:t>terhadap</a:t>
            </a:r>
            <a:r>
              <a:rPr lang="en-US" b="1" dirty="0"/>
              <a:t> IT Governance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BE75-7816-4CD5-833D-88A23747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7" y="2147358"/>
            <a:ext cx="10515600" cy="3859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implementasi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IT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framework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kerangka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Dijelaskan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lampiran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PER-01/MBU/2013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IT Governance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salah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pilar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GCG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pelaksanaannya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membutuhka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  framework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mengacu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kepada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referensi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tata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kelola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TI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internasional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telah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diterima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secara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luas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dan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teruji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implementasinya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seperti</a:t>
            </a:r>
            <a:r>
              <a:rPr lang="en-ID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COBIT, ITIL, ISO 27001, ISO 38500, TOGAF dan PMBOK,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diimplementasi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sesuai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kondisi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perusahaan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berbeda-beda</a:t>
            </a:r>
            <a:r>
              <a:rPr lang="en-ID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161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7B5C-2CA1-4235-99EF-B7856591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0" i="0" u="none" strike="noStrike" baseline="0" dirty="0">
                <a:latin typeface="Calibri" panose="020F0502020204030204" pitchFamily="34" charset="0"/>
              </a:rPr>
              <a:t>E. Balanced Scorecard (BSC) </a:t>
            </a:r>
            <a:r>
              <a:rPr lang="en-ID" b="0" i="0" u="none" strike="noStrike" baseline="0" dirty="0" err="1">
                <a:latin typeface="Calibri" panose="020F0502020204030204" pitchFamily="34" charset="0"/>
              </a:rPr>
              <a:t>sebagai</a:t>
            </a:r>
            <a:r>
              <a:rPr lang="en-ID" b="0" i="0" u="none" strike="noStrike" baseline="0" dirty="0">
                <a:latin typeface="Calibri" panose="020F0502020204030204" pitchFamily="34" charset="0"/>
              </a:rPr>
              <a:t> framework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D28D-3B35-4D1D-93C6-4F98EBA4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Balance Scorecard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b="1" dirty="0" err="1"/>
              <a:t>pengukuran</a:t>
            </a:r>
            <a:r>
              <a:rPr lang="en-ID" b="1" dirty="0"/>
              <a:t> </a:t>
            </a:r>
            <a:r>
              <a:rPr lang="en-ID" b="1" dirty="0" err="1"/>
              <a:t>kinerja</a:t>
            </a:r>
            <a:r>
              <a:rPr lang="en-ID" b="1" dirty="0"/>
              <a:t> yang </a:t>
            </a:r>
            <a:r>
              <a:rPr lang="en-ID" b="1" dirty="0" err="1"/>
              <a:t>dikembangkan</a:t>
            </a:r>
            <a:r>
              <a:rPr lang="en-ID" b="1" dirty="0"/>
              <a:t> oleh Kaplan dan Norton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mengukur</a:t>
            </a:r>
            <a:r>
              <a:rPr lang="en-ID" b="1" dirty="0"/>
              <a:t> </a:t>
            </a:r>
            <a:r>
              <a:rPr lang="en-ID" b="1" dirty="0" err="1"/>
              <a:t>kinerja</a:t>
            </a:r>
            <a:r>
              <a:rPr lang="en-ID" b="1" dirty="0"/>
              <a:t> management </a:t>
            </a:r>
            <a:r>
              <a:rPr lang="en-ID" b="1" dirty="0" err="1"/>
              <a:t>atau</a:t>
            </a:r>
            <a:r>
              <a:rPr lang="en-ID" b="1" dirty="0"/>
              <a:t> strategic management </a:t>
            </a:r>
            <a:r>
              <a:rPr lang="en-ID" dirty="0"/>
              <a:t>system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visi</a:t>
            </a:r>
            <a:r>
              <a:rPr lang="en-ID" dirty="0"/>
              <a:t> dan strategi </a:t>
            </a:r>
            <a:r>
              <a:rPr lang="en-ID" dirty="0" err="1"/>
              <a:t>perusahaan</a:t>
            </a:r>
            <a:r>
              <a:rPr lang="en-ID" dirty="0"/>
              <a:t> dan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aspek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(</a:t>
            </a:r>
            <a:r>
              <a:rPr lang="en-ID" dirty="0" err="1"/>
              <a:t>Pratiwi</a:t>
            </a:r>
            <a:r>
              <a:rPr lang="en-ID" dirty="0"/>
              <a:t>, 2009)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738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7E28-49E5-4080-A50C-D4EE54AB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5 </a:t>
            </a:r>
            <a:r>
              <a:rPr lang="en-US" dirty="0" err="1"/>
              <a:t>Prinsip</a:t>
            </a:r>
            <a:r>
              <a:rPr lang="en-US" dirty="0"/>
              <a:t> Dasar Balance Scorecard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DCE6-8AB4-4CD5-ABAE-CCF83042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b="1" dirty="0" err="1"/>
              <a:t>Menurut</a:t>
            </a:r>
            <a:r>
              <a:rPr lang="en-ID" b="1" dirty="0"/>
              <a:t> </a:t>
            </a:r>
            <a:r>
              <a:rPr lang="en-ID" b="1" dirty="0" err="1"/>
              <a:t>Zizlavsky</a:t>
            </a:r>
            <a:r>
              <a:rPr lang="en-ID" b="1" dirty="0"/>
              <a:t> (2014), </a:t>
            </a:r>
            <a:r>
              <a:rPr lang="en-ID" dirty="0" err="1"/>
              <a:t>ada</a:t>
            </a:r>
            <a:r>
              <a:rPr lang="en-ID" dirty="0"/>
              <a:t> lima </a:t>
            </a:r>
            <a:r>
              <a:rPr lang="en-ID" dirty="0" err="1"/>
              <a:t>prinsip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strategy-focused organization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balance scorecard, </a:t>
            </a:r>
            <a:r>
              <a:rPr lang="en-ID" dirty="0" err="1"/>
              <a:t>antara</a:t>
            </a:r>
            <a:r>
              <a:rPr lang="en-ID" dirty="0"/>
              <a:t> lain :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Menerjemahkan</a:t>
            </a:r>
            <a:r>
              <a:rPr lang="en-ID" b="1" dirty="0"/>
              <a:t> strategi </a:t>
            </a:r>
            <a:r>
              <a:rPr lang="en-ID" dirty="0" err="1"/>
              <a:t>kedalam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balanced scorecards and strategy maps.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Menyelaraskan</a:t>
            </a:r>
            <a:r>
              <a:rPr lang="en-ID" b="1" dirty="0"/>
              <a:t> </a:t>
            </a:r>
            <a:r>
              <a:rPr lang="en-ID" b="1" dirty="0" err="1"/>
              <a:t>organisasi</a:t>
            </a:r>
            <a:r>
              <a:rPr lang="en-ID" b="1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cascading the highest-level scorecard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unit </a:t>
            </a:r>
            <a:r>
              <a:rPr lang="en-ID" dirty="0" err="1"/>
              <a:t>bisnis</a:t>
            </a:r>
            <a:r>
              <a:rPr lang="en-ID" dirty="0"/>
              <a:t>, support department, dan external partners.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Membuat</a:t>
            </a:r>
            <a:r>
              <a:rPr lang="en-ID" b="1" dirty="0"/>
              <a:t> strategi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strategic awareness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personal scorecards </a:t>
            </a:r>
            <a:r>
              <a:rPr lang="en-ID" dirty="0" err="1"/>
              <a:t>dengan</a:t>
            </a:r>
            <a:r>
              <a:rPr lang="en-ID" dirty="0"/>
              <a:t> related incentives.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 err="1"/>
              <a:t>Membuat</a:t>
            </a:r>
            <a:r>
              <a:rPr lang="en-ID" b="1" dirty="0"/>
              <a:t> strategi proses </a:t>
            </a:r>
            <a:r>
              <a:rPr lang="en-ID" dirty="0"/>
              <a:t>yang </a:t>
            </a:r>
            <a:r>
              <a:rPr lang="en-ID" dirty="0" err="1"/>
              <a:t>berkelanjutan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strategi, </a:t>
            </a:r>
            <a:r>
              <a:rPr lang="en-ID" dirty="0" err="1"/>
              <a:t>melaksanakan</a:t>
            </a:r>
            <a:r>
              <a:rPr lang="en-ID" dirty="0"/>
              <a:t> proses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dan </a:t>
            </a:r>
            <a:r>
              <a:rPr lang="en-ID" dirty="0" err="1"/>
              <a:t>beradaptasi</a:t>
            </a:r>
            <a:r>
              <a:rPr lang="en-ID" dirty="0"/>
              <a:t> strategi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b="1" dirty="0"/>
              <a:t>Mobilize leadership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strategic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30235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1848</Words>
  <Application>Microsoft Office PowerPoint</Application>
  <PresentationFormat>Widescreen</PresentationFormat>
  <Paragraphs>145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</vt:lpstr>
      <vt:lpstr>Times New Roman</vt:lpstr>
      <vt:lpstr>Office Theme</vt:lpstr>
      <vt:lpstr>MEET 2 :  OVERVIEW COBIT 5</vt:lpstr>
      <vt:lpstr>Sub CPMK-2</vt:lpstr>
      <vt:lpstr>Materi Pembelajara Minggu ke-2</vt:lpstr>
      <vt:lpstr>A. Good Corporate Governance (GCG)</vt:lpstr>
      <vt:lpstr>B. Relasi GCG dengan IT Governance</vt:lpstr>
      <vt:lpstr>C. Regulasi Nasional terkait tata Kelola TI</vt:lpstr>
      <vt:lpstr>D. Contoh Implementasi Regulasi Nasional terhadap IT Governance</vt:lpstr>
      <vt:lpstr>E. Balanced Scorecard (BSC) sebagai framework </vt:lpstr>
      <vt:lpstr>F. 5 Prinsip Dasar Balance Scorecard</vt:lpstr>
      <vt:lpstr>G. 4 Perspektif Balance Scorecard</vt:lpstr>
      <vt:lpstr>H. Balanced Scorecarad Framework</vt:lpstr>
      <vt:lpstr>I. Contoh Balance Scorecard</vt:lpstr>
      <vt:lpstr>J. Adanya IT Balance Scorecard</vt:lpstr>
      <vt:lpstr>K. 4 Persepektif IT Balance Scorecard</vt:lpstr>
      <vt:lpstr>L. IT Balanced Scorecard Framework</vt:lpstr>
      <vt:lpstr>M. Pengenalan COBIT 5</vt:lpstr>
      <vt:lpstr>N. COBIT 5 Product Family</vt:lpstr>
      <vt:lpstr>O. 5 Prinsip yang Mendasari COBIT </vt:lpstr>
      <vt:lpstr>P. Seven enabler kesuksesan implementasi</vt:lpstr>
      <vt:lpstr>Q. COBIT 5 Framework</vt:lpstr>
      <vt:lpstr>Domain Pertama COBIT</vt:lpstr>
      <vt:lpstr>Domain Kedua COBIT</vt:lpstr>
      <vt:lpstr>Domain Ketiga COBIT</vt:lpstr>
      <vt:lpstr>Domain Keempat COBIT</vt:lpstr>
      <vt:lpstr>Tugas 2 : Individu</vt:lpstr>
      <vt:lpstr>Reffrensi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toton siplho</cp:lastModifiedBy>
  <cp:revision>59</cp:revision>
  <dcterms:created xsi:type="dcterms:W3CDTF">2020-06-11T01:15:43Z</dcterms:created>
  <dcterms:modified xsi:type="dcterms:W3CDTF">2021-11-05T01:11:01Z</dcterms:modified>
</cp:coreProperties>
</file>