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 Ultra-Bold" charset="1" panose="00000900000000000000"/>
      <p:regular r:id="rId17"/>
    </p:embeddedFont>
    <p:embeddedFont>
      <p:font typeface="Montserrat Semi-Bold" charset="1" panose="00000700000000000000"/>
      <p:regular r:id="rId18"/>
    </p:embeddedFont>
    <p:embeddedFont>
      <p:font typeface="Montserrat" charset="1" panose="00000500000000000000"/>
      <p:regular r:id="rId19"/>
    </p:embeddedFont>
    <p:embeddedFont>
      <p:font typeface="Montserrat Heavy" charset="1" panose="00000A00000000000000"/>
      <p:regular r:id="rId20"/>
    </p:embeddedFont>
    <p:embeddedFont>
      <p:font typeface="Montserrat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3086100" y="8578362"/>
            <a:ext cx="15201900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B301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759719" y="1028700"/>
            <a:ext cx="3582789" cy="3257550"/>
          </a:xfrm>
          <a:custGeom>
            <a:avLst/>
            <a:gdLst/>
            <a:ahLst/>
            <a:cxnLst/>
            <a:rect r="r" b="b" t="t" l="l"/>
            <a:pathLst>
              <a:path h="3257550" w="3582789">
                <a:moveTo>
                  <a:pt x="0" y="0"/>
                </a:moveTo>
                <a:lnTo>
                  <a:pt x="3582789" y="0"/>
                </a:lnTo>
                <a:lnTo>
                  <a:pt x="3582789" y="3257550"/>
                </a:lnTo>
                <a:lnTo>
                  <a:pt x="0" y="3257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56001" y="4537548"/>
            <a:ext cx="12974178" cy="2358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56"/>
              </a:lnSpc>
            </a:pPr>
            <a:r>
              <a:rPr lang="en-US" b="true" sz="10543" spc="-506">
                <a:solidFill>
                  <a:srgbClr val="BB301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MOVIE RELEASE TIMING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59719" y="6857915"/>
            <a:ext cx="12396210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-119" b="true">
                <a:solidFill>
                  <a:srgbClr val="272323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How Release Timing Affects Movie Success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119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Statistical Analysis of 651 Movie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762062" y="6701727"/>
            <a:ext cx="4452110" cy="66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3000" spc="-144">
                <a:solidFill>
                  <a:srgbClr val="FFFFF1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AISYAH NABILLAH</a:t>
            </a:r>
          </a:p>
          <a:p>
            <a:pPr algn="l">
              <a:lnSpc>
                <a:spcPts val="2520"/>
              </a:lnSpc>
            </a:pPr>
            <a:r>
              <a:rPr lang="en-US" b="true" sz="3000" spc="-144">
                <a:solidFill>
                  <a:srgbClr val="FFFFF1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02113068 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767035" y="1787162"/>
            <a:ext cx="1393916" cy="346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b="true" sz="3000" spc="-144">
                <a:solidFill>
                  <a:srgbClr val="FFFFF1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" y="2940147"/>
            <a:ext cx="18288000" cy="9525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0" y="9258300"/>
            <a:ext cx="18288000" cy="9525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038225" y="0"/>
            <a:ext cx="0" cy="10264864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769225" y="1228725"/>
            <a:ext cx="5656683" cy="7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1"/>
              </a:lnSpc>
            </a:pPr>
            <a:r>
              <a:rPr lang="en-US" b="true" sz="6199" spc="-297">
                <a:solidFill>
                  <a:srgbClr val="BB301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9225" y="4606656"/>
            <a:ext cx="6941124" cy="2956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</a:t>
            </a: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ey Findings:</a:t>
            </a:r>
          </a:p>
          <a:p>
            <a:pPr algn="just" marL="453392" indent="-226696" lvl="1">
              <a:lnSpc>
                <a:spcPts val="2940"/>
              </a:lnSpc>
              <a:buAutoNum type="arabicPeriod" startAt="1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Winter releases perform best (6.62 avg rating)</a:t>
            </a:r>
          </a:p>
          <a:p>
            <a:pPr algn="just" marL="453392" indent="-226696" lvl="1">
              <a:lnSpc>
                <a:spcPts val="2940"/>
              </a:lnSpc>
              <a:buAutoNum type="arabicPeriod" startAt="1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December is optimal month for both quality and commerce</a:t>
            </a:r>
          </a:p>
          <a:p>
            <a:pPr algn="just" marL="453392" indent="-226696" lvl="1">
              <a:lnSpc>
                <a:spcPts val="2940"/>
              </a:lnSpc>
              <a:buAutoNum type="arabicPeriod" startAt="1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Spring shows penalty (-0.24 rating points)</a:t>
            </a:r>
          </a:p>
          <a:p>
            <a:pPr algn="just" marL="453392" indent="-226696" lvl="1">
              <a:lnSpc>
                <a:spcPts val="2940"/>
              </a:lnSpc>
              <a:buAutoNum type="arabicPeriod" startAt="1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Content quality still dominates (audience/critics scores most important)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971333" y="4235181"/>
            <a:ext cx="6941124" cy="3699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Strategic Implications: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Awards contenders: Target winter releases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Commercial blockbusters: Summer still viable but competitive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Quality trumps timing: Good content succeeds regardless of release date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Strength:</a:t>
            </a: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 81.7% variance explained - highly predictive model</a:t>
            </a:r>
          </a:p>
          <a:p>
            <a:pPr algn="just">
              <a:lnSpc>
                <a:spcPts val="294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7268825" y="0"/>
            <a:ext cx="0" cy="10719501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38225" y="-216251"/>
            <a:ext cx="0" cy="10719501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934897" y="4788629"/>
            <a:ext cx="6418206" cy="966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6"/>
              </a:lnSpc>
            </a:pPr>
            <a:r>
              <a:rPr lang="en-US" b="true" sz="8054" spc="-386">
                <a:solidFill>
                  <a:srgbClr val="BB30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YOU!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1500734"/>
            <a:ext cx="18288000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5143500"/>
            <a:ext cx="18288000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038225" y="-216251"/>
            <a:ext cx="0" cy="10719501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797787" y="2434703"/>
            <a:ext cx="7998628" cy="227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00"/>
              </a:lnSpc>
            </a:pPr>
            <a:r>
              <a:rPr lang="en-US" b="true" sz="10000" spc="-480">
                <a:solidFill>
                  <a:srgbClr val="BB3012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DATASET</a:t>
            </a:r>
          </a:p>
          <a:p>
            <a:pPr algn="l">
              <a:lnSpc>
                <a:spcPts val="8600"/>
              </a:lnSpc>
            </a:pPr>
            <a:r>
              <a:rPr lang="en-US" b="true" sz="10000" spc="-480">
                <a:solidFill>
                  <a:srgbClr val="BB3012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7787" y="6294438"/>
            <a:ext cx="6775350" cy="2956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 Characteristics: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Source: Rotten Tomatoes &amp; IMDB APIs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Sample Size: 651 randomly sampled movies (pre-2016)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Variables: 32 variables including ratings, genres, timing, awards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Response Variable: IMDB rating (Mean: 6.49, Range: 1.9-9.0)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96415" y="7037388"/>
            <a:ext cx="6775350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Quality: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✅ Generalizability: Random sample, sufficient size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⚠️ Causality: Observational data = associations only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5133975"/>
            <a:ext cx="18288000" cy="0"/>
          </a:xfrm>
          <a:prstGeom prst="line">
            <a:avLst/>
          </a:prstGeom>
          <a:ln cap="flat" w="9525">
            <a:solidFill>
              <a:srgbClr val="FFFF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1038225" y="0"/>
            <a:ext cx="0" cy="10287000"/>
          </a:xfrm>
          <a:prstGeom prst="line">
            <a:avLst/>
          </a:prstGeom>
          <a:ln cap="flat" w="9525">
            <a:solidFill>
              <a:srgbClr val="FFFF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7249775" y="0"/>
            <a:ext cx="0" cy="10287000"/>
          </a:xfrm>
          <a:prstGeom prst="line">
            <a:avLst/>
          </a:prstGeom>
          <a:ln cap="flat" w="9525">
            <a:solidFill>
              <a:srgbClr val="FFFFF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22127" y="2331423"/>
            <a:ext cx="2425068" cy="1882735"/>
          </a:xfrm>
          <a:custGeom>
            <a:avLst/>
            <a:gdLst/>
            <a:ahLst/>
            <a:cxnLst/>
            <a:rect r="r" b="b" t="t" l="l"/>
            <a:pathLst>
              <a:path h="1882735" w="2425068">
                <a:moveTo>
                  <a:pt x="0" y="0"/>
                </a:moveTo>
                <a:lnTo>
                  <a:pt x="2425068" y="0"/>
                </a:lnTo>
                <a:lnTo>
                  <a:pt x="2425068" y="1882734"/>
                </a:lnTo>
                <a:lnTo>
                  <a:pt x="0" y="1882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17726" y="1016319"/>
            <a:ext cx="14848147" cy="116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b="true" sz="9999" spc="-479">
                <a:solidFill>
                  <a:srgbClr val="FFFFF1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RESEARCH QUESTION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52693" y="5853113"/>
            <a:ext cx="6526630" cy="278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b="true" sz="2300" spc="-110">
                <a:solidFill>
                  <a:srgbClr val="FFFFF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Why This Question Matters: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0">
                <a:solidFill>
                  <a:srgbClr val="FFFFF1"/>
                </a:solidFill>
                <a:latin typeface="Montserrat"/>
                <a:ea typeface="Montserrat"/>
                <a:cs typeface="Montserrat"/>
                <a:sym typeface="Montserrat"/>
              </a:rPr>
              <a:t>Movie studios invest millions in production and marketing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0">
                <a:solidFill>
                  <a:srgbClr val="FFFFF1"/>
                </a:solidFill>
                <a:latin typeface="Montserrat"/>
                <a:ea typeface="Montserrat"/>
                <a:cs typeface="Montserrat"/>
                <a:sym typeface="Montserrat"/>
              </a:rPr>
              <a:t>Release timing is one of few factors studios can control</a:t>
            </a:r>
          </a:p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-110">
                <a:solidFill>
                  <a:srgbClr val="FFFFF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timing patterns can optimize release strategies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08678" y="5853113"/>
            <a:ext cx="6526630" cy="318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b="true" sz="2300" spc="-110">
                <a:solidFill>
                  <a:srgbClr val="FFFFF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We're Looking For: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0">
                <a:solidFill>
                  <a:srgbClr val="FFFFF1"/>
                </a:solidFill>
                <a:latin typeface="Montserrat"/>
                <a:ea typeface="Montserrat"/>
                <a:cs typeface="Montserrat"/>
                <a:sym typeface="Montserrat"/>
              </a:rPr>
              <a:t>Are there optimal months in the calendar for high ratings?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0">
                <a:solidFill>
                  <a:srgbClr val="FFFFF1"/>
                </a:solidFill>
                <a:latin typeface="Montserrat"/>
                <a:ea typeface="Montserrat"/>
                <a:cs typeface="Montserrat"/>
                <a:sym typeface="Montserrat"/>
              </a:rPr>
              <a:t>Do certain months favor commercial vs. critical success?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0">
                <a:solidFill>
                  <a:srgbClr val="FFFFF1"/>
                </a:solidFill>
                <a:latin typeface="Montserrat"/>
                <a:ea typeface="Montserrat"/>
                <a:cs typeface="Montserrat"/>
                <a:sym typeface="Montserrat"/>
              </a:rPr>
              <a:t>How strong are timing effects compared to content quality?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147195" y="2387917"/>
            <a:ext cx="12423079" cy="197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6000" spc="-288">
                <a:solidFill>
                  <a:srgbClr val="FFFFF1"/>
                </a:solidFill>
                <a:latin typeface="Montserrat"/>
                <a:ea typeface="Montserrat"/>
                <a:cs typeface="Montserrat"/>
                <a:sym typeface="Montserrat"/>
              </a:rPr>
              <a:t>"How do release timing factors (month, season) affect movie ratings and commercial success?"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19175"/>
            <a:ext cx="8332073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9267825"/>
            <a:ext cx="8332073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038225" y="0"/>
            <a:ext cx="0" cy="10264864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8332073" y="22136"/>
            <a:ext cx="0" cy="10264864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51123" y="675778"/>
            <a:ext cx="9955927" cy="8935444"/>
          </a:xfrm>
          <a:custGeom>
            <a:avLst/>
            <a:gdLst/>
            <a:ahLst/>
            <a:cxnLst/>
            <a:rect r="r" b="b" t="t" l="l"/>
            <a:pathLst>
              <a:path h="8935444" w="9955927">
                <a:moveTo>
                  <a:pt x="0" y="0"/>
                </a:moveTo>
                <a:lnTo>
                  <a:pt x="9955927" y="0"/>
                </a:lnTo>
                <a:lnTo>
                  <a:pt x="9955927" y="8935444"/>
                </a:lnTo>
                <a:lnTo>
                  <a:pt x="0" y="8935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45093" y="4838747"/>
            <a:ext cx="3180430" cy="1758286"/>
          </a:xfrm>
          <a:custGeom>
            <a:avLst/>
            <a:gdLst/>
            <a:ahLst/>
            <a:cxnLst/>
            <a:rect r="r" b="b" t="t" l="l"/>
            <a:pathLst>
              <a:path h="1758286" w="3180430">
                <a:moveTo>
                  <a:pt x="0" y="0"/>
                </a:moveTo>
                <a:lnTo>
                  <a:pt x="3180430" y="0"/>
                </a:lnTo>
                <a:lnTo>
                  <a:pt x="3180430" y="1758286"/>
                </a:lnTo>
                <a:lnTo>
                  <a:pt x="0" y="1758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69225" y="1806739"/>
            <a:ext cx="5656683" cy="135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b="true" sz="6000" spc="-288">
                <a:solidFill>
                  <a:srgbClr val="BB301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IMDB RATING DISTRIBUTION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9225" y="3388807"/>
            <a:ext cx="5656683" cy="558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</a:pPr>
            <a:r>
              <a:rPr lang="en-US" b="true" sz="2300" spc="-11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Response Variable: IMDB Ratings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Mean: 6.493 out of 10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Median: 6.60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Range: 1.9 to 9.0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Distribution: Approximately normal (good for regression)</a:t>
            </a: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 spc="-11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Most movies rated between 5.9 - 7.3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b="true" sz="2300" spc="-11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Commercial Success Context:</a:t>
            </a:r>
          </a:p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-11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Only 15 out of 651 movies (2.3%) reached Top 200 box office</a:t>
            </a:r>
          </a:p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-11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Most movies focus on critical reception over blockbuster success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69225" y="504190"/>
            <a:ext cx="5656683" cy="22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0"/>
              </a:lnSpc>
            </a:pPr>
            <a:r>
              <a:rPr lang="en-US" sz="2000" spc="-9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Exploratory Data Analysis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19175"/>
            <a:ext cx="8332073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9267825"/>
            <a:ext cx="8332073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038225" y="0"/>
            <a:ext cx="0" cy="10264864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8332073" y="22136"/>
            <a:ext cx="0" cy="10264864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98899" y="4865548"/>
            <a:ext cx="3752332" cy="4601355"/>
          </a:xfrm>
          <a:custGeom>
            <a:avLst/>
            <a:gdLst/>
            <a:ahLst/>
            <a:cxnLst/>
            <a:rect r="r" b="b" t="t" l="l"/>
            <a:pathLst>
              <a:path h="4601355" w="3752332">
                <a:moveTo>
                  <a:pt x="0" y="0"/>
                </a:moveTo>
                <a:lnTo>
                  <a:pt x="3752332" y="0"/>
                </a:lnTo>
                <a:lnTo>
                  <a:pt x="3752332" y="4601355"/>
                </a:lnTo>
                <a:lnTo>
                  <a:pt x="0" y="4601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5963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846581" y="820097"/>
            <a:ext cx="4085565" cy="3901046"/>
            <a:chOff x="0" y="0"/>
            <a:chExt cx="5447420" cy="52013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47420" cy="2096498"/>
            </a:xfrm>
            <a:custGeom>
              <a:avLst/>
              <a:gdLst/>
              <a:ahLst/>
              <a:cxnLst/>
              <a:rect r="r" b="b" t="t" l="l"/>
              <a:pathLst>
                <a:path h="2096498" w="5447420">
                  <a:moveTo>
                    <a:pt x="0" y="0"/>
                  </a:moveTo>
                  <a:lnTo>
                    <a:pt x="5447420" y="0"/>
                  </a:lnTo>
                  <a:lnTo>
                    <a:pt x="5447420" y="2096498"/>
                  </a:lnTo>
                  <a:lnTo>
                    <a:pt x="0" y="20964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196107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2096498"/>
              <a:ext cx="5447420" cy="3104896"/>
            </a:xfrm>
            <a:custGeom>
              <a:avLst/>
              <a:gdLst/>
              <a:ahLst/>
              <a:cxnLst/>
              <a:rect r="r" b="b" t="t" l="l"/>
              <a:pathLst>
                <a:path h="3104896" w="5447420">
                  <a:moveTo>
                    <a:pt x="0" y="0"/>
                  </a:moveTo>
                  <a:lnTo>
                    <a:pt x="5447420" y="0"/>
                  </a:lnTo>
                  <a:lnTo>
                    <a:pt x="5447420" y="3104896"/>
                  </a:lnTo>
                  <a:lnTo>
                    <a:pt x="0" y="31048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98244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3792733" y="4865548"/>
            <a:ext cx="4139413" cy="4357277"/>
          </a:xfrm>
          <a:custGeom>
            <a:avLst/>
            <a:gdLst/>
            <a:ahLst/>
            <a:cxnLst/>
            <a:rect r="r" b="b" t="t" l="l"/>
            <a:pathLst>
              <a:path h="4357277" w="4139413">
                <a:moveTo>
                  <a:pt x="0" y="0"/>
                </a:moveTo>
                <a:lnTo>
                  <a:pt x="4139413" y="0"/>
                </a:lnTo>
                <a:lnTo>
                  <a:pt x="4139413" y="4357277"/>
                </a:lnTo>
                <a:lnTo>
                  <a:pt x="0" y="43572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69225" y="1787689"/>
            <a:ext cx="5656683" cy="116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</a:pPr>
            <a:r>
              <a:rPr lang="en-US" b="true" sz="5200" spc="-249">
                <a:solidFill>
                  <a:srgbClr val="BB301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RELEASE MONTH PATTERNS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69225" y="3189769"/>
            <a:ext cx="5656683" cy="555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Findings - IMDB Ratings by Month: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Highest Average: December (6.8), October (6.59)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Lowest Average: May (6.32), June (6.37)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Awards season months (Oct-Dec) perform best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</a:p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Box Office Success by Month: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December &amp; November lead in top-200 rate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Awards season balances critical + commercial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</a:p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Pattern:</a:t>
            </a: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 Trade-off between critical acclaim and commercial success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69225" y="504190"/>
            <a:ext cx="5656683" cy="22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0"/>
              </a:lnSpc>
            </a:pPr>
            <a:r>
              <a:rPr lang="en-US" sz="2000" spc="-9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Exploratory Data Analysis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8760240" y="820097"/>
            <a:ext cx="4629650" cy="3755804"/>
          </a:xfrm>
          <a:custGeom>
            <a:avLst/>
            <a:gdLst/>
            <a:ahLst/>
            <a:cxnLst/>
            <a:rect r="r" b="b" t="t" l="l"/>
            <a:pathLst>
              <a:path h="3755804" w="4629650">
                <a:moveTo>
                  <a:pt x="0" y="0"/>
                </a:moveTo>
                <a:lnTo>
                  <a:pt x="4629650" y="0"/>
                </a:lnTo>
                <a:lnTo>
                  <a:pt x="4629650" y="3755804"/>
                </a:lnTo>
                <a:lnTo>
                  <a:pt x="0" y="37558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19175"/>
            <a:ext cx="8332073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9267825"/>
            <a:ext cx="8332073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038225" y="0"/>
            <a:ext cx="0" cy="10264864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8332073" y="22136"/>
            <a:ext cx="0" cy="10264864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615210" y="297395"/>
            <a:ext cx="5785593" cy="5612025"/>
          </a:xfrm>
          <a:custGeom>
            <a:avLst/>
            <a:gdLst/>
            <a:ahLst/>
            <a:cxnLst/>
            <a:rect r="r" b="b" t="t" l="l"/>
            <a:pathLst>
              <a:path h="5612025" w="5785593">
                <a:moveTo>
                  <a:pt x="0" y="0"/>
                </a:moveTo>
                <a:lnTo>
                  <a:pt x="5785592" y="0"/>
                </a:lnTo>
                <a:lnTo>
                  <a:pt x="5785592" y="5612025"/>
                </a:lnTo>
                <a:lnTo>
                  <a:pt x="0" y="5612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17119" y="6150772"/>
            <a:ext cx="4781773" cy="3838833"/>
          </a:xfrm>
          <a:custGeom>
            <a:avLst/>
            <a:gdLst/>
            <a:ahLst/>
            <a:cxnLst/>
            <a:rect r="r" b="b" t="t" l="l"/>
            <a:pathLst>
              <a:path h="3838833" w="4781773">
                <a:moveTo>
                  <a:pt x="0" y="0"/>
                </a:moveTo>
                <a:lnTo>
                  <a:pt x="4781774" y="0"/>
                </a:lnTo>
                <a:lnTo>
                  <a:pt x="4781774" y="3838833"/>
                </a:lnTo>
                <a:lnTo>
                  <a:pt x="0" y="38388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111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69225" y="1806739"/>
            <a:ext cx="5656683" cy="135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b="true" sz="6000" spc="-288">
                <a:solidFill>
                  <a:srgbClr val="BB301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SEASONAL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9225" y="3399319"/>
            <a:ext cx="5656683" cy="597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b="true" sz="2000" spc="-96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Average IMDB Ratings by Season:</a:t>
            </a:r>
          </a:p>
          <a:p>
            <a:pPr algn="just" marL="431802" indent="-215901" lvl="1">
              <a:lnSpc>
                <a:spcPts val="2800"/>
              </a:lnSpc>
              <a:spcBef>
                <a:spcPct val="0"/>
              </a:spcBef>
              <a:buAutoNum type="arabicPeriod" startAt="1"/>
            </a:pPr>
            <a:r>
              <a:rPr lang="en-US" sz="2000" spc="-96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Winter: 6.62 (173 movies) - Awards season advantage</a:t>
            </a:r>
          </a:p>
          <a:p>
            <a:pPr algn="just" marL="431802" indent="-215901" lvl="1">
              <a:lnSpc>
                <a:spcPts val="2800"/>
              </a:lnSpc>
              <a:spcBef>
                <a:spcPct val="0"/>
              </a:spcBef>
              <a:buAutoNum type="arabicPeriod" startAt="1"/>
            </a:pPr>
            <a:r>
              <a:rPr lang="en-US" sz="2000" spc="-96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Fall: 6.53 (174 movies)</a:t>
            </a:r>
          </a:p>
          <a:p>
            <a:pPr algn="just" marL="431802" indent="-215901" lvl="1">
              <a:lnSpc>
                <a:spcPts val="2800"/>
              </a:lnSpc>
              <a:spcBef>
                <a:spcPct val="0"/>
              </a:spcBef>
              <a:buAutoNum type="arabicPeriod" startAt="1"/>
            </a:pPr>
            <a:r>
              <a:rPr lang="en-US" sz="2000" spc="-96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Summer: 6.42 (164 movies)</a:t>
            </a:r>
          </a:p>
          <a:p>
            <a:pPr algn="just" marL="431802" indent="-215901" lvl="1">
              <a:lnSpc>
                <a:spcPts val="2800"/>
              </a:lnSpc>
              <a:spcBef>
                <a:spcPct val="0"/>
              </a:spcBef>
              <a:buAutoNum type="arabicPeriod" startAt="1"/>
            </a:pPr>
            <a:r>
              <a:rPr lang="en-US" sz="2000" spc="-96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Spring: 6.37 (140 movies)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</a:p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b="true" sz="2000" spc="-96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Box Office Success Rates:</a:t>
            </a:r>
          </a:p>
          <a:p>
            <a:pPr algn="just" marL="431802" indent="-215901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96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Winter: 2.9% - Quality over commerce</a:t>
            </a:r>
          </a:p>
          <a:p>
            <a:pPr algn="just" marL="431802" indent="-215901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96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Summer: 2.4% - Expected higher, but competitive</a:t>
            </a:r>
          </a:p>
          <a:p>
            <a:pPr algn="just" marL="431802" indent="-215901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96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Spring: 2.1%</a:t>
            </a:r>
          </a:p>
          <a:p>
            <a:pPr algn="just" marL="431802" indent="-215901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pc="-96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Fall: 1.7%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</a:p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b="true" sz="2000" spc="-96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Insight: </a:t>
            </a:r>
            <a:r>
              <a:rPr lang="en-US" sz="2000" spc="-96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Winter releases achieve both higher ratings AND box office success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69225" y="504190"/>
            <a:ext cx="5656683" cy="22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0"/>
              </a:lnSpc>
            </a:pPr>
            <a:r>
              <a:rPr lang="en-US" sz="2000" spc="-9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Exploratory Data Analysis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19175"/>
            <a:ext cx="8332073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9267825"/>
            <a:ext cx="8332073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038225" y="0"/>
            <a:ext cx="0" cy="10264864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8332073" y="22136"/>
            <a:ext cx="0" cy="10264864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2794270" y="165011"/>
            <a:ext cx="5342064" cy="3802849"/>
            <a:chOff x="0" y="0"/>
            <a:chExt cx="7122752" cy="50704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22752" cy="970093"/>
            </a:xfrm>
            <a:custGeom>
              <a:avLst/>
              <a:gdLst/>
              <a:ahLst/>
              <a:cxnLst/>
              <a:rect r="r" b="b" t="t" l="l"/>
              <a:pathLst>
                <a:path h="970093" w="7122752">
                  <a:moveTo>
                    <a:pt x="0" y="0"/>
                  </a:moveTo>
                  <a:lnTo>
                    <a:pt x="7122752" y="0"/>
                  </a:lnTo>
                  <a:lnTo>
                    <a:pt x="7122752" y="970093"/>
                  </a:lnTo>
                  <a:lnTo>
                    <a:pt x="0" y="970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625055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970093"/>
              <a:ext cx="7122752" cy="4100372"/>
            </a:xfrm>
            <a:custGeom>
              <a:avLst/>
              <a:gdLst/>
              <a:ahLst/>
              <a:cxnLst/>
              <a:rect r="r" b="b" t="t" l="l"/>
              <a:pathLst>
                <a:path h="4100372" w="7122752">
                  <a:moveTo>
                    <a:pt x="0" y="0"/>
                  </a:moveTo>
                  <a:lnTo>
                    <a:pt x="7122752" y="0"/>
                  </a:lnTo>
                  <a:lnTo>
                    <a:pt x="7122752" y="4100372"/>
                  </a:lnTo>
                  <a:lnTo>
                    <a:pt x="0" y="4100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1538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2991159" y="6259263"/>
            <a:ext cx="5145175" cy="3824985"/>
            <a:chOff x="0" y="0"/>
            <a:chExt cx="6860233" cy="50999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860233" cy="1153391"/>
            </a:xfrm>
            <a:custGeom>
              <a:avLst/>
              <a:gdLst/>
              <a:ahLst/>
              <a:cxnLst/>
              <a:rect r="r" b="b" t="t" l="l"/>
              <a:pathLst>
                <a:path h="1153391" w="6860233">
                  <a:moveTo>
                    <a:pt x="0" y="0"/>
                  </a:moveTo>
                  <a:lnTo>
                    <a:pt x="6860233" y="0"/>
                  </a:lnTo>
                  <a:lnTo>
                    <a:pt x="6860233" y="1153391"/>
                  </a:lnTo>
                  <a:lnTo>
                    <a:pt x="0" y="11533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384752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153391"/>
              <a:ext cx="6860233" cy="3946589"/>
            </a:xfrm>
            <a:custGeom>
              <a:avLst/>
              <a:gdLst/>
              <a:ahLst/>
              <a:cxnLst/>
              <a:rect r="r" b="b" t="t" l="l"/>
              <a:pathLst>
                <a:path h="3946589" w="6860233">
                  <a:moveTo>
                    <a:pt x="0" y="0"/>
                  </a:moveTo>
                  <a:lnTo>
                    <a:pt x="6860233" y="0"/>
                  </a:lnTo>
                  <a:lnTo>
                    <a:pt x="6860233" y="3946589"/>
                  </a:lnTo>
                  <a:lnTo>
                    <a:pt x="0" y="3946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41668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8507178" y="3187230"/>
            <a:ext cx="4627964" cy="3835425"/>
          </a:xfrm>
          <a:custGeom>
            <a:avLst/>
            <a:gdLst/>
            <a:ahLst/>
            <a:cxnLst/>
            <a:rect r="r" b="b" t="t" l="l"/>
            <a:pathLst>
              <a:path h="3835425" w="4627964">
                <a:moveTo>
                  <a:pt x="0" y="0"/>
                </a:moveTo>
                <a:lnTo>
                  <a:pt x="4627964" y="0"/>
                </a:lnTo>
                <a:lnTo>
                  <a:pt x="4627964" y="3835425"/>
                </a:lnTo>
                <a:lnTo>
                  <a:pt x="0" y="383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297067" y="4418426"/>
            <a:ext cx="4735176" cy="1450148"/>
          </a:xfrm>
          <a:custGeom>
            <a:avLst/>
            <a:gdLst/>
            <a:ahLst/>
            <a:cxnLst/>
            <a:rect r="r" b="b" t="t" l="l"/>
            <a:pathLst>
              <a:path h="1450148" w="4735176">
                <a:moveTo>
                  <a:pt x="0" y="0"/>
                </a:moveTo>
                <a:lnTo>
                  <a:pt x="4735176" y="0"/>
                </a:lnTo>
                <a:lnTo>
                  <a:pt x="4735176" y="1450148"/>
                </a:lnTo>
                <a:lnTo>
                  <a:pt x="0" y="1450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69225" y="1778164"/>
            <a:ext cx="5656683" cy="1266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0"/>
              </a:lnSpc>
            </a:pPr>
            <a:r>
              <a:rPr lang="en-US" b="true" sz="5500" spc="-264">
                <a:solidFill>
                  <a:srgbClr val="BB301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OTHER KEY RELATIONSHIPS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69225" y="3196755"/>
            <a:ext cx="5656683" cy="481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Coefficients: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Audience Score: 0.0338 (t = 25.47, very significant)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Critics Score: 0.0107 (t = 11.28, very significant)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Runtime: 0.0049 (t = 4.54, significant)</a:t>
            </a:r>
          </a:p>
          <a:p>
            <a:pPr algn="just">
              <a:lnSpc>
                <a:spcPts val="2940"/>
              </a:lnSpc>
              <a:spcBef>
                <a:spcPct val="0"/>
              </a:spcBef>
            </a:pPr>
          </a:p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Genre Effects from Model: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Documentary: +0.23 (significant, p = 0.017)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Mystery &amp; Suspense: +0.25 (significant, p = 0.004)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Animation: -0.42 (significant, p = 0.014)</a:t>
            </a:r>
          </a:p>
          <a:p>
            <a:pPr algn="just" marL="453392" indent="-226696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Comedy: -0.15 (significant, p = 0.047)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69225" y="504190"/>
            <a:ext cx="5656683" cy="22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0"/>
              </a:lnSpc>
            </a:pPr>
            <a:r>
              <a:rPr lang="en-US" sz="2000" spc="-9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Exploratory Data Analysis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19175"/>
            <a:ext cx="8332073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9267825"/>
            <a:ext cx="8332073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038225" y="0"/>
            <a:ext cx="0" cy="10264864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8332073" y="22136"/>
            <a:ext cx="0" cy="10264864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4188376" y="509220"/>
            <a:ext cx="3431644" cy="5862452"/>
            <a:chOff x="0" y="0"/>
            <a:chExt cx="4575525" cy="78166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75525" cy="5214273"/>
            </a:xfrm>
            <a:custGeom>
              <a:avLst/>
              <a:gdLst/>
              <a:ahLst/>
              <a:cxnLst/>
              <a:rect r="r" b="b" t="t" l="l"/>
              <a:pathLst>
                <a:path h="5214273" w="4575525">
                  <a:moveTo>
                    <a:pt x="0" y="0"/>
                  </a:moveTo>
                  <a:lnTo>
                    <a:pt x="4575525" y="0"/>
                  </a:lnTo>
                  <a:lnTo>
                    <a:pt x="4575525" y="5214273"/>
                  </a:lnTo>
                  <a:lnTo>
                    <a:pt x="0" y="52142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5214273"/>
              <a:ext cx="4575525" cy="2602330"/>
            </a:xfrm>
            <a:custGeom>
              <a:avLst/>
              <a:gdLst/>
              <a:ahLst/>
              <a:cxnLst/>
              <a:rect r="r" b="b" t="t" l="l"/>
              <a:pathLst>
                <a:path h="2602330" w="4575525">
                  <a:moveTo>
                    <a:pt x="0" y="0"/>
                  </a:moveTo>
                  <a:lnTo>
                    <a:pt x="4575525" y="0"/>
                  </a:lnTo>
                  <a:lnTo>
                    <a:pt x="4575525" y="2602330"/>
                  </a:lnTo>
                  <a:lnTo>
                    <a:pt x="0" y="2602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8596000" y="509220"/>
            <a:ext cx="5284613" cy="4016306"/>
          </a:xfrm>
          <a:custGeom>
            <a:avLst/>
            <a:gdLst/>
            <a:ahLst/>
            <a:cxnLst/>
            <a:rect r="r" b="b" t="t" l="l"/>
            <a:pathLst>
              <a:path h="4016306" w="5284613">
                <a:moveTo>
                  <a:pt x="0" y="0"/>
                </a:moveTo>
                <a:lnTo>
                  <a:pt x="5284613" y="0"/>
                </a:lnTo>
                <a:lnTo>
                  <a:pt x="5284613" y="4016306"/>
                </a:lnTo>
                <a:lnTo>
                  <a:pt x="0" y="40163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96000" y="4826755"/>
            <a:ext cx="5284613" cy="4036123"/>
          </a:xfrm>
          <a:custGeom>
            <a:avLst/>
            <a:gdLst/>
            <a:ahLst/>
            <a:cxnLst/>
            <a:rect r="r" b="b" t="t" l="l"/>
            <a:pathLst>
              <a:path h="4036123" w="5284613">
                <a:moveTo>
                  <a:pt x="0" y="0"/>
                </a:moveTo>
                <a:lnTo>
                  <a:pt x="5284613" y="0"/>
                </a:lnTo>
                <a:lnTo>
                  <a:pt x="5284613" y="4036123"/>
                </a:lnTo>
                <a:lnTo>
                  <a:pt x="0" y="40361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80613" y="6673021"/>
            <a:ext cx="4231359" cy="3104759"/>
          </a:xfrm>
          <a:custGeom>
            <a:avLst/>
            <a:gdLst/>
            <a:ahLst/>
            <a:cxnLst/>
            <a:rect r="r" b="b" t="t" l="l"/>
            <a:pathLst>
              <a:path h="3104759" w="4231359">
                <a:moveTo>
                  <a:pt x="0" y="0"/>
                </a:moveTo>
                <a:lnTo>
                  <a:pt x="4231359" y="0"/>
                </a:lnTo>
                <a:lnTo>
                  <a:pt x="4231359" y="3104759"/>
                </a:lnTo>
                <a:lnTo>
                  <a:pt x="0" y="31047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69225" y="1778164"/>
            <a:ext cx="5656683" cy="120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8"/>
              </a:lnSpc>
            </a:pPr>
            <a:r>
              <a:rPr lang="en-US" b="true" sz="5300" spc="-254">
                <a:solidFill>
                  <a:srgbClr val="BB301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STATISTICAL MODEL 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69225" y="3196755"/>
            <a:ext cx="5656683" cy="518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Performance: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Adjusted R²: 81.7% (explains variance very well)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Key Predictors (coefficients):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Audience Score: +0.034 per point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Critics Score: +0.011 per point</a:t>
            </a:r>
          </a:p>
          <a:p>
            <a:pPr algn="just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Runtime: +0.005 per minute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Timing Effects: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Spring: -0.24 points vs Fall (reference)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March: +0.24 points vs January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April: +0.20 points vs January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 Quality:</a:t>
            </a: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 All assumptions met ✅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69225" y="504190"/>
            <a:ext cx="5656683" cy="22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0"/>
              </a:lnSpc>
            </a:pPr>
            <a:r>
              <a:rPr lang="en-US" sz="2000" spc="-9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Modelling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019175"/>
            <a:ext cx="8332073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0" y="9267825"/>
            <a:ext cx="8332073" cy="0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1038225" y="0"/>
            <a:ext cx="0" cy="10264864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8332073" y="22136"/>
            <a:ext cx="0" cy="10264864"/>
          </a:xfrm>
          <a:prstGeom prst="line">
            <a:avLst/>
          </a:prstGeom>
          <a:ln cap="flat" w="19050">
            <a:solidFill>
              <a:srgbClr val="27232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827951" y="2306721"/>
            <a:ext cx="8671470" cy="5673557"/>
          </a:xfrm>
          <a:custGeom>
            <a:avLst/>
            <a:gdLst/>
            <a:ahLst/>
            <a:cxnLst/>
            <a:rect r="r" b="b" t="t" l="l"/>
            <a:pathLst>
              <a:path h="5673557" w="8671470">
                <a:moveTo>
                  <a:pt x="0" y="0"/>
                </a:moveTo>
                <a:lnTo>
                  <a:pt x="8671470" y="0"/>
                </a:lnTo>
                <a:lnTo>
                  <a:pt x="8671470" y="5673558"/>
                </a:lnTo>
                <a:lnTo>
                  <a:pt x="0" y="5673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208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69225" y="1806739"/>
            <a:ext cx="5656683" cy="135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b="true" sz="6000" spc="-288">
                <a:solidFill>
                  <a:srgbClr val="BB301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PREDICTION EXAMPLE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9225" y="3196755"/>
            <a:ext cx="5656683" cy="518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Scenario: Summer Blockbuster (July Release)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Runtime: 120 minutes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Critics Score: 75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Audience Score: 85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Genre: Action &amp; Adventure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  <a:r>
              <a:rPr lang="en-US" b="true" sz="2100" spc="-100">
                <a:solidFill>
                  <a:srgbClr val="2723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Prediction Results: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Predicted IMDB Rating: 7.47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95% Confidence Interval: [6.51, 8.43]</a:t>
            </a:r>
          </a:p>
          <a:p>
            <a:pPr algn="just" marL="453392" indent="-226696" lvl="1">
              <a:lnSpc>
                <a:spcPts val="2940"/>
              </a:lnSpc>
              <a:buFont typeface="Arial"/>
              <a:buChar char="•"/>
            </a:pPr>
            <a:r>
              <a:rPr lang="en-US" sz="2100" spc="-100">
                <a:solidFill>
                  <a:srgbClr val="272323"/>
                </a:solidFill>
                <a:latin typeface="Montserrat"/>
                <a:ea typeface="Montserrat"/>
                <a:cs typeface="Montserrat"/>
                <a:sym typeface="Montserrat"/>
              </a:rPr>
              <a:t>Interpretation: Strong predicted performance for a summer release</a:t>
            </a:r>
          </a:p>
          <a:p>
            <a:pPr algn="just">
              <a:lnSpc>
                <a:spcPts val="2940"/>
              </a:lnSpc>
            </a:pP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69225" y="504190"/>
            <a:ext cx="5656683" cy="22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0"/>
              </a:lnSpc>
            </a:pPr>
            <a:r>
              <a:rPr lang="en-US" sz="2000" spc="-9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Prediction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DAGoet5rqDY</dc:identifier>
  <dcterms:modified xsi:type="dcterms:W3CDTF">2011-08-01T06:04:30Z</dcterms:modified>
  <cp:revision>1</cp:revision>
  <dc:title>PPT Final Project</dc:title>
</cp:coreProperties>
</file>