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Google Sans"/>
      <p:regular r:id="rId14"/>
      <p:bold r:id="rId15"/>
      <p:italic r:id="rId16"/>
      <p:boldItalic r:id="rId17"/>
    </p:embeddedFont>
    <p:embeddedFont>
      <p:font typeface="Poppins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italic.fntdata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21" Type="http://schemas.openxmlformats.org/officeDocument/2006/relationships/font" Target="fonts/PoppinsMedium-boldItalic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oogleSans-bold.fntdata"/><Relationship Id="rId14" Type="http://schemas.openxmlformats.org/officeDocument/2006/relationships/font" Target="fonts/GoogleSans-regular.fntdata"/><Relationship Id="rId17" Type="http://schemas.openxmlformats.org/officeDocument/2006/relationships/font" Target="fonts/GoogleSans-boldItalic.fntdata"/><Relationship Id="rId16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Medium-bold.fntdata"/><Relationship Id="rId6" Type="http://schemas.openxmlformats.org/officeDocument/2006/relationships/slide" Target="slides/slide1.xml"/><Relationship Id="rId18" Type="http://schemas.openxmlformats.org/officeDocument/2006/relationships/font" Target="fonts/Poppi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986d658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986d658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986d658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986d658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986d658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986d658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150" y="666348"/>
            <a:ext cx="5744925" cy="30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84625" y="1077975"/>
            <a:ext cx="5808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 Medium"/>
                <a:ea typeface="Poppins Medium"/>
                <a:cs typeface="Poppins Medium"/>
                <a:sym typeface="Poppins Medium"/>
              </a:rPr>
              <a:t>Salifort Motors’ </a:t>
            </a:r>
            <a:r>
              <a:rPr lang="en-GB">
                <a:solidFill>
                  <a:srgbClr val="4A86E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Employee Retention</a:t>
            </a:r>
            <a:r>
              <a:rPr lang="en-GB">
                <a:latin typeface="Poppins Medium"/>
                <a:ea typeface="Poppins Medium"/>
                <a:cs typeface="Poppins Medium"/>
                <a:sym typeface="Poppins Medium"/>
              </a:rPr>
              <a:t> Project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72925"/>
            <a:ext cx="472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oppins"/>
                <a:ea typeface="Poppins"/>
                <a:cs typeface="Poppins"/>
                <a:sym typeface="Poppins"/>
              </a:rPr>
              <a:t>Part of Google Advanced Data Analytics Certification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71525" y="445025"/>
            <a:ext cx="4853100" cy="3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500">
                <a:latin typeface="Poppins"/>
                <a:ea typeface="Poppins"/>
                <a:cs typeface="Poppins"/>
                <a:sym typeface="Poppins"/>
              </a:rPr>
              <a:t>What </a:t>
            </a:r>
            <a:r>
              <a:rPr lang="en-GB" sz="4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factors </a:t>
            </a:r>
            <a:r>
              <a:rPr lang="en-GB" sz="4500">
                <a:latin typeface="Poppins"/>
                <a:ea typeface="Poppins"/>
                <a:cs typeface="Poppins"/>
                <a:sym typeface="Poppins"/>
              </a:rPr>
              <a:t>are</a:t>
            </a:r>
            <a:r>
              <a:rPr lang="en-GB" sz="4500">
                <a:latin typeface="Poppins"/>
                <a:ea typeface="Poppins"/>
                <a:cs typeface="Poppins"/>
                <a:sym typeface="Poppins"/>
              </a:rPr>
              <a:t> likely to make the </a:t>
            </a:r>
            <a:r>
              <a:rPr lang="en-GB" sz="4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employee leave the company</a:t>
            </a:r>
            <a:r>
              <a:rPr lang="en-GB" sz="4500">
                <a:latin typeface="Poppins"/>
                <a:ea typeface="Poppins"/>
                <a:cs typeface="Poppins"/>
                <a:sym typeface="Poppins"/>
              </a:rPr>
              <a:t>?</a:t>
            </a:r>
            <a:endParaRPr sz="4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2235" r="2244" t="0"/>
          <a:stretch/>
        </p:blipFill>
        <p:spPr>
          <a:xfrm>
            <a:off x="4847250" y="203650"/>
            <a:ext cx="3955050" cy="23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1987" l="0" r="0" t="1997"/>
          <a:stretch/>
        </p:blipFill>
        <p:spPr>
          <a:xfrm>
            <a:off x="4883713" y="2671975"/>
            <a:ext cx="3882125" cy="211034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96300" y="1029275"/>
            <a:ext cx="4175700" cy="14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>
                <a:solidFill>
                  <a:schemeClr val="accent1"/>
                </a:solidFill>
              </a:rPr>
              <a:t>random forest</a:t>
            </a:r>
            <a:r>
              <a:rPr lang="en-GB"/>
              <a:t> model</a:t>
            </a:r>
            <a:r>
              <a:rPr lang="en-GB">
                <a:solidFill>
                  <a:schemeClr val="accent1"/>
                </a:solidFill>
              </a:rPr>
              <a:t> slightly outperforms </a:t>
            </a:r>
            <a:r>
              <a:rPr lang="en-GB"/>
              <a:t>the </a:t>
            </a:r>
            <a:r>
              <a:rPr lang="en-GB">
                <a:solidFill>
                  <a:schemeClr val="accent1"/>
                </a:solidFill>
              </a:rPr>
              <a:t>decision tree</a:t>
            </a:r>
            <a:r>
              <a:rPr lang="en-GB"/>
              <a:t> model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43150" y="2671975"/>
            <a:ext cx="3882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000"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Decision tree model’s</a:t>
            </a:r>
            <a:r>
              <a:rPr b="1" lang="en-GB" sz="1000">
                <a:solidFill>
                  <a:srgbClr val="000000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most relevant variables: </a:t>
            </a:r>
            <a:r>
              <a:rPr b="1" i="1" lang="en-GB" sz="1000">
                <a:solidFill>
                  <a:schemeClr val="accent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‘last_evaluation’, ‘number_project’,  ‘tenure’ </a:t>
            </a:r>
            <a:r>
              <a:rPr b="1" lang="en-GB" sz="1000">
                <a:solidFill>
                  <a:schemeClr val="accent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b="1" i="1" lang="en-GB" sz="1000">
                <a:solidFill>
                  <a:schemeClr val="accent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</a:t>
            </a:r>
            <a:endParaRPr b="1" i="1" sz="1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43150" y="3396075"/>
            <a:ext cx="35844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Google Sans"/>
                <a:ea typeface="Google Sans"/>
                <a:cs typeface="Google Sans"/>
                <a:sym typeface="Google Sans"/>
              </a:rPr>
              <a:t>R</a:t>
            </a:r>
            <a:r>
              <a:rPr b="1" lang="en-GB" sz="1000">
                <a:latin typeface="Google Sans"/>
                <a:ea typeface="Google Sans"/>
                <a:cs typeface="Google Sans"/>
                <a:sym typeface="Google Sans"/>
              </a:rPr>
              <a:t>andom forest model’s most relevant variables:</a:t>
            </a:r>
            <a:endParaRPr b="1"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`last_evaluation`, `tenure`, `number_project`, `overworked`, `salary_low`, </a:t>
            </a:r>
            <a:r>
              <a:rPr b="1" lang="en-GB" sz="1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b="1" i="1" lang="en-GB" sz="1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 `work_accident` </a:t>
            </a:r>
            <a:endParaRPr b="1" i="1" sz="1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06950" y="3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20">
                <a:latin typeface="Poppins"/>
                <a:ea typeface="Poppins"/>
                <a:cs typeface="Poppins"/>
                <a:sym typeface="Poppins"/>
              </a:rPr>
              <a:t>INSIGHTS</a:t>
            </a:r>
            <a:endParaRPr sz="372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90075"/>
            <a:ext cx="518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82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395"/>
              <a:buFont typeface="Poppins"/>
              <a:buChar char="●"/>
            </a:pPr>
            <a:r>
              <a:rPr lang="en-GB" sz="1395">
                <a:solidFill>
                  <a:schemeClr val="accent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Cap the</a:t>
            </a:r>
            <a:r>
              <a:rPr lang="en-GB" sz="1395">
                <a:solidFill>
                  <a:schemeClr val="accent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number of projects</a:t>
            </a:r>
            <a:r>
              <a:rPr lang="en-GB" sz="1395">
                <a:solidFill>
                  <a:schemeClr val="accent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that employees can work on.</a:t>
            </a:r>
            <a:endParaRPr sz="1395">
              <a:solidFill>
                <a:schemeClr val="accent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95"/>
              <a:buFont typeface="Poppins"/>
              <a:buChar char="●"/>
            </a:pPr>
            <a:r>
              <a:rPr lang="en-GB" sz="1395">
                <a:solidFill>
                  <a:schemeClr val="accent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Consider </a:t>
            </a:r>
            <a:r>
              <a:rPr lang="en-GB" sz="1395">
                <a:solidFill>
                  <a:schemeClr val="accent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promoting employees</a:t>
            </a:r>
            <a:r>
              <a:rPr lang="en-GB" sz="1395">
                <a:solidFill>
                  <a:schemeClr val="accent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who have been with the company for at least four years, or </a:t>
            </a:r>
            <a:r>
              <a:rPr lang="en-GB" sz="1395">
                <a:solidFill>
                  <a:schemeClr val="accent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conduct further investigation</a:t>
            </a:r>
            <a:r>
              <a:rPr lang="en-GB" sz="1395">
                <a:solidFill>
                  <a:schemeClr val="accent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about why four-year tenured employees are so dissatisfied.</a:t>
            </a:r>
            <a:endParaRPr sz="1395">
              <a:solidFill>
                <a:schemeClr val="accent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95"/>
              <a:buFont typeface="Poppins"/>
              <a:buChar char="●"/>
            </a:pPr>
            <a:r>
              <a:rPr lang="en-GB" sz="1395">
                <a:solidFill>
                  <a:schemeClr val="accent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Either </a:t>
            </a:r>
            <a:r>
              <a:rPr lang="en-GB" sz="1395">
                <a:solidFill>
                  <a:schemeClr val="accent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reward employees</a:t>
            </a:r>
            <a:r>
              <a:rPr lang="en-GB" sz="1395">
                <a:solidFill>
                  <a:schemeClr val="accent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for working longer hours, or </a:t>
            </a:r>
            <a:r>
              <a:rPr lang="en-GB" sz="1395">
                <a:solidFill>
                  <a:schemeClr val="accent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don't require </a:t>
            </a:r>
            <a:r>
              <a:rPr lang="en-GB" sz="1395">
                <a:solidFill>
                  <a:schemeClr val="accent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them to do so..</a:t>
            </a:r>
            <a:endParaRPr sz="1395">
              <a:solidFill>
                <a:schemeClr val="accent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95"/>
              <a:buFont typeface="Poppins"/>
              <a:buChar char="●"/>
            </a:pPr>
            <a:r>
              <a:rPr lang="en-GB" sz="1395">
                <a:solidFill>
                  <a:schemeClr val="accent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Hold discussions</a:t>
            </a:r>
            <a:r>
              <a:rPr lang="en-GB" sz="1395">
                <a:solidFill>
                  <a:schemeClr val="accent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to understand and address the company work culture, across the board and in specific contexts.</a:t>
            </a:r>
            <a:endParaRPr sz="1395">
              <a:solidFill>
                <a:schemeClr val="accent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95"/>
              <a:buFont typeface="Poppins"/>
              <a:buChar char="●"/>
            </a:pPr>
            <a:r>
              <a:rPr lang="en-GB" sz="1395">
                <a:solidFill>
                  <a:schemeClr val="accent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Consider a </a:t>
            </a:r>
            <a:r>
              <a:rPr lang="en-GB" sz="1395">
                <a:solidFill>
                  <a:schemeClr val="accent1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proportionate scale for rewarding employees</a:t>
            </a:r>
            <a:r>
              <a:rPr lang="en-GB" sz="1395">
                <a:solidFill>
                  <a:schemeClr val="accent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who contribute more/put in more effort</a:t>
            </a:r>
            <a:endParaRPr sz="2042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700" y="1215999"/>
            <a:ext cx="4124099" cy="25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