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oboto"/>
      <p:regular r:id="rId9"/>
      <p:bold r:id="rId10"/>
      <p:italic r:id="rId11"/>
      <p:boldItalic r:id="rId12"/>
    </p:embeddedFont>
    <p:embeddedFont>
      <p:font typeface="Poppins"/>
      <p:regular r:id="rId13"/>
      <p:bold r:id="rId14"/>
      <p:italic r:id="rId15"/>
      <p:boldItalic r:id="rId16"/>
    </p:embeddedFont>
    <p:embeddedFont>
      <p:font typeface="Poppins Medium"/>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Medium-boldItalic.fntdata"/><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Poppins-regular.fntdata"/><Relationship Id="rId12"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regular.fntdata"/><Relationship Id="rId15" Type="http://schemas.openxmlformats.org/officeDocument/2006/relationships/font" Target="fonts/Poppins-italic.fntdata"/><Relationship Id="rId14" Type="http://schemas.openxmlformats.org/officeDocument/2006/relationships/font" Target="fonts/Poppins-bold.fntdata"/><Relationship Id="rId17" Type="http://schemas.openxmlformats.org/officeDocument/2006/relationships/font" Target="fonts/PoppinsMedium-regular.fntdata"/><Relationship Id="rId16" Type="http://schemas.openxmlformats.org/officeDocument/2006/relationships/font" Target="fonts/Poppins-boldItalic.fntdata"/><Relationship Id="rId5" Type="http://schemas.openxmlformats.org/officeDocument/2006/relationships/notesMaster" Target="notesMasters/notesMaster1.xml"/><Relationship Id="rId19" Type="http://schemas.openxmlformats.org/officeDocument/2006/relationships/font" Target="fonts/PoppinsMedium-italic.fntdata"/><Relationship Id="rId6" Type="http://schemas.openxmlformats.org/officeDocument/2006/relationships/slide" Target="slides/slide1.xml"/><Relationship Id="rId18" Type="http://schemas.openxmlformats.org/officeDocument/2006/relationships/font" Target="fonts/Poppins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986d658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986d658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986d658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986d658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84150" lvl="0" marL="285750" rtl="0" algn="l">
              <a:spcBef>
                <a:spcPts val="0"/>
              </a:spcBef>
              <a:spcAft>
                <a:spcPts val="700"/>
              </a:spcAft>
              <a:buClr>
                <a:schemeClr val="dk1"/>
              </a:buClr>
              <a:buSzPts val="1100"/>
              <a:buFont typeface="Roboto"/>
              <a:buChar char="➔"/>
            </a:pPr>
            <a:r>
              <a:rPr lang="en-GB">
                <a:solidFill>
                  <a:schemeClr val="dk1"/>
                </a:solidFill>
                <a:latin typeface="Roboto"/>
                <a:ea typeface="Roboto"/>
                <a:cs typeface="Roboto"/>
                <a:sym typeface="Roboto"/>
              </a:rPr>
              <a:t>It would be helpful to have drive-level information for each user</a:t>
            </a:r>
            <a:r>
              <a:rPr b="1" lang="en-GB">
                <a:solidFill>
                  <a:schemeClr val="dk1"/>
                </a:solidFill>
                <a:latin typeface="Roboto"/>
                <a:ea typeface="Roboto"/>
                <a:cs typeface="Roboto"/>
                <a:sym typeface="Roboto"/>
              </a:rPr>
              <a:t> </a:t>
            </a:r>
            <a:r>
              <a:rPr lang="en-GB">
                <a:solidFill>
                  <a:schemeClr val="dk1"/>
                </a:solidFill>
                <a:latin typeface="Roboto"/>
                <a:ea typeface="Roboto"/>
                <a:cs typeface="Roboto"/>
                <a:sym typeface="Roboto"/>
              </a:rPr>
              <a:t>(such as drive times, geographic locations, etc.). It would probably also be helpful to have more granular data to know how users interact with the app. For example, how often do they report or confirm road hazard alerts? Finally, it could be helpful to know the monthly count of unique starting and ending locations each driver inputs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228150" y="666348"/>
            <a:ext cx="5744925" cy="3006500"/>
          </a:xfrm>
          <a:prstGeom prst="rect">
            <a:avLst/>
          </a:prstGeom>
          <a:noFill/>
          <a:ln>
            <a:noFill/>
          </a:ln>
        </p:spPr>
      </p:pic>
      <p:sp>
        <p:nvSpPr>
          <p:cNvPr id="55" name="Google Shape;55;p13"/>
          <p:cNvSpPr txBox="1"/>
          <p:nvPr>
            <p:ph type="ctrTitle"/>
          </p:nvPr>
        </p:nvSpPr>
        <p:spPr>
          <a:xfrm>
            <a:off x="384625" y="1077975"/>
            <a:ext cx="5808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Poppins Medium"/>
                <a:ea typeface="Poppins Medium"/>
                <a:cs typeface="Poppins Medium"/>
                <a:sym typeface="Poppins Medium"/>
              </a:rPr>
              <a:t>Waze </a:t>
            </a:r>
            <a:r>
              <a:rPr lang="en-GB">
                <a:solidFill>
                  <a:schemeClr val="accent1"/>
                </a:solidFill>
                <a:latin typeface="Poppins Medium"/>
                <a:ea typeface="Poppins Medium"/>
                <a:cs typeface="Poppins Medium"/>
                <a:sym typeface="Poppins Medium"/>
              </a:rPr>
              <a:t>User Churn</a:t>
            </a:r>
            <a:r>
              <a:rPr lang="en-GB">
                <a:latin typeface="Poppins Medium"/>
                <a:ea typeface="Poppins Medium"/>
                <a:cs typeface="Poppins Medium"/>
                <a:sym typeface="Poppins Medium"/>
              </a:rPr>
              <a:t> Project</a:t>
            </a:r>
            <a:endParaRPr>
              <a:latin typeface="Poppins Medium"/>
              <a:ea typeface="Poppins Medium"/>
              <a:cs typeface="Poppins Medium"/>
              <a:sym typeface="Poppins Medium"/>
            </a:endParaRPr>
          </a:p>
        </p:txBody>
      </p:sp>
      <p:sp>
        <p:nvSpPr>
          <p:cNvPr id="56" name="Google Shape;56;p13"/>
          <p:cNvSpPr txBox="1"/>
          <p:nvPr>
            <p:ph idx="1" type="subTitle"/>
          </p:nvPr>
        </p:nvSpPr>
        <p:spPr>
          <a:xfrm>
            <a:off x="311700" y="3272925"/>
            <a:ext cx="47259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GB" sz="2000">
                <a:latin typeface="Poppins"/>
                <a:ea typeface="Poppins"/>
                <a:cs typeface="Poppins"/>
                <a:sym typeface="Poppins"/>
              </a:rPr>
              <a:t>Part of Google Advanced Data Analytics Certification</a:t>
            </a:r>
            <a:endParaRPr sz="2000">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671525" y="445025"/>
            <a:ext cx="4853100" cy="392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4500">
                <a:latin typeface="Poppins"/>
                <a:ea typeface="Poppins"/>
                <a:cs typeface="Poppins"/>
                <a:sym typeface="Poppins"/>
              </a:rPr>
              <a:t>What </a:t>
            </a:r>
            <a:r>
              <a:rPr lang="en-GB" sz="4500">
                <a:solidFill>
                  <a:schemeClr val="accent1"/>
                </a:solidFill>
                <a:latin typeface="Poppins"/>
                <a:ea typeface="Poppins"/>
                <a:cs typeface="Poppins"/>
                <a:sym typeface="Poppins"/>
              </a:rPr>
              <a:t>factors </a:t>
            </a:r>
            <a:r>
              <a:rPr lang="en-GB" sz="4500">
                <a:latin typeface="Poppins"/>
                <a:ea typeface="Poppins"/>
                <a:cs typeface="Poppins"/>
                <a:sym typeface="Poppins"/>
              </a:rPr>
              <a:t>are</a:t>
            </a:r>
            <a:r>
              <a:rPr lang="en-GB" sz="4500">
                <a:latin typeface="Poppins"/>
                <a:ea typeface="Poppins"/>
                <a:cs typeface="Poppins"/>
                <a:sym typeface="Poppins"/>
              </a:rPr>
              <a:t> likely to make </a:t>
            </a:r>
            <a:r>
              <a:rPr lang="en-GB" sz="4500">
                <a:solidFill>
                  <a:schemeClr val="accent1"/>
                </a:solidFill>
                <a:latin typeface="Poppins"/>
                <a:ea typeface="Poppins"/>
                <a:cs typeface="Poppins"/>
                <a:sym typeface="Poppins"/>
              </a:rPr>
              <a:t>user churn</a:t>
            </a:r>
            <a:r>
              <a:rPr lang="en-GB" sz="4500">
                <a:latin typeface="Poppins"/>
                <a:ea typeface="Poppins"/>
                <a:cs typeface="Poppins"/>
                <a:sym typeface="Poppins"/>
              </a:rPr>
              <a:t>?</a:t>
            </a:r>
            <a:endParaRPr sz="4500">
              <a:latin typeface="Poppins"/>
              <a:ea typeface="Poppins"/>
              <a:cs typeface="Poppins"/>
              <a:sym typeface="Poppins"/>
            </a:endParaRPr>
          </a:p>
          <a:p>
            <a:pPr indent="0" lvl="0" marL="0" rtl="0" algn="l">
              <a:spcBef>
                <a:spcPts val="0"/>
              </a:spcBef>
              <a:spcAft>
                <a:spcPts val="0"/>
              </a:spcAft>
              <a:buNone/>
            </a:pPr>
            <a:r>
              <a:t/>
            </a:r>
            <a:endParaRPr sz="4500">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586800" y="589075"/>
            <a:ext cx="4175700" cy="148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a:t>
            </a:r>
            <a:r>
              <a:rPr lang="en-GB">
                <a:solidFill>
                  <a:schemeClr val="accent1"/>
                </a:solidFill>
              </a:rPr>
              <a:t>XGBoost </a:t>
            </a:r>
            <a:r>
              <a:rPr lang="en-GB"/>
              <a:t>model</a:t>
            </a:r>
            <a:r>
              <a:rPr lang="en-GB">
                <a:solidFill>
                  <a:schemeClr val="accent1"/>
                </a:solidFill>
              </a:rPr>
              <a:t> was built</a:t>
            </a:r>
            <a:endParaRPr/>
          </a:p>
        </p:txBody>
      </p:sp>
      <p:sp>
        <p:nvSpPr>
          <p:cNvPr id="67" name="Google Shape;67;p15"/>
          <p:cNvSpPr txBox="1"/>
          <p:nvPr/>
        </p:nvSpPr>
        <p:spPr>
          <a:xfrm>
            <a:off x="586800" y="2070175"/>
            <a:ext cx="3882000" cy="5544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Poppins"/>
              <a:buChar char="●"/>
            </a:pPr>
            <a:r>
              <a:rPr lang="en-GB" sz="1100">
                <a:solidFill>
                  <a:schemeClr val="dk1"/>
                </a:solidFill>
                <a:latin typeface="Poppins"/>
                <a:ea typeface="Poppins"/>
                <a:cs typeface="Poppins"/>
                <a:sym typeface="Poppins"/>
              </a:rPr>
              <a:t>This model shows that the </a:t>
            </a:r>
            <a:r>
              <a:rPr lang="en-GB" sz="1100">
                <a:solidFill>
                  <a:schemeClr val="dk1"/>
                </a:solidFill>
                <a:latin typeface="Poppins"/>
                <a:ea typeface="Poppins"/>
                <a:cs typeface="Poppins"/>
                <a:sym typeface="Poppins"/>
              </a:rPr>
              <a:t>current </a:t>
            </a:r>
            <a:r>
              <a:rPr lang="en-GB" sz="1100">
                <a:solidFill>
                  <a:schemeClr val="accent1"/>
                </a:solidFill>
                <a:latin typeface="Poppins"/>
                <a:ea typeface="Poppins"/>
                <a:cs typeface="Poppins"/>
                <a:sym typeface="Poppins"/>
              </a:rPr>
              <a:t>data is insufficien</a:t>
            </a:r>
            <a:r>
              <a:rPr lang="en-GB" sz="1100">
                <a:solidFill>
                  <a:schemeClr val="accent1"/>
                </a:solidFill>
                <a:latin typeface="Poppins"/>
                <a:ea typeface="Poppins"/>
                <a:cs typeface="Poppins"/>
                <a:sym typeface="Poppins"/>
              </a:rPr>
              <a:t>t</a:t>
            </a:r>
            <a:r>
              <a:rPr lang="en-GB" sz="1100">
                <a:solidFill>
                  <a:schemeClr val="dk1"/>
                </a:solidFill>
                <a:latin typeface="Poppins"/>
                <a:ea typeface="Poppins"/>
                <a:cs typeface="Poppins"/>
                <a:sym typeface="Poppins"/>
              </a:rPr>
              <a:t> </a:t>
            </a:r>
            <a:r>
              <a:rPr lang="en-GB" sz="1100">
                <a:solidFill>
                  <a:schemeClr val="dk1"/>
                </a:solidFill>
                <a:latin typeface="Poppins"/>
                <a:ea typeface="Poppins"/>
                <a:cs typeface="Poppins"/>
                <a:sym typeface="Poppins"/>
              </a:rPr>
              <a:t>to consistently predict churn. </a:t>
            </a:r>
            <a:endParaRPr sz="1000">
              <a:highlight>
                <a:srgbClr val="FFFFFE"/>
              </a:highlight>
              <a:latin typeface="Poppins"/>
              <a:ea typeface="Poppins"/>
              <a:cs typeface="Poppins"/>
              <a:sym typeface="Poppins"/>
            </a:endParaRPr>
          </a:p>
        </p:txBody>
      </p:sp>
      <p:pic>
        <p:nvPicPr>
          <p:cNvPr id="68" name="Google Shape;68;p15"/>
          <p:cNvPicPr preferRelativeResize="0"/>
          <p:nvPr/>
        </p:nvPicPr>
        <p:blipFill>
          <a:blip r:embed="rId3">
            <a:alphaModFix/>
          </a:blip>
          <a:stretch>
            <a:fillRect/>
          </a:stretch>
        </p:blipFill>
        <p:spPr>
          <a:xfrm>
            <a:off x="4425150" y="1048538"/>
            <a:ext cx="4608701" cy="2719775"/>
          </a:xfrm>
          <a:prstGeom prst="rect">
            <a:avLst/>
          </a:prstGeom>
          <a:noFill/>
          <a:ln>
            <a:noFill/>
          </a:ln>
        </p:spPr>
      </p:pic>
      <p:sp>
        <p:nvSpPr>
          <p:cNvPr id="69" name="Google Shape;69;p15"/>
          <p:cNvSpPr txBox="1"/>
          <p:nvPr/>
        </p:nvSpPr>
        <p:spPr>
          <a:xfrm>
            <a:off x="586800" y="2571750"/>
            <a:ext cx="3323400" cy="143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Roboto"/>
              <a:buChar char="●"/>
            </a:pPr>
            <a:r>
              <a:rPr lang="en-GB" sz="1100">
                <a:solidFill>
                  <a:schemeClr val="accent1"/>
                </a:solidFill>
                <a:latin typeface="Poppins"/>
                <a:ea typeface="Poppins"/>
                <a:cs typeface="Poppins"/>
                <a:sym typeface="Poppins"/>
              </a:rPr>
              <a:t>Engineered feature</a:t>
            </a:r>
            <a:r>
              <a:rPr lang="en-GB" sz="1100">
                <a:solidFill>
                  <a:schemeClr val="accent1"/>
                </a:solidFill>
                <a:latin typeface="Poppins"/>
                <a:ea typeface="Poppins"/>
                <a:cs typeface="Poppins"/>
                <a:sym typeface="Poppins"/>
              </a:rPr>
              <a:t>s</a:t>
            </a:r>
            <a:r>
              <a:rPr lang="en-GB" sz="1100">
                <a:solidFill>
                  <a:schemeClr val="dk1"/>
                </a:solidFill>
                <a:latin typeface="Poppins"/>
                <a:ea typeface="Poppins"/>
                <a:cs typeface="Poppins"/>
                <a:sym typeface="Poppins"/>
              </a:rPr>
              <a:t> are in the top 10 features: </a:t>
            </a:r>
            <a:endParaRPr sz="1100">
              <a:solidFill>
                <a:schemeClr val="dk1"/>
              </a:solidFill>
              <a:latin typeface="Poppins"/>
              <a:ea typeface="Poppins"/>
              <a:cs typeface="Poppins"/>
              <a:sym typeface="Poppins"/>
            </a:endParaRPr>
          </a:p>
          <a:p>
            <a:pPr indent="0" lvl="0" marL="457200" rtl="0" algn="l">
              <a:spcBef>
                <a:spcPts val="500"/>
              </a:spcBef>
              <a:spcAft>
                <a:spcPts val="500"/>
              </a:spcAft>
              <a:buNone/>
            </a:pPr>
            <a:r>
              <a:rPr i="1" lang="en-GB" sz="1100">
                <a:solidFill>
                  <a:schemeClr val="dk1"/>
                </a:solidFill>
                <a:latin typeface="Poppins"/>
                <a:ea typeface="Poppins"/>
                <a:cs typeface="Poppins"/>
                <a:sym typeface="Poppins"/>
              </a:rPr>
              <a:t>km_per_hour, percent_sessions_in_last_month, total_sessions_per_day, percent_of_drives_to_favorite, km_per_drive, km_per_driving_day</a:t>
            </a:r>
            <a:endParaRPr i="1">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