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Signika Bold" charset="1" panose="02010003020600000004"/>
      <p:regular r:id="rId22"/>
    </p:embeddedFont>
    <p:embeddedFont>
      <p:font typeface="Nunito Ultra-Bold" charset="1" panose="00000000000000000000"/>
      <p:regular r:id="rId23"/>
    </p:embeddedFont>
    <p:embeddedFont>
      <p:font typeface="Nunito Bold" charset="1" panose="00000000000000000000"/>
      <p:regular r:id="rId24"/>
    </p:embeddedFont>
    <p:embeddedFont>
      <p:font typeface="Canva Sans Bold" charset="1" panose="020B0803030501040103"/>
      <p:regular r:id="rId25"/>
    </p:embeddedFont>
    <p:embeddedFont>
      <p:font typeface="Canva Sans" charset="1" panose="020B0503030501040103"/>
      <p:regular r:id="rId26"/>
    </p:embeddedFont>
    <p:embeddedFont>
      <p:font typeface="Nunito Bold Italics" charset="1" panose="00000000000000000000"/>
      <p:regular r:id="rId27"/>
    </p:embeddedFont>
    <p:embeddedFont>
      <p:font typeface="Canva Sans Italics" charset="1" panose="020B0503030501040103"/>
      <p:regular r:id="rId28"/>
    </p:embeddedFont>
    <p:embeddedFont>
      <p:font typeface="Nunito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Relationship Id="rId8" Target="../media/image58.png" Type="http://schemas.openxmlformats.org/officeDocument/2006/relationships/image"/><Relationship Id="rId9" Target="../media/image5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58.png" Type="http://schemas.openxmlformats.org/officeDocument/2006/relationships/image"/><Relationship Id="rId9" Target="../media/image5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8.png" Type="http://schemas.openxmlformats.org/officeDocument/2006/relationships/image"/><Relationship Id="rId7" Target="../media/image59.svg" Type="http://schemas.openxmlformats.org/officeDocument/2006/relationships/image"/><Relationship Id="rId8" Target="../media/image64.jpeg" Type="http://schemas.openxmlformats.org/officeDocument/2006/relationships/image"/><Relationship Id="rId9" Target="../media/image6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69.png" Type="http://schemas.openxmlformats.org/officeDocument/2006/relationships/image"/><Relationship Id="rId12" Target="../media/image70.png" Type="http://schemas.openxmlformats.org/officeDocument/2006/relationships/image"/><Relationship Id="rId13" Target="../media/image71.png" Type="http://schemas.openxmlformats.org/officeDocument/2006/relationships/image"/><Relationship Id="rId14" Target="../media/image72.png" Type="http://schemas.openxmlformats.org/officeDocument/2006/relationships/image"/><Relationship Id="rId15" Target="../media/image73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Relationship Id="rId8" Target="../media/image68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8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74.png" Type="http://schemas.openxmlformats.org/officeDocument/2006/relationships/image"/><Relationship Id="rId7" Target="../media/image75.png" Type="http://schemas.openxmlformats.org/officeDocument/2006/relationships/image"/><Relationship Id="rId8" Target="../media/image76.png" Type="http://schemas.openxmlformats.org/officeDocument/2006/relationships/image"/><Relationship Id="rId9" Target="../media/image7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9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80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41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47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svg" Type="http://schemas.openxmlformats.org/officeDocument/2006/relationships/image"/><Relationship Id="rId12" Target="../media/image54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svg" Type="http://schemas.openxmlformats.org/officeDocument/2006/relationships/image"/><Relationship Id="rId12" Target="../media/image55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9431" r="0" b="-627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95616" y="779318"/>
            <a:ext cx="6729406" cy="902327"/>
          </a:xfrm>
          <a:custGeom>
            <a:avLst/>
            <a:gdLst/>
            <a:ahLst/>
            <a:cxnLst/>
            <a:rect r="r" b="b" t="t" l="l"/>
            <a:pathLst>
              <a:path h="902327" w="6729406">
                <a:moveTo>
                  <a:pt x="0" y="0"/>
                </a:moveTo>
                <a:lnTo>
                  <a:pt x="6729407" y="0"/>
                </a:lnTo>
                <a:lnTo>
                  <a:pt x="6729407" y="902327"/>
                </a:lnTo>
                <a:lnTo>
                  <a:pt x="0" y="902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7018" r="0" b="-72521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75645" y="7424904"/>
            <a:ext cx="5849377" cy="2862096"/>
          </a:xfrm>
          <a:custGeom>
            <a:avLst/>
            <a:gdLst/>
            <a:ahLst/>
            <a:cxnLst/>
            <a:rect r="r" b="b" t="t" l="l"/>
            <a:pathLst>
              <a:path h="2862096" w="5849377">
                <a:moveTo>
                  <a:pt x="0" y="0"/>
                </a:moveTo>
                <a:lnTo>
                  <a:pt x="5849378" y="0"/>
                </a:lnTo>
                <a:lnTo>
                  <a:pt x="5849378" y="2862096"/>
                </a:lnTo>
                <a:lnTo>
                  <a:pt x="0" y="2862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001" t="-290595" r="-30227" b="-854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9258300"/>
            <a:ext cx="997556" cy="99755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028700"/>
            <a:ext cx="17186281" cy="7850482"/>
            <a:chOff x="0" y="0"/>
            <a:chExt cx="4728203" cy="21597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159785"/>
            </a:xfrm>
            <a:custGeom>
              <a:avLst/>
              <a:gdLst/>
              <a:ahLst/>
              <a:cxnLst/>
              <a:rect r="r" b="b" t="t" l="l"/>
              <a:pathLst>
                <a:path h="2159785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114738"/>
                  </a:lnTo>
                  <a:cubicBezTo>
                    <a:pt x="4728203" y="2126685"/>
                    <a:pt x="4723457" y="2138143"/>
                    <a:pt x="4715009" y="2146591"/>
                  </a:cubicBezTo>
                  <a:cubicBezTo>
                    <a:pt x="4706561" y="2155039"/>
                    <a:pt x="4695103" y="2159785"/>
                    <a:pt x="4683156" y="2159785"/>
                  </a:cubicBezTo>
                  <a:lnTo>
                    <a:pt x="45047" y="2159785"/>
                  </a:lnTo>
                  <a:cubicBezTo>
                    <a:pt x="33100" y="2159785"/>
                    <a:pt x="21642" y="2155039"/>
                    <a:pt x="13194" y="2146591"/>
                  </a:cubicBezTo>
                  <a:cubicBezTo>
                    <a:pt x="4746" y="2138143"/>
                    <a:pt x="0" y="2126685"/>
                    <a:pt x="0" y="2114738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197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752151" y="3226646"/>
            <a:ext cx="14783699" cy="4798542"/>
          </a:xfrm>
          <a:custGeom>
            <a:avLst/>
            <a:gdLst/>
            <a:ahLst/>
            <a:cxnLst/>
            <a:rect r="r" b="b" t="t" l="l"/>
            <a:pathLst>
              <a:path h="4798542" w="14783699">
                <a:moveTo>
                  <a:pt x="0" y="0"/>
                </a:moveTo>
                <a:lnTo>
                  <a:pt x="14783698" y="0"/>
                </a:lnTo>
                <a:lnTo>
                  <a:pt x="14783698" y="4798542"/>
                </a:lnTo>
                <a:lnTo>
                  <a:pt x="0" y="47985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300969"/>
            <a:ext cx="2993585" cy="2305060"/>
          </a:xfrm>
          <a:custGeom>
            <a:avLst/>
            <a:gdLst/>
            <a:ahLst/>
            <a:cxnLst/>
            <a:rect r="r" b="b" t="t" l="l"/>
            <a:pathLst>
              <a:path h="2305060" w="2993585">
                <a:moveTo>
                  <a:pt x="0" y="0"/>
                </a:moveTo>
                <a:lnTo>
                  <a:pt x="2993585" y="0"/>
                </a:lnTo>
                <a:lnTo>
                  <a:pt x="2993585" y="2305060"/>
                </a:lnTo>
                <a:lnTo>
                  <a:pt x="0" y="23050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435233" y="8434233"/>
            <a:ext cx="1852767" cy="1852767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0"/>
              <a:stretch>
                <a:fillRect l="-55979" t="-18508" r="-54702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014998" y="1500695"/>
            <a:ext cx="11498470" cy="1621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6800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Skema Analisis </a:t>
            </a:r>
            <a:r>
              <a:rPr lang="en-US" sz="6800" b="true">
                <a:solidFill>
                  <a:srgbClr val="161613"/>
                </a:solidFill>
                <a:latin typeface="Signika Bold"/>
                <a:ea typeface="Signika Bold"/>
                <a:cs typeface="Signika Bold"/>
                <a:sym typeface="Signika Bold"/>
              </a:rPr>
              <a:t>Tree Based Classification - CART &amp; RF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38310" y="4411710"/>
            <a:ext cx="3465674" cy="2304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1"/>
              </a:lnSpc>
            </a:pPr>
            <a:r>
              <a:rPr lang="en-US" sz="6650" b="tru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PAGU APBN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23025" y="4065404"/>
            <a:ext cx="3226779" cy="304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7"/>
              </a:lnSpc>
            </a:pPr>
            <a:r>
              <a:rPr lang="en-US" sz="3483" b="tru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Outcome Sosial Ekonomi (IPM &amp; Jumlah Keluarga Miskin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53154" y="4621931"/>
            <a:ext cx="4182695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Klasifikasi Provinsi</a:t>
            </a: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30523" y="-1788665"/>
            <a:ext cx="24549045" cy="13864330"/>
            <a:chOff x="0" y="0"/>
            <a:chExt cx="32732061" cy="1848577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102413" y="11485599"/>
              <a:ext cx="16006385" cy="6004117"/>
              <a:chOff x="0" y="0"/>
              <a:chExt cx="3161755" cy="118599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161755" cy="1185998"/>
              </a:xfrm>
              <a:custGeom>
                <a:avLst/>
                <a:gdLst/>
                <a:ahLst/>
                <a:cxnLst/>
                <a:rect r="r" b="b" t="t" l="l"/>
                <a:pathLst>
                  <a:path h="1185998" w="3161755">
                    <a:moveTo>
                      <a:pt x="0" y="0"/>
                    </a:moveTo>
                    <a:lnTo>
                      <a:pt x="3161755" y="0"/>
                    </a:lnTo>
                    <a:lnTo>
                      <a:pt x="3161755" y="1185998"/>
                    </a:lnTo>
                    <a:lnTo>
                      <a:pt x="0" y="1185998"/>
                    </a:lnTo>
                    <a:close/>
                  </a:path>
                </a:pathLst>
              </a:custGeom>
              <a:solidFill>
                <a:srgbClr val="FBE09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3161755" cy="12240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6985248" y="4485425"/>
              <a:ext cx="15746813" cy="14000348"/>
            </a:xfrm>
            <a:custGeom>
              <a:avLst/>
              <a:gdLst/>
              <a:ahLst/>
              <a:cxnLst/>
              <a:rect r="r" b="b" t="t" l="l"/>
              <a:pathLst>
                <a:path h="14000348" w="15746813">
                  <a:moveTo>
                    <a:pt x="0" y="0"/>
                  </a:moveTo>
                  <a:lnTo>
                    <a:pt x="15746813" y="0"/>
                  </a:lnTo>
                  <a:lnTo>
                    <a:pt x="15746813" y="14000348"/>
                  </a:lnTo>
                  <a:lnTo>
                    <a:pt x="0" y="1400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true" rot="0">
              <a:off x="0" y="0"/>
              <a:ext cx="15746813" cy="14000348"/>
            </a:xfrm>
            <a:custGeom>
              <a:avLst/>
              <a:gdLst/>
              <a:ahLst/>
              <a:cxnLst/>
              <a:rect r="r" b="b" t="t" l="l"/>
              <a:pathLst>
                <a:path h="14000348" w="15746813">
                  <a:moveTo>
                    <a:pt x="15746813" y="14000348"/>
                  </a:moveTo>
                  <a:lnTo>
                    <a:pt x="0" y="14000348"/>
                  </a:lnTo>
                  <a:lnTo>
                    <a:pt x="0" y="0"/>
                  </a:lnTo>
                  <a:lnTo>
                    <a:pt x="15746813" y="0"/>
                  </a:lnTo>
                  <a:lnTo>
                    <a:pt x="15746813" y="14000348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4908509" y="3756486"/>
              <a:ext cx="22915042" cy="10467309"/>
              <a:chOff x="0" y="0"/>
              <a:chExt cx="4728203" cy="215978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728203" cy="2159785"/>
              </a:xfrm>
              <a:custGeom>
                <a:avLst/>
                <a:gdLst/>
                <a:ahLst/>
                <a:cxnLst/>
                <a:rect r="r" b="b" t="t" l="l"/>
                <a:pathLst>
                  <a:path h="2159785" w="4728203">
                    <a:moveTo>
                      <a:pt x="45047" y="0"/>
                    </a:moveTo>
                    <a:lnTo>
                      <a:pt x="4683156" y="0"/>
                    </a:lnTo>
                    <a:cubicBezTo>
                      <a:pt x="4708035" y="0"/>
                      <a:pt x="4728203" y="20168"/>
                      <a:pt x="4728203" y="45047"/>
                    </a:cubicBezTo>
                    <a:lnTo>
                      <a:pt x="4728203" y="2114738"/>
                    </a:lnTo>
                    <a:cubicBezTo>
                      <a:pt x="4728203" y="2126685"/>
                      <a:pt x="4723457" y="2138143"/>
                      <a:pt x="4715009" y="2146591"/>
                    </a:cubicBezTo>
                    <a:cubicBezTo>
                      <a:pt x="4706561" y="2155039"/>
                      <a:pt x="4695103" y="2159785"/>
                      <a:pt x="4683156" y="2159785"/>
                    </a:cubicBezTo>
                    <a:lnTo>
                      <a:pt x="45047" y="2159785"/>
                    </a:lnTo>
                    <a:cubicBezTo>
                      <a:pt x="33100" y="2159785"/>
                      <a:pt x="21642" y="2155039"/>
                      <a:pt x="13194" y="2146591"/>
                    </a:cubicBezTo>
                    <a:cubicBezTo>
                      <a:pt x="4746" y="2138143"/>
                      <a:pt x="0" y="2126685"/>
                      <a:pt x="0" y="2114738"/>
                    </a:cubicBezTo>
                    <a:lnTo>
                      <a:pt x="0" y="45047"/>
                    </a:lnTo>
                    <a:cubicBezTo>
                      <a:pt x="0" y="20168"/>
                      <a:pt x="20168" y="0"/>
                      <a:pt x="450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728203" cy="21978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1" id="11"/>
          <p:cNvSpPr/>
          <p:nvPr/>
        </p:nvSpPr>
        <p:spPr>
          <a:xfrm flipH="false" flipV="false" rot="0">
            <a:off x="739986" y="1265326"/>
            <a:ext cx="16808028" cy="7332502"/>
          </a:xfrm>
          <a:custGeom>
            <a:avLst/>
            <a:gdLst/>
            <a:ahLst/>
            <a:cxnLst/>
            <a:rect r="r" b="b" t="t" l="l"/>
            <a:pathLst>
              <a:path h="7332502" w="16808028">
                <a:moveTo>
                  <a:pt x="0" y="0"/>
                </a:moveTo>
                <a:lnTo>
                  <a:pt x="16808028" y="0"/>
                </a:lnTo>
                <a:lnTo>
                  <a:pt x="16808028" y="7332503"/>
                </a:lnTo>
                <a:lnTo>
                  <a:pt x="0" y="73325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82409" y="7134393"/>
            <a:ext cx="2993585" cy="2305060"/>
          </a:xfrm>
          <a:custGeom>
            <a:avLst/>
            <a:gdLst/>
            <a:ahLst/>
            <a:cxnLst/>
            <a:rect r="r" b="b" t="t" l="l"/>
            <a:pathLst>
              <a:path h="2305060" w="2993585">
                <a:moveTo>
                  <a:pt x="0" y="0"/>
                </a:moveTo>
                <a:lnTo>
                  <a:pt x="2993585" y="0"/>
                </a:lnTo>
                <a:lnTo>
                  <a:pt x="2993585" y="2305060"/>
                </a:lnTo>
                <a:lnTo>
                  <a:pt x="0" y="23050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359673" y="8358673"/>
            <a:ext cx="1928327" cy="1928327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0"/>
              <a:stretch>
                <a:fillRect l="-38888" t="0" r="-38888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784539" y="3825715"/>
            <a:ext cx="4718922" cy="2392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800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Skema Analisis </a:t>
            </a:r>
            <a:r>
              <a:rPr lang="en-US" sz="6800" b="true">
                <a:solidFill>
                  <a:srgbClr val="161613"/>
                </a:solidFill>
                <a:latin typeface="Signika Bold"/>
                <a:ea typeface="Signika Bold"/>
                <a:cs typeface="Signika Bold"/>
                <a:sym typeface="Signika Bold"/>
              </a:rPr>
              <a:t>CART &amp; RF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12886" y="1617097"/>
            <a:ext cx="3629524" cy="1206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7"/>
              </a:lnSpc>
            </a:pPr>
            <a:r>
              <a:rPr lang="en-US" sz="3483" b="tru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Load dan eksplorasi data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4414688"/>
            <a:ext cx="404417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Normalisasi (Z-score) variabel PAGU_prov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05563" y="6886743"/>
            <a:ext cx="4044171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Pembuatan label efektivitas (efektif/tidak efektif)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70916" y="1926659"/>
            <a:ext cx="3629524" cy="58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7"/>
              </a:lnSpc>
            </a:pPr>
            <a:r>
              <a:rPr lang="en-US" sz="3483" b="tru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Split data 70:30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217961" y="4414688"/>
            <a:ext cx="404417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</a:t>
            </a:r>
            <a:r>
              <a:rPr lang="en-US" sz="27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odeling CART dan Random Forest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08669" y="7077243"/>
            <a:ext cx="404417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Evaluasi model dan feature importance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028700"/>
            <a:ext cx="17186281" cy="7850482"/>
            <a:chOff x="0" y="0"/>
            <a:chExt cx="4728203" cy="21597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159785"/>
            </a:xfrm>
            <a:custGeom>
              <a:avLst/>
              <a:gdLst/>
              <a:ahLst/>
              <a:cxnLst/>
              <a:rect r="r" b="b" t="t" l="l"/>
              <a:pathLst>
                <a:path h="2159785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114738"/>
                  </a:lnTo>
                  <a:cubicBezTo>
                    <a:pt x="4728203" y="2126685"/>
                    <a:pt x="4723457" y="2138143"/>
                    <a:pt x="4715009" y="2146591"/>
                  </a:cubicBezTo>
                  <a:cubicBezTo>
                    <a:pt x="4706561" y="2155039"/>
                    <a:pt x="4695103" y="2159785"/>
                    <a:pt x="4683156" y="2159785"/>
                  </a:cubicBezTo>
                  <a:lnTo>
                    <a:pt x="45047" y="2159785"/>
                  </a:lnTo>
                  <a:cubicBezTo>
                    <a:pt x="33100" y="2159785"/>
                    <a:pt x="21642" y="2155039"/>
                    <a:pt x="13194" y="2146591"/>
                  </a:cubicBezTo>
                  <a:cubicBezTo>
                    <a:pt x="4746" y="2138143"/>
                    <a:pt x="0" y="2126685"/>
                    <a:pt x="0" y="2114738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197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9333" y="1028700"/>
            <a:ext cx="2993585" cy="2305060"/>
          </a:xfrm>
          <a:custGeom>
            <a:avLst/>
            <a:gdLst/>
            <a:ahLst/>
            <a:cxnLst/>
            <a:rect r="r" b="b" t="t" l="l"/>
            <a:pathLst>
              <a:path h="2305060" w="2993585">
                <a:moveTo>
                  <a:pt x="0" y="0"/>
                </a:moveTo>
                <a:lnTo>
                  <a:pt x="2993585" y="0"/>
                </a:lnTo>
                <a:lnTo>
                  <a:pt x="2993585" y="2305060"/>
                </a:lnTo>
                <a:lnTo>
                  <a:pt x="0" y="2305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24422" y="467906"/>
            <a:ext cx="12744378" cy="9351187"/>
          </a:xfrm>
          <a:custGeom>
            <a:avLst/>
            <a:gdLst/>
            <a:ahLst/>
            <a:cxnLst/>
            <a:rect r="r" b="b" t="t" l="l"/>
            <a:pathLst>
              <a:path h="9351187" w="12744378">
                <a:moveTo>
                  <a:pt x="0" y="0"/>
                </a:moveTo>
                <a:lnTo>
                  <a:pt x="12744378" y="0"/>
                </a:lnTo>
                <a:lnTo>
                  <a:pt x="12744378" y="9351188"/>
                </a:lnTo>
                <a:lnTo>
                  <a:pt x="0" y="93511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350716" y="8349716"/>
            <a:ext cx="1937284" cy="193728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9"/>
              <a:stretch>
                <a:fillRect l="-38888" t="0" r="-38888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91396" y="3642441"/>
            <a:ext cx="4407285" cy="4707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6800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Skema Analisis </a:t>
            </a:r>
          </a:p>
          <a:p>
            <a:pPr algn="l">
              <a:lnSpc>
                <a:spcPts val="6120"/>
              </a:lnSpc>
            </a:pPr>
          </a:p>
          <a:p>
            <a:pPr algn="l">
              <a:lnSpc>
                <a:spcPts val="6120"/>
              </a:lnSpc>
            </a:pPr>
            <a:r>
              <a:rPr lang="en-US" sz="6800" b="true">
                <a:solidFill>
                  <a:srgbClr val="161613"/>
                </a:solidFill>
                <a:latin typeface="Signika Bold"/>
                <a:ea typeface="Signika Bold"/>
                <a:cs typeface="Signika Bold"/>
                <a:sym typeface="Signika Bold"/>
              </a:rPr>
              <a:t>CART &amp; Random Forest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44671" y="-1423183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09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09" y="0"/>
                </a:lnTo>
                <a:lnTo>
                  <a:pt x="11810109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401000"/>
            <a:ext cx="17186281" cy="7850482"/>
            <a:chOff x="0" y="0"/>
            <a:chExt cx="4728203" cy="21597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159785"/>
            </a:xfrm>
            <a:custGeom>
              <a:avLst/>
              <a:gdLst/>
              <a:ahLst/>
              <a:cxnLst/>
              <a:rect r="r" b="b" t="t" l="l"/>
              <a:pathLst>
                <a:path h="2159785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114738"/>
                  </a:lnTo>
                  <a:cubicBezTo>
                    <a:pt x="4728203" y="2126685"/>
                    <a:pt x="4723457" y="2138143"/>
                    <a:pt x="4715009" y="2146591"/>
                  </a:cubicBezTo>
                  <a:cubicBezTo>
                    <a:pt x="4706561" y="2155039"/>
                    <a:pt x="4695103" y="2159785"/>
                    <a:pt x="4683156" y="2159785"/>
                  </a:cubicBezTo>
                  <a:lnTo>
                    <a:pt x="45047" y="2159785"/>
                  </a:lnTo>
                  <a:cubicBezTo>
                    <a:pt x="33100" y="2159785"/>
                    <a:pt x="21642" y="2155039"/>
                    <a:pt x="13194" y="2146591"/>
                  </a:cubicBezTo>
                  <a:cubicBezTo>
                    <a:pt x="4746" y="2138143"/>
                    <a:pt x="0" y="2126685"/>
                    <a:pt x="0" y="2114738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197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52517" y="2357931"/>
            <a:ext cx="4528737" cy="3816621"/>
          </a:xfrm>
          <a:custGeom>
            <a:avLst/>
            <a:gdLst/>
            <a:ahLst/>
            <a:cxnLst/>
            <a:rect r="r" b="b" t="t" l="l"/>
            <a:pathLst>
              <a:path h="3816621" w="4528737">
                <a:moveTo>
                  <a:pt x="0" y="0"/>
                </a:moveTo>
                <a:lnTo>
                  <a:pt x="4528737" y="0"/>
                </a:lnTo>
                <a:lnTo>
                  <a:pt x="4528737" y="3816621"/>
                </a:lnTo>
                <a:lnTo>
                  <a:pt x="0" y="38166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1" id="11"/>
          <p:cNvGrpSpPr/>
          <p:nvPr/>
        </p:nvGrpSpPr>
        <p:grpSpPr>
          <a:xfrm rot="0">
            <a:off x="-803713" y="6952042"/>
            <a:ext cx="2936287" cy="4376580"/>
            <a:chOff x="0" y="0"/>
            <a:chExt cx="3915050" cy="58354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15050" cy="5835440"/>
            </a:xfrm>
            <a:custGeom>
              <a:avLst/>
              <a:gdLst/>
              <a:ahLst/>
              <a:cxnLst/>
              <a:rect r="r" b="b" t="t" l="l"/>
              <a:pathLst>
                <a:path h="5835440" w="3915050">
                  <a:moveTo>
                    <a:pt x="0" y="0"/>
                  </a:moveTo>
                  <a:lnTo>
                    <a:pt x="3915050" y="0"/>
                  </a:lnTo>
                  <a:lnTo>
                    <a:pt x="3915050" y="5835440"/>
                  </a:lnTo>
                  <a:lnTo>
                    <a:pt x="0" y="5835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400000">
              <a:off x="-12947" y="2812085"/>
              <a:ext cx="845079" cy="211270"/>
            </a:xfrm>
            <a:custGeom>
              <a:avLst/>
              <a:gdLst/>
              <a:ahLst/>
              <a:cxnLst/>
              <a:rect r="r" b="b" t="t" l="l"/>
              <a:pathLst>
                <a:path h="211270" w="845079">
                  <a:moveTo>
                    <a:pt x="0" y="0"/>
                  </a:moveTo>
                  <a:lnTo>
                    <a:pt x="845079" y="0"/>
                  </a:lnTo>
                  <a:lnTo>
                    <a:pt x="845079" y="211270"/>
                  </a:lnTo>
                  <a:lnTo>
                    <a:pt x="0" y="211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774783" y="2357931"/>
            <a:ext cx="957190" cy="1392373"/>
            <a:chOff x="0" y="0"/>
            <a:chExt cx="252100" cy="36671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2100" cy="366716"/>
            </a:xfrm>
            <a:custGeom>
              <a:avLst/>
              <a:gdLst/>
              <a:ahLst/>
              <a:cxnLst/>
              <a:rect r="r" b="b" t="t" l="l"/>
              <a:pathLst>
                <a:path h="366716" w="252100">
                  <a:moveTo>
                    <a:pt x="0" y="0"/>
                  </a:moveTo>
                  <a:lnTo>
                    <a:pt x="252100" y="0"/>
                  </a:lnTo>
                  <a:lnTo>
                    <a:pt x="252100" y="366716"/>
                  </a:lnTo>
                  <a:lnTo>
                    <a:pt x="0" y="3667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52100" cy="404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4803" y="3511692"/>
            <a:ext cx="4111331" cy="238612"/>
            <a:chOff x="0" y="0"/>
            <a:chExt cx="1082820" cy="6284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82820" cy="62844"/>
            </a:xfrm>
            <a:custGeom>
              <a:avLst/>
              <a:gdLst/>
              <a:ahLst/>
              <a:cxnLst/>
              <a:rect r="r" b="b" t="t" l="l"/>
              <a:pathLst>
                <a:path h="62844" w="1082820">
                  <a:moveTo>
                    <a:pt x="0" y="0"/>
                  </a:moveTo>
                  <a:lnTo>
                    <a:pt x="1082820" y="0"/>
                  </a:lnTo>
                  <a:lnTo>
                    <a:pt x="1082820" y="62844"/>
                  </a:lnTo>
                  <a:lnTo>
                    <a:pt x="0" y="628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82820" cy="100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952517" y="4266241"/>
            <a:ext cx="452873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2348588" y="2103624"/>
            <a:ext cx="3463057" cy="343207"/>
            <a:chOff x="0" y="0"/>
            <a:chExt cx="912081" cy="9039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12081" cy="90392"/>
            </a:xfrm>
            <a:custGeom>
              <a:avLst/>
              <a:gdLst/>
              <a:ahLst/>
              <a:cxnLst/>
              <a:rect r="r" b="b" t="t" l="l"/>
              <a:pathLst>
                <a:path h="90392" w="912081">
                  <a:moveTo>
                    <a:pt x="0" y="0"/>
                  </a:moveTo>
                  <a:lnTo>
                    <a:pt x="912081" y="0"/>
                  </a:lnTo>
                  <a:lnTo>
                    <a:pt x="912081" y="90392"/>
                  </a:lnTo>
                  <a:lnTo>
                    <a:pt x="0" y="90392"/>
                  </a:lnTo>
                  <a:close/>
                </a:path>
              </a:pathLst>
            </a:custGeom>
            <a:solidFill>
              <a:srgbClr val="8BC7F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912081" cy="109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  <a:r>
                <a:rPr lang="en-US" b="true" sz="1200">
                  <a:solidFill>
                    <a:srgbClr val="1D545D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CART akurasi dan f1-score lebih tinggi (92%) 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597772" y="6061704"/>
            <a:ext cx="4315921" cy="361211"/>
            <a:chOff x="0" y="0"/>
            <a:chExt cx="1136703" cy="9513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36703" cy="95134"/>
            </a:xfrm>
            <a:custGeom>
              <a:avLst/>
              <a:gdLst/>
              <a:ahLst/>
              <a:cxnLst/>
              <a:rect r="r" b="b" t="t" l="l"/>
              <a:pathLst>
                <a:path h="95134" w="1136703">
                  <a:moveTo>
                    <a:pt x="0" y="0"/>
                  </a:moveTo>
                  <a:lnTo>
                    <a:pt x="1136703" y="0"/>
                  </a:lnTo>
                  <a:lnTo>
                    <a:pt x="1136703" y="95134"/>
                  </a:lnTo>
                  <a:lnTo>
                    <a:pt x="0" y="95134"/>
                  </a:lnTo>
                  <a:close/>
                </a:path>
              </a:pathLst>
            </a:custGeom>
            <a:solidFill>
              <a:srgbClr val="8BC7F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1136703" cy="114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  <a:r>
                <a:rPr lang="en-US" b="true" sz="1200">
                  <a:solidFill>
                    <a:srgbClr val="1D545D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Random Forest akurasi dan f1-score lebih rendah (83%) 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303065" y="1704310"/>
            <a:ext cx="6732732" cy="4947021"/>
            <a:chOff x="0" y="0"/>
            <a:chExt cx="8976976" cy="659602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325204" y="346233"/>
              <a:ext cx="8346972" cy="6249796"/>
            </a:xfrm>
            <a:custGeom>
              <a:avLst/>
              <a:gdLst/>
              <a:ahLst/>
              <a:cxnLst/>
              <a:rect r="r" b="b" t="t" l="l"/>
              <a:pathLst>
                <a:path h="6249796" w="8346972">
                  <a:moveTo>
                    <a:pt x="0" y="0"/>
                  </a:moveTo>
                  <a:lnTo>
                    <a:pt x="8346972" y="0"/>
                  </a:lnTo>
                  <a:lnTo>
                    <a:pt x="8346972" y="6249795"/>
                  </a:lnTo>
                  <a:lnTo>
                    <a:pt x="0" y="6249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  <p:grpSp>
          <p:nvGrpSpPr>
            <p:cNvPr name="Group 29" id="29"/>
            <p:cNvGrpSpPr/>
            <p:nvPr/>
          </p:nvGrpSpPr>
          <p:grpSpPr>
            <a:xfrm rot="0">
              <a:off x="266700" y="346233"/>
              <a:ext cx="4323095" cy="2942023"/>
              <a:chOff x="0" y="0"/>
              <a:chExt cx="850324" cy="578676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50324" cy="578676"/>
              </a:xfrm>
              <a:custGeom>
                <a:avLst/>
                <a:gdLst/>
                <a:ahLst/>
                <a:cxnLst/>
                <a:rect r="r" b="b" t="t" l="l"/>
                <a:pathLst>
                  <a:path h="578676" w="850324">
                    <a:moveTo>
                      <a:pt x="0" y="0"/>
                    </a:moveTo>
                    <a:lnTo>
                      <a:pt x="850324" y="0"/>
                    </a:lnTo>
                    <a:lnTo>
                      <a:pt x="850324" y="578676"/>
                    </a:lnTo>
                    <a:lnTo>
                      <a:pt x="0" y="57867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C634F"/>
                </a:solidFill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850324" cy="616776"/>
              </a:xfrm>
              <a:prstGeom prst="rect">
                <a:avLst/>
              </a:prstGeom>
            </p:spPr>
            <p:txBody>
              <a:bodyPr anchor="ctr" rtlCol="false" tIns="51016" lIns="51016" bIns="51016" rIns="5101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4589795" y="1442293"/>
              <a:ext cx="4082381" cy="1588554"/>
              <a:chOff x="0" y="0"/>
              <a:chExt cx="802977" cy="312458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02977" cy="312458"/>
              </a:xfrm>
              <a:custGeom>
                <a:avLst/>
                <a:gdLst/>
                <a:ahLst/>
                <a:cxnLst/>
                <a:rect r="r" b="b" t="t" l="l"/>
                <a:pathLst>
                  <a:path h="312458" w="802977">
                    <a:moveTo>
                      <a:pt x="0" y="0"/>
                    </a:moveTo>
                    <a:lnTo>
                      <a:pt x="802977" y="0"/>
                    </a:lnTo>
                    <a:lnTo>
                      <a:pt x="802977" y="312458"/>
                    </a:lnTo>
                    <a:lnTo>
                      <a:pt x="0" y="31245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C634F"/>
                </a:soli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802977" cy="350558"/>
              </a:xfrm>
              <a:prstGeom prst="rect">
                <a:avLst/>
              </a:prstGeom>
            </p:spPr>
            <p:txBody>
              <a:bodyPr anchor="ctr" rtlCol="false" tIns="51016" lIns="51016" bIns="51016" rIns="5101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4589795" y="3471131"/>
              <a:ext cx="4082381" cy="1562944"/>
              <a:chOff x="0" y="0"/>
              <a:chExt cx="802977" cy="307421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02977" cy="307421"/>
              </a:xfrm>
              <a:custGeom>
                <a:avLst/>
                <a:gdLst/>
                <a:ahLst/>
                <a:cxnLst/>
                <a:rect r="r" b="b" t="t" l="l"/>
                <a:pathLst>
                  <a:path h="307421" w="802977">
                    <a:moveTo>
                      <a:pt x="0" y="0"/>
                    </a:moveTo>
                    <a:lnTo>
                      <a:pt x="802977" y="0"/>
                    </a:lnTo>
                    <a:lnTo>
                      <a:pt x="802977" y="307421"/>
                    </a:lnTo>
                    <a:lnTo>
                      <a:pt x="0" y="3074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C634F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802977" cy="345521"/>
              </a:xfrm>
              <a:prstGeom prst="rect">
                <a:avLst/>
              </a:prstGeom>
            </p:spPr>
            <p:txBody>
              <a:bodyPr anchor="ctr" rtlCol="false" tIns="51016" lIns="51016" bIns="51016" rIns="5101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4997590" y="5384531"/>
              <a:ext cx="3979386" cy="763362"/>
              <a:chOff x="0" y="0"/>
              <a:chExt cx="782718" cy="15014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782718" cy="150148"/>
              </a:xfrm>
              <a:custGeom>
                <a:avLst/>
                <a:gdLst/>
                <a:ahLst/>
                <a:cxnLst/>
                <a:rect r="r" b="b" t="t" l="l"/>
                <a:pathLst>
                  <a:path h="150148" w="782718">
                    <a:moveTo>
                      <a:pt x="0" y="0"/>
                    </a:moveTo>
                    <a:lnTo>
                      <a:pt x="782718" y="0"/>
                    </a:lnTo>
                    <a:lnTo>
                      <a:pt x="782718" y="150148"/>
                    </a:lnTo>
                    <a:lnTo>
                      <a:pt x="0" y="150148"/>
                    </a:lnTo>
                    <a:close/>
                  </a:path>
                </a:pathLst>
              </a:custGeom>
              <a:solidFill>
                <a:srgbClr val="FFAAAB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19050"/>
                <a:ext cx="782718" cy="169198"/>
              </a:xfrm>
              <a:prstGeom prst="rect">
                <a:avLst/>
              </a:prstGeom>
            </p:spPr>
            <p:txBody>
              <a:bodyPr anchor="ctr" rtlCol="false" tIns="51016" lIns="51016" bIns="51016" rIns="51016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331E12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Random Forest memiliki rentang yang lebih sempit (line orange)</a:t>
                </a: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0" y="0"/>
              <a:ext cx="7789459" cy="471922"/>
              <a:chOff x="0" y="0"/>
              <a:chExt cx="1532134" cy="9282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532134" cy="92824"/>
              </a:xfrm>
              <a:custGeom>
                <a:avLst/>
                <a:gdLst/>
                <a:ahLst/>
                <a:cxnLst/>
                <a:rect r="r" b="b" t="t" l="l"/>
                <a:pathLst>
                  <a:path h="92824" w="1532134">
                    <a:moveTo>
                      <a:pt x="0" y="0"/>
                    </a:moveTo>
                    <a:lnTo>
                      <a:pt x="1532134" y="0"/>
                    </a:lnTo>
                    <a:lnTo>
                      <a:pt x="1532134" y="92824"/>
                    </a:lnTo>
                    <a:lnTo>
                      <a:pt x="0" y="92824"/>
                    </a:lnTo>
                    <a:close/>
                  </a:path>
                </a:pathLst>
              </a:custGeom>
              <a:solidFill>
                <a:srgbClr val="FFAAAB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19050"/>
                <a:ext cx="1532134" cy="111874"/>
              </a:xfrm>
              <a:prstGeom prst="rect">
                <a:avLst/>
              </a:prstGeom>
            </p:spPr>
            <p:txBody>
              <a:bodyPr anchor="ctr" rtlCol="false" tIns="51016" lIns="51016" bIns="51016" rIns="51016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331E12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CART sangat fluktuatif (line biru), cenderung memiliki nilai deviasi yang besar</a:t>
                </a:r>
              </a:p>
            </p:txBody>
          </p:sp>
        </p:grpSp>
      </p:grpSp>
      <p:grpSp>
        <p:nvGrpSpPr>
          <p:cNvPr name="Group 44" id="44"/>
          <p:cNvGrpSpPr/>
          <p:nvPr/>
        </p:nvGrpSpPr>
        <p:grpSpPr>
          <a:xfrm rot="0">
            <a:off x="764803" y="5356367"/>
            <a:ext cx="4111331" cy="238612"/>
            <a:chOff x="0" y="0"/>
            <a:chExt cx="1082820" cy="6284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082820" cy="62844"/>
            </a:xfrm>
            <a:custGeom>
              <a:avLst/>
              <a:gdLst/>
              <a:ahLst/>
              <a:cxnLst/>
              <a:rect r="r" b="b" t="t" l="l"/>
              <a:pathLst>
                <a:path h="62844" w="1082820">
                  <a:moveTo>
                    <a:pt x="0" y="0"/>
                  </a:moveTo>
                  <a:lnTo>
                    <a:pt x="1082820" y="0"/>
                  </a:lnTo>
                  <a:lnTo>
                    <a:pt x="1082820" y="62844"/>
                  </a:lnTo>
                  <a:lnTo>
                    <a:pt x="0" y="628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1082820" cy="100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3774783" y="4209817"/>
            <a:ext cx="957190" cy="1392373"/>
            <a:chOff x="0" y="0"/>
            <a:chExt cx="252100" cy="366716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52100" cy="366716"/>
            </a:xfrm>
            <a:custGeom>
              <a:avLst/>
              <a:gdLst/>
              <a:ahLst/>
              <a:cxnLst/>
              <a:rect r="r" b="b" t="t" l="l"/>
              <a:pathLst>
                <a:path h="366716" w="252100">
                  <a:moveTo>
                    <a:pt x="0" y="0"/>
                  </a:moveTo>
                  <a:lnTo>
                    <a:pt x="252100" y="0"/>
                  </a:lnTo>
                  <a:lnTo>
                    <a:pt x="252100" y="366716"/>
                  </a:lnTo>
                  <a:lnTo>
                    <a:pt x="0" y="3667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252100" cy="404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2098918" y="1433737"/>
            <a:ext cx="5374228" cy="7008484"/>
            <a:chOff x="0" y="0"/>
            <a:chExt cx="7165638" cy="934464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1940700" y="0"/>
              <a:ext cx="4051846" cy="3435261"/>
            </a:xfrm>
            <a:custGeom>
              <a:avLst/>
              <a:gdLst/>
              <a:ahLst/>
              <a:cxnLst/>
              <a:rect r="r" b="b" t="t" l="l"/>
              <a:pathLst>
                <a:path h="3435261" w="4051846">
                  <a:moveTo>
                    <a:pt x="0" y="0"/>
                  </a:moveTo>
                  <a:lnTo>
                    <a:pt x="4051846" y="0"/>
                  </a:lnTo>
                  <a:lnTo>
                    <a:pt x="4051846" y="3435261"/>
                  </a:lnTo>
                  <a:lnTo>
                    <a:pt x="0" y="3435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1940700" y="3417638"/>
              <a:ext cx="4051846" cy="3456202"/>
            </a:xfrm>
            <a:custGeom>
              <a:avLst/>
              <a:gdLst/>
              <a:ahLst/>
              <a:cxnLst/>
              <a:rect r="r" b="b" t="t" l="l"/>
              <a:pathLst>
                <a:path h="3456202" w="4051846">
                  <a:moveTo>
                    <a:pt x="0" y="0"/>
                  </a:moveTo>
                  <a:lnTo>
                    <a:pt x="4051846" y="0"/>
                  </a:lnTo>
                  <a:lnTo>
                    <a:pt x="4051846" y="3456203"/>
                  </a:lnTo>
                  <a:lnTo>
                    <a:pt x="0" y="3456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  <p:grpSp>
          <p:nvGrpSpPr>
            <p:cNvPr name="Group 53" id="53"/>
            <p:cNvGrpSpPr/>
            <p:nvPr/>
          </p:nvGrpSpPr>
          <p:grpSpPr>
            <a:xfrm rot="0">
              <a:off x="2521430" y="184500"/>
              <a:ext cx="656152" cy="413882"/>
              <a:chOff x="0" y="0"/>
              <a:chExt cx="129610" cy="81754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129610" cy="81754"/>
              </a:xfrm>
              <a:custGeom>
                <a:avLst/>
                <a:gdLst/>
                <a:ahLst/>
                <a:cxnLst/>
                <a:rect r="r" b="b" t="t" l="l"/>
                <a:pathLst>
                  <a:path h="81754" w="129610">
                    <a:moveTo>
                      <a:pt x="0" y="0"/>
                    </a:moveTo>
                    <a:lnTo>
                      <a:pt x="129610" y="0"/>
                    </a:lnTo>
                    <a:lnTo>
                      <a:pt x="129610" y="81754"/>
                    </a:lnTo>
                    <a:lnTo>
                      <a:pt x="0" y="81754"/>
                    </a:lnTo>
                    <a:close/>
                  </a:path>
                </a:pathLst>
              </a:custGeom>
              <a:solidFill>
                <a:srgbClr val="8BC7F0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19050"/>
                <a:ext cx="129610" cy="1008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TN=6</a:t>
                </a: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2461223" y="1565015"/>
              <a:ext cx="716359" cy="413882"/>
              <a:chOff x="0" y="0"/>
              <a:chExt cx="141503" cy="81754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141503" cy="81754"/>
              </a:xfrm>
              <a:custGeom>
                <a:avLst/>
                <a:gdLst/>
                <a:ahLst/>
                <a:cxnLst/>
                <a:rect r="r" b="b" t="t" l="l"/>
                <a:pathLst>
                  <a:path h="81754" w="141503">
                    <a:moveTo>
                      <a:pt x="0" y="0"/>
                    </a:moveTo>
                    <a:lnTo>
                      <a:pt x="141503" y="0"/>
                    </a:lnTo>
                    <a:lnTo>
                      <a:pt x="141503" y="81754"/>
                    </a:lnTo>
                    <a:lnTo>
                      <a:pt x="0" y="81754"/>
                    </a:lnTo>
                    <a:close/>
                  </a:path>
                </a:pathLst>
              </a:custGeom>
              <a:solidFill>
                <a:srgbClr val="8BC7F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-19050"/>
                <a:ext cx="141503" cy="1008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FN=0</a:t>
                </a: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0">
              <a:off x="2491327" y="4992438"/>
              <a:ext cx="656152" cy="413882"/>
              <a:chOff x="0" y="0"/>
              <a:chExt cx="129610" cy="81754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129610" cy="81754"/>
              </a:xfrm>
              <a:custGeom>
                <a:avLst/>
                <a:gdLst/>
                <a:ahLst/>
                <a:cxnLst/>
                <a:rect r="r" b="b" t="t" l="l"/>
                <a:pathLst>
                  <a:path h="81754" w="129610">
                    <a:moveTo>
                      <a:pt x="0" y="0"/>
                    </a:moveTo>
                    <a:lnTo>
                      <a:pt x="129610" y="0"/>
                    </a:lnTo>
                    <a:lnTo>
                      <a:pt x="129610" y="81754"/>
                    </a:lnTo>
                    <a:lnTo>
                      <a:pt x="0" y="81754"/>
                    </a:lnTo>
                    <a:close/>
                  </a:path>
                </a:pathLst>
              </a:custGeom>
              <a:solidFill>
                <a:srgbClr val="C1FF72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-19050"/>
                <a:ext cx="129610" cy="1008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FN=0</a:t>
                </a: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2491327" y="3604241"/>
              <a:ext cx="656152" cy="457149"/>
              <a:chOff x="0" y="0"/>
              <a:chExt cx="129610" cy="90301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129610" cy="90301"/>
              </a:xfrm>
              <a:custGeom>
                <a:avLst/>
                <a:gdLst/>
                <a:ahLst/>
                <a:cxnLst/>
                <a:rect r="r" b="b" t="t" l="l"/>
                <a:pathLst>
                  <a:path h="90301" w="129610">
                    <a:moveTo>
                      <a:pt x="0" y="0"/>
                    </a:moveTo>
                    <a:lnTo>
                      <a:pt x="129610" y="0"/>
                    </a:lnTo>
                    <a:lnTo>
                      <a:pt x="129610" y="90301"/>
                    </a:lnTo>
                    <a:lnTo>
                      <a:pt x="0" y="90301"/>
                    </a:lnTo>
                    <a:close/>
                  </a:path>
                </a:pathLst>
              </a:custGeom>
              <a:solidFill>
                <a:srgbClr val="C1FF72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-19050"/>
                <a:ext cx="129610" cy="1093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TN=5</a:t>
                </a:r>
              </a:p>
            </p:txBody>
          </p:sp>
        </p:grpSp>
        <p:grpSp>
          <p:nvGrpSpPr>
            <p:cNvPr name="Group 65" id="65"/>
            <p:cNvGrpSpPr/>
            <p:nvPr/>
          </p:nvGrpSpPr>
          <p:grpSpPr>
            <a:xfrm rot="0">
              <a:off x="2570620" y="4164826"/>
              <a:ext cx="4266282" cy="708331"/>
              <a:chOff x="0" y="0"/>
              <a:chExt cx="839149" cy="139324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839149" cy="139324"/>
              </a:xfrm>
              <a:custGeom>
                <a:avLst/>
                <a:gdLst/>
                <a:ahLst/>
                <a:cxnLst/>
                <a:rect r="r" b="b" t="t" l="l"/>
                <a:pathLst>
                  <a:path h="139324" w="839149">
                    <a:moveTo>
                      <a:pt x="0" y="0"/>
                    </a:moveTo>
                    <a:lnTo>
                      <a:pt x="839149" y="0"/>
                    </a:lnTo>
                    <a:lnTo>
                      <a:pt x="839149" y="139324"/>
                    </a:lnTo>
                    <a:lnTo>
                      <a:pt x="0" y="139324"/>
                    </a:lnTo>
                    <a:close/>
                  </a:path>
                </a:pathLst>
              </a:custGeom>
              <a:solidFill>
                <a:srgbClr val="FBE099"/>
              </a:solidFill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-19050"/>
                <a:ext cx="839149" cy="158374"/>
              </a:xfrm>
              <a:prstGeom prst="rect">
                <a:avLst/>
              </a:prstGeom>
            </p:spPr>
            <p:txBody>
              <a:bodyPr anchor="ctr" rtlCol="false" tIns="51016" lIns="51016" bIns="51016" rIns="51016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331E12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Random Forest salah mengklasifikasikan 2 provinsi tidak efektif sebagai efektif</a:t>
                </a:r>
              </a:p>
            </p:txBody>
          </p:sp>
        </p:grpSp>
        <p:grpSp>
          <p:nvGrpSpPr>
            <p:cNvPr name="Group 68" id="68"/>
            <p:cNvGrpSpPr/>
            <p:nvPr/>
          </p:nvGrpSpPr>
          <p:grpSpPr>
            <a:xfrm rot="0">
              <a:off x="2570620" y="598381"/>
              <a:ext cx="4266282" cy="693714"/>
              <a:chOff x="0" y="0"/>
              <a:chExt cx="839149" cy="136449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839149" cy="136449"/>
              </a:xfrm>
              <a:custGeom>
                <a:avLst/>
                <a:gdLst/>
                <a:ahLst/>
                <a:cxnLst/>
                <a:rect r="r" b="b" t="t" l="l"/>
                <a:pathLst>
                  <a:path h="136449" w="839149">
                    <a:moveTo>
                      <a:pt x="0" y="0"/>
                    </a:moveTo>
                    <a:lnTo>
                      <a:pt x="839149" y="0"/>
                    </a:lnTo>
                    <a:lnTo>
                      <a:pt x="839149" y="136449"/>
                    </a:lnTo>
                    <a:lnTo>
                      <a:pt x="0" y="136449"/>
                    </a:lnTo>
                    <a:close/>
                  </a:path>
                </a:pathLst>
              </a:custGeom>
              <a:solidFill>
                <a:srgbClr val="FBE099"/>
              </a:solidFill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0" y="-19050"/>
                <a:ext cx="839149" cy="155499"/>
              </a:xfrm>
              <a:prstGeom prst="rect">
                <a:avLst/>
              </a:prstGeom>
            </p:spPr>
            <p:txBody>
              <a:bodyPr anchor="ctr" rtlCol="false" tIns="51016" lIns="51016" bIns="51016" rIns="51016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331E12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CART hanya salah mengklasifikasikan 1 provinsi tidak efektif sebagai efektif</a:t>
                </a:r>
              </a:p>
            </p:txBody>
          </p:sp>
        </p:grpSp>
        <p:grpSp>
          <p:nvGrpSpPr>
            <p:cNvPr name="Group 71" id="71"/>
            <p:cNvGrpSpPr/>
            <p:nvPr/>
          </p:nvGrpSpPr>
          <p:grpSpPr>
            <a:xfrm rot="0">
              <a:off x="4583862" y="5012877"/>
              <a:ext cx="663900" cy="413882"/>
              <a:chOff x="0" y="0"/>
              <a:chExt cx="131141" cy="81754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131141" cy="81754"/>
              </a:xfrm>
              <a:custGeom>
                <a:avLst/>
                <a:gdLst/>
                <a:ahLst/>
                <a:cxnLst/>
                <a:rect r="r" b="b" t="t" l="l"/>
                <a:pathLst>
                  <a:path h="81754" w="131141">
                    <a:moveTo>
                      <a:pt x="0" y="0"/>
                    </a:moveTo>
                    <a:lnTo>
                      <a:pt x="131141" y="0"/>
                    </a:lnTo>
                    <a:lnTo>
                      <a:pt x="131141" y="81754"/>
                    </a:lnTo>
                    <a:lnTo>
                      <a:pt x="0" y="81754"/>
                    </a:lnTo>
                    <a:close/>
                  </a:path>
                </a:pathLst>
              </a:custGeom>
              <a:solidFill>
                <a:srgbClr val="C1FF72"/>
              </a:solidFill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0" y="-19050"/>
                <a:ext cx="131141" cy="1008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TP=5</a:t>
                </a:r>
              </a:p>
            </p:txBody>
          </p:sp>
        </p:grpSp>
        <p:grpSp>
          <p:nvGrpSpPr>
            <p:cNvPr name="Group 74" id="74"/>
            <p:cNvGrpSpPr/>
            <p:nvPr/>
          </p:nvGrpSpPr>
          <p:grpSpPr>
            <a:xfrm rot="0">
              <a:off x="4608204" y="159693"/>
              <a:ext cx="639557" cy="413882"/>
              <a:chOff x="0" y="0"/>
              <a:chExt cx="126332" cy="81754"/>
            </a:xfrm>
          </p:grpSpPr>
          <p:sp>
            <p:nvSpPr>
              <p:cNvPr name="Freeform 75" id="75"/>
              <p:cNvSpPr/>
              <p:nvPr/>
            </p:nvSpPr>
            <p:spPr>
              <a:xfrm flipH="false" flipV="false" rot="0">
                <a:off x="0" y="0"/>
                <a:ext cx="126332" cy="81754"/>
              </a:xfrm>
              <a:custGeom>
                <a:avLst/>
                <a:gdLst/>
                <a:ahLst/>
                <a:cxnLst/>
                <a:rect r="r" b="b" t="t" l="l"/>
                <a:pathLst>
                  <a:path h="81754" w="126332">
                    <a:moveTo>
                      <a:pt x="0" y="0"/>
                    </a:moveTo>
                    <a:lnTo>
                      <a:pt x="126332" y="0"/>
                    </a:lnTo>
                    <a:lnTo>
                      <a:pt x="126332" y="81754"/>
                    </a:lnTo>
                    <a:lnTo>
                      <a:pt x="0" y="81754"/>
                    </a:lnTo>
                    <a:close/>
                  </a:path>
                </a:pathLst>
              </a:custGeom>
              <a:solidFill>
                <a:srgbClr val="8BC7F0"/>
              </a:solidFill>
            </p:spPr>
          </p:sp>
          <p:sp>
            <p:nvSpPr>
              <p:cNvPr name="TextBox 76" id="76"/>
              <p:cNvSpPr txBox="true"/>
              <p:nvPr/>
            </p:nvSpPr>
            <p:spPr>
              <a:xfrm>
                <a:off x="0" y="-19050"/>
                <a:ext cx="126332" cy="1008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FP=1</a:t>
                </a:r>
              </a:p>
            </p:txBody>
          </p:sp>
        </p:grpSp>
        <p:grpSp>
          <p:nvGrpSpPr>
            <p:cNvPr name="Group 77" id="77"/>
            <p:cNvGrpSpPr/>
            <p:nvPr/>
          </p:nvGrpSpPr>
          <p:grpSpPr>
            <a:xfrm rot="0">
              <a:off x="4583862" y="1573966"/>
              <a:ext cx="639557" cy="420341"/>
              <a:chOff x="0" y="0"/>
              <a:chExt cx="126332" cy="83030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126332" cy="83030"/>
              </a:xfrm>
              <a:custGeom>
                <a:avLst/>
                <a:gdLst/>
                <a:ahLst/>
                <a:cxnLst/>
                <a:rect r="r" b="b" t="t" l="l"/>
                <a:pathLst>
                  <a:path h="83030" w="126332">
                    <a:moveTo>
                      <a:pt x="0" y="0"/>
                    </a:moveTo>
                    <a:lnTo>
                      <a:pt x="126332" y="0"/>
                    </a:lnTo>
                    <a:lnTo>
                      <a:pt x="126332" y="83030"/>
                    </a:lnTo>
                    <a:lnTo>
                      <a:pt x="0" y="83030"/>
                    </a:lnTo>
                    <a:close/>
                  </a:path>
                </a:pathLst>
              </a:custGeom>
              <a:solidFill>
                <a:srgbClr val="8BC7F0"/>
              </a:solidFill>
            </p:spPr>
          </p:sp>
          <p:sp>
            <p:nvSpPr>
              <p:cNvPr name="TextBox 79" id="79"/>
              <p:cNvSpPr txBox="true"/>
              <p:nvPr/>
            </p:nvSpPr>
            <p:spPr>
              <a:xfrm>
                <a:off x="0" y="-19050"/>
                <a:ext cx="126332" cy="1020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TP=5</a:t>
                </a:r>
              </a:p>
            </p:txBody>
          </p:sp>
        </p:grpSp>
        <p:grpSp>
          <p:nvGrpSpPr>
            <p:cNvPr name="Group 80" id="80"/>
            <p:cNvGrpSpPr/>
            <p:nvPr/>
          </p:nvGrpSpPr>
          <p:grpSpPr>
            <a:xfrm rot="0">
              <a:off x="4559519" y="3589146"/>
              <a:ext cx="663900" cy="413882"/>
              <a:chOff x="0" y="0"/>
              <a:chExt cx="131141" cy="81754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131141" cy="81754"/>
              </a:xfrm>
              <a:custGeom>
                <a:avLst/>
                <a:gdLst/>
                <a:ahLst/>
                <a:cxnLst/>
                <a:rect r="r" b="b" t="t" l="l"/>
                <a:pathLst>
                  <a:path h="81754" w="131141">
                    <a:moveTo>
                      <a:pt x="0" y="0"/>
                    </a:moveTo>
                    <a:lnTo>
                      <a:pt x="131141" y="0"/>
                    </a:lnTo>
                    <a:lnTo>
                      <a:pt x="131141" y="81754"/>
                    </a:lnTo>
                    <a:lnTo>
                      <a:pt x="0" y="81754"/>
                    </a:lnTo>
                    <a:close/>
                  </a:path>
                </a:pathLst>
              </a:custGeom>
              <a:solidFill>
                <a:srgbClr val="C1FF72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0" y="-19050"/>
                <a:ext cx="131141" cy="1008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FP=2</a:t>
                </a:r>
              </a:p>
            </p:txBody>
          </p:sp>
        </p:grpSp>
        <p:sp>
          <p:nvSpPr>
            <p:cNvPr name="Freeform 83" id="83"/>
            <p:cNvSpPr/>
            <p:nvPr/>
          </p:nvSpPr>
          <p:spPr>
            <a:xfrm flipH="false" flipV="false" rot="0">
              <a:off x="425408" y="7365471"/>
              <a:ext cx="6740230" cy="1778326"/>
            </a:xfrm>
            <a:custGeom>
              <a:avLst/>
              <a:gdLst/>
              <a:ahLst/>
              <a:cxnLst/>
              <a:rect r="r" b="b" t="t" l="l"/>
              <a:pathLst>
                <a:path h="1778326" w="6740230">
                  <a:moveTo>
                    <a:pt x="0" y="0"/>
                  </a:moveTo>
                  <a:lnTo>
                    <a:pt x="6740230" y="0"/>
                  </a:lnTo>
                  <a:lnTo>
                    <a:pt x="6740230" y="1778326"/>
                  </a:lnTo>
                  <a:lnTo>
                    <a:pt x="0" y="1778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  <a:ln w="19050" cap="sq">
              <a:solidFill>
                <a:srgbClr val="F7CC10"/>
              </a:solidFill>
              <a:prstDash val="dash"/>
              <a:miter/>
            </a:ln>
          </p:spPr>
        </p:sp>
        <p:grpSp>
          <p:nvGrpSpPr>
            <p:cNvPr name="Group 84" id="84"/>
            <p:cNvGrpSpPr/>
            <p:nvPr/>
          </p:nvGrpSpPr>
          <p:grpSpPr>
            <a:xfrm rot="0">
              <a:off x="2590800" y="7266223"/>
              <a:ext cx="1478170" cy="2078423"/>
              <a:chOff x="0" y="0"/>
              <a:chExt cx="290746" cy="408812"/>
            </a:xfrm>
          </p:grpSpPr>
          <p:sp>
            <p:nvSpPr>
              <p:cNvPr name="Freeform 85" id="85"/>
              <p:cNvSpPr/>
              <p:nvPr/>
            </p:nvSpPr>
            <p:spPr>
              <a:xfrm flipH="false" flipV="false" rot="0">
                <a:off x="0" y="0"/>
                <a:ext cx="290746" cy="408812"/>
              </a:xfrm>
              <a:custGeom>
                <a:avLst/>
                <a:gdLst/>
                <a:ahLst/>
                <a:cxnLst/>
                <a:rect r="r" b="b" t="t" l="l"/>
                <a:pathLst>
                  <a:path h="408812" w="290746">
                    <a:moveTo>
                      <a:pt x="0" y="0"/>
                    </a:moveTo>
                    <a:lnTo>
                      <a:pt x="290746" y="0"/>
                    </a:lnTo>
                    <a:lnTo>
                      <a:pt x="290746" y="408812"/>
                    </a:lnTo>
                    <a:lnTo>
                      <a:pt x="0" y="4088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8C439"/>
                </a:solidFill>
                <a:prstDash val="solid"/>
                <a:miter/>
              </a:ln>
            </p:spPr>
          </p:sp>
          <p:sp>
            <p:nvSpPr>
              <p:cNvPr name="TextBox 86" id="86"/>
              <p:cNvSpPr txBox="true"/>
              <p:nvPr/>
            </p:nvSpPr>
            <p:spPr>
              <a:xfrm>
                <a:off x="0" y="-38100"/>
                <a:ext cx="290746" cy="446912"/>
              </a:xfrm>
              <a:prstGeom prst="rect">
                <a:avLst/>
              </a:prstGeom>
            </p:spPr>
            <p:txBody>
              <a:bodyPr anchor="ctr" rtlCol="false" tIns="51016" lIns="51016" bIns="51016" rIns="5101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7" id="87"/>
            <p:cNvGrpSpPr/>
            <p:nvPr/>
          </p:nvGrpSpPr>
          <p:grpSpPr>
            <a:xfrm rot="0">
              <a:off x="0" y="6981370"/>
              <a:ext cx="3200400" cy="413882"/>
              <a:chOff x="0" y="0"/>
              <a:chExt cx="632178" cy="81754"/>
            </a:xfrm>
          </p:grpSpPr>
          <p:sp>
            <p:nvSpPr>
              <p:cNvPr name="Freeform 88" id="88"/>
              <p:cNvSpPr/>
              <p:nvPr/>
            </p:nvSpPr>
            <p:spPr>
              <a:xfrm flipH="false" flipV="false" rot="0">
                <a:off x="0" y="0"/>
                <a:ext cx="632178" cy="81754"/>
              </a:xfrm>
              <a:custGeom>
                <a:avLst/>
                <a:gdLst/>
                <a:ahLst/>
                <a:cxnLst/>
                <a:rect r="r" b="b" t="t" l="l"/>
                <a:pathLst>
                  <a:path h="81754" w="632178">
                    <a:moveTo>
                      <a:pt x="0" y="0"/>
                    </a:moveTo>
                    <a:lnTo>
                      <a:pt x="632178" y="0"/>
                    </a:lnTo>
                    <a:lnTo>
                      <a:pt x="632178" y="81754"/>
                    </a:lnTo>
                    <a:lnTo>
                      <a:pt x="0" y="81754"/>
                    </a:lnTo>
                    <a:close/>
                  </a:path>
                </a:pathLst>
              </a:custGeom>
              <a:solidFill>
                <a:srgbClr val="F7CC10"/>
              </a:solidFill>
            </p:spPr>
          </p:sp>
          <p:sp>
            <p:nvSpPr>
              <p:cNvPr name="TextBox 89" id="89"/>
              <p:cNvSpPr txBox="true"/>
              <p:nvPr/>
            </p:nvSpPr>
            <p:spPr>
              <a:xfrm>
                <a:off x="0" y="-19050"/>
                <a:ext cx="632178" cy="1008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Misclassified Sample</a:t>
                </a:r>
              </a:p>
            </p:txBody>
          </p:sp>
        </p:grpSp>
        <p:sp>
          <p:nvSpPr>
            <p:cNvPr name="AutoShape 90" id="90"/>
            <p:cNvSpPr/>
            <p:nvPr/>
          </p:nvSpPr>
          <p:spPr>
            <a:xfrm flipH="true">
              <a:off x="1451750" y="0"/>
              <a:ext cx="0" cy="6592039"/>
            </a:xfrm>
            <a:prstGeom prst="line">
              <a:avLst/>
            </a:prstGeom>
            <a:ln cap="flat" w="12700">
              <a:solidFill>
                <a:srgbClr val="999999"/>
              </a:solidFill>
              <a:prstDash val="sysDash"/>
              <a:headEnd type="none" len="sm" w="sm"/>
              <a:tailEnd type="none" len="sm" w="sm"/>
            </a:ln>
          </p:spPr>
        </p:sp>
      </p:grpSp>
      <p:grpSp>
        <p:nvGrpSpPr>
          <p:cNvPr name="Group 91" id="91"/>
          <p:cNvGrpSpPr/>
          <p:nvPr/>
        </p:nvGrpSpPr>
        <p:grpSpPr>
          <a:xfrm rot="0">
            <a:off x="1845795" y="6794207"/>
            <a:ext cx="10024523" cy="801046"/>
            <a:chOff x="0" y="0"/>
            <a:chExt cx="2640204" cy="210975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2640204" cy="210975"/>
            </a:xfrm>
            <a:custGeom>
              <a:avLst/>
              <a:gdLst/>
              <a:ahLst/>
              <a:cxnLst/>
              <a:rect r="r" b="b" t="t" l="l"/>
              <a:pathLst>
                <a:path h="210975" w="2640204">
                  <a:moveTo>
                    <a:pt x="0" y="0"/>
                  </a:moveTo>
                  <a:lnTo>
                    <a:pt x="2640204" y="0"/>
                  </a:lnTo>
                  <a:lnTo>
                    <a:pt x="2640204" y="210975"/>
                  </a:lnTo>
                  <a:lnTo>
                    <a:pt x="0" y="21097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3" id="93"/>
            <p:cNvSpPr txBox="true"/>
            <p:nvPr/>
          </p:nvSpPr>
          <p:spPr>
            <a:xfrm>
              <a:off x="0" y="-28575"/>
              <a:ext cx="2640204" cy="239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Model </a:t>
              </a: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CART lebih unggul dalam klasifikasi efektivitas penggunaan anggaran antarprovinsi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berdasarkan Hasil Evaluasi Model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845795" y="7731925"/>
            <a:ext cx="10024523" cy="926468"/>
            <a:chOff x="0" y="0"/>
            <a:chExt cx="2640204" cy="244008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2640204" cy="244008"/>
            </a:xfrm>
            <a:custGeom>
              <a:avLst/>
              <a:gdLst/>
              <a:ahLst/>
              <a:cxnLst/>
              <a:rect r="r" b="b" t="t" l="l"/>
              <a:pathLst>
                <a:path h="244008" w="2640204">
                  <a:moveTo>
                    <a:pt x="0" y="0"/>
                  </a:moveTo>
                  <a:lnTo>
                    <a:pt x="2640204" y="0"/>
                  </a:lnTo>
                  <a:lnTo>
                    <a:pt x="2640204" y="244008"/>
                  </a:lnTo>
                  <a:lnTo>
                    <a:pt x="0" y="24400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6" id="96"/>
            <p:cNvSpPr txBox="true"/>
            <p:nvPr/>
          </p:nvSpPr>
          <p:spPr>
            <a:xfrm>
              <a:off x="0" y="-28575"/>
              <a:ext cx="2640204" cy="272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Klasifikasi </a:t>
              </a: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Random Forest lebih banyak salah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,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se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ingga a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ku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ra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si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F-1 Sc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 leb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 rendah dibanding CART berdasarkan Confussion Matrix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845795" y="8791744"/>
            <a:ext cx="10024523" cy="1075216"/>
            <a:chOff x="0" y="0"/>
            <a:chExt cx="2640204" cy="283185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2640204" cy="283185"/>
            </a:xfrm>
            <a:custGeom>
              <a:avLst/>
              <a:gdLst/>
              <a:ahLst/>
              <a:cxnLst/>
              <a:rect r="r" b="b" t="t" l="l"/>
              <a:pathLst>
                <a:path h="283185" w="2640204">
                  <a:moveTo>
                    <a:pt x="0" y="0"/>
                  </a:moveTo>
                  <a:lnTo>
                    <a:pt x="2640204" y="0"/>
                  </a:lnTo>
                  <a:lnTo>
                    <a:pt x="2640204" y="283185"/>
                  </a:lnTo>
                  <a:lnTo>
                    <a:pt x="0" y="28318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9" id="99"/>
            <p:cNvSpPr txBox="true"/>
            <p:nvPr/>
          </p:nvSpPr>
          <p:spPr>
            <a:xfrm>
              <a:off x="0" y="-28575"/>
              <a:ext cx="2640204" cy="311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Grafik Performa hasil 30 perulangan menunjukkan </a:t>
              </a: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Random Forest (Ensemble Model) memiliki performa yang lebih stabil 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karena rata-rata dari banyak model dan </a:t>
              </a: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CART (Model pohon tunggal) lebih sensitif terhadap variasi data.</a:t>
              </a:r>
            </a:p>
          </p:txBody>
        </p:sp>
      </p:grpSp>
      <p:sp>
        <p:nvSpPr>
          <p:cNvPr name="AutoShape 100" id="100"/>
          <p:cNvSpPr/>
          <p:nvPr/>
        </p:nvSpPr>
        <p:spPr>
          <a:xfrm flipH="true">
            <a:off x="6042166" y="1850178"/>
            <a:ext cx="0" cy="4944029"/>
          </a:xfrm>
          <a:prstGeom prst="line">
            <a:avLst/>
          </a:prstGeom>
          <a:ln cap="flat" w="9525">
            <a:solidFill>
              <a:srgbClr val="999999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01" id="101"/>
          <p:cNvGrpSpPr/>
          <p:nvPr/>
        </p:nvGrpSpPr>
        <p:grpSpPr>
          <a:xfrm rot="0">
            <a:off x="15892362" y="8335911"/>
            <a:ext cx="1844779" cy="1844779"/>
            <a:chOff x="0" y="0"/>
            <a:chExt cx="6350000" cy="6350000"/>
          </a:xfrm>
        </p:grpSpPr>
        <p:sp>
          <p:nvSpPr>
            <p:cNvPr name="Freeform 102" id="102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5"/>
              <a:stretch>
                <a:fillRect l="-38888" t="0" r="-38888" b="0"/>
              </a:stretch>
            </a:blipFill>
          </p:spPr>
        </p:sp>
      </p:grpSp>
      <p:sp>
        <p:nvSpPr>
          <p:cNvPr name="TextBox 103" id="103"/>
          <p:cNvSpPr txBox="true"/>
          <p:nvPr/>
        </p:nvSpPr>
        <p:spPr>
          <a:xfrm rot="0">
            <a:off x="1028700" y="685790"/>
            <a:ext cx="14484768" cy="87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7000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Evaluasi Model &amp;</a:t>
            </a:r>
            <a:r>
              <a:rPr lang="en-US" sz="7000" b="true">
                <a:solidFill>
                  <a:srgbClr val="161613"/>
                </a:solidFill>
                <a:latin typeface="Signika Bold"/>
                <a:ea typeface="Signika Bold"/>
                <a:cs typeface="Signika Bold"/>
                <a:sym typeface="Signika Bold"/>
              </a:rPr>
              <a:t>  Confussion Matrix</a:t>
            </a:r>
          </a:p>
        </p:txBody>
      </p:sp>
    </p:spTree>
  </p:cSld>
  <p:clrMapOvr>
    <a:masterClrMapping/>
  </p:clrMapOvr>
  <p:transition spd="slow">
    <p:cover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7333602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218259"/>
            <a:ext cx="17359172" cy="8440183"/>
            <a:chOff x="0" y="0"/>
            <a:chExt cx="4775768" cy="23220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75768" cy="2322021"/>
            </a:xfrm>
            <a:custGeom>
              <a:avLst/>
              <a:gdLst/>
              <a:ahLst/>
              <a:cxnLst/>
              <a:rect r="r" b="b" t="t" l="l"/>
              <a:pathLst>
                <a:path h="2322021" w="4775768">
                  <a:moveTo>
                    <a:pt x="44598" y="0"/>
                  </a:moveTo>
                  <a:lnTo>
                    <a:pt x="4731170" y="0"/>
                  </a:lnTo>
                  <a:cubicBezTo>
                    <a:pt x="4755801" y="0"/>
                    <a:pt x="4775768" y="19967"/>
                    <a:pt x="4775768" y="44598"/>
                  </a:cubicBezTo>
                  <a:lnTo>
                    <a:pt x="4775768" y="2277422"/>
                  </a:lnTo>
                  <a:cubicBezTo>
                    <a:pt x="4775768" y="2302053"/>
                    <a:pt x="4755801" y="2322021"/>
                    <a:pt x="4731170" y="2322021"/>
                  </a:cubicBezTo>
                  <a:lnTo>
                    <a:pt x="44598" y="2322021"/>
                  </a:lnTo>
                  <a:cubicBezTo>
                    <a:pt x="19967" y="2322021"/>
                    <a:pt x="0" y="2302053"/>
                    <a:pt x="0" y="2277422"/>
                  </a:cubicBezTo>
                  <a:lnTo>
                    <a:pt x="0" y="44598"/>
                  </a:lnTo>
                  <a:cubicBezTo>
                    <a:pt x="0" y="19967"/>
                    <a:pt x="19967" y="0"/>
                    <a:pt x="4459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75768" cy="2360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800341" y="1396831"/>
            <a:ext cx="5488493" cy="5758198"/>
          </a:xfrm>
          <a:custGeom>
            <a:avLst/>
            <a:gdLst/>
            <a:ahLst/>
            <a:cxnLst/>
            <a:rect r="r" b="b" t="t" l="l"/>
            <a:pathLst>
              <a:path h="5758198" w="5488493">
                <a:moveTo>
                  <a:pt x="0" y="0"/>
                </a:moveTo>
                <a:lnTo>
                  <a:pt x="5488494" y="0"/>
                </a:lnTo>
                <a:lnTo>
                  <a:pt x="5488494" y="5758199"/>
                </a:lnTo>
                <a:lnTo>
                  <a:pt x="0" y="57581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H="true">
            <a:off x="7145767" y="1396831"/>
            <a:ext cx="37431" cy="5936771"/>
          </a:xfrm>
          <a:prstGeom prst="line">
            <a:avLst/>
          </a:prstGeom>
          <a:ln cap="flat" w="9525">
            <a:solidFill>
              <a:srgbClr val="99999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358235" y="1488721"/>
            <a:ext cx="5160708" cy="5126801"/>
          </a:xfrm>
          <a:custGeom>
            <a:avLst/>
            <a:gdLst/>
            <a:ahLst/>
            <a:cxnLst/>
            <a:rect r="r" b="b" t="t" l="l"/>
            <a:pathLst>
              <a:path h="5126801" w="5160708">
                <a:moveTo>
                  <a:pt x="0" y="0"/>
                </a:moveTo>
                <a:lnTo>
                  <a:pt x="5160708" y="0"/>
                </a:lnTo>
                <a:lnTo>
                  <a:pt x="5160708" y="5126801"/>
                </a:lnTo>
                <a:lnTo>
                  <a:pt x="0" y="51268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494420" y="1474111"/>
            <a:ext cx="9513966" cy="448621"/>
            <a:chOff x="0" y="0"/>
            <a:chExt cx="2505736" cy="1181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05736" cy="118155"/>
            </a:xfrm>
            <a:custGeom>
              <a:avLst/>
              <a:gdLst/>
              <a:ahLst/>
              <a:cxnLst/>
              <a:rect r="r" b="b" t="t" l="l"/>
              <a:pathLst>
                <a:path h="118155" w="2505736">
                  <a:moveTo>
                    <a:pt x="0" y="0"/>
                  </a:moveTo>
                  <a:lnTo>
                    <a:pt x="2505736" y="0"/>
                  </a:lnTo>
                  <a:lnTo>
                    <a:pt x="2505736" y="118155"/>
                  </a:lnTo>
                  <a:lnTo>
                    <a:pt x="0" y="118155"/>
                  </a:lnTo>
                  <a:close/>
                </a:path>
              </a:pathLst>
            </a:custGeom>
            <a:solidFill>
              <a:srgbClr val="8BC7F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505736" cy="156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Tree Plot CART vs Random Forest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32740" y="1443466"/>
            <a:ext cx="5825630" cy="460216"/>
            <a:chOff x="0" y="0"/>
            <a:chExt cx="1534322" cy="12120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34322" cy="121209"/>
            </a:xfrm>
            <a:custGeom>
              <a:avLst/>
              <a:gdLst/>
              <a:ahLst/>
              <a:cxnLst/>
              <a:rect r="r" b="b" t="t" l="l"/>
              <a:pathLst>
                <a:path h="121209" w="1534322">
                  <a:moveTo>
                    <a:pt x="0" y="0"/>
                  </a:moveTo>
                  <a:lnTo>
                    <a:pt x="1534322" y="0"/>
                  </a:lnTo>
                  <a:lnTo>
                    <a:pt x="1534322" y="121209"/>
                  </a:lnTo>
                  <a:lnTo>
                    <a:pt x="0" y="121209"/>
                  </a:lnTo>
                  <a:close/>
                </a:path>
              </a:pathLst>
            </a:custGeom>
            <a:solidFill>
              <a:srgbClr val="8BC7F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34322" cy="159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Features Importance CART vs Random Forest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1349095" y="5226741"/>
            <a:ext cx="5451246" cy="185283"/>
          </a:xfrm>
          <a:prstGeom prst="line">
            <a:avLst/>
          </a:prstGeom>
          <a:ln cap="flat" w="9525">
            <a:solidFill>
              <a:srgbClr val="999999"/>
            </a:solidFill>
            <a:prstDash val="lgDash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1253635" y="2132282"/>
            <a:ext cx="5383842" cy="3237035"/>
            <a:chOff x="0" y="0"/>
            <a:chExt cx="7178456" cy="431604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178456" cy="4316047"/>
            </a:xfrm>
            <a:custGeom>
              <a:avLst/>
              <a:gdLst/>
              <a:ahLst/>
              <a:cxnLst/>
              <a:rect r="r" b="b" t="t" l="l"/>
              <a:pathLst>
                <a:path h="4316047" w="7178456">
                  <a:moveTo>
                    <a:pt x="0" y="0"/>
                  </a:moveTo>
                  <a:lnTo>
                    <a:pt x="7178456" y="0"/>
                  </a:lnTo>
                  <a:lnTo>
                    <a:pt x="7178456" y="4316047"/>
                  </a:lnTo>
                  <a:lnTo>
                    <a:pt x="0" y="4316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grpSp>
          <p:nvGrpSpPr>
            <p:cNvPr name="Group 22" id="22"/>
            <p:cNvGrpSpPr/>
            <p:nvPr/>
          </p:nvGrpSpPr>
          <p:grpSpPr>
            <a:xfrm rot="0">
              <a:off x="1415303" y="2145875"/>
              <a:ext cx="5546647" cy="938271"/>
              <a:chOff x="0" y="0"/>
              <a:chExt cx="1095634" cy="18533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95634" cy="185338"/>
              </a:xfrm>
              <a:custGeom>
                <a:avLst/>
                <a:gdLst/>
                <a:ahLst/>
                <a:cxnLst/>
                <a:rect r="r" b="b" t="t" l="l"/>
                <a:pathLst>
                  <a:path h="185338" w="1095634">
                    <a:moveTo>
                      <a:pt x="0" y="0"/>
                    </a:moveTo>
                    <a:lnTo>
                      <a:pt x="1095634" y="0"/>
                    </a:lnTo>
                    <a:lnTo>
                      <a:pt x="1095634" y="185338"/>
                    </a:lnTo>
                    <a:lnTo>
                      <a:pt x="0" y="1853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3274A1"/>
                </a:solidFill>
                <a:prstDash val="lgDash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9050"/>
                <a:ext cx="1095634" cy="2043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  <a:r>
                  <a:rPr lang="en-US" b="true" sz="1200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CART: IPM_2024, PAGU_prov dan Jml_Klg adalah fitur yg paling dominan</a:t>
                </a: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234585" y="5412024"/>
            <a:ext cx="5509275" cy="3264246"/>
          </a:xfrm>
          <a:custGeom>
            <a:avLst/>
            <a:gdLst/>
            <a:ahLst/>
            <a:cxnLst/>
            <a:rect r="r" b="b" t="t" l="l"/>
            <a:pathLst>
              <a:path h="3264246" w="5509275">
                <a:moveTo>
                  <a:pt x="0" y="0"/>
                </a:moveTo>
                <a:lnTo>
                  <a:pt x="5509275" y="0"/>
                </a:lnTo>
                <a:lnTo>
                  <a:pt x="5509275" y="3264246"/>
                </a:lnTo>
                <a:lnTo>
                  <a:pt x="0" y="32642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477491" y="7716397"/>
            <a:ext cx="4159985" cy="703703"/>
            <a:chOff x="0" y="0"/>
            <a:chExt cx="1095634" cy="18533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95634" cy="185338"/>
            </a:xfrm>
            <a:custGeom>
              <a:avLst/>
              <a:gdLst/>
              <a:ahLst/>
              <a:cxnLst/>
              <a:rect r="r" b="b" t="t" l="l"/>
              <a:pathLst>
                <a:path h="185338" w="1095634">
                  <a:moveTo>
                    <a:pt x="0" y="0"/>
                  </a:moveTo>
                  <a:lnTo>
                    <a:pt x="1095634" y="0"/>
                  </a:lnTo>
                  <a:lnTo>
                    <a:pt x="1095634" y="185338"/>
                  </a:lnTo>
                  <a:lnTo>
                    <a:pt x="0" y="1853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274A1"/>
              </a:solidFill>
              <a:prstDash val="lgDash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1095634" cy="204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  <a:r>
                <a:rPr lang="en-US" b="true" sz="1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RF: PAGU_prov,  Jml_Klg, Jml_Indiv dan  Klg_Desil1 adalah fitur yg paling dominan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787065" y="6825534"/>
            <a:ext cx="10024523" cy="1179991"/>
            <a:chOff x="0" y="0"/>
            <a:chExt cx="2640204" cy="31078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640204" cy="310780"/>
            </a:xfrm>
            <a:custGeom>
              <a:avLst/>
              <a:gdLst/>
              <a:ahLst/>
              <a:cxnLst/>
              <a:rect r="r" b="b" t="t" l="l"/>
              <a:pathLst>
                <a:path h="310780" w="2640204">
                  <a:moveTo>
                    <a:pt x="0" y="0"/>
                  </a:moveTo>
                  <a:lnTo>
                    <a:pt x="2640204" y="0"/>
                  </a:lnTo>
                  <a:lnTo>
                    <a:pt x="2640204" y="310780"/>
                  </a:lnTo>
                  <a:lnTo>
                    <a:pt x="0" y="31078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2640204" cy="339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Pada Model CART, F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eatures dominan dalam menentukan </a:t>
              </a: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klasifikasi IPM menandakan fokusan outcome sosial. 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Pada tree-plot juga menunjukkan pembagian keputusan pertama dilakukan berdasarkan nilai IPM_2024 dengan threshold 73.08. 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800341" y="8068248"/>
            <a:ext cx="10024523" cy="760891"/>
            <a:chOff x="0" y="0"/>
            <a:chExt cx="2640204" cy="20039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640204" cy="200399"/>
            </a:xfrm>
            <a:custGeom>
              <a:avLst/>
              <a:gdLst/>
              <a:ahLst/>
              <a:cxnLst/>
              <a:rect r="r" b="b" t="t" l="l"/>
              <a:pathLst>
                <a:path h="200399" w="2640204">
                  <a:moveTo>
                    <a:pt x="0" y="0"/>
                  </a:moveTo>
                  <a:lnTo>
                    <a:pt x="2640204" y="0"/>
                  </a:lnTo>
                  <a:lnTo>
                    <a:pt x="2640204" y="200399"/>
                  </a:lnTo>
                  <a:lnTo>
                    <a:pt x="0" y="20039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2640204" cy="228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Sedangkan model RF, PAGU_prov sebagai i</a:t>
              </a: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ndikator utama efektivitas kebijakan fiskal, mengutamakan input finansial (jumlah anggaran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) dengan anggaran Pagu &lt; 9.1Bio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828885" y="8468771"/>
            <a:ext cx="1908256" cy="1908256"/>
            <a:chOff x="0" y="0"/>
            <a:chExt cx="6350000" cy="6350000"/>
          </a:xfrm>
        </p:grpSpPr>
        <p:sp>
          <p:nvSpPr>
            <p:cNvPr name="Freeform 36" id="36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0"/>
              <a:stretch>
                <a:fillRect l="-38888" t="0" r="-38888" b="0"/>
              </a:stretch>
            </a:blip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339553" y="341939"/>
            <a:ext cx="17397588" cy="87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7000" b="true">
                <a:solidFill>
                  <a:srgbClr val="000000"/>
                </a:solidFill>
                <a:latin typeface="Signika Bold"/>
                <a:ea typeface="Signika Bold"/>
                <a:cs typeface="Signika Bold"/>
                <a:sym typeface="Signika Bold"/>
              </a:rPr>
              <a:t>Features Importance &amp;</a:t>
            </a:r>
            <a:r>
              <a:rPr lang="en-US" sz="7000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 Tree Diagram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218259"/>
            <a:ext cx="17186281" cy="7850482"/>
            <a:chOff x="0" y="0"/>
            <a:chExt cx="4728203" cy="21597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159785"/>
            </a:xfrm>
            <a:custGeom>
              <a:avLst/>
              <a:gdLst/>
              <a:ahLst/>
              <a:cxnLst/>
              <a:rect r="r" b="b" t="t" l="l"/>
              <a:pathLst>
                <a:path h="2159785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114738"/>
                  </a:lnTo>
                  <a:cubicBezTo>
                    <a:pt x="4728203" y="2126685"/>
                    <a:pt x="4723457" y="2138143"/>
                    <a:pt x="4715009" y="2146591"/>
                  </a:cubicBezTo>
                  <a:cubicBezTo>
                    <a:pt x="4706561" y="2155039"/>
                    <a:pt x="4695103" y="2159785"/>
                    <a:pt x="4683156" y="2159785"/>
                  </a:cubicBezTo>
                  <a:lnTo>
                    <a:pt x="45047" y="2159785"/>
                  </a:lnTo>
                  <a:cubicBezTo>
                    <a:pt x="33100" y="2159785"/>
                    <a:pt x="21642" y="2155039"/>
                    <a:pt x="13194" y="2146591"/>
                  </a:cubicBezTo>
                  <a:cubicBezTo>
                    <a:pt x="4746" y="2138143"/>
                    <a:pt x="0" y="2126685"/>
                    <a:pt x="0" y="2114738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197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923662" y="2301477"/>
            <a:ext cx="3813479" cy="5684047"/>
            <a:chOff x="0" y="0"/>
            <a:chExt cx="5084638" cy="75787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84638" cy="7578729"/>
            </a:xfrm>
            <a:custGeom>
              <a:avLst/>
              <a:gdLst/>
              <a:ahLst/>
              <a:cxnLst/>
              <a:rect r="r" b="b" t="t" l="l"/>
              <a:pathLst>
                <a:path h="7578729" w="5084638">
                  <a:moveTo>
                    <a:pt x="0" y="0"/>
                  </a:moveTo>
                  <a:lnTo>
                    <a:pt x="5084638" y="0"/>
                  </a:lnTo>
                  <a:lnTo>
                    <a:pt x="5084638" y="7578729"/>
                  </a:lnTo>
                  <a:lnTo>
                    <a:pt x="0" y="75787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5400000">
              <a:off x="-16815" y="3652172"/>
              <a:ext cx="1097540" cy="274385"/>
            </a:xfrm>
            <a:custGeom>
              <a:avLst/>
              <a:gdLst/>
              <a:ahLst/>
              <a:cxnLst/>
              <a:rect r="r" b="b" t="t" l="l"/>
              <a:pathLst>
                <a:path h="274385" w="1097540">
                  <a:moveTo>
                    <a:pt x="0" y="0"/>
                  </a:moveTo>
                  <a:lnTo>
                    <a:pt x="1097539" y="0"/>
                  </a:lnTo>
                  <a:lnTo>
                    <a:pt x="1097539" y="274385"/>
                  </a:lnTo>
                  <a:lnTo>
                    <a:pt x="0" y="274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2746826" y="4179925"/>
            <a:ext cx="11132298" cy="1389541"/>
            <a:chOff x="0" y="0"/>
            <a:chExt cx="2931963" cy="3659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31963" cy="365970"/>
            </a:xfrm>
            <a:custGeom>
              <a:avLst/>
              <a:gdLst/>
              <a:ahLst/>
              <a:cxnLst/>
              <a:rect r="r" b="b" t="t" l="l"/>
              <a:pathLst>
                <a:path h="365970" w="2931963">
                  <a:moveTo>
                    <a:pt x="14604" y="0"/>
                  </a:moveTo>
                  <a:lnTo>
                    <a:pt x="2917359" y="0"/>
                  </a:lnTo>
                  <a:cubicBezTo>
                    <a:pt x="2925425" y="0"/>
                    <a:pt x="2931963" y="6539"/>
                    <a:pt x="2931963" y="14604"/>
                  </a:cubicBezTo>
                  <a:lnTo>
                    <a:pt x="2931963" y="351365"/>
                  </a:lnTo>
                  <a:cubicBezTo>
                    <a:pt x="2931963" y="359431"/>
                    <a:pt x="2925425" y="365970"/>
                    <a:pt x="2917359" y="365970"/>
                  </a:cubicBezTo>
                  <a:lnTo>
                    <a:pt x="14604" y="365970"/>
                  </a:lnTo>
                  <a:cubicBezTo>
                    <a:pt x="6539" y="365970"/>
                    <a:pt x="0" y="359431"/>
                    <a:pt x="0" y="351365"/>
                  </a:cubicBezTo>
                  <a:lnTo>
                    <a:pt x="0" y="14604"/>
                  </a:lnTo>
                  <a:cubicBezTo>
                    <a:pt x="0" y="6539"/>
                    <a:pt x="6539" y="0"/>
                    <a:pt x="14604" y="0"/>
                  </a:cubicBezTo>
                  <a:close/>
                </a:path>
              </a:pathLst>
            </a:custGeom>
            <a:solidFill>
              <a:srgbClr val="F7CC10"/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931963" cy="394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Model CART lebih sesuai untuk menjadi acuan efektivitas hasil pembangunan dan kualitas hidup masyarakat dibuktikan dari data</a:t>
              </a: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IPM sebagai tujuan jangka pendek. Sedankan Random Forest lebih sesuai 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untuk efektifitas penyerapan </a:t>
              </a: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PAGU Anggaran sebagai tujuan jangka panjang 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agar tidak bias pada daerah besar/kaya tetapi tidak memberikan outcome signifikan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74532" y="5750318"/>
            <a:ext cx="11176836" cy="1075216"/>
            <a:chOff x="0" y="0"/>
            <a:chExt cx="2943693" cy="2831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43693" cy="283185"/>
            </a:xfrm>
            <a:custGeom>
              <a:avLst/>
              <a:gdLst/>
              <a:ahLst/>
              <a:cxnLst/>
              <a:rect r="r" b="b" t="t" l="l"/>
              <a:pathLst>
                <a:path h="283185" w="2943693">
                  <a:moveTo>
                    <a:pt x="14546" y="0"/>
                  </a:moveTo>
                  <a:lnTo>
                    <a:pt x="2929147" y="0"/>
                  </a:lnTo>
                  <a:cubicBezTo>
                    <a:pt x="2933005" y="0"/>
                    <a:pt x="2936705" y="1533"/>
                    <a:pt x="2939433" y="4260"/>
                  </a:cubicBezTo>
                  <a:cubicBezTo>
                    <a:pt x="2942161" y="6988"/>
                    <a:pt x="2943693" y="10688"/>
                    <a:pt x="2943693" y="14546"/>
                  </a:cubicBezTo>
                  <a:lnTo>
                    <a:pt x="2943693" y="268638"/>
                  </a:lnTo>
                  <a:cubicBezTo>
                    <a:pt x="2943693" y="272496"/>
                    <a:pt x="2942161" y="276196"/>
                    <a:pt x="2939433" y="278924"/>
                  </a:cubicBezTo>
                  <a:cubicBezTo>
                    <a:pt x="2936705" y="281652"/>
                    <a:pt x="2933005" y="283185"/>
                    <a:pt x="2929147" y="283185"/>
                  </a:cubicBezTo>
                  <a:lnTo>
                    <a:pt x="14546" y="283185"/>
                  </a:lnTo>
                  <a:cubicBezTo>
                    <a:pt x="10688" y="283185"/>
                    <a:pt x="6988" y="281652"/>
                    <a:pt x="4260" y="278924"/>
                  </a:cubicBezTo>
                  <a:cubicBezTo>
                    <a:pt x="1533" y="276196"/>
                    <a:pt x="0" y="272496"/>
                    <a:pt x="0" y="268638"/>
                  </a:cubicBezTo>
                  <a:lnTo>
                    <a:pt x="0" y="14546"/>
                  </a:lnTo>
                  <a:cubicBezTo>
                    <a:pt x="0" y="10688"/>
                    <a:pt x="1533" y="6988"/>
                    <a:pt x="4260" y="4260"/>
                  </a:cubicBezTo>
                  <a:cubicBezTo>
                    <a:pt x="6988" y="1533"/>
                    <a:pt x="10688" y="0"/>
                    <a:pt x="14546" y="0"/>
                  </a:cubicBezTo>
                  <a:close/>
                </a:path>
              </a:pathLst>
            </a:custGeom>
            <a:solidFill>
              <a:srgbClr val="F7CC10"/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943693" cy="311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Gunakan </a:t>
              </a: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Model Machine Learning Statistika lainnya yang lebih stabil untuk jangka panjang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namun berfokus kepada</a:t>
              </a: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IPM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untuk membantu dalam pengambilan keputusan berbasis data agar lebih efektif dan tepat sasaran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846775" y="7111284"/>
            <a:ext cx="11104593" cy="894241"/>
            <a:chOff x="0" y="0"/>
            <a:chExt cx="2924666" cy="2355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24666" cy="235520"/>
            </a:xfrm>
            <a:custGeom>
              <a:avLst/>
              <a:gdLst/>
              <a:ahLst/>
              <a:cxnLst/>
              <a:rect r="r" b="b" t="t" l="l"/>
              <a:pathLst>
                <a:path h="235520" w="2924666">
                  <a:moveTo>
                    <a:pt x="14641" y="0"/>
                  </a:moveTo>
                  <a:lnTo>
                    <a:pt x="2910026" y="0"/>
                  </a:lnTo>
                  <a:cubicBezTo>
                    <a:pt x="2913909" y="0"/>
                    <a:pt x="2917633" y="1543"/>
                    <a:pt x="2920378" y="4288"/>
                  </a:cubicBezTo>
                  <a:cubicBezTo>
                    <a:pt x="2923124" y="7034"/>
                    <a:pt x="2924666" y="10758"/>
                    <a:pt x="2924666" y="14641"/>
                  </a:cubicBezTo>
                  <a:lnTo>
                    <a:pt x="2924666" y="220879"/>
                  </a:lnTo>
                  <a:cubicBezTo>
                    <a:pt x="2924666" y="224762"/>
                    <a:pt x="2923124" y="228486"/>
                    <a:pt x="2920378" y="231232"/>
                  </a:cubicBezTo>
                  <a:cubicBezTo>
                    <a:pt x="2917633" y="233978"/>
                    <a:pt x="2913909" y="235520"/>
                    <a:pt x="2910026" y="235520"/>
                  </a:cubicBezTo>
                  <a:lnTo>
                    <a:pt x="14641" y="235520"/>
                  </a:lnTo>
                  <a:cubicBezTo>
                    <a:pt x="10758" y="235520"/>
                    <a:pt x="7034" y="233978"/>
                    <a:pt x="4288" y="231232"/>
                  </a:cubicBezTo>
                  <a:cubicBezTo>
                    <a:pt x="1543" y="228486"/>
                    <a:pt x="0" y="224762"/>
                    <a:pt x="0" y="220879"/>
                  </a:cubicBezTo>
                  <a:lnTo>
                    <a:pt x="0" y="14641"/>
                  </a:lnTo>
                  <a:cubicBezTo>
                    <a:pt x="0" y="10758"/>
                    <a:pt x="1543" y="7034"/>
                    <a:pt x="4288" y="4288"/>
                  </a:cubicBezTo>
                  <a:cubicBezTo>
                    <a:pt x="7034" y="1543"/>
                    <a:pt x="10758" y="0"/>
                    <a:pt x="14641" y="0"/>
                  </a:cubicBezTo>
                  <a:close/>
                </a:path>
              </a:pathLst>
            </a:custGeom>
            <a:solidFill>
              <a:srgbClr val="F7CC10"/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24666" cy="26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sz="18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Rekomendasi Strategi untuk Pemerintah</a:t>
              </a: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 Proritaskan pada daerah yang IPM-nya rendah dan banyak penduduk miskin untuk mengejar ketertinggalan pembangunan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774532" y="2923858"/>
            <a:ext cx="11104593" cy="1075216"/>
            <a:chOff x="0" y="0"/>
            <a:chExt cx="2924666" cy="28318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24666" cy="283185"/>
            </a:xfrm>
            <a:custGeom>
              <a:avLst/>
              <a:gdLst/>
              <a:ahLst/>
              <a:cxnLst/>
              <a:rect r="r" b="b" t="t" l="l"/>
              <a:pathLst>
                <a:path h="283185" w="2924666">
                  <a:moveTo>
                    <a:pt x="14641" y="0"/>
                  </a:moveTo>
                  <a:lnTo>
                    <a:pt x="2910026" y="0"/>
                  </a:lnTo>
                  <a:cubicBezTo>
                    <a:pt x="2913909" y="0"/>
                    <a:pt x="2917633" y="1543"/>
                    <a:pt x="2920378" y="4288"/>
                  </a:cubicBezTo>
                  <a:cubicBezTo>
                    <a:pt x="2923124" y="7034"/>
                    <a:pt x="2924666" y="10758"/>
                    <a:pt x="2924666" y="14641"/>
                  </a:cubicBezTo>
                  <a:lnTo>
                    <a:pt x="2924666" y="268544"/>
                  </a:lnTo>
                  <a:cubicBezTo>
                    <a:pt x="2924666" y="276630"/>
                    <a:pt x="2918112" y="283185"/>
                    <a:pt x="2910026" y="283185"/>
                  </a:cubicBezTo>
                  <a:lnTo>
                    <a:pt x="14641" y="283185"/>
                  </a:lnTo>
                  <a:cubicBezTo>
                    <a:pt x="10758" y="283185"/>
                    <a:pt x="7034" y="281642"/>
                    <a:pt x="4288" y="278896"/>
                  </a:cubicBezTo>
                  <a:cubicBezTo>
                    <a:pt x="1543" y="276151"/>
                    <a:pt x="0" y="272427"/>
                    <a:pt x="0" y="268544"/>
                  </a:cubicBezTo>
                  <a:lnTo>
                    <a:pt x="0" y="14641"/>
                  </a:lnTo>
                  <a:cubicBezTo>
                    <a:pt x="0" y="10758"/>
                    <a:pt x="1543" y="7034"/>
                    <a:pt x="4288" y="4288"/>
                  </a:cubicBezTo>
                  <a:cubicBezTo>
                    <a:pt x="7034" y="1543"/>
                    <a:pt x="10758" y="0"/>
                    <a:pt x="14641" y="0"/>
                  </a:cubicBezTo>
                  <a:close/>
                </a:path>
              </a:pathLst>
            </a:custGeom>
            <a:solidFill>
              <a:srgbClr val="F7CC10"/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2924666" cy="311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Terbukti, Provinsi yang menerima </a:t>
              </a:r>
              <a:r>
                <a:rPr lang="en-US" b="true" sz="18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anggaran besar belum tentu berhasil meningkatkan kualitas hidup masyarakatnya (IPM). Provinsi dengan klasifikasi “tidak efektif” pada penggunaan anggaran merupakan bukti biasnya daerah besar/kaya tetapi tidak memberikan outcome signifikan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830401" y="8269899"/>
            <a:ext cx="1906739" cy="1906739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0"/>
              <a:stretch>
                <a:fillRect l="-38888" t="0" r="-38888" b="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379925" y="1765904"/>
            <a:ext cx="11055388" cy="87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7000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Kesimpulan</a:t>
            </a:r>
            <a:r>
              <a:rPr lang="en-US" sz="7000" b="true">
                <a:solidFill>
                  <a:srgbClr val="161613"/>
                </a:solidFill>
                <a:latin typeface="Signika Bold"/>
                <a:ea typeface="Signika Bold"/>
                <a:cs typeface="Signika Bold"/>
                <a:sym typeface="Signika Bold"/>
              </a:rPr>
              <a:t> &amp; Rekomendasi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218259"/>
            <a:ext cx="17186281" cy="7850482"/>
            <a:chOff x="0" y="0"/>
            <a:chExt cx="4728203" cy="21597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159785"/>
            </a:xfrm>
            <a:custGeom>
              <a:avLst/>
              <a:gdLst/>
              <a:ahLst/>
              <a:cxnLst/>
              <a:rect r="r" b="b" t="t" l="l"/>
              <a:pathLst>
                <a:path h="2159785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114738"/>
                  </a:lnTo>
                  <a:cubicBezTo>
                    <a:pt x="4728203" y="2126685"/>
                    <a:pt x="4723457" y="2138143"/>
                    <a:pt x="4715009" y="2146591"/>
                  </a:cubicBezTo>
                  <a:cubicBezTo>
                    <a:pt x="4706561" y="2155039"/>
                    <a:pt x="4695103" y="2159785"/>
                    <a:pt x="4683156" y="2159785"/>
                  </a:cubicBezTo>
                  <a:lnTo>
                    <a:pt x="45047" y="2159785"/>
                  </a:lnTo>
                  <a:cubicBezTo>
                    <a:pt x="33100" y="2159785"/>
                    <a:pt x="21642" y="2155039"/>
                    <a:pt x="13194" y="2146591"/>
                  </a:cubicBezTo>
                  <a:cubicBezTo>
                    <a:pt x="4746" y="2138143"/>
                    <a:pt x="0" y="2126685"/>
                    <a:pt x="0" y="2114738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197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53145" y="4049888"/>
            <a:ext cx="13981710" cy="2851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20"/>
              </a:lnSpc>
            </a:pPr>
            <a:r>
              <a:rPr lang="en-US" sz="23022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Thank You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531519" y="6901267"/>
            <a:ext cx="7224962" cy="782714"/>
            <a:chOff x="0" y="0"/>
            <a:chExt cx="1707766" cy="1850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07766" cy="185010"/>
            </a:xfrm>
            <a:custGeom>
              <a:avLst/>
              <a:gdLst/>
              <a:ahLst/>
              <a:cxnLst/>
              <a:rect r="r" b="b" t="t" l="l"/>
              <a:pathLst>
                <a:path h="185010" w="1707766">
                  <a:moveTo>
                    <a:pt x="56792" y="0"/>
                  </a:moveTo>
                  <a:lnTo>
                    <a:pt x="1650974" y="0"/>
                  </a:lnTo>
                  <a:cubicBezTo>
                    <a:pt x="1682339" y="0"/>
                    <a:pt x="1707766" y="25427"/>
                    <a:pt x="1707766" y="56792"/>
                  </a:cubicBezTo>
                  <a:lnTo>
                    <a:pt x="1707766" y="128218"/>
                  </a:lnTo>
                  <a:cubicBezTo>
                    <a:pt x="1707766" y="143280"/>
                    <a:pt x="1701783" y="157726"/>
                    <a:pt x="1691132" y="168376"/>
                  </a:cubicBezTo>
                  <a:cubicBezTo>
                    <a:pt x="1680481" y="179027"/>
                    <a:pt x="1666036" y="185010"/>
                    <a:pt x="1650974" y="185010"/>
                  </a:cubicBezTo>
                  <a:lnTo>
                    <a:pt x="56792" y="185010"/>
                  </a:lnTo>
                  <a:cubicBezTo>
                    <a:pt x="25427" y="185010"/>
                    <a:pt x="0" y="159584"/>
                    <a:pt x="0" y="128218"/>
                  </a:cubicBezTo>
                  <a:lnTo>
                    <a:pt x="0" y="56792"/>
                  </a:lnTo>
                  <a:cubicBezTo>
                    <a:pt x="0" y="25427"/>
                    <a:pt x="25427" y="0"/>
                    <a:pt x="56792" y="0"/>
                  </a:cubicBez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07766" cy="223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176233" y="7189730"/>
            <a:ext cx="823155" cy="205789"/>
          </a:xfrm>
          <a:custGeom>
            <a:avLst/>
            <a:gdLst/>
            <a:ahLst/>
            <a:cxnLst/>
            <a:rect r="r" b="b" t="t" l="l"/>
            <a:pathLst>
              <a:path h="205789" w="823155">
                <a:moveTo>
                  <a:pt x="0" y="0"/>
                </a:moveTo>
                <a:lnTo>
                  <a:pt x="823154" y="0"/>
                </a:lnTo>
                <a:lnTo>
                  <a:pt x="823154" y="205788"/>
                </a:lnTo>
                <a:lnTo>
                  <a:pt x="0" y="205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288613" y="7189730"/>
            <a:ext cx="823155" cy="205789"/>
          </a:xfrm>
          <a:custGeom>
            <a:avLst/>
            <a:gdLst/>
            <a:ahLst/>
            <a:cxnLst/>
            <a:rect r="r" b="b" t="t" l="l"/>
            <a:pathLst>
              <a:path h="205789" w="823155">
                <a:moveTo>
                  <a:pt x="0" y="0"/>
                </a:moveTo>
                <a:lnTo>
                  <a:pt x="823154" y="0"/>
                </a:lnTo>
                <a:lnTo>
                  <a:pt x="823154" y="205788"/>
                </a:lnTo>
                <a:lnTo>
                  <a:pt x="0" y="205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15434" y="2644780"/>
            <a:ext cx="614649" cy="627193"/>
          </a:xfrm>
          <a:custGeom>
            <a:avLst/>
            <a:gdLst/>
            <a:ahLst/>
            <a:cxnLst/>
            <a:rect r="r" b="b" t="t" l="l"/>
            <a:pathLst>
              <a:path h="627193" w="614649">
                <a:moveTo>
                  <a:pt x="0" y="0"/>
                </a:moveTo>
                <a:lnTo>
                  <a:pt x="614649" y="0"/>
                </a:lnTo>
                <a:lnTo>
                  <a:pt x="614649" y="627193"/>
                </a:lnTo>
                <a:lnTo>
                  <a:pt x="0" y="6271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634193" y="2612454"/>
            <a:ext cx="5050829" cy="849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9"/>
              </a:lnSpc>
            </a:pPr>
            <a:r>
              <a:rPr lang="en-US" sz="3262" b="true">
                <a:solidFill>
                  <a:srgbClr val="16161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Kompetisi Indonesia Emas 2045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123546" y="2681722"/>
            <a:ext cx="1122953" cy="553309"/>
          </a:xfrm>
          <a:custGeom>
            <a:avLst/>
            <a:gdLst/>
            <a:ahLst/>
            <a:cxnLst/>
            <a:rect r="r" b="b" t="t" l="l"/>
            <a:pathLst>
              <a:path h="553309" w="1122953">
                <a:moveTo>
                  <a:pt x="0" y="0"/>
                </a:moveTo>
                <a:lnTo>
                  <a:pt x="1122953" y="0"/>
                </a:lnTo>
                <a:lnTo>
                  <a:pt x="1122953" y="553309"/>
                </a:lnTo>
                <a:lnTo>
                  <a:pt x="0" y="5533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5041501" y="2681722"/>
            <a:ext cx="1122953" cy="553309"/>
          </a:xfrm>
          <a:custGeom>
            <a:avLst/>
            <a:gdLst/>
            <a:ahLst/>
            <a:cxnLst/>
            <a:rect r="r" b="b" t="t" l="l"/>
            <a:pathLst>
              <a:path h="553309" w="1122953">
                <a:moveTo>
                  <a:pt x="1122953" y="0"/>
                </a:moveTo>
                <a:lnTo>
                  <a:pt x="0" y="0"/>
                </a:lnTo>
                <a:lnTo>
                  <a:pt x="0" y="553309"/>
                </a:lnTo>
                <a:lnTo>
                  <a:pt x="1122953" y="553309"/>
                </a:lnTo>
                <a:lnTo>
                  <a:pt x="112295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6134855" y="8093906"/>
            <a:ext cx="1966344" cy="1966344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2"/>
              <a:stretch>
                <a:fillRect l="-38888" t="0" r="-38888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531519" y="7078738"/>
            <a:ext cx="7224962" cy="35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777" b="true">
                <a:solidFill>
                  <a:srgbClr val="16161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UAS Project Statistika Machine Learning</a:t>
            </a:r>
          </a:p>
        </p:txBody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218259"/>
            <a:ext cx="17186281" cy="7850482"/>
            <a:chOff x="0" y="0"/>
            <a:chExt cx="4728203" cy="21597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159785"/>
            </a:xfrm>
            <a:custGeom>
              <a:avLst/>
              <a:gdLst/>
              <a:ahLst/>
              <a:cxnLst/>
              <a:rect r="r" b="b" t="t" l="l"/>
              <a:pathLst>
                <a:path h="2159785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114738"/>
                  </a:lnTo>
                  <a:cubicBezTo>
                    <a:pt x="4728203" y="2126685"/>
                    <a:pt x="4723457" y="2138143"/>
                    <a:pt x="4715009" y="2146591"/>
                  </a:cubicBezTo>
                  <a:cubicBezTo>
                    <a:pt x="4706561" y="2155039"/>
                    <a:pt x="4695103" y="2159785"/>
                    <a:pt x="4683156" y="2159785"/>
                  </a:cubicBezTo>
                  <a:lnTo>
                    <a:pt x="45047" y="2159785"/>
                  </a:lnTo>
                  <a:cubicBezTo>
                    <a:pt x="33100" y="2159785"/>
                    <a:pt x="21642" y="2155039"/>
                    <a:pt x="13194" y="2146591"/>
                  </a:cubicBezTo>
                  <a:cubicBezTo>
                    <a:pt x="4746" y="2138143"/>
                    <a:pt x="0" y="2126685"/>
                    <a:pt x="0" y="2114738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197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770857" y="1866732"/>
            <a:ext cx="7742479" cy="5377504"/>
          </a:xfrm>
          <a:custGeom>
            <a:avLst/>
            <a:gdLst/>
            <a:ahLst/>
            <a:cxnLst/>
            <a:rect r="r" b="b" t="t" l="l"/>
            <a:pathLst>
              <a:path h="5377504" w="7742479">
                <a:moveTo>
                  <a:pt x="0" y="0"/>
                </a:moveTo>
                <a:lnTo>
                  <a:pt x="7742479" y="0"/>
                </a:lnTo>
                <a:lnTo>
                  <a:pt x="7742479" y="5377504"/>
                </a:lnTo>
                <a:lnTo>
                  <a:pt x="0" y="53775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97649" y="3064620"/>
            <a:ext cx="7137959" cy="4051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1"/>
              </a:lnSpc>
            </a:pPr>
            <a:r>
              <a:rPr lang="en-US" sz="5846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Optimalisasi</a:t>
            </a:r>
            <a:r>
              <a:rPr lang="en-US" sz="5846" b="true">
                <a:solidFill>
                  <a:srgbClr val="161613"/>
                </a:solidFill>
                <a:latin typeface="Signika Bold"/>
                <a:ea typeface="Signika Bold"/>
                <a:cs typeface="Signika Bold"/>
                <a:sym typeface="Signika Bold"/>
              </a:rPr>
              <a:t> Alokasi Fiskal</a:t>
            </a:r>
            <a:r>
              <a:rPr lang="en-US" sz="5846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 dalam Peningkatan </a:t>
            </a:r>
            <a:r>
              <a:rPr lang="en-US" sz="5846" b="true">
                <a:solidFill>
                  <a:srgbClr val="161613"/>
                </a:solidFill>
                <a:latin typeface="Signika Bold"/>
                <a:ea typeface="Signika Bold"/>
                <a:cs typeface="Signika Bold"/>
                <a:sym typeface="Signika Bold"/>
              </a:rPr>
              <a:t>Pembangunan Manusia</a:t>
            </a:r>
            <a:r>
              <a:rPr lang="en-US" sz="5846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 Menuju Indonesia Emas 2045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963701" y="3950679"/>
            <a:ext cx="1665776" cy="820773"/>
          </a:xfrm>
          <a:custGeom>
            <a:avLst/>
            <a:gdLst/>
            <a:ahLst/>
            <a:cxnLst/>
            <a:rect r="r" b="b" t="t" l="l"/>
            <a:pathLst>
              <a:path h="820773" w="1665776">
                <a:moveTo>
                  <a:pt x="0" y="0"/>
                </a:moveTo>
                <a:lnTo>
                  <a:pt x="1665777" y="0"/>
                </a:lnTo>
                <a:lnTo>
                  <a:pt x="1665777" y="820773"/>
                </a:lnTo>
                <a:lnTo>
                  <a:pt x="0" y="820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501844" y="7612648"/>
            <a:ext cx="8280505" cy="679961"/>
            <a:chOff x="0" y="0"/>
            <a:chExt cx="2253040" cy="1850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53040" cy="185010"/>
            </a:xfrm>
            <a:custGeom>
              <a:avLst/>
              <a:gdLst/>
              <a:ahLst/>
              <a:cxnLst/>
              <a:rect r="r" b="b" t="t" l="l"/>
              <a:pathLst>
                <a:path h="185010" w="2253040">
                  <a:moveTo>
                    <a:pt x="49553" y="0"/>
                  </a:moveTo>
                  <a:lnTo>
                    <a:pt x="2203487" y="0"/>
                  </a:lnTo>
                  <a:cubicBezTo>
                    <a:pt x="2230854" y="0"/>
                    <a:pt x="2253040" y="22186"/>
                    <a:pt x="2253040" y="49553"/>
                  </a:cubicBezTo>
                  <a:lnTo>
                    <a:pt x="2253040" y="135458"/>
                  </a:lnTo>
                  <a:cubicBezTo>
                    <a:pt x="2253040" y="162825"/>
                    <a:pt x="2230854" y="185010"/>
                    <a:pt x="2203487" y="185010"/>
                  </a:cubicBezTo>
                  <a:lnTo>
                    <a:pt x="49553" y="185010"/>
                  </a:lnTo>
                  <a:cubicBezTo>
                    <a:pt x="22186" y="185010"/>
                    <a:pt x="0" y="162825"/>
                    <a:pt x="0" y="135458"/>
                  </a:cubicBezTo>
                  <a:lnTo>
                    <a:pt x="0" y="49553"/>
                  </a:lnTo>
                  <a:cubicBezTo>
                    <a:pt x="0" y="22186"/>
                    <a:pt x="22186" y="0"/>
                    <a:pt x="49553" y="0"/>
                  </a:cubicBez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253040" cy="223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97649" y="7612648"/>
            <a:ext cx="5896743" cy="679961"/>
            <a:chOff x="0" y="0"/>
            <a:chExt cx="1604443" cy="1850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04443" cy="185010"/>
            </a:xfrm>
            <a:custGeom>
              <a:avLst/>
              <a:gdLst/>
              <a:ahLst/>
              <a:cxnLst/>
              <a:rect r="r" b="b" t="t" l="l"/>
              <a:pathLst>
                <a:path h="185010" w="1604443">
                  <a:moveTo>
                    <a:pt x="69584" y="0"/>
                  </a:moveTo>
                  <a:lnTo>
                    <a:pt x="1534858" y="0"/>
                  </a:lnTo>
                  <a:cubicBezTo>
                    <a:pt x="1553313" y="0"/>
                    <a:pt x="1571012" y="7331"/>
                    <a:pt x="1584062" y="20381"/>
                  </a:cubicBezTo>
                  <a:cubicBezTo>
                    <a:pt x="1597112" y="33430"/>
                    <a:pt x="1604443" y="51130"/>
                    <a:pt x="1604443" y="69584"/>
                  </a:cubicBezTo>
                  <a:lnTo>
                    <a:pt x="1604443" y="115426"/>
                  </a:lnTo>
                  <a:cubicBezTo>
                    <a:pt x="1604443" y="133881"/>
                    <a:pt x="1597112" y="151580"/>
                    <a:pt x="1584062" y="164630"/>
                  </a:cubicBezTo>
                  <a:cubicBezTo>
                    <a:pt x="1571012" y="177679"/>
                    <a:pt x="1553313" y="185010"/>
                    <a:pt x="1534858" y="185010"/>
                  </a:cubicBezTo>
                  <a:lnTo>
                    <a:pt x="69584" y="185010"/>
                  </a:lnTo>
                  <a:cubicBezTo>
                    <a:pt x="31154" y="185010"/>
                    <a:pt x="0" y="153856"/>
                    <a:pt x="0" y="115426"/>
                  </a:cubicBezTo>
                  <a:lnTo>
                    <a:pt x="0" y="69584"/>
                  </a:lnTo>
                  <a:cubicBezTo>
                    <a:pt x="0" y="31154"/>
                    <a:pt x="31154" y="0"/>
                    <a:pt x="69584" y="0"/>
                  </a:cubicBezTo>
                  <a:close/>
                </a:path>
              </a:pathLst>
            </a:custGeom>
            <a:solidFill>
              <a:srgbClr val="BCE6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604443" cy="223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7629478" y="7872968"/>
            <a:ext cx="637281" cy="159320"/>
          </a:xfrm>
          <a:custGeom>
            <a:avLst/>
            <a:gdLst/>
            <a:ahLst/>
            <a:cxnLst/>
            <a:rect r="r" b="b" t="t" l="l"/>
            <a:pathLst>
              <a:path h="159320" w="637281">
                <a:moveTo>
                  <a:pt x="0" y="0"/>
                </a:moveTo>
                <a:lnTo>
                  <a:pt x="637281" y="0"/>
                </a:lnTo>
                <a:lnTo>
                  <a:pt x="637281" y="159320"/>
                </a:lnTo>
                <a:lnTo>
                  <a:pt x="0" y="1593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85664" y="2207481"/>
            <a:ext cx="533959" cy="544856"/>
          </a:xfrm>
          <a:custGeom>
            <a:avLst/>
            <a:gdLst/>
            <a:ahLst/>
            <a:cxnLst/>
            <a:rect r="r" b="b" t="t" l="l"/>
            <a:pathLst>
              <a:path h="544856" w="533959">
                <a:moveTo>
                  <a:pt x="0" y="0"/>
                </a:moveTo>
                <a:lnTo>
                  <a:pt x="533959" y="0"/>
                </a:lnTo>
                <a:lnTo>
                  <a:pt x="533959" y="544856"/>
                </a:lnTo>
                <a:lnTo>
                  <a:pt x="0" y="5448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6346180" y="8386127"/>
            <a:ext cx="1900873" cy="1900873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4"/>
              <a:stretch>
                <a:fillRect l="-38888" t="0" r="-38888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8683059" y="7774323"/>
            <a:ext cx="7918074" cy="36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8"/>
              </a:lnSpc>
            </a:pPr>
            <a:r>
              <a:rPr lang="en-US" sz="2846" b="true">
                <a:solidFill>
                  <a:srgbClr val="16161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UAS Project Statistika Machine Learning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87950" y="7774323"/>
            <a:ext cx="5906442" cy="376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8"/>
              </a:lnSpc>
            </a:pPr>
            <a:r>
              <a:rPr lang="en-US" sz="2847" b="true">
                <a:solidFill>
                  <a:srgbClr val="16161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Created by: Squad Group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369718" y="2333540"/>
            <a:ext cx="9382546" cy="418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3202" b="true">
                <a:solidFill>
                  <a:srgbClr val="16161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Kompetisi Indonesia Emas 2045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218259"/>
            <a:ext cx="17186281" cy="7850482"/>
            <a:chOff x="0" y="0"/>
            <a:chExt cx="4728203" cy="21597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159785"/>
            </a:xfrm>
            <a:custGeom>
              <a:avLst/>
              <a:gdLst/>
              <a:ahLst/>
              <a:cxnLst/>
              <a:rect r="r" b="b" t="t" l="l"/>
              <a:pathLst>
                <a:path h="2159785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114738"/>
                  </a:lnTo>
                  <a:cubicBezTo>
                    <a:pt x="4728203" y="2126685"/>
                    <a:pt x="4723457" y="2138143"/>
                    <a:pt x="4715009" y="2146591"/>
                  </a:cubicBezTo>
                  <a:cubicBezTo>
                    <a:pt x="4706561" y="2155039"/>
                    <a:pt x="4695103" y="2159785"/>
                    <a:pt x="4683156" y="2159785"/>
                  </a:cubicBezTo>
                  <a:lnTo>
                    <a:pt x="45047" y="2159785"/>
                  </a:lnTo>
                  <a:cubicBezTo>
                    <a:pt x="33100" y="2159785"/>
                    <a:pt x="21642" y="2155039"/>
                    <a:pt x="13194" y="2146591"/>
                  </a:cubicBezTo>
                  <a:cubicBezTo>
                    <a:pt x="4746" y="2138143"/>
                    <a:pt x="0" y="2126685"/>
                    <a:pt x="0" y="2114738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197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51173" y="4952926"/>
            <a:ext cx="3246719" cy="3417599"/>
          </a:xfrm>
          <a:custGeom>
            <a:avLst/>
            <a:gdLst/>
            <a:ahLst/>
            <a:cxnLst/>
            <a:rect r="r" b="b" t="t" l="l"/>
            <a:pathLst>
              <a:path h="3417599" w="3246719">
                <a:moveTo>
                  <a:pt x="0" y="0"/>
                </a:moveTo>
                <a:lnTo>
                  <a:pt x="3246718" y="0"/>
                </a:lnTo>
                <a:lnTo>
                  <a:pt x="3246718" y="3417599"/>
                </a:lnTo>
                <a:lnTo>
                  <a:pt x="0" y="34175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86727" y="322118"/>
            <a:ext cx="6059263" cy="5036762"/>
          </a:xfrm>
          <a:custGeom>
            <a:avLst/>
            <a:gdLst/>
            <a:ahLst/>
            <a:cxnLst/>
            <a:rect r="r" b="b" t="t" l="l"/>
            <a:pathLst>
              <a:path h="5036762" w="6059263">
                <a:moveTo>
                  <a:pt x="6059263" y="0"/>
                </a:moveTo>
                <a:lnTo>
                  <a:pt x="0" y="0"/>
                </a:lnTo>
                <a:lnTo>
                  <a:pt x="0" y="5036763"/>
                </a:lnTo>
                <a:lnTo>
                  <a:pt x="6059263" y="5036763"/>
                </a:lnTo>
                <a:lnTo>
                  <a:pt x="605926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136922" y="1700399"/>
            <a:ext cx="11600219" cy="6670126"/>
            <a:chOff x="0" y="0"/>
            <a:chExt cx="15466959" cy="889350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466959" cy="8893501"/>
            </a:xfrm>
            <a:custGeom>
              <a:avLst/>
              <a:gdLst/>
              <a:ahLst/>
              <a:cxnLst/>
              <a:rect r="r" b="b" t="t" l="l"/>
              <a:pathLst>
                <a:path h="8893501" w="15466959">
                  <a:moveTo>
                    <a:pt x="0" y="0"/>
                  </a:moveTo>
                  <a:lnTo>
                    <a:pt x="15466959" y="0"/>
                  </a:lnTo>
                  <a:lnTo>
                    <a:pt x="15466959" y="8893501"/>
                  </a:lnTo>
                  <a:lnTo>
                    <a:pt x="0" y="88935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654760" y="2411342"/>
              <a:ext cx="12157439" cy="4805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5656" indent="-367828" lvl="1">
                <a:lnSpc>
                  <a:spcPts val="4088"/>
                </a:lnSpc>
                <a:buFont typeface="Arial"/>
                <a:buChar char="•"/>
              </a:pPr>
              <a:r>
                <a:rPr lang="en-US" b="true" sz="3407">
                  <a:solidFill>
                    <a:srgbClr val="161613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Visi Indonesia Emas 2045: Pertumbuhan Inklusif dan Berkelanjutan</a:t>
              </a:r>
            </a:p>
            <a:p>
              <a:pPr algn="l" marL="735656" indent="-367828" lvl="1">
                <a:lnSpc>
                  <a:spcPts val="4088"/>
                </a:lnSpc>
                <a:buFont typeface="Arial"/>
                <a:buChar char="•"/>
              </a:pPr>
              <a:r>
                <a:rPr lang="en-US" b="true" sz="3407">
                  <a:solidFill>
                    <a:srgbClr val="161613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Tantangan fiskal nasional: Ketimpangan antarprovinsi</a:t>
              </a:r>
            </a:p>
            <a:p>
              <a:pPr algn="l" marL="735656" indent="-367828" lvl="1">
                <a:lnSpc>
                  <a:spcPts val="4088"/>
                </a:lnSpc>
                <a:buFont typeface="Arial"/>
                <a:buChar char="•"/>
              </a:pPr>
              <a:r>
                <a:rPr lang="en-US" b="true" sz="3407">
                  <a:solidFill>
                    <a:srgbClr val="161613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Urgensi mengarahkan fiskal ke outcome nyata (IPM, pengentasan kemiskinan)</a:t>
              </a:r>
            </a:p>
            <a:p>
              <a:pPr algn="l">
                <a:lnSpc>
                  <a:spcPts val="4088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382955" y="8381955"/>
            <a:ext cx="1905045" cy="1905045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2"/>
              <a:stretch>
                <a:fillRect l="-38888" t="0" r="-38888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5042" y="1748024"/>
            <a:ext cx="4093639" cy="112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1"/>
              </a:lnSpc>
            </a:pPr>
            <a:r>
              <a:rPr lang="en-US" sz="4076" b="true">
                <a:solidFill>
                  <a:srgbClr val="16161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Latar Belakang Penelitian</a:t>
            </a: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218259"/>
            <a:ext cx="17186281" cy="7850482"/>
            <a:chOff x="0" y="0"/>
            <a:chExt cx="4728203" cy="21597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159785"/>
            </a:xfrm>
            <a:custGeom>
              <a:avLst/>
              <a:gdLst/>
              <a:ahLst/>
              <a:cxnLst/>
              <a:rect r="r" b="b" t="t" l="l"/>
              <a:pathLst>
                <a:path h="2159785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114738"/>
                  </a:lnTo>
                  <a:cubicBezTo>
                    <a:pt x="4728203" y="2126685"/>
                    <a:pt x="4723457" y="2138143"/>
                    <a:pt x="4715009" y="2146591"/>
                  </a:cubicBezTo>
                  <a:cubicBezTo>
                    <a:pt x="4706561" y="2155039"/>
                    <a:pt x="4695103" y="2159785"/>
                    <a:pt x="4683156" y="2159785"/>
                  </a:cubicBezTo>
                  <a:lnTo>
                    <a:pt x="45047" y="2159785"/>
                  </a:lnTo>
                  <a:cubicBezTo>
                    <a:pt x="33100" y="2159785"/>
                    <a:pt x="21642" y="2155039"/>
                    <a:pt x="13194" y="2146591"/>
                  </a:cubicBezTo>
                  <a:cubicBezTo>
                    <a:pt x="4746" y="2138143"/>
                    <a:pt x="0" y="2126685"/>
                    <a:pt x="0" y="2114738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197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5939" y="1218259"/>
            <a:ext cx="8828514" cy="5117413"/>
          </a:xfrm>
          <a:custGeom>
            <a:avLst/>
            <a:gdLst/>
            <a:ahLst/>
            <a:cxnLst/>
            <a:rect r="r" b="b" t="t" l="l"/>
            <a:pathLst>
              <a:path h="5117413" w="8828514">
                <a:moveTo>
                  <a:pt x="0" y="0"/>
                </a:moveTo>
                <a:lnTo>
                  <a:pt x="8828514" y="0"/>
                </a:lnTo>
                <a:lnTo>
                  <a:pt x="8828514" y="5117413"/>
                </a:lnTo>
                <a:lnTo>
                  <a:pt x="0" y="51174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28203" y="6534174"/>
            <a:ext cx="1965266" cy="2054285"/>
          </a:xfrm>
          <a:custGeom>
            <a:avLst/>
            <a:gdLst/>
            <a:ahLst/>
            <a:cxnLst/>
            <a:rect r="r" b="b" t="t" l="l"/>
            <a:pathLst>
              <a:path h="2054285" w="1965266">
                <a:moveTo>
                  <a:pt x="0" y="0"/>
                </a:moveTo>
                <a:lnTo>
                  <a:pt x="1965266" y="0"/>
                </a:lnTo>
                <a:lnTo>
                  <a:pt x="1965266" y="2054285"/>
                </a:lnTo>
                <a:lnTo>
                  <a:pt x="0" y="20542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640673" y="7320634"/>
            <a:ext cx="4312303" cy="1756445"/>
            <a:chOff x="0" y="0"/>
            <a:chExt cx="5749737" cy="2341926"/>
          </a:xfrm>
        </p:grpSpPr>
        <p:sp>
          <p:nvSpPr>
            <p:cNvPr name="Freeform 13" id="13"/>
            <p:cNvSpPr/>
            <p:nvPr/>
          </p:nvSpPr>
          <p:spPr>
            <a:xfrm flipH="false" flipV="true" rot="0">
              <a:off x="699705" y="0"/>
              <a:ext cx="4350327" cy="2341926"/>
            </a:xfrm>
            <a:custGeom>
              <a:avLst/>
              <a:gdLst/>
              <a:ahLst/>
              <a:cxnLst/>
              <a:rect r="r" b="b" t="t" l="l"/>
              <a:pathLst>
                <a:path h="2341926" w="4350327">
                  <a:moveTo>
                    <a:pt x="0" y="2341926"/>
                  </a:moveTo>
                  <a:lnTo>
                    <a:pt x="4350327" y="2341926"/>
                  </a:lnTo>
                  <a:lnTo>
                    <a:pt x="4350327" y="0"/>
                  </a:lnTo>
                  <a:lnTo>
                    <a:pt x="0" y="0"/>
                  </a:lnTo>
                  <a:lnTo>
                    <a:pt x="0" y="2341926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0" y="773330"/>
              <a:ext cx="5749737" cy="1279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44"/>
                </a:lnSpc>
              </a:pPr>
              <a:r>
                <a:rPr lang="en-US" sz="3938" b="true">
                  <a:solidFill>
                    <a:srgbClr val="2B7695"/>
                  </a:solidFill>
                  <a:latin typeface="Signika Bold"/>
                  <a:ea typeface="Signika Bold"/>
                  <a:cs typeface="Signika Bold"/>
                  <a:sym typeface="Signika Bold"/>
                </a:rPr>
                <a:t>Asumsi </a:t>
              </a:r>
            </a:p>
            <a:p>
              <a:pPr algn="ctr">
                <a:lnSpc>
                  <a:spcPts val="3544"/>
                </a:lnSpc>
              </a:pPr>
              <a:r>
                <a:rPr lang="en-US" sz="3938" b="true">
                  <a:solidFill>
                    <a:srgbClr val="161613"/>
                  </a:solidFill>
                  <a:latin typeface="Signika Bold"/>
                  <a:ea typeface="Signika Bold"/>
                  <a:cs typeface="Signika Bold"/>
                  <a:sym typeface="Signika Bold"/>
                </a:rPr>
                <a:t>Penelitian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144000" y="3776965"/>
            <a:ext cx="6539015" cy="5157648"/>
            <a:chOff x="0" y="0"/>
            <a:chExt cx="8718687" cy="687686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718687" cy="6876865"/>
            </a:xfrm>
            <a:custGeom>
              <a:avLst/>
              <a:gdLst/>
              <a:ahLst/>
              <a:cxnLst/>
              <a:rect r="r" b="b" t="t" l="l"/>
              <a:pathLst>
                <a:path h="6876865" w="8718687">
                  <a:moveTo>
                    <a:pt x="0" y="0"/>
                  </a:moveTo>
                  <a:lnTo>
                    <a:pt x="8718687" y="0"/>
                  </a:lnTo>
                  <a:lnTo>
                    <a:pt x="8718687" y="6876865"/>
                  </a:lnTo>
                  <a:lnTo>
                    <a:pt x="0" y="6876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733272" y="1383746"/>
              <a:ext cx="7252144" cy="4313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00109" indent="-250055" lvl="1">
                <a:lnSpc>
                  <a:spcPts val="3242"/>
                </a:lnSpc>
                <a:buFont typeface="Arial"/>
                <a:buChar char="•"/>
              </a:pPr>
              <a:r>
                <a:rPr lang="en-US" b="true" sz="2316">
                  <a:solidFill>
                    <a:srgbClr val="161613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Semakin tinggi alokasi fiskal → semestinya IPM meningkat (jika efektif).</a:t>
              </a:r>
            </a:p>
            <a:p>
              <a:pPr algn="l" marL="500109" indent="-250055" lvl="1">
                <a:lnSpc>
                  <a:spcPts val="3242"/>
                </a:lnSpc>
                <a:buFont typeface="Arial"/>
                <a:buChar char="•"/>
              </a:pPr>
              <a:r>
                <a:rPr lang="en-US" b="true" sz="2316">
                  <a:solidFill>
                    <a:srgbClr val="161613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Namun data menunjukkan: ada provinsi yang alokasinya besar tetapi IPM rendah, artinya implementasi tidak efektif.</a:t>
              </a:r>
            </a:p>
            <a:p>
              <a:pPr algn="l">
                <a:lnSpc>
                  <a:spcPts val="3242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388542" y="8387542"/>
            <a:ext cx="1899458" cy="1899458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3"/>
              <a:stretch>
                <a:fillRect l="-38888" t="0" r="-38888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368608"/>
            <a:ext cx="7266887" cy="84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20"/>
              </a:lnSpc>
            </a:pPr>
            <a:r>
              <a:rPr lang="en-US" sz="6800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Visualisasi</a:t>
            </a:r>
            <a:r>
              <a:rPr lang="en-US" sz="6800" b="true">
                <a:solidFill>
                  <a:srgbClr val="161613"/>
                </a:solidFill>
                <a:latin typeface="Signika Bold"/>
                <a:ea typeface="Signika Bold"/>
                <a:cs typeface="Signika Bold"/>
                <a:sym typeface="Signika Bold"/>
              </a:rPr>
              <a:t> Data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44000" y="1418463"/>
            <a:ext cx="5335389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0"/>
              </a:lnSpc>
            </a:pPr>
            <a:r>
              <a:rPr lang="en-US" sz="3300" b="true">
                <a:solidFill>
                  <a:srgbClr val="1D545D"/>
                </a:solidFill>
                <a:latin typeface="Signika Bold"/>
                <a:ea typeface="Signika Bold"/>
                <a:cs typeface="Signika Bold"/>
                <a:sym typeface="Signika Bold"/>
              </a:rPr>
              <a:t>Histogram distribusi IPM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1925193"/>
            <a:ext cx="8497117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Distribusi IPM pada diagram menunjukkan bahwa sebagian besar provinsi memiliki IPM antara 70–75, namun terdapat beberapa provinsi dengan IPM sangat rendah (&lt;60) dan sangat tinggi (&gt;80), yang mengindikasikan adanya ketimpangan pembangunan manusia antarprovinsi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218259"/>
            <a:ext cx="17186281" cy="7850482"/>
            <a:chOff x="0" y="0"/>
            <a:chExt cx="4728203" cy="21597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159785"/>
            </a:xfrm>
            <a:custGeom>
              <a:avLst/>
              <a:gdLst/>
              <a:ahLst/>
              <a:cxnLst/>
              <a:rect r="r" b="b" t="t" l="l"/>
              <a:pathLst>
                <a:path h="2159785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114738"/>
                  </a:lnTo>
                  <a:cubicBezTo>
                    <a:pt x="4728203" y="2126685"/>
                    <a:pt x="4723457" y="2138143"/>
                    <a:pt x="4715009" y="2146591"/>
                  </a:cubicBezTo>
                  <a:cubicBezTo>
                    <a:pt x="4706561" y="2155039"/>
                    <a:pt x="4695103" y="2159785"/>
                    <a:pt x="4683156" y="2159785"/>
                  </a:cubicBezTo>
                  <a:lnTo>
                    <a:pt x="45047" y="2159785"/>
                  </a:lnTo>
                  <a:cubicBezTo>
                    <a:pt x="33100" y="2159785"/>
                    <a:pt x="21642" y="2155039"/>
                    <a:pt x="13194" y="2146591"/>
                  </a:cubicBezTo>
                  <a:cubicBezTo>
                    <a:pt x="4746" y="2138143"/>
                    <a:pt x="0" y="2126685"/>
                    <a:pt x="0" y="2114738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197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594014" y="2004450"/>
            <a:ext cx="2026436" cy="2914031"/>
            <a:chOff x="0" y="0"/>
            <a:chExt cx="2701915" cy="388537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1183460"/>
              <a:ext cx="2701915" cy="270191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43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515667" y="1727982"/>
              <a:ext cx="1670581" cy="1612870"/>
            </a:xfrm>
            <a:custGeom>
              <a:avLst/>
              <a:gdLst/>
              <a:ahLst/>
              <a:cxnLst/>
              <a:rect r="r" b="b" t="t" l="l"/>
              <a:pathLst>
                <a:path h="1612870" w="1670581">
                  <a:moveTo>
                    <a:pt x="0" y="0"/>
                  </a:moveTo>
                  <a:lnTo>
                    <a:pt x="1670581" y="0"/>
                  </a:lnTo>
                  <a:lnTo>
                    <a:pt x="1670581" y="1612870"/>
                  </a:lnTo>
                  <a:lnTo>
                    <a:pt x="0" y="1612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true" flipV="false" rot="0">
              <a:off x="394547" y="0"/>
              <a:ext cx="1952296" cy="961949"/>
            </a:xfrm>
            <a:custGeom>
              <a:avLst/>
              <a:gdLst/>
              <a:ahLst/>
              <a:cxnLst/>
              <a:rect r="r" b="b" t="t" l="l"/>
              <a:pathLst>
                <a:path h="961949" w="1952296">
                  <a:moveTo>
                    <a:pt x="1952295" y="0"/>
                  </a:moveTo>
                  <a:lnTo>
                    <a:pt x="0" y="0"/>
                  </a:lnTo>
                  <a:lnTo>
                    <a:pt x="0" y="961949"/>
                  </a:lnTo>
                  <a:lnTo>
                    <a:pt x="1952295" y="961949"/>
                  </a:lnTo>
                  <a:lnTo>
                    <a:pt x="1952295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803811" y="2134219"/>
            <a:ext cx="2026436" cy="3009281"/>
            <a:chOff x="0" y="0"/>
            <a:chExt cx="2701915" cy="4012374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1310460"/>
              <a:ext cx="2701915" cy="270191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7695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457237" y="1943127"/>
              <a:ext cx="1787440" cy="1524725"/>
            </a:xfrm>
            <a:custGeom>
              <a:avLst/>
              <a:gdLst/>
              <a:ahLst/>
              <a:cxnLst/>
              <a:rect r="r" b="b" t="t" l="l"/>
              <a:pathLst>
                <a:path h="1524725" w="1787440">
                  <a:moveTo>
                    <a:pt x="0" y="0"/>
                  </a:moveTo>
                  <a:lnTo>
                    <a:pt x="1787441" y="0"/>
                  </a:lnTo>
                  <a:lnTo>
                    <a:pt x="1787441" y="1524725"/>
                  </a:lnTo>
                  <a:lnTo>
                    <a:pt x="0" y="1524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374810" y="0"/>
              <a:ext cx="1952296" cy="961949"/>
            </a:xfrm>
            <a:custGeom>
              <a:avLst/>
              <a:gdLst/>
              <a:ahLst/>
              <a:cxnLst/>
              <a:rect r="r" b="b" t="t" l="l"/>
              <a:pathLst>
                <a:path h="961949" w="1952296">
                  <a:moveTo>
                    <a:pt x="0" y="0"/>
                  </a:moveTo>
                  <a:lnTo>
                    <a:pt x="1952295" y="0"/>
                  </a:lnTo>
                  <a:lnTo>
                    <a:pt x="1952295" y="961949"/>
                  </a:lnTo>
                  <a:lnTo>
                    <a:pt x="0" y="9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7239269" y="3565456"/>
            <a:ext cx="2880636" cy="3916503"/>
            <a:chOff x="0" y="0"/>
            <a:chExt cx="3840848" cy="522200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840848" cy="4612372"/>
            </a:xfrm>
            <a:custGeom>
              <a:avLst/>
              <a:gdLst/>
              <a:ahLst/>
              <a:cxnLst/>
              <a:rect r="r" b="b" t="t" l="l"/>
              <a:pathLst>
                <a:path h="4612372" w="3840848">
                  <a:moveTo>
                    <a:pt x="0" y="0"/>
                  </a:moveTo>
                  <a:lnTo>
                    <a:pt x="3840848" y="0"/>
                  </a:lnTo>
                  <a:lnTo>
                    <a:pt x="3840848" y="4612372"/>
                  </a:lnTo>
                  <a:lnTo>
                    <a:pt x="0" y="4612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301206" y="4911822"/>
              <a:ext cx="1240728" cy="310182"/>
            </a:xfrm>
            <a:custGeom>
              <a:avLst/>
              <a:gdLst/>
              <a:ahLst/>
              <a:cxnLst/>
              <a:rect r="r" b="b" t="t" l="l"/>
              <a:pathLst>
                <a:path h="310182" w="1240728">
                  <a:moveTo>
                    <a:pt x="0" y="0"/>
                  </a:moveTo>
                  <a:lnTo>
                    <a:pt x="1240728" y="0"/>
                  </a:lnTo>
                  <a:lnTo>
                    <a:pt x="1240728" y="310182"/>
                  </a:lnTo>
                  <a:lnTo>
                    <a:pt x="0" y="310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6378776" y="8377776"/>
            <a:ext cx="1897794" cy="1897794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6"/>
              <a:stretch>
                <a:fillRect l="-38888" t="0" r="-38888" b="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4620450" y="1408759"/>
            <a:ext cx="9047100" cy="87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7000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Tujuan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11923" y="5356737"/>
            <a:ext cx="5709299" cy="177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7"/>
              </a:lnSpc>
              <a:spcBef>
                <a:spcPct val="0"/>
              </a:spcBef>
            </a:pPr>
            <a:r>
              <a:rPr lang="en-US" b="true" sz="2847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Untuk menganalisis</a:t>
            </a:r>
            <a:r>
              <a:rPr lang="en-US" b="true" sz="2847" strike="noStrike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 hubungan antara alokasi fiskal provinsi, indeks pembangunan manusia (IPM), dan distribusi kelompok miskin desil 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791625" y="5580858"/>
            <a:ext cx="5842437" cy="212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7"/>
              </a:lnSpc>
              <a:spcBef>
                <a:spcPct val="0"/>
              </a:spcBef>
            </a:pPr>
            <a:r>
              <a:rPr lang="en-US" b="true" sz="2847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M</a:t>
            </a:r>
            <a:r>
              <a:rPr lang="en-US" b="true" sz="2847" strike="noStrike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engklasifikasikan efektivitas penggunaan fiskal antarprovinsi menggunakan metode Tree-Based Classification sebagai dasar rekomendasi kebijakan fiskal menuju Indonesia Emas 2045.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837795" y="7758197"/>
            <a:ext cx="5953830" cy="1286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63"/>
              </a:lnSpc>
              <a:spcBef>
                <a:spcPct val="0"/>
              </a:spcBef>
            </a:pPr>
            <a:r>
              <a:rPr lang="en-US" b="true" sz="2563" i="true">
                <a:solidFill>
                  <a:srgbClr val="161613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Mengetahui Jika pagu anggaran</a:t>
            </a:r>
            <a:r>
              <a:rPr lang="en-US" b="true" sz="2563" i="true" strike="noStrike" u="none">
                <a:solidFill>
                  <a:srgbClr val="161613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 tinggi dan IPM masih rendah berati belum optimal penggunaan anggaran tsb dalam hal penyejahteraan manusia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218259"/>
            <a:ext cx="17186281" cy="7850482"/>
            <a:chOff x="0" y="0"/>
            <a:chExt cx="4728203" cy="21597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159785"/>
            </a:xfrm>
            <a:custGeom>
              <a:avLst/>
              <a:gdLst/>
              <a:ahLst/>
              <a:cxnLst/>
              <a:rect r="r" b="b" t="t" l="l"/>
              <a:pathLst>
                <a:path h="2159785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114738"/>
                  </a:lnTo>
                  <a:cubicBezTo>
                    <a:pt x="4728203" y="2126685"/>
                    <a:pt x="4723457" y="2138143"/>
                    <a:pt x="4715009" y="2146591"/>
                  </a:cubicBezTo>
                  <a:cubicBezTo>
                    <a:pt x="4706561" y="2155039"/>
                    <a:pt x="4695103" y="2159785"/>
                    <a:pt x="4683156" y="2159785"/>
                  </a:cubicBezTo>
                  <a:lnTo>
                    <a:pt x="45047" y="2159785"/>
                  </a:lnTo>
                  <a:cubicBezTo>
                    <a:pt x="33100" y="2159785"/>
                    <a:pt x="21642" y="2155039"/>
                    <a:pt x="13194" y="2146591"/>
                  </a:cubicBezTo>
                  <a:cubicBezTo>
                    <a:pt x="4746" y="2138143"/>
                    <a:pt x="0" y="2126685"/>
                    <a:pt x="0" y="2114738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197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826697" y="3791108"/>
            <a:ext cx="4374378" cy="3348388"/>
          </a:xfrm>
          <a:custGeom>
            <a:avLst/>
            <a:gdLst/>
            <a:ahLst/>
            <a:cxnLst/>
            <a:rect r="r" b="b" t="t" l="l"/>
            <a:pathLst>
              <a:path h="3348388" w="4374378">
                <a:moveTo>
                  <a:pt x="0" y="0"/>
                </a:moveTo>
                <a:lnTo>
                  <a:pt x="4374378" y="0"/>
                </a:lnTo>
                <a:lnTo>
                  <a:pt x="4374378" y="3348388"/>
                </a:lnTo>
                <a:lnTo>
                  <a:pt x="0" y="3348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1" id="11"/>
          <p:cNvGrpSpPr/>
          <p:nvPr/>
        </p:nvGrpSpPr>
        <p:grpSpPr>
          <a:xfrm rot="0">
            <a:off x="6492398" y="7748901"/>
            <a:ext cx="5303205" cy="630399"/>
            <a:chOff x="0" y="0"/>
            <a:chExt cx="1442947" cy="1715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2947" cy="171525"/>
            </a:xfrm>
            <a:custGeom>
              <a:avLst/>
              <a:gdLst/>
              <a:ahLst/>
              <a:cxnLst/>
              <a:rect r="r" b="b" t="t" l="l"/>
              <a:pathLst>
                <a:path h="171525" w="1442947">
                  <a:moveTo>
                    <a:pt x="77372" y="0"/>
                  </a:moveTo>
                  <a:lnTo>
                    <a:pt x="1365575" y="0"/>
                  </a:lnTo>
                  <a:cubicBezTo>
                    <a:pt x="1408306" y="0"/>
                    <a:pt x="1442947" y="34641"/>
                    <a:pt x="1442947" y="77372"/>
                  </a:cubicBezTo>
                  <a:lnTo>
                    <a:pt x="1442947" y="94153"/>
                  </a:lnTo>
                  <a:cubicBezTo>
                    <a:pt x="1442947" y="114673"/>
                    <a:pt x="1434795" y="134353"/>
                    <a:pt x="1420285" y="148863"/>
                  </a:cubicBezTo>
                  <a:cubicBezTo>
                    <a:pt x="1405775" y="163373"/>
                    <a:pt x="1386095" y="171525"/>
                    <a:pt x="1365575" y="171525"/>
                  </a:cubicBezTo>
                  <a:lnTo>
                    <a:pt x="77372" y="171525"/>
                  </a:lnTo>
                  <a:cubicBezTo>
                    <a:pt x="56852" y="171525"/>
                    <a:pt x="37172" y="163373"/>
                    <a:pt x="22662" y="148863"/>
                  </a:cubicBezTo>
                  <a:cubicBezTo>
                    <a:pt x="8152" y="134353"/>
                    <a:pt x="0" y="114673"/>
                    <a:pt x="0" y="94153"/>
                  </a:cubicBezTo>
                  <a:lnTo>
                    <a:pt x="0" y="77372"/>
                  </a:lnTo>
                  <a:cubicBezTo>
                    <a:pt x="0" y="56852"/>
                    <a:pt x="8152" y="37172"/>
                    <a:pt x="22662" y="22662"/>
                  </a:cubicBezTo>
                  <a:cubicBezTo>
                    <a:pt x="37172" y="8152"/>
                    <a:pt x="56852" y="0"/>
                    <a:pt x="77372" y="0"/>
                  </a:cubicBez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42947" cy="209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171143" y="7974714"/>
            <a:ext cx="715092" cy="178773"/>
          </a:xfrm>
          <a:custGeom>
            <a:avLst/>
            <a:gdLst/>
            <a:ahLst/>
            <a:cxnLst/>
            <a:rect r="r" b="b" t="t" l="l"/>
            <a:pathLst>
              <a:path h="178773" w="715092">
                <a:moveTo>
                  <a:pt x="0" y="0"/>
                </a:moveTo>
                <a:lnTo>
                  <a:pt x="715093" y="0"/>
                </a:lnTo>
                <a:lnTo>
                  <a:pt x="715093" y="178773"/>
                </a:lnTo>
                <a:lnTo>
                  <a:pt x="0" y="178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401764" y="7974714"/>
            <a:ext cx="715092" cy="178773"/>
          </a:xfrm>
          <a:custGeom>
            <a:avLst/>
            <a:gdLst/>
            <a:ahLst/>
            <a:cxnLst/>
            <a:rect r="r" b="b" t="t" l="l"/>
            <a:pathLst>
              <a:path h="178773" w="715092">
                <a:moveTo>
                  <a:pt x="0" y="0"/>
                </a:moveTo>
                <a:lnTo>
                  <a:pt x="715093" y="0"/>
                </a:lnTo>
                <a:lnTo>
                  <a:pt x="715093" y="178773"/>
                </a:lnTo>
                <a:lnTo>
                  <a:pt x="0" y="1787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382096" y="8379300"/>
            <a:ext cx="1905904" cy="190590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0"/>
              <a:stretch>
                <a:fillRect l="-38888" t="0" r="-38888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44666" y="2332052"/>
            <a:ext cx="14598668" cy="84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800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Data</a:t>
            </a:r>
            <a:r>
              <a:rPr lang="en-US" sz="6800" b="true">
                <a:solidFill>
                  <a:srgbClr val="161613"/>
                </a:solidFill>
                <a:latin typeface="Signika Bold"/>
                <a:ea typeface="Signika Bold"/>
                <a:cs typeface="Signika Bold"/>
                <a:sym typeface="Signika Bold"/>
              </a:rPr>
              <a:t> dan Variabel</a:t>
            </a:r>
            <a:r>
              <a:rPr lang="en-US" sz="6800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 yang Digunakan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7517" y="3924263"/>
            <a:ext cx="5544880" cy="2482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4667" indent="-307334" lvl="1">
              <a:lnSpc>
                <a:spcPts val="2847"/>
              </a:lnSpc>
              <a:buFont typeface="Arial"/>
              <a:buChar char="•"/>
            </a:pPr>
            <a:r>
              <a:rPr lang="en-US" b="true" sz="2847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Sumber data: Satu Data (data.go.id), </a:t>
            </a:r>
          </a:p>
          <a:p>
            <a:pPr algn="l" marL="614667" indent="-307334" lvl="1">
              <a:lnSpc>
                <a:spcPts val="2847"/>
              </a:lnSpc>
              <a:buFont typeface="Arial"/>
              <a:buChar char="•"/>
            </a:pPr>
            <a:r>
              <a:rPr lang="en-US" b="true" sz="2847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Indeks Pembangunan Manusia 2024 (bps.go.id), </a:t>
            </a:r>
          </a:p>
          <a:p>
            <a:pPr algn="l" marL="614667" indent="-307334" lvl="1">
              <a:lnSpc>
                <a:spcPts val="2847"/>
              </a:lnSpc>
              <a:buFont typeface="Arial"/>
              <a:buChar char="•"/>
            </a:pPr>
            <a:r>
              <a:rPr lang="en-US" b="true" sz="2847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Data Demografi Kesejahteraan Masyarakat-Desil 1 (data-go.id)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90959" y="3848258"/>
            <a:ext cx="5468341" cy="3539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4667" indent="-307334" lvl="1">
              <a:lnSpc>
                <a:spcPts val="284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47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V</a:t>
            </a:r>
            <a:r>
              <a:rPr lang="en-US" b="true" sz="2847" strike="noStrike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ariabel utama:</a:t>
            </a:r>
          </a:p>
          <a:p>
            <a:pPr algn="l" marL="1229335" indent="-409778" lvl="2">
              <a:lnSpc>
                <a:spcPts val="2847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847" strike="noStrike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PAGU APBN 2024 dan Provinsi (Alokasi fiskal)</a:t>
            </a:r>
          </a:p>
          <a:p>
            <a:pPr algn="l" marL="1229335" indent="-409778" lvl="2">
              <a:lnSpc>
                <a:spcPts val="2847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847" strike="noStrike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IPM_2024 (Outcome pembangunan)</a:t>
            </a:r>
          </a:p>
          <a:p>
            <a:pPr algn="l" marL="1229335" indent="-409778" lvl="2">
              <a:lnSpc>
                <a:spcPts val="2847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847" strike="noStrike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Jumlah keluarga dan i</a:t>
            </a:r>
            <a:r>
              <a:rPr lang="en-US" b="true" sz="2847" strike="noStrike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ndividu (penduduk) dan jumlah Desil1 (Individu miskin desil 1)</a:t>
            </a:r>
          </a:p>
          <a:p>
            <a:pPr algn="l" marL="0" indent="0" lvl="0">
              <a:lnSpc>
                <a:spcPts val="2847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735166" y="7876004"/>
            <a:ext cx="4817668" cy="376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8"/>
              </a:lnSpc>
            </a:pPr>
            <a:r>
              <a:rPr lang="en-US" sz="2847" b="true">
                <a:solidFill>
                  <a:srgbClr val="16161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Created by: Squad Group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86236" y="7203206"/>
            <a:ext cx="4649832" cy="95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39"/>
              </a:lnSpc>
              <a:spcBef>
                <a:spcPct val="0"/>
              </a:spcBef>
            </a:pPr>
            <a:r>
              <a:rPr lang="en-US" sz="1385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Notes: Desil 1 adalah pengelompokan keluarga dalam Data P3KE yang termasuk keluarga dalam kelompok 10% terendah. pada tingkat kesejahteraannya</a:t>
            </a:r>
          </a:p>
          <a:p>
            <a:pPr algn="just">
              <a:lnSpc>
                <a:spcPts val="193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028700"/>
            <a:ext cx="17186281" cy="8229600"/>
            <a:chOff x="0" y="0"/>
            <a:chExt cx="4728203" cy="22640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264086"/>
            </a:xfrm>
            <a:custGeom>
              <a:avLst/>
              <a:gdLst/>
              <a:ahLst/>
              <a:cxnLst/>
              <a:rect r="r" b="b" t="t" l="l"/>
              <a:pathLst>
                <a:path h="2264086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219039"/>
                  </a:lnTo>
                  <a:cubicBezTo>
                    <a:pt x="4728203" y="2230986"/>
                    <a:pt x="4723457" y="2242444"/>
                    <a:pt x="4715009" y="2250892"/>
                  </a:cubicBezTo>
                  <a:cubicBezTo>
                    <a:pt x="4706561" y="2259340"/>
                    <a:pt x="4695103" y="2264086"/>
                    <a:pt x="4683156" y="2264086"/>
                  </a:cubicBezTo>
                  <a:lnTo>
                    <a:pt x="45047" y="2264086"/>
                  </a:lnTo>
                  <a:cubicBezTo>
                    <a:pt x="20168" y="2264086"/>
                    <a:pt x="0" y="2243918"/>
                    <a:pt x="0" y="2219039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30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766365" y="644375"/>
            <a:ext cx="9434711" cy="7441628"/>
          </a:xfrm>
          <a:custGeom>
            <a:avLst/>
            <a:gdLst/>
            <a:ahLst/>
            <a:cxnLst/>
            <a:rect r="r" b="b" t="t" l="l"/>
            <a:pathLst>
              <a:path h="7441628" w="9434711">
                <a:moveTo>
                  <a:pt x="0" y="0"/>
                </a:moveTo>
                <a:lnTo>
                  <a:pt x="9434710" y="0"/>
                </a:lnTo>
                <a:lnTo>
                  <a:pt x="9434710" y="7441628"/>
                </a:lnTo>
                <a:lnTo>
                  <a:pt x="0" y="7441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0512825" y="1357834"/>
            <a:ext cx="7775175" cy="6686651"/>
          </a:xfrm>
          <a:custGeom>
            <a:avLst/>
            <a:gdLst/>
            <a:ahLst/>
            <a:cxnLst/>
            <a:rect r="r" b="b" t="t" l="l"/>
            <a:pathLst>
              <a:path h="6686651" w="7775175">
                <a:moveTo>
                  <a:pt x="7775175" y="0"/>
                </a:moveTo>
                <a:lnTo>
                  <a:pt x="0" y="0"/>
                </a:lnTo>
                <a:lnTo>
                  <a:pt x="0" y="6686650"/>
                </a:lnTo>
                <a:lnTo>
                  <a:pt x="7775175" y="6686650"/>
                </a:lnTo>
                <a:lnTo>
                  <a:pt x="777517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6913706"/>
            <a:ext cx="2242995" cy="2344594"/>
          </a:xfrm>
          <a:custGeom>
            <a:avLst/>
            <a:gdLst/>
            <a:ahLst/>
            <a:cxnLst/>
            <a:rect r="r" b="b" t="t" l="l"/>
            <a:pathLst>
              <a:path h="2344594" w="2242995">
                <a:moveTo>
                  <a:pt x="0" y="0"/>
                </a:moveTo>
                <a:lnTo>
                  <a:pt x="2242995" y="0"/>
                </a:lnTo>
                <a:lnTo>
                  <a:pt x="2242995" y="2344594"/>
                </a:lnTo>
                <a:lnTo>
                  <a:pt x="0" y="23445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378151" y="8375355"/>
            <a:ext cx="1909849" cy="1909849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2"/>
              <a:stretch>
                <a:fillRect l="-38888" t="0" r="-38888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598114" y="2166207"/>
            <a:ext cx="7560801" cy="433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2"/>
              </a:lnSpc>
            </a:pPr>
            <a:r>
              <a:rPr lang="en-US" sz="3101" b="tru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Mengklasifikasikan efektivitas provinsi (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e</a:t>
            </a:r>
            <a:r>
              <a:rPr lang="en-US" sz="3101" b="tru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f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e</a:t>
            </a:r>
            <a:r>
              <a:rPr lang="en-US" sz="3101" b="tru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ktif v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s </a:t>
            </a:r>
            <a:r>
              <a:rPr lang="en-US" sz="3101" b="tru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tidak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101" b="tru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efekt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i</a:t>
            </a:r>
            <a:r>
              <a:rPr lang="en-US" sz="3101" b="tru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f) berda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sar</a:t>
            </a:r>
            <a:r>
              <a:rPr lang="en-US" sz="3101" b="tru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kan:</a:t>
            </a:r>
          </a:p>
          <a:p>
            <a:pPr algn="just" marL="669680" indent="-334840" lvl="1">
              <a:lnSpc>
                <a:spcPts val="4342"/>
              </a:lnSpc>
              <a:buFont typeface="Arial"/>
              <a:buChar char="•"/>
            </a:pP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A</a:t>
            </a:r>
            <a:r>
              <a:rPr lang="en-US" b="true" sz="3101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l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o</a:t>
            </a:r>
            <a:r>
              <a:rPr lang="en-US" b="true" sz="3101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k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a</a:t>
            </a:r>
            <a:r>
              <a:rPr lang="en-US" b="true" sz="3101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s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i </a:t>
            </a:r>
            <a:r>
              <a:rPr lang="en-US" b="true" sz="3101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a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n</a:t>
            </a:r>
            <a:r>
              <a:rPr lang="en-US" b="true" sz="3101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gga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ran </a:t>
            </a:r>
            <a:r>
              <a:rPr lang="en-US" b="true" sz="3101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(PAGU</a:t>
            </a:r>
            <a:r>
              <a:rPr lang="en-US" b="true" sz="3101" u="non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)</a:t>
            </a:r>
            <a:r>
              <a:rPr lang="en-US" b="true" sz="3101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,</a:t>
            </a:r>
          </a:p>
          <a:p>
            <a:pPr algn="just" marL="669680" indent="-334840" lvl="1">
              <a:lnSpc>
                <a:spcPts val="4342"/>
              </a:lnSpc>
              <a:buFont typeface="Arial"/>
              <a:buChar char="•"/>
            </a:pPr>
            <a:r>
              <a:rPr lang="en-US" b="true" sz="3101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Indeks Pembangunan Manusia (IPM),</a:t>
            </a:r>
          </a:p>
          <a:p>
            <a:pPr algn="just" marL="669680" indent="-334840" lvl="1">
              <a:lnSpc>
                <a:spcPts val="4342"/>
              </a:lnSpc>
              <a:buFont typeface="Arial"/>
              <a:buChar char="•"/>
            </a:pPr>
            <a:r>
              <a:rPr lang="en-US" b="true" sz="3101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Jumlah keluarga dan individu miskin (Desil 1),</a:t>
            </a:r>
          </a:p>
          <a:p>
            <a:pPr algn="just" marL="669680" indent="-334840" lvl="1">
              <a:lnSpc>
                <a:spcPts val="4342"/>
              </a:lnSpc>
              <a:buFont typeface="Arial"/>
              <a:buChar char="•"/>
            </a:pPr>
            <a:r>
              <a:rPr lang="en-US" b="true" sz="3101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dan variabel demografi lainnya.</a:t>
            </a:r>
          </a:p>
          <a:p>
            <a:pPr algn="just">
              <a:lnSpc>
                <a:spcPts val="4342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555955" y="8223259"/>
            <a:ext cx="15703345" cy="84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6800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Tree-Based </a:t>
            </a:r>
            <a:r>
              <a:rPr lang="en-US" sz="6800" b="true">
                <a:solidFill>
                  <a:srgbClr val="161613"/>
                </a:solidFill>
                <a:latin typeface="Signika Bold"/>
                <a:ea typeface="Signika Bold"/>
                <a:cs typeface="Signika Bold"/>
                <a:sym typeface="Signika Bold"/>
              </a:rPr>
              <a:t>Classification  : CART &amp; RF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80985" y="3006650"/>
            <a:ext cx="5638855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161613"/>
                </a:solidFill>
                <a:latin typeface="Nunito Bold"/>
                <a:ea typeface="Nunito Bold"/>
                <a:cs typeface="Nunito Bold"/>
                <a:sym typeface="Nunito Bold"/>
              </a:rPr>
              <a:t>Metode klasifikasi yang digunakan adalah CART (Classification and Regression Tree) dan Random Forest, karena mampu mengklasifikasikan efektivitas provinsi berdasarkan variabel numerik dan kategorikal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028700"/>
            <a:ext cx="17186281" cy="8229600"/>
            <a:chOff x="0" y="0"/>
            <a:chExt cx="4728203" cy="22640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264086"/>
            </a:xfrm>
            <a:custGeom>
              <a:avLst/>
              <a:gdLst/>
              <a:ahLst/>
              <a:cxnLst/>
              <a:rect r="r" b="b" t="t" l="l"/>
              <a:pathLst>
                <a:path h="2264086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219039"/>
                  </a:lnTo>
                  <a:cubicBezTo>
                    <a:pt x="4728203" y="2230986"/>
                    <a:pt x="4723457" y="2242444"/>
                    <a:pt x="4715009" y="2250892"/>
                  </a:cubicBezTo>
                  <a:cubicBezTo>
                    <a:pt x="4706561" y="2259340"/>
                    <a:pt x="4695103" y="2264086"/>
                    <a:pt x="4683156" y="2264086"/>
                  </a:cubicBezTo>
                  <a:lnTo>
                    <a:pt x="45047" y="2264086"/>
                  </a:lnTo>
                  <a:cubicBezTo>
                    <a:pt x="20168" y="2264086"/>
                    <a:pt x="0" y="2243918"/>
                    <a:pt x="0" y="2219039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30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0"/>
            <a:ext cx="3589763" cy="2207704"/>
          </a:xfrm>
          <a:custGeom>
            <a:avLst/>
            <a:gdLst/>
            <a:ahLst/>
            <a:cxnLst/>
            <a:rect r="r" b="b" t="t" l="l"/>
            <a:pathLst>
              <a:path h="2207704" w="3589763">
                <a:moveTo>
                  <a:pt x="0" y="0"/>
                </a:moveTo>
                <a:lnTo>
                  <a:pt x="3589763" y="0"/>
                </a:lnTo>
                <a:lnTo>
                  <a:pt x="3589763" y="2207704"/>
                </a:lnTo>
                <a:lnTo>
                  <a:pt x="0" y="220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297700" y="966787"/>
            <a:ext cx="7058241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Signika Bold"/>
                <a:ea typeface="Signika Bold"/>
                <a:cs typeface="Signika Bold"/>
                <a:sym typeface="Signika Bold"/>
              </a:rPr>
              <a:t>Classification and Regression Tree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157952" y="260552"/>
            <a:ext cx="3130048" cy="3894305"/>
          </a:xfrm>
          <a:custGeom>
            <a:avLst/>
            <a:gdLst/>
            <a:ahLst/>
            <a:cxnLst/>
            <a:rect r="r" b="b" t="t" l="l"/>
            <a:pathLst>
              <a:path h="3894305" w="3130048">
                <a:moveTo>
                  <a:pt x="0" y="0"/>
                </a:moveTo>
                <a:lnTo>
                  <a:pt x="3130048" y="0"/>
                </a:lnTo>
                <a:lnTo>
                  <a:pt x="3130048" y="3894305"/>
                </a:lnTo>
                <a:lnTo>
                  <a:pt x="0" y="38943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47129" y="2543174"/>
            <a:ext cx="14264916" cy="7013584"/>
            <a:chOff x="0" y="0"/>
            <a:chExt cx="19019889" cy="9351445"/>
          </a:xfrm>
        </p:grpSpPr>
        <p:sp>
          <p:nvSpPr>
            <p:cNvPr name="Freeform 14" id="14"/>
            <p:cNvSpPr/>
            <p:nvPr/>
          </p:nvSpPr>
          <p:spPr>
            <a:xfrm flipH="false" flipV="false" rot="-10800000">
              <a:off x="0" y="0"/>
              <a:ext cx="19019889" cy="9351445"/>
            </a:xfrm>
            <a:custGeom>
              <a:avLst/>
              <a:gdLst/>
              <a:ahLst/>
              <a:cxnLst/>
              <a:rect r="r" b="b" t="t" l="l"/>
              <a:pathLst>
                <a:path h="9351445" w="19019889">
                  <a:moveTo>
                    <a:pt x="0" y="0"/>
                  </a:moveTo>
                  <a:lnTo>
                    <a:pt x="19019889" y="0"/>
                  </a:lnTo>
                  <a:lnTo>
                    <a:pt x="19019889" y="9351445"/>
                  </a:lnTo>
                  <a:lnTo>
                    <a:pt x="0" y="9351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811707" y="2878330"/>
              <a:ext cx="4742895" cy="6371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44"/>
                </a:lnSpc>
                <a:spcBef>
                  <a:spcPct val="0"/>
                </a:spcBef>
              </a:pPr>
              <a:r>
                <a:rPr lang="en-US" b="true" sz="3031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Cocok</a:t>
              </a:r>
              <a:r>
                <a:rPr lang="en-US" b="true" sz="3031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untuk Data Kecil &amp; Berstruktur </a:t>
              </a:r>
            </a:p>
            <a:p>
              <a:pPr algn="ctr">
                <a:lnSpc>
                  <a:spcPts val="4244"/>
                </a:lnSpc>
                <a:spcBef>
                  <a:spcPct val="0"/>
                </a:spcBef>
              </a:pPr>
              <a:r>
                <a:rPr lang="en-US" sz="303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mampu memberikan performa akurat tanpa memerlukan jumlah data besar dan menjelaskan logika klasifikasi fiskal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7154802" y="2650372"/>
              <a:ext cx="4710284" cy="1316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9"/>
                </a:lnSpc>
                <a:spcBef>
                  <a:spcPct val="0"/>
                </a:spcBef>
              </a:pPr>
              <a:r>
                <a:rPr lang="en-US" b="true" sz="2907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Mudah Diinterpretasikan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3331764" y="3284860"/>
              <a:ext cx="4957680" cy="567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700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Mampu Menangani Data</a:t>
              </a:r>
              <a:r>
                <a:rPr lang="en-US" b="true" sz="2700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Numerik dan Kategorikal</a:t>
              </a:r>
            </a:p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Dapat mengakomodasi variabel-variabel  kategorikal hasil encoding, tanpa perlu asumsi distribusi seperti normalitas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104002" y="4068574"/>
              <a:ext cx="4884790" cy="4919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struktur pohon keputusan yang visual dan logis, sehingga sangat cocok untuk menjelaskan faktor-faktor apa saja yang menyebabkan suatu provinsi diklasifikasikan sebagai "efektif" atau "tidak efektif" dalam penggunaan anggaran.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378151" y="8375355"/>
            <a:ext cx="1909849" cy="1909849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2"/>
              <a:stretch>
                <a:fillRect l="-38888" t="0" r="-38888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4900685" y="1314450"/>
            <a:ext cx="3111264" cy="1228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CART 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E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3713" y="6825534"/>
            <a:ext cx="12004789" cy="4503088"/>
            <a:chOff x="0" y="0"/>
            <a:chExt cx="3161755" cy="118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1755" cy="1185998"/>
            </a:xfrm>
            <a:custGeom>
              <a:avLst/>
              <a:gdLst/>
              <a:ahLst/>
              <a:cxnLst/>
              <a:rect r="r" b="b" t="t" l="l"/>
              <a:pathLst>
                <a:path h="1185998" w="3161755">
                  <a:moveTo>
                    <a:pt x="0" y="0"/>
                  </a:moveTo>
                  <a:lnTo>
                    <a:pt x="3161755" y="0"/>
                  </a:lnTo>
                  <a:lnTo>
                    <a:pt x="3161755" y="1185998"/>
                  </a:lnTo>
                  <a:lnTo>
                    <a:pt x="0" y="1185998"/>
                  </a:lnTo>
                  <a:close/>
                </a:path>
              </a:pathLst>
            </a:custGeom>
            <a:solidFill>
              <a:srgbClr val="FBE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1755" cy="1224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08413" y="1575404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0" y="0"/>
                </a:moveTo>
                <a:lnTo>
                  <a:pt x="11810110" y="0"/>
                </a:lnTo>
                <a:lnTo>
                  <a:pt x="11810110" y="10500261"/>
                </a:lnTo>
                <a:lnTo>
                  <a:pt x="0" y="10500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3130523" y="-1788665"/>
            <a:ext cx="11810110" cy="10500261"/>
          </a:xfrm>
          <a:custGeom>
            <a:avLst/>
            <a:gdLst/>
            <a:ahLst/>
            <a:cxnLst/>
            <a:rect r="r" b="b" t="t" l="l"/>
            <a:pathLst>
              <a:path h="10500261" w="11810110">
                <a:moveTo>
                  <a:pt x="11810110" y="10500261"/>
                </a:moveTo>
                <a:lnTo>
                  <a:pt x="0" y="10500261"/>
                </a:lnTo>
                <a:lnTo>
                  <a:pt x="0" y="0"/>
                </a:lnTo>
                <a:lnTo>
                  <a:pt x="11810110" y="0"/>
                </a:lnTo>
                <a:lnTo>
                  <a:pt x="11810110" y="10500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0859" y="1028700"/>
            <a:ext cx="17186281" cy="8229600"/>
            <a:chOff x="0" y="0"/>
            <a:chExt cx="4728203" cy="22640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8203" cy="2264086"/>
            </a:xfrm>
            <a:custGeom>
              <a:avLst/>
              <a:gdLst/>
              <a:ahLst/>
              <a:cxnLst/>
              <a:rect r="r" b="b" t="t" l="l"/>
              <a:pathLst>
                <a:path h="2264086" w="4728203">
                  <a:moveTo>
                    <a:pt x="45047" y="0"/>
                  </a:moveTo>
                  <a:lnTo>
                    <a:pt x="4683156" y="0"/>
                  </a:lnTo>
                  <a:cubicBezTo>
                    <a:pt x="4708035" y="0"/>
                    <a:pt x="4728203" y="20168"/>
                    <a:pt x="4728203" y="45047"/>
                  </a:cubicBezTo>
                  <a:lnTo>
                    <a:pt x="4728203" y="2219039"/>
                  </a:lnTo>
                  <a:cubicBezTo>
                    <a:pt x="4728203" y="2230986"/>
                    <a:pt x="4723457" y="2242444"/>
                    <a:pt x="4715009" y="2250892"/>
                  </a:cubicBezTo>
                  <a:cubicBezTo>
                    <a:pt x="4706561" y="2259340"/>
                    <a:pt x="4695103" y="2264086"/>
                    <a:pt x="4683156" y="2264086"/>
                  </a:cubicBezTo>
                  <a:lnTo>
                    <a:pt x="45047" y="2264086"/>
                  </a:lnTo>
                  <a:cubicBezTo>
                    <a:pt x="20168" y="2264086"/>
                    <a:pt x="0" y="2243918"/>
                    <a:pt x="0" y="2219039"/>
                  </a:cubicBezTo>
                  <a:lnTo>
                    <a:pt x="0" y="45047"/>
                  </a:lnTo>
                  <a:cubicBezTo>
                    <a:pt x="0" y="20168"/>
                    <a:pt x="20168" y="0"/>
                    <a:pt x="450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8203" cy="230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902449" y="1389602"/>
            <a:ext cx="3111264" cy="1228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 b="true">
                <a:solidFill>
                  <a:srgbClr val="2B7695"/>
                </a:solidFill>
                <a:latin typeface="Signika Bold"/>
                <a:ea typeface="Signika Bold"/>
                <a:cs typeface="Signika Bold"/>
                <a:sym typeface="Signika Bold"/>
              </a:rPr>
              <a:t>RF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8700" y="0"/>
            <a:ext cx="3589763" cy="2207704"/>
          </a:xfrm>
          <a:custGeom>
            <a:avLst/>
            <a:gdLst/>
            <a:ahLst/>
            <a:cxnLst/>
            <a:rect r="r" b="b" t="t" l="l"/>
            <a:pathLst>
              <a:path h="2207704" w="3589763">
                <a:moveTo>
                  <a:pt x="0" y="0"/>
                </a:moveTo>
                <a:lnTo>
                  <a:pt x="3589763" y="0"/>
                </a:lnTo>
                <a:lnTo>
                  <a:pt x="3589763" y="2207704"/>
                </a:lnTo>
                <a:lnTo>
                  <a:pt x="0" y="220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57952" y="260552"/>
            <a:ext cx="3130048" cy="3894305"/>
          </a:xfrm>
          <a:custGeom>
            <a:avLst/>
            <a:gdLst/>
            <a:ahLst/>
            <a:cxnLst/>
            <a:rect r="r" b="b" t="t" l="l"/>
            <a:pathLst>
              <a:path h="3894305" w="3130048">
                <a:moveTo>
                  <a:pt x="0" y="0"/>
                </a:moveTo>
                <a:lnTo>
                  <a:pt x="3130048" y="0"/>
                </a:lnTo>
                <a:lnTo>
                  <a:pt x="3130048" y="3894305"/>
                </a:lnTo>
                <a:lnTo>
                  <a:pt x="0" y="38943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191613" y="2391516"/>
            <a:ext cx="13966339" cy="6866784"/>
          </a:xfrm>
          <a:custGeom>
            <a:avLst/>
            <a:gdLst/>
            <a:ahLst/>
            <a:cxnLst/>
            <a:rect r="r" b="b" t="t" l="l"/>
            <a:pathLst>
              <a:path h="6866784" w="13966339">
                <a:moveTo>
                  <a:pt x="0" y="0"/>
                </a:moveTo>
                <a:lnTo>
                  <a:pt x="13966339" y="0"/>
                </a:lnTo>
                <a:lnTo>
                  <a:pt x="13966339" y="6866784"/>
                </a:lnTo>
                <a:lnTo>
                  <a:pt x="0" y="68667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981152" y="4781417"/>
            <a:ext cx="3640434" cy="418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b="true" sz="264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Tahan terhadap Data Noise dan Variasi</a:t>
            </a:r>
          </a:p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sz="2643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Karena menggunakan byk pohon, RF tdk sensitif thdp outlier / noise pada data dan ini sangat penting dlm data sosial ekonomi provinsi yang kompleks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6378151" y="8377151"/>
            <a:ext cx="1909849" cy="1909849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12"/>
              <a:stretch>
                <a:fillRect l="-38888" t="0" r="-38888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632589" y="1234027"/>
            <a:ext cx="705824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/>
                </a:solidFill>
                <a:latin typeface="Signika Bold"/>
                <a:ea typeface="Signika Bold"/>
                <a:cs typeface="Signika Bold"/>
                <a:sym typeface="Signika Bold"/>
              </a:rPr>
              <a:t>Random Forest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65573" y="4900472"/>
            <a:ext cx="3568442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Lebih</a:t>
            </a:r>
            <a:r>
              <a:rPr lang="en-US" b="true" sz="27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Stabil + Akurat 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membangun banyak pohon dan menggabungkan hasilnya (bagging) yang menunjukkan performa lebih stabil dibanding CART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72240" y="4652822"/>
            <a:ext cx="3568442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Mengukur Pentingnya Fitur 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Model menampilkan feature importance secara kuantitatif sehingga membantu memahami variabel yang berpengaruh dlm klasifikasi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DAGl2U2W4aw</dc:identifier>
  <dcterms:modified xsi:type="dcterms:W3CDTF">2011-08-01T06:04:30Z</dcterms:modified>
  <cp:revision>1</cp:revision>
  <dc:title>Optimalisasi Alokasi Fiskal dalam Peningkatan Pembangunan Manusia Menuju Indonesia Emas 2045</dc:title>
</cp:coreProperties>
</file>