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95196" autoAdjust="0"/>
  </p:normalViewPr>
  <p:slideViewPr>
    <p:cSldViewPr snapToGrid="0">
      <p:cViewPr varScale="1">
        <p:scale>
          <a:sx n="91" d="100"/>
          <a:sy n="91" d="100"/>
        </p:scale>
        <p:origin x="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18/01/2025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18/01/2025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18/01/2025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B337C2F-F4B9-764C-45E5-86A1306E17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6" y="5338644"/>
            <a:ext cx="12202176" cy="1519355"/>
            <a:chOff x="-10176" y="5338644"/>
            <a:chExt cx="12202176" cy="1519355"/>
          </a:xfrm>
        </p:grpSpPr>
        <p:sp>
          <p:nvSpPr>
            <p:cNvPr id="22" name="Rectangle 21">
              <a:extLst>
                <a:ext uri="{FF2B5EF4-FFF2-40B4-BE49-F238E27FC236}">
                  <a16:creationId xmlns:a16="http://schemas.microsoft.com/office/drawing/2014/main" id="{DE1E11FF-4A87-A65F-DAEC-E20057A3F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5331238" y="-2767"/>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719AAC3-64F6-CEDF-0B56-5C0C6BD3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8906919" y="3566802"/>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A0DE637-E8FB-63A7-A5E2-E28DBE1A4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3921534" y="1406934"/>
              <a:ext cx="1519355" cy="9382775"/>
            </a:xfrm>
            <a:prstGeom prst="rect">
              <a:avLst/>
            </a:prstGeom>
            <a:gradFill>
              <a:gsLst>
                <a:gs pos="29000">
                  <a:schemeClr val="accent5">
                    <a:lumMod val="60000"/>
                    <a:lumOff val="40000"/>
                    <a:alpha val="0"/>
                  </a:schemeClr>
                </a:gs>
                <a:gs pos="100000">
                  <a:schemeClr val="accent5">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4149970" y="5631280"/>
            <a:ext cx="7808266" cy="934080"/>
          </a:xfrm>
        </p:spPr>
        <p:txBody>
          <a:bodyPr anchor="ctr">
            <a:normAutofit/>
          </a:bodyPr>
          <a:lstStyle/>
          <a:p>
            <a:pPr algn="r"/>
            <a:r>
              <a:rPr lang="en-GB" sz="2000" dirty="0">
                <a:solidFill>
                  <a:srgbClr val="FFFFFF"/>
                </a:solidFill>
                <a:latin typeface="Georgia" panose="02040502050405020303" pitchFamily="18" charset="0"/>
              </a:rPr>
              <a:t>Predictive Modelling for Customer Behaviour using Random Forest</a:t>
            </a:r>
          </a:p>
        </p:txBody>
      </p:sp>
      <p:pic>
        <p:nvPicPr>
          <p:cNvPr id="7" name="Picture 6" descr="A black background with blue text and a red object&#10;&#10;Description automatically generated">
            <a:extLst>
              <a:ext uri="{FF2B5EF4-FFF2-40B4-BE49-F238E27FC236}">
                <a16:creationId xmlns:a16="http://schemas.microsoft.com/office/drawing/2014/main" id="{95F409C3-281B-D13D-5A69-369E3D404574}"/>
              </a:ext>
            </a:extLst>
          </p:cNvPr>
          <p:cNvPicPr>
            <a:picLocks noChangeAspect="1"/>
          </p:cNvPicPr>
          <p:nvPr/>
        </p:nvPicPr>
        <p:blipFill>
          <a:blip r:embed="rId2">
            <a:extLst>
              <a:ext uri="{28A0092B-C50C-407E-A947-70E740481C1C}">
                <a14:useLocalDpi xmlns:a14="http://schemas.microsoft.com/office/drawing/2010/main" val="0"/>
              </a:ext>
            </a:extLst>
          </a:blip>
          <a:srcRect t="27630" b="34498"/>
          <a:stretch/>
        </p:blipFill>
        <p:spPr>
          <a:xfrm>
            <a:off x="885177" y="2169103"/>
            <a:ext cx="5082847" cy="1082798"/>
          </a:xfrm>
          <a:prstGeom prst="rect">
            <a:avLst/>
          </a:prstGeom>
        </p:spPr>
      </p:pic>
      <p:pic>
        <p:nvPicPr>
          <p:cNvPr id="5" name="Picture 4" descr="A person handing a card to a person&#10;&#10;Description automatically generated">
            <a:extLst>
              <a:ext uri="{FF2B5EF4-FFF2-40B4-BE49-F238E27FC236}">
                <a16:creationId xmlns:a16="http://schemas.microsoft.com/office/drawing/2014/main" id="{598E21AF-5F6D-65CC-430B-021A5A0B3DA4}"/>
              </a:ext>
            </a:extLst>
          </p:cNvPr>
          <p:cNvPicPr>
            <a:picLocks noChangeAspect="1"/>
          </p:cNvPicPr>
          <p:nvPr/>
        </p:nvPicPr>
        <p:blipFill rotWithShape="1">
          <a:blip r:embed="rId3">
            <a:extLst>
              <a:ext uri="{28A0092B-C50C-407E-A947-70E740481C1C}">
                <a14:useLocalDpi xmlns:a14="http://schemas.microsoft.com/office/drawing/2010/main" val="0"/>
              </a:ext>
            </a:extLst>
          </a:blip>
          <a:srcRect l="7812" r="15487" b="9091"/>
          <a:stretch/>
        </p:blipFill>
        <p:spPr>
          <a:xfrm>
            <a:off x="6372834" y="824753"/>
            <a:ext cx="5410700" cy="4280651"/>
          </a:xfrm>
          <a:prstGeom prst="rect">
            <a:avLst/>
          </a:prstGeom>
        </p:spPr>
      </p:pic>
    </p:spTree>
    <p:extLst>
      <p:ext uri="{BB962C8B-B14F-4D97-AF65-F5344CB8AC3E}">
        <p14:creationId xmlns:p14="http://schemas.microsoft.com/office/powerpoint/2010/main" val="149230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Rectangle 34">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440757" y="638700"/>
            <a:ext cx="3287182" cy="739112"/>
          </a:xfrm>
        </p:spPr>
        <p:txBody>
          <a:bodyPr vert="horz" lIns="91440" tIns="45720" rIns="91440" bIns="45720" rtlCol="0" anchor="t">
            <a:normAutofit/>
          </a:bodyPr>
          <a:lstStyle/>
          <a:p>
            <a:r>
              <a:rPr lang="en-US" sz="1800" dirty="0">
                <a:solidFill>
                  <a:srgbClr val="FFFFFF"/>
                </a:solidFill>
                <a:latin typeface="Georgia" panose="02040502050405020303" pitchFamily="18" charset="0"/>
              </a:rPr>
              <a:t>Customer Predictive Analysis</a:t>
            </a:r>
            <a:br>
              <a:rPr lang="en-US" sz="1800" dirty="0">
                <a:solidFill>
                  <a:srgbClr val="FFFFFF"/>
                </a:solidFill>
                <a:latin typeface="Georgia" panose="02040502050405020303" pitchFamily="18" charset="0"/>
              </a:rPr>
            </a:br>
            <a:r>
              <a:rPr lang="en-US" sz="1800" dirty="0">
                <a:solidFill>
                  <a:srgbClr val="FFFFFF"/>
                </a:solidFill>
                <a:latin typeface="Georgia" panose="02040502050405020303" pitchFamily="18" charset="0"/>
              </a:rPr>
              <a:t>using Random Forest</a:t>
            </a:r>
          </a:p>
        </p:txBody>
      </p:sp>
      <p:pic>
        <p:nvPicPr>
          <p:cNvPr id="6" name="Content Placeholder 5" descr="A large airport terminal with people&#10;&#10;Description automatically generated">
            <a:extLst>
              <a:ext uri="{FF2B5EF4-FFF2-40B4-BE49-F238E27FC236}">
                <a16:creationId xmlns:a16="http://schemas.microsoft.com/office/drawing/2014/main" id="{B2C6DD76-38D9-E829-2327-7761033B35B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574" r="7092" b="1"/>
          <a:stretch/>
        </p:blipFill>
        <p:spPr>
          <a:xfrm>
            <a:off x="3902264" y="-1"/>
            <a:ext cx="9316535" cy="6857572"/>
          </a:xfrm>
          <a:prstGeom prst="rect">
            <a:avLst/>
          </a:prstGeom>
        </p:spPr>
      </p:pic>
      <p:graphicFrame>
        <p:nvGraphicFramePr>
          <p:cNvPr id="13" name="Content Placeholder 12">
            <a:extLst>
              <a:ext uri="{FF2B5EF4-FFF2-40B4-BE49-F238E27FC236}">
                <a16:creationId xmlns:a16="http://schemas.microsoft.com/office/drawing/2014/main" id="{6F6FA2B5-353E-B215-4BE6-D1CAE98EC4E7}"/>
              </a:ext>
            </a:extLst>
          </p:cNvPr>
          <p:cNvGraphicFramePr>
            <a:graphicFrameLocks noGrp="1"/>
          </p:cNvGraphicFramePr>
          <p:nvPr>
            <p:ph idx="1"/>
            <p:extLst>
              <p:ext uri="{D42A27DB-BD31-4B8C-83A1-F6EECF244321}">
                <p14:modId xmlns:p14="http://schemas.microsoft.com/office/powerpoint/2010/main" val="4051892822"/>
              </p:ext>
            </p:extLst>
          </p:nvPr>
        </p:nvGraphicFramePr>
        <p:xfrm>
          <a:off x="1642002" y="1448408"/>
          <a:ext cx="9731428" cy="2865120"/>
        </p:xfrm>
        <a:graphic>
          <a:graphicData uri="http://schemas.openxmlformats.org/drawingml/2006/table">
            <a:tbl>
              <a:tblPr firstRow="1" bandRow="1">
                <a:tableStyleId>{5C22544A-7EE6-4342-B048-85BDC9FD1C3A}</a:tableStyleId>
              </a:tblPr>
              <a:tblGrid>
                <a:gridCol w="3105545">
                  <a:extLst>
                    <a:ext uri="{9D8B030D-6E8A-4147-A177-3AD203B41FA5}">
                      <a16:colId xmlns:a16="http://schemas.microsoft.com/office/drawing/2014/main" val="2865963323"/>
                    </a:ext>
                  </a:extLst>
                </a:gridCol>
                <a:gridCol w="1020981">
                  <a:extLst>
                    <a:ext uri="{9D8B030D-6E8A-4147-A177-3AD203B41FA5}">
                      <a16:colId xmlns:a16="http://schemas.microsoft.com/office/drawing/2014/main" val="3636970137"/>
                    </a:ext>
                  </a:extLst>
                </a:gridCol>
                <a:gridCol w="1117309">
                  <a:extLst>
                    <a:ext uri="{9D8B030D-6E8A-4147-A177-3AD203B41FA5}">
                      <a16:colId xmlns:a16="http://schemas.microsoft.com/office/drawing/2014/main" val="2547655869"/>
                    </a:ext>
                  </a:extLst>
                </a:gridCol>
                <a:gridCol w="1125415">
                  <a:extLst>
                    <a:ext uri="{9D8B030D-6E8A-4147-A177-3AD203B41FA5}">
                      <a16:colId xmlns:a16="http://schemas.microsoft.com/office/drawing/2014/main" val="3681932226"/>
                    </a:ext>
                  </a:extLst>
                </a:gridCol>
                <a:gridCol w="1083212">
                  <a:extLst>
                    <a:ext uri="{9D8B030D-6E8A-4147-A177-3AD203B41FA5}">
                      <a16:colId xmlns:a16="http://schemas.microsoft.com/office/drawing/2014/main" val="1825871010"/>
                    </a:ext>
                  </a:extLst>
                </a:gridCol>
                <a:gridCol w="1139483">
                  <a:extLst>
                    <a:ext uri="{9D8B030D-6E8A-4147-A177-3AD203B41FA5}">
                      <a16:colId xmlns:a16="http://schemas.microsoft.com/office/drawing/2014/main" val="2647878944"/>
                    </a:ext>
                  </a:extLst>
                </a:gridCol>
                <a:gridCol w="1139483">
                  <a:extLst>
                    <a:ext uri="{9D8B030D-6E8A-4147-A177-3AD203B41FA5}">
                      <a16:colId xmlns:a16="http://schemas.microsoft.com/office/drawing/2014/main" val="1260471806"/>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SKF AUC</a:t>
                      </a:r>
                    </a:p>
                  </a:txBody>
                  <a:tcPr/>
                </a:tc>
                <a:tc>
                  <a:txBody>
                    <a:bodyPr/>
                    <a:lstStyle/>
                    <a:p>
                      <a:r>
                        <a:rPr lang="en-US" dirty="0"/>
                        <a:t>CV AUC</a:t>
                      </a:r>
                    </a:p>
                  </a:txBody>
                  <a:tcPr/>
                </a:tc>
                <a:extLst>
                  <a:ext uri="{0D108BD9-81ED-4DB2-BD59-A6C34878D82A}">
                    <a16:rowId xmlns:a16="http://schemas.microsoft.com/office/drawing/2014/main" val="4239478205"/>
                  </a:ext>
                </a:extLst>
              </a:tr>
              <a:tr h="370840">
                <a:tc>
                  <a:txBody>
                    <a:bodyPr/>
                    <a:lstStyle/>
                    <a:p>
                      <a:r>
                        <a:rPr lang="en-US" dirty="0"/>
                        <a:t>Baseline Random Forest</a:t>
                      </a:r>
                    </a:p>
                  </a:txBody>
                  <a:tcPr/>
                </a:tc>
                <a:tc>
                  <a:txBody>
                    <a:bodyPr/>
                    <a:lstStyle/>
                    <a:p>
                      <a:r>
                        <a:rPr lang="en-US" dirty="0"/>
                        <a:t>0.84</a:t>
                      </a:r>
                    </a:p>
                  </a:txBody>
                  <a:tcPr/>
                </a:tc>
                <a:tc>
                  <a:txBody>
                    <a:bodyPr/>
                    <a:lstStyle/>
                    <a:p>
                      <a:r>
                        <a:rPr lang="en-US" dirty="0"/>
                        <a:t>0.35</a:t>
                      </a:r>
                    </a:p>
                  </a:txBody>
                  <a:tcPr/>
                </a:tc>
                <a:tc>
                  <a:txBody>
                    <a:bodyPr/>
                    <a:lstStyle/>
                    <a:p>
                      <a:r>
                        <a:rPr lang="en-US" dirty="0"/>
                        <a:t>0.08</a:t>
                      </a:r>
                    </a:p>
                  </a:txBody>
                  <a:tcPr/>
                </a:tc>
                <a:tc>
                  <a:txBody>
                    <a:bodyPr/>
                    <a:lstStyle/>
                    <a:p>
                      <a:r>
                        <a:rPr lang="en-US" dirty="0"/>
                        <a:t>0.13</a:t>
                      </a:r>
                    </a:p>
                  </a:txBody>
                  <a:tcPr/>
                </a:tc>
                <a:tc>
                  <a:txBody>
                    <a:bodyPr/>
                    <a:lstStyle/>
                    <a:p>
                      <a:r>
                        <a:rPr lang="en-US" dirty="0"/>
                        <a:t>0.687</a:t>
                      </a:r>
                    </a:p>
                  </a:txBody>
                  <a:tcPr/>
                </a:tc>
                <a:tc>
                  <a:txBody>
                    <a:bodyPr/>
                    <a:lstStyle/>
                    <a:p>
                      <a:r>
                        <a:rPr lang="en-US" dirty="0"/>
                        <a:t>0.688</a:t>
                      </a:r>
                    </a:p>
                  </a:txBody>
                  <a:tcPr/>
                </a:tc>
                <a:extLst>
                  <a:ext uri="{0D108BD9-81ED-4DB2-BD59-A6C34878D82A}">
                    <a16:rowId xmlns:a16="http://schemas.microsoft.com/office/drawing/2014/main" val="2899311869"/>
                  </a:ext>
                </a:extLst>
              </a:tr>
              <a:tr h="370840">
                <a:tc>
                  <a:txBody>
                    <a:bodyPr/>
                    <a:lstStyle/>
                    <a:p>
                      <a:r>
                        <a:rPr lang="en-US" dirty="0" err="1"/>
                        <a:t>Undersampling</a:t>
                      </a:r>
                      <a:r>
                        <a:rPr lang="en-US" dirty="0"/>
                        <a:t> Balance Class</a:t>
                      </a:r>
                    </a:p>
                  </a:txBody>
                  <a:tcPr/>
                </a:tc>
                <a:tc>
                  <a:txBody>
                    <a:bodyPr/>
                    <a:lstStyle/>
                    <a:p>
                      <a:r>
                        <a:rPr lang="en-US" dirty="0"/>
                        <a:t>0.63</a:t>
                      </a:r>
                    </a:p>
                  </a:txBody>
                  <a:tcPr/>
                </a:tc>
                <a:tc>
                  <a:txBody>
                    <a:bodyPr/>
                    <a:lstStyle/>
                    <a:p>
                      <a:r>
                        <a:rPr lang="en-US" dirty="0"/>
                        <a:t>0.24</a:t>
                      </a:r>
                    </a:p>
                  </a:txBody>
                  <a:tcPr/>
                </a:tc>
                <a:tc>
                  <a:txBody>
                    <a:bodyPr/>
                    <a:lstStyle/>
                    <a:p>
                      <a:r>
                        <a:rPr lang="en-US" dirty="0"/>
                        <a:t>0.69</a:t>
                      </a:r>
                    </a:p>
                  </a:txBody>
                  <a:tcPr/>
                </a:tc>
                <a:tc>
                  <a:txBody>
                    <a:bodyPr/>
                    <a:lstStyle/>
                    <a:p>
                      <a:r>
                        <a:rPr lang="en-US" dirty="0"/>
                        <a:t>0.35</a:t>
                      </a:r>
                    </a:p>
                  </a:txBody>
                  <a:tcPr/>
                </a:tc>
                <a:tc>
                  <a:txBody>
                    <a:bodyPr/>
                    <a:lstStyle/>
                    <a:p>
                      <a:r>
                        <a:rPr lang="en-US" dirty="0"/>
                        <a:t>0.702</a:t>
                      </a:r>
                    </a:p>
                  </a:txBody>
                  <a:tcPr/>
                </a:tc>
                <a:tc>
                  <a:txBody>
                    <a:bodyPr/>
                    <a:lstStyle/>
                    <a:p>
                      <a:r>
                        <a:rPr lang="en-US" dirty="0"/>
                        <a:t>0.702</a:t>
                      </a:r>
                    </a:p>
                  </a:txBody>
                  <a:tcPr/>
                </a:tc>
                <a:extLst>
                  <a:ext uri="{0D108BD9-81ED-4DB2-BD59-A6C34878D82A}">
                    <a16:rowId xmlns:a16="http://schemas.microsoft.com/office/drawing/2014/main" val="1361826358"/>
                  </a:ext>
                </a:extLst>
              </a:tr>
              <a:tr h="370840">
                <a:tc>
                  <a:txBody>
                    <a:bodyPr/>
                    <a:lstStyle/>
                    <a:p>
                      <a:r>
                        <a:rPr lang="en-US" dirty="0" err="1"/>
                        <a:t>Undersampling</a:t>
                      </a:r>
                      <a:r>
                        <a:rPr lang="en-US" dirty="0"/>
                        <a:t> using </a:t>
                      </a:r>
                      <a:r>
                        <a:rPr lang="en-US" dirty="0" err="1"/>
                        <a:t>NearMiss</a:t>
                      </a:r>
                      <a:endParaRPr lang="en-US" dirty="0"/>
                    </a:p>
                  </a:txBody>
                  <a:tcPr/>
                </a:tc>
                <a:tc>
                  <a:txBody>
                    <a:bodyPr/>
                    <a:lstStyle/>
                    <a:p>
                      <a:r>
                        <a:rPr lang="en-US" dirty="0"/>
                        <a:t>0.56</a:t>
                      </a:r>
                    </a:p>
                  </a:txBody>
                  <a:tcPr/>
                </a:tc>
                <a:tc>
                  <a:txBody>
                    <a:bodyPr/>
                    <a:lstStyle/>
                    <a:p>
                      <a:r>
                        <a:rPr lang="en-US" dirty="0"/>
                        <a:t>0.21</a:t>
                      </a:r>
                    </a:p>
                  </a:txBody>
                  <a:tcPr/>
                </a:tc>
                <a:tc>
                  <a:txBody>
                    <a:bodyPr/>
                    <a:lstStyle/>
                    <a:p>
                      <a:r>
                        <a:rPr lang="en-US" dirty="0"/>
                        <a:t>0.68</a:t>
                      </a:r>
                    </a:p>
                  </a:txBody>
                  <a:tcPr/>
                </a:tc>
                <a:tc>
                  <a:txBody>
                    <a:bodyPr/>
                    <a:lstStyle/>
                    <a:p>
                      <a:r>
                        <a:rPr lang="en-US" dirty="0"/>
                        <a:t>0.32</a:t>
                      </a:r>
                    </a:p>
                  </a:txBody>
                  <a:tcPr/>
                </a:tc>
                <a:tc>
                  <a:txBody>
                    <a:bodyPr/>
                    <a:lstStyle/>
                    <a:p>
                      <a:r>
                        <a:rPr lang="en-US" dirty="0"/>
                        <a:t>0.804</a:t>
                      </a:r>
                    </a:p>
                  </a:txBody>
                  <a:tcPr/>
                </a:tc>
                <a:tc>
                  <a:txBody>
                    <a:bodyPr/>
                    <a:lstStyle/>
                    <a:p>
                      <a:r>
                        <a:rPr lang="en-US" dirty="0"/>
                        <a:t>0.804</a:t>
                      </a:r>
                    </a:p>
                  </a:txBody>
                  <a:tcPr/>
                </a:tc>
                <a:extLst>
                  <a:ext uri="{0D108BD9-81ED-4DB2-BD59-A6C34878D82A}">
                    <a16:rowId xmlns:a16="http://schemas.microsoft.com/office/drawing/2014/main" val="3206959150"/>
                  </a:ext>
                </a:extLst>
              </a:tr>
              <a:tr h="370840">
                <a:tc>
                  <a:txBody>
                    <a:bodyPr/>
                    <a:lstStyle/>
                    <a:p>
                      <a:r>
                        <a:rPr lang="en-US" dirty="0"/>
                        <a:t>Oversampling Balance Class</a:t>
                      </a:r>
                    </a:p>
                  </a:txBody>
                  <a:tcPr/>
                </a:tc>
                <a:tc>
                  <a:txBody>
                    <a:bodyPr/>
                    <a:lstStyle/>
                    <a:p>
                      <a:r>
                        <a:rPr lang="en-US" dirty="0"/>
                        <a:t>0.81</a:t>
                      </a:r>
                    </a:p>
                  </a:txBody>
                  <a:tcPr/>
                </a:tc>
                <a:tc>
                  <a:txBody>
                    <a:bodyPr/>
                    <a:lstStyle/>
                    <a:p>
                      <a:r>
                        <a:rPr lang="en-US" dirty="0"/>
                        <a:t>0.28</a:t>
                      </a:r>
                    </a:p>
                  </a:txBody>
                  <a:tcPr/>
                </a:tc>
                <a:tc>
                  <a:txBody>
                    <a:bodyPr/>
                    <a:lstStyle/>
                    <a:p>
                      <a:r>
                        <a:rPr lang="en-US" dirty="0"/>
                        <a:t>0.17</a:t>
                      </a:r>
                    </a:p>
                  </a:txBody>
                  <a:tcPr/>
                </a:tc>
                <a:tc>
                  <a:txBody>
                    <a:bodyPr/>
                    <a:lstStyle/>
                    <a:p>
                      <a:r>
                        <a:rPr lang="en-US" dirty="0"/>
                        <a:t>0.21</a:t>
                      </a:r>
                    </a:p>
                  </a:txBody>
                  <a:tcPr/>
                </a:tc>
                <a:tc>
                  <a:txBody>
                    <a:bodyPr/>
                    <a:lstStyle/>
                    <a:p>
                      <a:r>
                        <a:rPr lang="en-US" dirty="0"/>
                        <a:t>0.998</a:t>
                      </a:r>
                    </a:p>
                  </a:txBody>
                  <a:tcPr/>
                </a:tc>
                <a:tc>
                  <a:txBody>
                    <a:bodyPr/>
                    <a:lstStyle/>
                    <a:p>
                      <a:r>
                        <a:rPr lang="en-US" dirty="0"/>
                        <a:t>0.998</a:t>
                      </a:r>
                    </a:p>
                  </a:txBody>
                  <a:tcPr/>
                </a:tc>
                <a:extLst>
                  <a:ext uri="{0D108BD9-81ED-4DB2-BD59-A6C34878D82A}">
                    <a16:rowId xmlns:a16="http://schemas.microsoft.com/office/drawing/2014/main" val="3696315976"/>
                  </a:ext>
                </a:extLst>
              </a:tr>
              <a:tr h="370840">
                <a:tc>
                  <a:txBody>
                    <a:bodyPr/>
                    <a:lstStyle/>
                    <a:p>
                      <a:r>
                        <a:rPr lang="en-US" dirty="0"/>
                        <a:t>Oversampling using SMOTE</a:t>
                      </a:r>
                    </a:p>
                  </a:txBody>
                  <a:tcPr/>
                </a:tc>
                <a:tc>
                  <a:txBody>
                    <a:bodyPr/>
                    <a:lstStyle/>
                    <a:p>
                      <a:r>
                        <a:rPr lang="en-US" dirty="0"/>
                        <a:t>0.79</a:t>
                      </a:r>
                    </a:p>
                  </a:txBody>
                  <a:tcPr/>
                </a:tc>
                <a:tc>
                  <a:txBody>
                    <a:bodyPr/>
                    <a:lstStyle/>
                    <a:p>
                      <a:r>
                        <a:rPr lang="en-US" dirty="0"/>
                        <a:t>0.25</a:t>
                      </a:r>
                    </a:p>
                  </a:txBody>
                  <a:tcPr/>
                </a:tc>
                <a:tc>
                  <a:txBody>
                    <a:bodyPr/>
                    <a:lstStyle/>
                    <a:p>
                      <a:r>
                        <a:rPr lang="en-US" dirty="0"/>
                        <a:t>0.21</a:t>
                      </a:r>
                    </a:p>
                  </a:txBody>
                  <a:tcPr/>
                </a:tc>
                <a:tc>
                  <a:txBody>
                    <a:bodyPr/>
                    <a:lstStyle/>
                    <a:p>
                      <a:r>
                        <a:rPr lang="en-US" dirty="0"/>
                        <a:t>0.23</a:t>
                      </a:r>
                    </a:p>
                  </a:txBody>
                  <a:tcPr/>
                </a:tc>
                <a:tc>
                  <a:txBody>
                    <a:bodyPr/>
                    <a:lstStyle/>
                    <a:p>
                      <a:r>
                        <a:rPr lang="en-US" dirty="0"/>
                        <a:t>0.947</a:t>
                      </a:r>
                    </a:p>
                  </a:txBody>
                  <a:tcPr/>
                </a:tc>
                <a:tc>
                  <a:txBody>
                    <a:bodyPr/>
                    <a:lstStyle/>
                    <a:p>
                      <a:r>
                        <a:rPr lang="en-US" dirty="0"/>
                        <a:t>0.947</a:t>
                      </a:r>
                    </a:p>
                  </a:txBody>
                  <a:tcPr/>
                </a:tc>
                <a:extLst>
                  <a:ext uri="{0D108BD9-81ED-4DB2-BD59-A6C34878D82A}">
                    <a16:rowId xmlns:a16="http://schemas.microsoft.com/office/drawing/2014/main" val="1906290738"/>
                  </a:ext>
                </a:extLst>
              </a:tr>
              <a:tr h="370840">
                <a:tc>
                  <a:txBody>
                    <a:bodyPr/>
                    <a:lstStyle/>
                    <a:p>
                      <a:r>
                        <a:rPr lang="en-US" dirty="0"/>
                        <a:t>Class-weighted balancing</a:t>
                      </a:r>
                    </a:p>
                  </a:txBody>
                  <a:tcPr/>
                </a:tc>
                <a:tc>
                  <a:txBody>
                    <a:bodyPr/>
                    <a:lstStyle/>
                    <a:p>
                      <a:r>
                        <a:rPr lang="en-US" dirty="0"/>
                        <a:t>0.84</a:t>
                      </a:r>
                    </a:p>
                  </a:txBody>
                  <a:tcPr/>
                </a:tc>
                <a:tc>
                  <a:txBody>
                    <a:bodyPr/>
                    <a:lstStyle/>
                    <a:p>
                      <a:r>
                        <a:rPr lang="en-US" dirty="0"/>
                        <a:t>0.35</a:t>
                      </a:r>
                    </a:p>
                  </a:txBody>
                  <a:tcPr/>
                </a:tc>
                <a:tc>
                  <a:txBody>
                    <a:bodyPr/>
                    <a:lstStyle/>
                    <a:p>
                      <a:r>
                        <a:rPr lang="en-US" dirty="0"/>
                        <a:t>0.07</a:t>
                      </a:r>
                    </a:p>
                  </a:txBody>
                  <a:tcPr/>
                </a:tc>
                <a:tc>
                  <a:txBody>
                    <a:bodyPr/>
                    <a:lstStyle/>
                    <a:p>
                      <a:r>
                        <a:rPr lang="en-US" dirty="0"/>
                        <a:t>0.12</a:t>
                      </a:r>
                    </a:p>
                  </a:txBody>
                  <a:tcPr/>
                </a:tc>
                <a:tc>
                  <a:txBody>
                    <a:bodyPr/>
                    <a:lstStyle/>
                    <a:p>
                      <a:r>
                        <a:rPr lang="en-US" dirty="0"/>
                        <a:t>0.687</a:t>
                      </a:r>
                    </a:p>
                  </a:txBody>
                  <a:tcPr/>
                </a:tc>
                <a:tc>
                  <a:txBody>
                    <a:bodyPr/>
                    <a:lstStyle/>
                    <a:p>
                      <a:r>
                        <a:rPr lang="en-US" dirty="0"/>
                        <a:t>0.686</a:t>
                      </a:r>
                    </a:p>
                  </a:txBody>
                  <a:tcPr/>
                </a:tc>
                <a:extLst>
                  <a:ext uri="{0D108BD9-81ED-4DB2-BD59-A6C34878D82A}">
                    <a16:rowId xmlns:a16="http://schemas.microsoft.com/office/drawing/2014/main" val="616806617"/>
                  </a:ext>
                </a:extLst>
              </a:tr>
            </a:tbl>
          </a:graphicData>
        </a:graphic>
      </p:graphicFrame>
      <p:sp>
        <p:nvSpPr>
          <p:cNvPr id="14" name="TextBox 13">
            <a:extLst>
              <a:ext uri="{FF2B5EF4-FFF2-40B4-BE49-F238E27FC236}">
                <a16:creationId xmlns:a16="http://schemas.microsoft.com/office/drawing/2014/main" id="{06D3D146-2FFF-8142-EB92-3F04CA673291}"/>
              </a:ext>
            </a:extLst>
          </p:cNvPr>
          <p:cNvSpPr txBox="1"/>
          <p:nvPr/>
        </p:nvSpPr>
        <p:spPr>
          <a:xfrm>
            <a:off x="1713842" y="4624927"/>
            <a:ext cx="9702524" cy="1569660"/>
          </a:xfrm>
          <a:prstGeom prst="rect">
            <a:avLst/>
          </a:prstGeom>
          <a:solidFill>
            <a:schemeClr val="bg1"/>
          </a:solidFill>
        </p:spPr>
        <p:txBody>
          <a:bodyPr wrap="square" rtlCol="0">
            <a:spAutoFit/>
          </a:bodyPr>
          <a:lstStyle/>
          <a:p>
            <a:r>
              <a:rPr lang="en-US" sz="1600" dirty="0">
                <a:latin typeface="Georgia" panose="02040502050405020303" pitchFamily="18" charset="0"/>
              </a:rPr>
              <a:t>The class-weighted model performed similarly to the baseline model. The highest recall of about 0.69 was for the two </a:t>
            </a:r>
            <a:r>
              <a:rPr lang="en-US" sz="1600" dirty="0" err="1">
                <a:latin typeface="Georgia" panose="02040502050405020303" pitchFamily="18" charset="0"/>
              </a:rPr>
              <a:t>undersampling</a:t>
            </a:r>
            <a:r>
              <a:rPr lang="en-US" sz="1600" dirty="0">
                <a:latin typeface="Georgia" panose="02040502050405020303" pitchFamily="18" charset="0"/>
              </a:rPr>
              <a:t> models. Oversampling techniques significantly improved model performance. The SMOTE oversampling model achieved a mean ROC AUC of 0.95, while the model with balanced class oversampling reached a mean ROC AUC of 0.99 compared to the baseline model of 0.69. </a:t>
            </a:r>
            <a:r>
              <a:rPr lang="en-US" sz="1600" dirty="0" err="1">
                <a:latin typeface="Georgia" panose="02040502050405020303" pitchFamily="18" charset="0"/>
              </a:rPr>
              <a:t>NearMiss</a:t>
            </a:r>
            <a:r>
              <a:rPr lang="en-US" sz="1600" dirty="0">
                <a:latin typeface="Georgia" panose="02040502050405020303" pitchFamily="18" charset="0"/>
              </a:rPr>
              <a:t> </a:t>
            </a:r>
            <a:r>
              <a:rPr lang="en-US" sz="1600" dirty="0" err="1">
                <a:latin typeface="Georgia" panose="02040502050405020303" pitchFamily="18" charset="0"/>
              </a:rPr>
              <a:t>undersampling</a:t>
            </a:r>
            <a:r>
              <a:rPr lang="en-US" sz="1600" dirty="0">
                <a:latin typeface="Georgia" panose="02040502050405020303" pitchFamily="18" charset="0"/>
              </a:rPr>
              <a:t> (recall: 68%, precision: 21%, ROC AUC: 80.4%) improved upon the baseline model. These findings suggests that the model could benefit from further improvement.</a:t>
            </a:r>
          </a:p>
        </p:txBody>
      </p:sp>
      <p:sp>
        <p:nvSpPr>
          <p:cNvPr id="15" name="TextBox 14">
            <a:extLst>
              <a:ext uri="{FF2B5EF4-FFF2-40B4-BE49-F238E27FC236}">
                <a16:creationId xmlns:a16="http://schemas.microsoft.com/office/drawing/2014/main" id="{A7FA7319-14CE-2339-0C04-64EAE40D718E}"/>
              </a:ext>
            </a:extLst>
          </p:cNvPr>
          <p:cNvSpPr txBox="1"/>
          <p:nvPr/>
        </p:nvSpPr>
        <p:spPr>
          <a:xfrm>
            <a:off x="8236335" y="916147"/>
            <a:ext cx="3137095" cy="461665"/>
          </a:xfrm>
          <a:prstGeom prst="rect">
            <a:avLst/>
          </a:prstGeom>
          <a:solidFill>
            <a:schemeClr val="bg1"/>
          </a:solidFill>
        </p:spPr>
        <p:txBody>
          <a:bodyPr wrap="square" rtlCol="0">
            <a:spAutoFit/>
          </a:bodyPr>
          <a:lstStyle/>
          <a:p>
            <a:r>
              <a:rPr lang="en-US" sz="1200" dirty="0"/>
              <a:t>*SKF: Stratified K-Fold Cross Validation</a:t>
            </a:r>
          </a:p>
          <a:p>
            <a:r>
              <a:rPr lang="en-US" sz="1200" dirty="0"/>
              <a:t>*CV: Repeated Stratified K-Fold Cross Validation</a:t>
            </a:r>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BFF0B2-4A76-2856-6E87-089DDE3C47D0}"/>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7747743E-29B4-E84A-E73A-CD49D19D8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Rectangle 34">
            <a:extLst>
              <a:ext uri="{FF2B5EF4-FFF2-40B4-BE49-F238E27FC236}">
                <a16:creationId xmlns:a16="http://schemas.microsoft.com/office/drawing/2014/main" id="{C1E498C2-7042-CADC-E7D9-5355AE829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88404A0-9AB8-DB1D-F9F5-0E997A645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977AD13-EBE2-B3C4-5000-86546C295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92E8EF-02B1-DE57-04C4-6F82838FAA74}"/>
              </a:ext>
            </a:extLst>
          </p:cNvPr>
          <p:cNvSpPr>
            <a:spLocks noGrp="1"/>
          </p:cNvSpPr>
          <p:nvPr>
            <p:ph type="title"/>
          </p:nvPr>
        </p:nvSpPr>
        <p:spPr>
          <a:xfrm>
            <a:off x="505236" y="512091"/>
            <a:ext cx="3016031" cy="739112"/>
          </a:xfrm>
        </p:spPr>
        <p:txBody>
          <a:bodyPr vert="horz" lIns="91440" tIns="45720" rIns="91440" bIns="45720" rtlCol="0" anchor="t">
            <a:normAutofit fontScale="90000"/>
          </a:bodyPr>
          <a:lstStyle/>
          <a:p>
            <a:r>
              <a:rPr lang="en-US" sz="1800" dirty="0">
                <a:solidFill>
                  <a:srgbClr val="FFFFFF"/>
                </a:solidFill>
                <a:latin typeface="Georgia" panose="02040502050405020303" pitchFamily="18" charset="0"/>
              </a:rPr>
              <a:t>Customer Predictive Analysis – Feature importance</a:t>
            </a:r>
          </a:p>
        </p:txBody>
      </p:sp>
      <p:pic>
        <p:nvPicPr>
          <p:cNvPr id="6" name="Content Placeholder 5" descr="A large airport terminal with people&#10;&#10;Description automatically generated">
            <a:extLst>
              <a:ext uri="{FF2B5EF4-FFF2-40B4-BE49-F238E27FC236}">
                <a16:creationId xmlns:a16="http://schemas.microsoft.com/office/drawing/2014/main" id="{F1FFFA62-D418-C87D-9FE5-49B9F68500D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1574" r="7092" b="1"/>
          <a:stretch/>
        </p:blipFill>
        <p:spPr>
          <a:xfrm>
            <a:off x="3569300" y="428"/>
            <a:ext cx="9316535" cy="6857572"/>
          </a:xfrm>
          <a:prstGeom prst="rect">
            <a:avLst/>
          </a:prstGeom>
        </p:spPr>
      </p:pic>
      <p:sp>
        <p:nvSpPr>
          <p:cNvPr id="16" name="TextBox 15">
            <a:extLst>
              <a:ext uri="{FF2B5EF4-FFF2-40B4-BE49-F238E27FC236}">
                <a16:creationId xmlns:a16="http://schemas.microsoft.com/office/drawing/2014/main" id="{829CFE1A-B28A-94E4-6E22-0B0D0F14B296}"/>
              </a:ext>
            </a:extLst>
          </p:cNvPr>
          <p:cNvSpPr txBox="1"/>
          <p:nvPr/>
        </p:nvSpPr>
        <p:spPr>
          <a:xfrm>
            <a:off x="3809544" y="3341077"/>
            <a:ext cx="8494793" cy="3293209"/>
          </a:xfrm>
          <a:prstGeom prst="rect">
            <a:avLst/>
          </a:prstGeom>
          <a:solidFill>
            <a:schemeClr val="bg1"/>
          </a:solidFill>
        </p:spPr>
        <p:txBody>
          <a:bodyPr wrap="square" rtlCol="0">
            <a:spAutoFit/>
          </a:bodyPr>
          <a:lstStyle/>
          <a:p>
            <a:r>
              <a:rPr lang="en-US" sz="1600" dirty="0">
                <a:latin typeface="Georgia" panose="02040502050405020303" pitchFamily="18" charset="0"/>
              </a:rPr>
              <a:t>This finding suggests that bookings made closer to the departure date might have a stronger influence on the model's predictions compared to other factors we considered. Based on these findings, airlines can </a:t>
            </a:r>
            <a:r>
              <a:rPr lang="en-US" sz="1600" dirty="0" err="1">
                <a:latin typeface="Georgia" panose="02040502050405020303" pitchFamily="18" charset="0"/>
              </a:rPr>
              <a:t>prioritise</a:t>
            </a:r>
            <a:r>
              <a:rPr lang="en-US" sz="1600" dirty="0">
                <a:latin typeface="Georgia" panose="02040502050405020303" pitchFamily="18" charset="0"/>
              </a:rPr>
              <a:t> strategies to influence bookings made closer to departure. This could involve targeted marketing campaigns or dynamic pricing adjustments.</a:t>
            </a:r>
          </a:p>
          <a:p>
            <a:endParaRPr lang="en-US" sz="1600" dirty="0">
              <a:latin typeface="Georgia" panose="02040502050405020303" pitchFamily="18" charset="0"/>
            </a:endParaRPr>
          </a:p>
          <a:p>
            <a:r>
              <a:rPr lang="en-KE" sz="1600">
                <a:latin typeface="Georgia" panose="02040502050405020303" pitchFamily="18" charset="0"/>
              </a:rPr>
              <a:t>While purchase lead proved to be the most critical factor, other flight related features also played a significant role in the model. Flight hour, capturing the departure time, flight duration, representing the total travel time, and length of stay, indicating the trip duration, were all identified as important features. Interestingly, the customer's booking origin, sales channel, and trip type were not found to be as important as other factors. This finding suggests that factors like travel window ('purchase-lead') might be more influential than initial assumptions about traveler demographics or trip purposes.</a:t>
            </a:r>
            <a:endParaRPr lang="en-KE" sz="1600" dirty="0">
              <a:latin typeface="Georgia" panose="02040502050405020303" pitchFamily="18" charset="0"/>
            </a:endParaRPr>
          </a:p>
        </p:txBody>
      </p:sp>
      <p:pic>
        <p:nvPicPr>
          <p:cNvPr id="7" name="Content Placeholder 6" descr="A graph with text and numbers&#10;&#10;AI-generated content may be incorrect.">
            <a:extLst>
              <a:ext uri="{FF2B5EF4-FFF2-40B4-BE49-F238E27FC236}">
                <a16:creationId xmlns:a16="http://schemas.microsoft.com/office/drawing/2014/main" id="{3F04F1B5-D830-7C04-FAAE-CA89213D79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09544" y="82222"/>
            <a:ext cx="5461066" cy="3138217"/>
          </a:xfrm>
        </p:spPr>
      </p:pic>
      <p:pic>
        <p:nvPicPr>
          <p:cNvPr id="9" name="Picture 8" descr="A screenshot of a black screen&#10;&#10;AI-generated content may be incorrect.">
            <a:extLst>
              <a:ext uri="{FF2B5EF4-FFF2-40B4-BE49-F238E27FC236}">
                <a16:creationId xmlns:a16="http://schemas.microsoft.com/office/drawing/2014/main" id="{B9272A04-9ED4-F523-8002-2726F03B6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236" y="1651331"/>
            <a:ext cx="2684197" cy="4203700"/>
          </a:xfrm>
          <a:prstGeom prst="rect">
            <a:avLst/>
          </a:prstGeom>
        </p:spPr>
      </p:pic>
    </p:spTree>
    <p:extLst>
      <p:ext uri="{BB962C8B-B14F-4D97-AF65-F5344CB8AC3E}">
        <p14:creationId xmlns:p14="http://schemas.microsoft.com/office/powerpoint/2010/main" val="1084165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358</Words>
  <Application>Microsoft Macintosh PowerPoint</Application>
  <PresentationFormat>Widescreen</PresentationFormat>
  <Paragraphs>58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Georgia</vt:lpstr>
      <vt:lpstr>Office Theme</vt:lpstr>
      <vt:lpstr>PowerPoint Presentation</vt:lpstr>
      <vt:lpstr>Customer Predictive Analysis using Random Forest</vt:lpstr>
      <vt:lpstr>Customer Predictive Analysis – Feature 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Nur Aisyah Binti Yusof</cp:lastModifiedBy>
  <cp:revision>4</cp:revision>
  <dcterms:created xsi:type="dcterms:W3CDTF">2022-12-06T11:13:27Z</dcterms:created>
  <dcterms:modified xsi:type="dcterms:W3CDTF">2025-01-18T07:18:49Z</dcterms:modified>
</cp:coreProperties>
</file>