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34C01-326E-7844-9A99-34DD4E8BB9C0}" type="datetimeFigureOut">
              <a:rPr lang="en-DE" smtClean="0"/>
              <a:t>12/21/22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17298-B8B2-AE44-B686-1D04EEE3C1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5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FD2D-2C4D-682F-AE72-3F64FAC50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8FF9B-3D1C-C993-FD50-4F26147FE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18E5A-9C4B-06EC-642A-E62C5ECB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0997-3158-F843-B89B-E133523C579D}" type="datetime1">
              <a:rPr lang="de-DE" smtClean="0"/>
              <a:t>21.12.22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6A0AA-8052-4F75-48CB-9C1299E3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6A7A1-E01B-788A-7BAD-4B89D3F8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AD56-3F2E-5441-8484-7A98523BF6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841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A85A-4B75-E282-9FF6-A5EE0C06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BA6D0-7560-3061-660E-DF39FC7DB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4D1FC-1450-C42F-FDB2-5AE75358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831C-A724-2C44-9D6B-EAF6E9422439}" type="datetime1">
              <a:rPr lang="de-DE" smtClean="0"/>
              <a:t>21.12.22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E6267-8728-49DD-1133-5E21AF2E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5855B-C2E9-DF9E-B4A9-4FC2B1C9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AD56-3F2E-5441-8484-7A98523BF6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1175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4F50D-AB8F-4A81-BC10-BA4B817D0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9CE14-6117-E4E0-96FA-1DF08373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5C8E0-BF40-BBE5-FEBC-7055DB58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1AFF-AFE1-5B44-B430-F91611A28D8D}" type="datetime1">
              <a:rPr lang="de-DE" smtClean="0"/>
              <a:t>21.12.22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874D5-DEC8-1EC5-1EF7-FEA9DA88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73DB6-A7A4-6992-DAE7-4AAB35EF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AD56-3F2E-5441-8484-7A98523BF6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309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BE72-F3F7-F121-6672-168FB999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7FE6-EA0D-3CF5-2507-97934C3A1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42D2-12D2-8FB9-43DC-22FB5C88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6711-CCA6-DD4D-8950-11C621536230}" type="datetime1">
              <a:rPr lang="de-DE" smtClean="0"/>
              <a:t>21.12.22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D5D20-05B1-3D99-2166-46F4F400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44136-97AC-3415-C28F-5EE68494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AD56-3F2E-5441-8484-7A98523BF6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021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11A0-159F-4763-2D02-22E22569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24883-F278-9D9A-8EDE-38BF55DAC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13736-DD9A-F3E0-B878-DFBAD2DD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B074-C31A-7C44-AB24-303CDB617337}" type="datetime1">
              <a:rPr lang="de-DE" smtClean="0"/>
              <a:t>21.12.22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05FD0-D403-F5D1-2B74-F94C2F3F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E127C-5E0A-9152-CD5F-510F05B3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AD56-3F2E-5441-8484-7A98523BF6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515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0866-648F-3751-E8B4-3733DBAB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AF936-1783-BBCE-70C0-308F23462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09A5E-8D67-9776-338E-FCE0AF4A6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865A1-1EE0-0A47-4706-D562046E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F014-F59F-6E4A-9E5F-5647B9160525}" type="datetime1">
              <a:rPr lang="de-DE" smtClean="0"/>
              <a:t>21.12.22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D5D4C-5C61-BDF5-A89C-40582D1F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50086-2BC8-7263-2734-1A142DBA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AD56-3F2E-5441-8484-7A98523BF6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140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8012-8693-7186-D835-9B0C718F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96CB6-4CB4-EF3A-A83A-5D56ED225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6F3F8-E2A7-2E81-7596-F52CA31FA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1607B-38B3-A559-A7CF-0460914C8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BEED0-7061-E226-C1AD-8A3B6F833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91F70-69D3-CAA9-CD21-1E9EC97D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830-95BB-1240-9E95-9856FAAF7423}" type="datetime1">
              <a:rPr lang="de-DE" smtClean="0"/>
              <a:t>21.12.22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EED81-B4E6-AE51-522B-FE77D077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391F8-769A-8A8D-6ABB-B992A568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AD56-3F2E-5441-8484-7A98523BF6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194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663E-3056-B0E5-97CC-1E27447B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8CE85-CBAB-CE8F-8E6D-21F4A3BD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38A9-A27A-4E4A-9402-4D154AAE2EAD}" type="datetime1">
              <a:rPr lang="de-DE" smtClean="0"/>
              <a:t>21.12.22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F4B2E-17CA-2F6D-6094-7BFB6B47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4C44A-68D2-1E57-C349-6281CD36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AD56-3F2E-5441-8484-7A98523BF6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158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BC5C4-81FA-1A06-49C8-9D4E982C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6D7C-211B-D54C-8477-CF7294ECB38F}" type="datetime1">
              <a:rPr lang="de-DE" smtClean="0"/>
              <a:t>21.12.22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00F30-455D-278C-9C68-069F3E50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ACBF8-2C6C-D7F6-1342-D043BF26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AD56-3F2E-5441-8484-7A98523BF6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400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325A-C368-B8D4-4288-4EC12B51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F6268-DEB8-29F1-820A-242440B2C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794A0-13C6-8458-8E55-883B3C986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D6D97-334A-1EB1-5FFD-6DFFE5E8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74C3-D0C7-0244-9107-C7EFA024846A}" type="datetime1">
              <a:rPr lang="de-DE" smtClean="0"/>
              <a:t>21.12.22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DFCF1-8C20-ABC0-25EA-662AFF56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776D9-DB5F-FBC6-3A22-2C14DDFD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AD56-3F2E-5441-8484-7A98523BF6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922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64A5-DADB-61E5-1AD3-A46DCC7E9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D15CF-D597-E2E3-005C-CDFFD493A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E8379-DFDB-CEB3-2FCC-281E28ED7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B2CE6-2141-7D54-5478-00C7CDFC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13DD-64CA-D04B-90BC-2B2C4C0AC73F}" type="datetime1">
              <a:rPr lang="de-DE" smtClean="0"/>
              <a:t>21.12.22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77230-0F0E-5384-123E-6A41E60C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AE161-CF08-D91D-27C0-69026B29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AD56-3F2E-5441-8484-7A98523BF6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862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F7E98-9D64-0E8E-0BF3-B9B612A4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67937-933F-C5AD-5108-4C1D17234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AF69-ADF5-313E-78DA-5B0475773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C1EAE-E126-AF40-8982-108AA15AC153}" type="datetime1">
              <a:rPr lang="de-DE" smtClean="0"/>
              <a:t>21.12.22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4B6DF-2CAB-A504-B361-1C8DB6E31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AD423-388B-9798-2FBD-0261E0688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AAD56-3F2E-5441-8484-7A98523BF6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875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llections.html#sort-java.util.List-" TargetMode="External"/><Relationship Id="rId7" Type="http://schemas.openxmlformats.org/officeDocument/2006/relationships/hyperlink" Target="https://docs.oracle.com/javase/8/docs/api/java/util/Comparator.html" TargetMode="External"/><Relationship Id="rId2" Type="http://schemas.openxmlformats.org/officeDocument/2006/relationships/hyperlink" Target="https://docs.oracle.com/javase/8/docs/api/java/lang/Compar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util/SortedSet.html" TargetMode="External"/><Relationship Id="rId5" Type="http://schemas.openxmlformats.org/officeDocument/2006/relationships/hyperlink" Target="https://docs.oracle.com/javase/8/docs/api/java/util/SortedMap.html" TargetMode="External"/><Relationship Id="rId4" Type="http://schemas.openxmlformats.org/officeDocument/2006/relationships/hyperlink" Target="https://docs.oracle.com/javase/8/docs/api/java/util/Arrays.html#sort-java.lang.Object:A-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7AFE9-1FFF-7843-8928-4FC4E6AAE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122363"/>
            <a:ext cx="3308130" cy="2387600"/>
          </a:xfrm>
        </p:spPr>
        <p:txBody>
          <a:bodyPr>
            <a:normAutofit/>
          </a:bodyPr>
          <a:lstStyle/>
          <a:p>
            <a:pPr algn="l"/>
            <a:r>
              <a:rPr lang="en-US" sz="5000" kern="1400" spc="-5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ru-RU" sz="5000" kern="1400" spc="-5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en-US" sz="5000" kern="1400" spc="-5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Comparable </a:t>
            </a:r>
            <a:endParaRPr lang="en-DE" sz="5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8CCA9-F511-D16A-0513-436EFBBC6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602038"/>
            <a:ext cx="3308131" cy="1655762"/>
          </a:xfrm>
        </p:spPr>
        <p:txBody>
          <a:bodyPr>
            <a:normAutofit/>
          </a:bodyPr>
          <a:lstStyle/>
          <a:p>
            <a:pPr algn="l"/>
            <a:r>
              <a:rPr lang="ru-RU" sz="2000">
                <a:solidFill>
                  <a:srgbClr val="FFFFFF"/>
                </a:solidFill>
              </a:rPr>
              <a:t>Занятие ___</a:t>
            </a:r>
            <a:endParaRPr lang="en-DE" sz="2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C3FC0-FE00-0394-E1C3-7A69A91A3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" r="1" b="1"/>
          <a:stretch/>
        </p:blipFill>
        <p:spPr>
          <a:xfrm>
            <a:off x="5320996" y="1269494"/>
            <a:ext cx="6274296" cy="431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9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61BAE-1523-54A5-4540-A628D9F1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Проблематика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A61F85-C693-3596-8775-EA1A3988F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047" y="1675227"/>
            <a:ext cx="8099906" cy="439419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D4FE5-90D9-3CD6-7DAB-1DD53415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5C6711-CCA6-DD4D-8950-11C621536230}" type="datetime1">
              <a:rPr lang="en-US" smtClean="0"/>
              <a:pPr>
                <a:spcAft>
                  <a:spcPts val="600"/>
                </a:spcAft>
              </a:pPr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C8831-7D04-E3D8-1CBF-EBD9D281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FC08-23E5-77F8-FAF6-43D16954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A7AAD56-3F2E-5441-8484-7A98523BF67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4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Масштабирование цифрового баланса с помощью кругов">
            <a:extLst>
              <a:ext uri="{FF2B5EF4-FFF2-40B4-BE49-F238E27FC236}">
                <a16:creationId xmlns:a16="http://schemas.microsoft.com/office/drawing/2014/main" id="{8A20B0A2-04C9-A738-3C09-D91F1ED842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6440" b="90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9206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317D0-9B8A-1938-C1D4-7ABE012B9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985" y="640263"/>
            <a:ext cx="3759240" cy="1344975"/>
          </a:xfrm>
        </p:spPr>
        <p:txBody>
          <a:bodyPr>
            <a:normAutofit/>
          </a:bodyPr>
          <a:lstStyle/>
          <a:p>
            <a:r>
              <a:rPr lang="ru-RU" sz="4000" dirty="0"/>
              <a:t>Сравнение и сортировка</a:t>
            </a:r>
            <a:endParaRPr lang="en-D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3CCC-67F0-7C33-46AC-6A33FA83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290" y="2304325"/>
            <a:ext cx="3764826" cy="359044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Сравнение чисел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Сравнение символьных переменных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Сравнение объектов – как его выполнять?</a:t>
            </a:r>
            <a:endParaRPr lang="en-D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A536A-F66C-7AC6-49CF-75622349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5C6711-CCA6-DD4D-8950-11C621536230}" type="datetime1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21.12.22</a:t>
            </a:fld>
            <a:endParaRPr lang="en-DE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E81E6-C61F-5D6D-5E13-9EF6EAB3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DE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AB484-852B-61B9-D0D9-6DCA6C59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A7AAD56-3F2E-5441-8484-7A98523BF67F}" type="slidenum">
              <a:rPr lang="en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22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A1687-EA66-9454-1EAE-1B8B42F8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Реализация</a:t>
            </a:r>
            <a:endParaRPr lang="en-DE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FDE39-E111-BC87-983A-FBA326688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900"/>
              <a:t>Как выглядит </a:t>
            </a:r>
            <a:r>
              <a:rPr lang="ru-RU" sz="1900" b="1"/>
              <a:t>интерфейс </a:t>
            </a:r>
            <a:r>
              <a:rPr lang="en-GB" sz="1900" b="1"/>
              <a:t>Comparable</a:t>
            </a:r>
            <a:r>
              <a:rPr lang="en-GB" sz="1900"/>
              <a:t>? </a:t>
            </a:r>
            <a:endParaRPr lang="ru-RU" sz="1900"/>
          </a:p>
          <a:p>
            <a:pPr marL="0" indent="0">
              <a:buNone/>
            </a:pPr>
            <a:endParaRPr lang="en-GB" sz="1900"/>
          </a:p>
          <a:p>
            <a:pPr marL="0" indent="0">
              <a:buNone/>
            </a:pPr>
            <a:r>
              <a:rPr lang="ru-RU" sz="1900"/>
              <a:t>Очень просто - в нем находится всего один метод:</a:t>
            </a:r>
            <a:endParaRPr lang="en-GB" sz="1900"/>
          </a:p>
          <a:p>
            <a:pPr marL="0" indent="0">
              <a:buNone/>
            </a:pPr>
            <a:r>
              <a:rPr lang="en-GB" sz="1900"/>
              <a:t>public interface Comparable&lt;T&gt; {</a:t>
            </a:r>
          </a:p>
          <a:p>
            <a:pPr marL="0" indent="0">
              <a:buNone/>
            </a:pPr>
            <a:r>
              <a:rPr lang="en-GB" sz="1900"/>
              <a:t>    public int compareTo(T o);</a:t>
            </a:r>
          </a:p>
          <a:p>
            <a:pPr marL="0" indent="0">
              <a:buNone/>
            </a:pPr>
            <a:r>
              <a:rPr lang="en-GB" sz="1900"/>
              <a:t>}</a:t>
            </a:r>
          </a:p>
          <a:p>
            <a:pPr marL="0" indent="0">
              <a:buNone/>
            </a:pPr>
            <a:endParaRPr lang="en-GB" sz="1900"/>
          </a:p>
          <a:p>
            <a:pPr marL="0" indent="0">
              <a:buNone/>
            </a:pPr>
            <a:r>
              <a:rPr lang="ru-RU" sz="1900" b="1"/>
              <a:t>Принцип/алгоритм </a:t>
            </a:r>
            <a:r>
              <a:rPr lang="ru-RU" sz="1900"/>
              <a:t>работы метода </a:t>
            </a:r>
            <a:r>
              <a:rPr lang="en-GB" sz="1900"/>
              <a:t>compareTo(T o)</a:t>
            </a:r>
          </a:p>
          <a:p>
            <a:pPr marL="0" indent="0">
              <a:buNone/>
            </a:pPr>
            <a:r>
              <a:rPr lang="ru-RU" sz="1900"/>
              <a:t>Метод возвращает </a:t>
            </a:r>
            <a:r>
              <a:rPr lang="en-GB" sz="1900"/>
              <a:t>int:</a:t>
            </a:r>
          </a:p>
          <a:p>
            <a:r>
              <a:rPr lang="ru-RU" sz="1900"/>
              <a:t>ноль, если два объекта равны;</a:t>
            </a:r>
          </a:p>
          <a:p>
            <a:r>
              <a:rPr lang="ru-RU" sz="1900"/>
              <a:t>число &gt;0, если первый объект (на котором вызывается метод) больше, чем второй (который передается в качестве параметра);</a:t>
            </a:r>
          </a:p>
          <a:p>
            <a:r>
              <a:rPr lang="ru-RU" sz="1900"/>
              <a:t>число &lt;0, если первый объект меньше второго.</a:t>
            </a:r>
          </a:p>
          <a:p>
            <a:pPr marL="0" indent="0">
              <a:buNone/>
            </a:pPr>
            <a:endParaRPr lang="en-GB" sz="19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332FF-D8C4-8628-76F5-5D2A5E9E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5C6711-CCA6-DD4D-8950-11C621536230}" type="datetime1">
              <a:rPr lang="de-DE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21.12.22</a:t>
            </a:fld>
            <a:endParaRPr lang="en-DE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3B5D1-C4E3-648E-90B6-A3A0006A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A7AAD56-3F2E-5441-8484-7A98523BF67F}" type="slidenum">
              <a:rPr lang="en-DE" smtClean="0"/>
              <a:pPr>
                <a:spcAft>
                  <a:spcPts val="600"/>
                </a:spcAft>
              </a:pPr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9657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94DC-1698-41D5-EE0B-C5AECC5A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631"/>
            <a:ext cx="10515600" cy="926275"/>
          </a:xfrm>
        </p:spPr>
        <p:txBody>
          <a:bodyPr/>
          <a:lstStyle/>
          <a:p>
            <a:r>
              <a:rPr lang="ru-RU" b="1" dirty="0"/>
              <a:t>Пример</a:t>
            </a:r>
            <a:endParaRPr lang="en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0464-2423-3EDF-0E64-31FF41F34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662"/>
            <a:ext cx="10515600" cy="4811301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</a:rPr>
              <a:t>Итак, для примера с использованием интерфейса </a:t>
            </a:r>
            <a:r>
              <a:rPr lang="en-GB" sz="1800" dirty="0">
                <a:latin typeface="Times New Roman" panose="02020603050405020304" pitchFamily="18" charset="0"/>
              </a:rPr>
              <a:t>Comparable </a:t>
            </a:r>
            <a:r>
              <a:rPr lang="ru-RU" sz="1800" dirty="0">
                <a:latin typeface="Times New Roman" panose="02020603050405020304" pitchFamily="18" charset="0"/>
              </a:rPr>
              <a:t>нам нужен </a:t>
            </a:r>
            <a:r>
              <a:rPr lang="ru-RU" sz="1800" b="1" dirty="0">
                <a:latin typeface="Times New Roman" panose="02020603050405020304" pitchFamily="18" charset="0"/>
              </a:rPr>
              <a:t>класс</a:t>
            </a:r>
            <a:r>
              <a:rPr lang="ru-RU" sz="1800" dirty="0">
                <a:latin typeface="Times New Roman" panose="02020603050405020304" pitchFamily="18" charset="0"/>
              </a:rPr>
              <a:t>, </a:t>
            </a:r>
            <a:r>
              <a:rPr lang="ru-RU" sz="1800" b="1" dirty="0">
                <a:latin typeface="Times New Roman" panose="02020603050405020304" pitchFamily="18" charset="0"/>
              </a:rPr>
              <a:t>объекты</a:t>
            </a:r>
            <a:r>
              <a:rPr lang="ru-RU" sz="1800" dirty="0">
                <a:latin typeface="Times New Roman" panose="02020603050405020304" pitchFamily="18" charset="0"/>
              </a:rPr>
              <a:t> которого мы будем сравнивать, и в итоге получать </a:t>
            </a:r>
            <a:r>
              <a:rPr lang="ru-RU" sz="1800" b="1" dirty="0">
                <a:latin typeface="Times New Roman" panose="02020603050405020304" pitchFamily="18" charset="0"/>
              </a:rPr>
              <a:t>отсортированный список</a:t>
            </a:r>
            <a:r>
              <a:rPr lang="ru-RU" sz="1800" dirty="0">
                <a:latin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</a:rPr>
              <a:t>А где в </a:t>
            </a:r>
            <a:r>
              <a:rPr lang="en-GB" sz="1800" dirty="0">
                <a:latin typeface="Times New Roman" panose="02020603050405020304" pitchFamily="18" charset="0"/>
              </a:rPr>
              <a:t>Java </a:t>
            </a:r>
            <a:r>
              <a:rPr lang="ru-RU" sz="1800" dirty="0">
                <a:latin typeface="Times New Roman" panose="02020603050405020304" pitchFamily="18" charset="0"/>
              </a:rPr>
              <a:t>хранятся отсортированные списки?</a:t>
            </a:r>
            <a:endParaRPr lang="ru-RU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FC95-01AB-86F6-EA5F-99E1016F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6711-CCA6-DD4D-8950-11C621536230}" type="datetime1">
              <a:rPr lang="de-DE" smtClean="0"/>
              <a:t>21.12.22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E3258-03BC-EAB7-D72B-B65623247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8D8A2-9301-8A29-05AA-88197BC4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AD56-3F2E-5441-8484-7A98523BF67F}" type="slidenum">
              <a:rPr lang="en-DE" smtClean="0"/>
              <a:t>5</a:t>
            </a:fld>
            <a:endParaRPr lang="en-DE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202293E-4ED1-DFC4-834A-03459A90F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73463"/>
            <a:ext cx="10515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Заглянем в документацию </a:t>
            </a:r>
            <a:r>
              <a:rPr kumimoji="0" lang="en-US" altLang="en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Oracle</a:t>
            </a:r>
            <a:r>
              <a:rPr kumimoji="0" lang="ru-RU" altLang="en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:</a:t>
            </a:r>
            <a:endParaRPr kumimoji="0" lang="ru-RU" altLang="en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This interface imposes a total ordering on the objects of each class that implements it. This ordering is referred to as the class's </a:t>
            </a:r>
            <a:r>
              <a:rPr kumimoji="0" lang="en-US" altLang="en-DE" sz="1400" b="0" i="1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natural ordering</a:t>
            </a:r>
            <a:r>
              <a:rPr kumimoji="0" lang="en-US" altLang="en-DE" sz="1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and the class's </a:t>
            </a:r>
            <a:r>
              <a:rPr kumimoji="0" lang="en-US" altLang="en-DE" sz="1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compareTo</a:t>
            </a:r>
            <a:r>
              <a:rPr kumimoji="0" lang="en-US" altLang="en-DE" sz="1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 method is referred to as its </a:t>
            </a:r>
            <a:r>
              <a:rPr kumimoji="0" lang="en-US" altLang="en-DE" sz="1400" b="0" i="1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natural comparison method</a:t>
            </a:r>
            <a:r>
              <a:rPr kumimoji="0" lang="en-US" altLang="en-DE" sz="1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.</a:t>
            </a:r>
            <a:endParaRPr kumimoji="0" lang="ru-RU" altLang="en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Lists (and arrays) of </a:t>
            </a:r>
            <a:r>
              <a:rPr kumimoji="0" lang="en-US" altLang="en-DE" sz="1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highlight>
                  <a:srgbClr val="00FF00"/>
                </a:highlight>
                <a:latin typeface="Georgia" panose="02040502050405020303" pitchFamily="18" charset="0"/>
                <a:ea typeface="Times New Roman" panose="02020603050405020304" pitchFamily="18" charset="0"/>
              </a:rPr>
              <a:t>objects that implement this interface can be sorted automatically </a:t>
            </a:r>
            <a:r>
              <a:rPr kumimoji="0" lang="en-US" altLang="en-DE" sz="1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by </a:t>
            </a:r>
            <a:r>
              <a:rPr kumimoji="0" lang="en-US" altLang="en-DE" sz="1400" b="0" i="0" u="none" strike="noStrike" cap="none" normalizeH="0" baseline="0" dirty="0">
                <a:ln>
                  <a:noFill/>
                </a:ln>
                <a:solidFill>
                  <a:srgbClr val="4A678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  <a:hlinkClick r:id="rId3"/>
              </a:rPr>
              <a:t>Collections.sort</a:t>
            </a:r>
            <a:r>
              <a:rPr kumimoji="0" lang="en-US" altLang="en-DE" sz="1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 (and </a:t>
            </a:r>
            <a:r>
              <a:rPr kumimoji="0" lang="en-US" altLang="en-DE" sz="1400" b="0" i="0" u="none" strike="noStrike" cap="none" normalizeH="0" baseline="0" dirty="0">
                <a:ln>
                  <a:noFill/>
                </a:ln>
                <a:solidFill>
                  <a:srgbClr val="4A678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  <a:hlinkClick r:id="rId4"/>
              </a:rPr>
              <a:t>Arrays.sort</a:t>
            </a:r>
            <a:r>
              <a:rPr kumimoji="0" lang="en-US" altLang="en-DE" sz="1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). Objects that implement this interface can be used as keys in a </a:t>
            </a:r>
            <a:r>
              <a:rPr kumimoji="0" lang="en-US" altLang="en-DE" sz="1400" b="0" i="0" u="none" strike="noStrike" cap="none" normalizeH="0" baseline="0" dirty="0">
                <a:ln>
                  <a:noFill/>
                </a:ln>
                <a:solidFill>
                  <a:srgbClr val="4A6782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hlinkClick r:id="rId5" tooltip="interface in java.util"/>
              </a:rPr>
              <a:t>sorted map</a:t>
            </a:r>
            <a:r>
              <a:rPr kumimoji="0" lang="en-US" altLang="en-DE" sz="1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 or as elements in a </a:t>
            </a:r>
            <a:r>
              <a:rPr kumimoji="0" lang="en-US" altLang="en-DE" sz="1400" b="0" i="0" u="none" strike="noStrike" cap="none" normalizeH="0" baseline="0" dirty="0">
                <a:ln>
                  <a:noFill/>
                </a:ln>
                <a:solidFill>
                  <a:srgbClr val="4A6782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hlinkClick r:id="rId6" tooltip="interface in java.util"/>
              </a:rPr>
              <a:t>sorted set</a:t>
            </a:r>
            <a:r>
              <a:rPr kumimoji="0" lang="en-US" altLang="en-DE" sz="1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without the need to specify a </a:t>
            </a:r>
            <a:r>
              <a:rPr kumimoji="0" lang="en-US" altLang="en-DE" sz="1400" b="0" i="0" u="none" strike="noStrike" cap="none" normalizeH="0" baseline="0" dirty="0">
                <a:ln>
                  <a:noFill/>
                </a:ln>
                <a:solidFill>
                  <a:srgbClr val="4A6782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hlinkClick r:id="rId7" tooltip="interface in java.util"/>
              </a:rPr>
              <a:t>comparator</a:t>
            </a:r>
            <a:r>
              <a:rPr kumimoji="0" lang="en-US" altLang="en-DE" sz="1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.</a:t>
            </a:r>
            <a:endParaRPr kumimoji="0" lang="en-US" altLang="en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A92A34-F825-76A5-01B4-7CB6FF6981E0}"/>
              </a:ext>
            </a:extLst>
          </p:cNvPr>
          <p:cNvSpPr txBox="1"/>
          <p:nvPr/>
        </p:nvSpPr>
        <p:spPr>
          <a:xfrm>
            <a:off x="838200" y="4821216"/>
            <a:ext cx="1051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Главная польза от интерфейса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Comparable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это экономия труда на рутине по сортировке. 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Имеем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создаем в нем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объекты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заносим их в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rted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=&gt;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TreeSet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они там прекрасно «живут» уже сразу в автоматически отсортированном виде.</a:t>
            </a:r>
            <a:endParaRPr lang="en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90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CAF6D-D8F2-3FFC-98FA-CCB16FBA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295" y="484632"/>
            <a:ext cx="5157216" cy="1344975"/>
          </a:xfrm>
        </p:spPr>
        <p:txBody>
          <a:bodyPr>
            <a:normAutofit/>
          </a:bodyPr>
          <a:lstStyle/>
          <a:p>
            <a:r>
              <a:rPr lang="ru-RU" sz="4000"/>
              <a:t>Как построить пример:</a:t>
            </a:r>
            <a:endParaRPr lang="en-DE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77A5-0437-3729-5D3C-980E3E888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295" y="1966132"/>
            <a:ext cx="5157216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DE" sz="17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ШАГ 1: Задаем класс, его конструктор и экземпляры.</a:t>
            </a:r>
            <a:endParaRPr lang="en-DE" sz="17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DE" sz="17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ШАГ 2: Задаем метод </a:t>
            </a:r>
            <a:r>
              <a:rPr lang="en-GB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Comparable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определяем в нем, по какому полю (полям) происходит сортировка.</a:t>
            </a:r>
            <a:endParaRPr lang="en-DE" sz="17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DE" sz="17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ШАГ 3: Выводим на печать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TreeSet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экземплярами класса. </a:t>
            </a:r>
          </a:p>
          <a:p>
            <a:pPr marL="0" indent="0">
              <a:buNone/>
            </a:pPr>
            <a:endParaRPr lang="ru-RU" sz="1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Убеждаемся, что они отсортированы в нужном нам порядке (</a:t>
            </a:r>
            <a:r>
              <a:rPr lang="en-GB" sz="17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natural </a:t>
            </a:r>
            <a:r>
              <a:rPr lang="en-US" sz="17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ordering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endParaRPr lang="en-DE" sz="17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DE" sz="1700"/>
          </a:p>
        </p:txBody>
      </p:sp>
      <p:pic>
        <p:nvPicPr>
          <p:cNvPr id="8" name="Picture 7" descr="Извилистый путь через поле с травой">
            <a:extLst>
              <a:ext uri="{FF2B5EF4-FFF2-40B4-BE49-F238E27FC236}">
                <a16:creationId xmlns:a16="http://schemas.microsoft.com/office/drawing/2014/main" id="{BA977AB5-2ED0-E71C-1DA4-723CE2ED56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49" r="20932" b="-1"/>
          <a:stretch/>
        </p:blipFill>
        <p:spPr>
          <a:xfrm>
            <a:off x="7400463" y="484632"/>
            <a:ext cx="3875320" cy="573328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1B6D4-1098-3E13-EE97-019DAE59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1248" y="6356350"/>
            <a:ext cx="4114800" cy="365125"/>
          </a:xfrm>
        </p:spPr>
        <p:txBody>
          <a:bodyPr>
            <a:normAutofit/>
          </a:bodyPr>
          <a:lstStyle/>
          <a:p>
            <a:pPr algn="l"/>
            <a:endParaRPr lang="en-DE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4C290-E241-F10D-A54A-E07C3196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529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5C6711-CCA6-DD4D-8950-11C621536230}" type="datetime1">
              <a:rPr lang="de-DE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21.12.22</a:t>
            </a:fld>
            <a:endParaRPr lang="en-DE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0C706-7E83-631C-DC93-8727B938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0418" y="6356350"/>
            <a:ext cx="109642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A7AAD56-3F2E-5441-8484-7A98523BF67F}" type="slidenum">
              <a:rPr lang="en-DE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DE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555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A19A-D885-E306-0DEF-D99BF28A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472184"/>
            <a:ext cx="3767328" cy="4581144"/>
          </a:xfrm>
        </p:spPr>
        <p:txBody>
          <a:bodyPr anchor="t">
            <a:normAutofit/>
          </a:bodyPr>
          <a:lstStyle/>
          <a:p>
            <a:r>
              <a:rPr lang="ru-RU" sz="5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Вопросы на понимание:</a:t>
            </a:r>
            <a:endParaRPr lang="en-DE" sz="5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B9F49-80DC-7FBD-C7E9-10A7E65C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16" y="6117336"/>
            <a:ext cx="36576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5C6711-CCA6-DD4D-8950-11C621536230}" type="datetime1">
              <a:rPr lang="de-DE" smtClean="0"/>
              <a:pPr>
                <a:spcAft>
                  <a:spcPts val="600"/>
                </a:spcAft>
              </a:pPr>
              <a:t>21.12.22</a:t>
            </a:fld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E91A0-8A95-441B-EDF3-D7BC6B43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8588" y="6117336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A7AAD56-3F2E-5441-8484-7A98523BF67F}" type="slidenum">
              <a:rPr lang="en-DE" smtClean="0"/>
              <a:pPr>
                <a:spcAft>
                  <a:spcPts val="600"/>
                </a:spcAft>
              </a:pPr>
              <a:t>7</a:t>
            </a:fld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A23D-B1EA-E666-9073-469920C0C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1472184"/>
            <a:ext cx="6153912" cy="4581144"/>
          </a:xfrm>
        </p:spPr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Можно ли интерфейс Comparable использовать для сравнения яблок с апельсинами? Если да, то какие условия должны быть выполнены? </a:t>
            </a:r>
            <a:endParaRPr lang="en-DE" sz="2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Можно ли интерфейс </a:t>
            </a:r>
            <a:r>
              <a:rPr lang="en-GB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Comparable</a:t>
            </a:r>
            <a:r>
              <a:rPr lang="ru-RU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использовать для сравнения квартир с машинами? Имеет ли это практический смысл?</a:t>
            </a:r>
            <a:endParaRPr lang="en-DE" sz="2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Как вы думаете, что такое </a:t>
            </a:r>
            <a:r>
              <a:rPr lang="en-GB" sz="2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natural ordering</a:t>
            </a:r>
            <a:r>
              <a:rPr lang="ru-RU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 Что может быть </a:t>
            </a:r>
            <a:r>
              <a:rPr lang="en-US" sz="2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natural ordering </a:t>
            </a:r>
            <a:r>
              <a:rPr lang="ru-RU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объектов класса </a:t>
            </a:r>
            <a:r>
              <a:rPr lang="en-US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</a:t>
            </a:r>
            <a:r>
              <a:rPr lang="ru-RU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  <a:endParaRPr lang="en-DE" sz="2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Можно ли использовать интерфейс </a:t>
            </a:r>
            <a:r>
              <a:rPr lang="en-GB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Comparable </a:t>
            </a:r>
            <a:r>
              <a:rPr lang="ru-RU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сравнения объектов из разных классов?</a:t>
            </a:r>
            <a:endParaRPr lang="en-DE" sz="2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DE" sz="22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6914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3FFB8-FD8A-8EAB-4EE5-2066D24C7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Домашнее задание</a:t>
            </a:r>
            <a:endParaRPr lang="en-DE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553CA-E3C6-D8F2-81FE-5BA0EFB82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Повторить пример </a:t>
            </a:r>
            <a:r>
              <a:rPr lang="ru-RU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своем классе </a:t>
            </a:r>
            <a:r>
              <a:rPr lang="ru-R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наборе его экземпляров (не мнее 5 экземпляров). </a:t>
            </a:r>
            <a:endParaRPr lang="en-DE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Сделать пример, в котором интерфейс </a:t>
            </a:r>
            <a:r>
              <a:rPr lang="en-GB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Comparable</a:t>
            </a:r>
            <a:r>
              <a:rPr lang="ru-R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используется для сравнения яблок и апельсинов. На выходе – отсортированный список фруктов по самостоятельно выбранному параметру.</a:t>
            </a:r>
            <a:endParaRPr lang="en-DE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 необходимо соблюсти при реализации интерфейса </a:t>
            </a:r>
            <a:r>
              <a:rPr lang="en-GB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Comparable</a:t>
            </a:r>
            <a:r>
              <a:rPr lang="ru-R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 (подготовить ответ для собеседования)</a:t>
            </a:r>
            <a:endParaRPr lang="en-DE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 надо сделать в реализации метода </a:t>
            </a:r>
            <a:r>
              <a:rPr lang="en-GB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Comparable</a:t>
            </a:r>
            <a:r>
              <a:rPr lang="ru-R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чтобы результат сортировки был обратный?</a:t>
            </a:r>
          </a:p>
          <a:p>
            <a:pPr marL="342900" lvl="0" indent="-342900">
              <a:buFont typeface="+mj-lt"/>
              <a:buAutoNum type="arabicPeriod"/>
            </a:pPr>
            <a:endParaRPr lang="en-DE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F8086-CEDF-2317-C28C-2D60533A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5C6711-CCA6-DD4D-8950-11C621536230}" type="datetime1">
              <a:rPr lang="de-DE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21.12.22</a:t>
            </a:fld>
            <a:endParaRPr lang="en-DE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B0F13-EDB0-13AF-6CD6-4CB84CE6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0A4FB-A0AD-307A-B28F-40320DC0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A7AAD56-3F2E-5441-8484-7A98523BF67F}" type="slidenum">
              <a:rPr lang="en-DE" smtClean="0"/>
              <a:pPr>
                <a:spcAft>
                  <a:spcPts val="600"/>
                </a:spcAft>
              </a:pPr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145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505</Words>
  <Application>Microsoft Macintosh PowerPoint</Application>
  <PresentationFormat>Широкоэкранный</PresentationFormat>
  <Paragraphs>61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 Unicode MS</vt:lpstr>
      <vt:lpstr>Arial</vt:lpstr>
      <vt:lpstr>Calibri</vt:lpstr>
      <vt:lpstr>Calibri Light</vt:lpstr>
      <vt:lpstr>Georgia</vt:lpstr>
      <vt:lpstr>Times New Roman</vt:lpstr>
      <vt:lpstr>Office Theme</vt:lpstr>
      <vt:lpstr>Java интерфейс Comparable </vt:lpstr>
      <vt:lpstr>Проблематика</vt:lpstr>
      <vt:lpstr>Сравнение и сортировка</vt:lpstr>
      <vt:lpstr>Реализация</vt:lpstr>
      <vt:lpstr>Пример</vt:lpstr>
      <vt:lpstr>Как построить пример:</vt:lpstr>
      <vt:lpstr>Вопросы на понимание: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интерфейс Comparable </dc:title>
  <dc:creator>Leonid Kleimann</dc:creator>
  <cp:lastModifiedBy>Leonid Kleimann</cp:lastModifiedBy>
  <cp:revision>5</cp:revision>
  <dcterms:created xsi:type="dcterms:W3CDTF">2022-12-21T16:16:12Z</dcterms:created>
  <dcterms:modified xsi:type="dcterms:W3CDTF">2022-12-21T17:49:43Z</dcterms:modified>
</cp:coreProperties>
</file>