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68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3E2DF-D4E9-4DD5-A394-5EF22A9A0F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265B49-1D04-4B87-A7F6-03ABB882F158}">
      <dgm:prSet/>
      <dgm:spPr/>
      <dgm:t>
        <a:bodyPr/>
        <a:lstStyle/>
        <a:p>
          <a:r>
            <a:rPr lang="ru-RU"/>
            <a:t>Описание</a:t>
          </a:r>
          <a:r>
            <a:rPr lang="de-DE"/>
            <a:t>:</a:t>
          </a:r>
          <a:endParaRPr lang="en-US"/>
        </a:p>
      </dgm:t>
    </dgm:pt>
    <dgm:pt modelId="{8EA2EA36-6E82-4D1D-AA4C-3519006AB498}" type="parTrans" cxnId="{21BD2EE8-3A6B-4B84-8BEC-D2E5FEFAB064}">
      <dgm:prSet/>
      <dgm:spPr/>
      <dgm:t>
        <a:bodyPr/>
        <a:lstStyle/>
        <a:p>
          <a:endParaRPr lang="en-US"/>
        </a:p>
      </dgm:t>
    </dgm:pt>
    <dgm:pt modelId="{73317841-E759-40EE-8C30-0498D9840429}" type="sibTrans" cxnId="{21BD2EE8-3A6B-4B84-8BEC-D2E5FEFAB064}">
      <dgm:prSet/>
      <dgm:spPr/>
      <dgm:t>
        <a:bodyPr/>
        <a:lstStyle/>
        <a:p>
          <a:endParaRPr lang="en-US"/>
        </a:p>
      </dgm:t>
    </dgm:pt>
    <dgm:pt modelId="{1860990E-9419-4FDF-A3B7-5CB38EBFBFDA}">
      <dgm:prSet/>
      <dgm:spPr/>
      <dgm:t>
        <a:bodyPr/>
        <a:lstStyle/>
        <a:p>
          <a:r>
            <a:rPr lang="ru-RU" dirty="0"/>
            <a:t>Массив содержит 8 элементов  типа </a:t>
          </a:r>
          <a:r>
            <a:rPr lang="de-DE" dirty="0" err="1"/>
            <a:t>int</a:t>
          </a:r>
          <a:r>
            <a:rPr lang="de-DE" dirty="0"/>
            <a:t> </a:t>
          </a:r>
          <a:r>
            <a:rPr lang="ru-RU" dirty="0"/>
            <a:t>(156, 11, 25 ,55, 65, 40, 11, 147)</a:t>
          </a:r>
          <a:endParaRPr lang="en-US" dirty="0"/>
        </a:p>
      </dgm:t>
    </dgm:pt>
    <dgm:pt modelId="{3F91AD48-47A1-4E79-9D4E-995AABD1257F}" type="parTrans" cxnId="{A5EBA86F-9A6F-4DCE-B198-3BF6FF9CDE2B}">
      <dgm:prSet/>
      <dgm:spPr/>
      <dgm:t>
        <a:bodyPr/>
        <a:lstStyle/>
        <a:p>
          <a:endParaRPr lang="en-US"/>
        </a:p>
      </dgm:t>
    </dgm:pt>
    <dgm:pt modelId="{E46408EE-6FD8-4C62-8893-580694E0D14F}" type="sibTrans" cxnId="{A5EBA86F-9A6F-4DCE-B198-3BF6FF9CDE2B}">
      <dgm:prSet/>
      <dgm:spPr/>
      <dgm:t>
        <a:bodyPr/>
        <a:lstStyle/>
        <a:p>
          <a:endParaRPr lang="en-US"/>
        </a:p>
      </dgm:t>
    </dgm:pt>
    <dgm:pt modelId="{C692ACE6-23FE-4FE8-8F27-3F4E6033641F}">
      <dgm:prSet/>
      <dgm:spPr/>
      <dgm:t>
        <a:bodyPr/>
        <a:lstStyle/>
        <a:p>
          <a:r>
            <a:rPr lang="ru-RU" dirty="0"/>
            <a:t>Длина массива </a:t>
          </a:r>
          <a:r>
            <a:rPr lang="de-DE" dirty="0"/>
            <a:t>= 8</a:t>
          </a:r>
          <a:endParaRPr lang="en-US" dirty="0"/>
        </a:p>
      </dgm:t>
    </dgm:pt>
    <dgm:pt modelId="{B7E29EA4-AC29-41A4-8E90-96A71446E5C8}" type="parTrans" cxnId="{DCCED03B-4DEB-4B80-9639-1CDA5ABFDFED}">
      <dgm:prSet/>
      <dgm:spPr/>
      <dgm:t>
        <a:bodyPr/>
        <a:lstStyle/>
        <a:p>
          <a:endParaRPr lang="en-US"/>
        </a:p>
      </dgm:t>
    </dgm:pt>
    <dgm:pt modelId="{D13EBC34-730E-40B0-8132-2C3DCE894096}" type="sibTrans" cxnId="{DCCED03B-4DEB-4B80-9639-1CDA5ABFDFED}">
      <dgm:prSet/>
      <dgm:spPr/>
      <dgm:t>
        <a:bodyPr/>
        <a:lstStyle/>
        <a:p>
          <a:endParaRPr lang="en-US"/>
        </a:p>
      </dgm:t>
    </dgm:pt>
    <dgm:pt modelId="{F7202CFE-3238-4C8F-9E56-27F9FE0DF625}">
      <dgm:prSet/>
      <dgm:spPr/>
      <dgm:t>
        <a:bodyPr/>
        <a:lstStyle/>
        <a:p>
          <a:r>
            <a:rPr lang="ru-RU"/>
            <a:t>Каждый элемент в массиве имеет свой индекс</a:t>
          </a:r>
          <a:endParaRPr lang="en-US"/>
        </a:p>
      </dgm:t>
    </dgm:pt>
    <dgm:pt modelId="{178E83CF-23D9-461C-89FD-AEBA6EE8B613}" type="parTrans" cxnId="{AF0C2FC7-1C52-4054-9458-70C2F1B818FD}">
      <dgm:prSet/>
      <dgm:spPr/>
      <dgm:t>
        <a:bodyPr/>
        <a:lstStyle/>
        <a:p>
          <a:endParaRPr lang="en-US"/>
        </a:p>
      </dgm:t>
    </dgm:pt>
    <dgm:pt modelId="{8F696F07-1459-41C9-ADAF-7F8149F486FF}" type="sibTrans" cxnId="{AF0C2FC7-1C52-4054-9458-70C2F1B818FD}">
      <dgm:prSet/>
      <dgm:spPr/>
      <dgm:t>
        <a:bodyPr/>
        <a:lstStyle/>
        <a:p>
          <a:endParaRPr lang="en-US"/>
        </a:p>
      </dgm:t>
    </dgm:pt>
    <dgm:pt modelId="{68825588-5C22-4B8C-AB20-7A88369992B5}">
      <dgm:prSet/>
      <dgm:spPr/>
      <dgm:t>
        <a:bodyPr/>
        <a:lstStyle/>
        <a:p>
          <a:r>
            <a:rPr lang="ru-RU" dirty="0"/>
            <a:t>Индексы начинаются с 0, т.е. первый элемент в массиве доступен по индексу 0</a:t>
          </a:r>
          <a:endParaRPr lang="en-US" dirty="0"/>
        </a:p>
      </dgm:t>
    </dgm:pt>
    <dgm:pt modelId="{5167BB9B-9039-40D0-A9DE-9CD8D97485B3}" type="parTrans" cxnId="{7024A47A-9C29-4877-AD16-C1E44A1294A6}">
      <dgm:prSet/>
      <dgm:spPr/>
      <dgm:t>
        <a:bodyPr/>
        <a:lstStyle/>
        <a:p>
          <a:endParaRPr lang="en-US"/>
        </a:p>
      </dgm:t>
    </dgm:pt>
    <dgm:pt modelId="{8A210F67-D010-45BA-A21F-73B21A18DED5}" type="sibTrans" cxnId="{7024A47A-9C29-4877-AD16-C1E44A1294A6}">
      <dgm:prSet/>
      <dgm:spPr/>
      <dgm:t>
        <a:bodyPr/>
        <a:lstStyle/>
        <a:p>
          <a:endParaRPr lang="en-US"/>
        </a:p>
      </dgm:t>
    </dgm:pt>
    <dgm:pt modelId="{067A1A87-513A-4EB3-AD65-E936D56065E4}">
      <dgm:prSet/>
      <dgm:spPr/>
      <dgm:t>
        <a:bodyPr/>
        <a:lstStyle/>
        <a:p>
          <a:r>
            <a:rPr lang="ru-RU"/>
            <a:t>Если в массиве не всем элементам установлено значение, в таком случае будет применено значение по умолчанию</a:t>
          </a:r>
          <a:endParaRPr lang="en-US"/>
        </a:p>
      </dgm:t>
    </dgm:pt>
    <dgm:pt modelId="{D7A83849-10E6-47ED-978B-48CD81382A84}" type="parTrans" cxnId="{D2B84BF6-8A82-40A9-A990-36582C142CA6}">
      <dgm:prSet/>
      <dgm:spPr/>
      <dgm:t>
        <a:bodyPr/>
        <a:lstStyle/>
        <a:p>
          <a:endParaRPr lang="en-US"/>
        </a:p>
      </dgm:t>
    </dgm:pt>
    <dgm:pt modelId="{E24E4BAC-1B7B-4BE8-885D-C34C93B3102D}" type="sibTrans" cxnId="{D2B84BF6-8A82-40A9-A990-36582C142CA6}">
      <dgm:prSet/>
      <dgm:spPr/>
      <dgm:t>
        <a:bodyPr/>
        <a:lstStyle/>
        <a:p>
          <a:endParaRPr lang="en-US"/>
        </a:p>
      </dgm:t>
    </dgm:pt>
    <dgm:pt modelId="{47E09688-BAC7-48F1-AF2A-BA3175664AFC}" type="pres">
      <dgm:prSet presAssocID="{30E3E2DF-D4E9-4DD5-A394-5EF22A9A0F1F}" presName="linear" presStyleCnt="0">
        <dgm:presLayoutVars>
          <dgm:animLvl val="lvl"/>
          <dgm:resizeHandles val="exact"/>
        </dgm:presLayoutVars>
      </dgm:prSet>
      <dgm:spPr/>
    </dgm:pt>
    <dgm:pt modelId="{DD11AA09-6E7E-4E53-979E-EE6FA53B7979}" type="pres">
      <dgm:prSet presAssocID="{8B265B49-1D04-4B87-A7F6-03ABB882F15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4558773-7432-4275-ABB9-F696354B5507}" type="pres">
      <dgm:prSet presAssocID="{8B265B49-1D04-4B87-A7F6-03ABB882F15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CCED03B-4DEB-4B80-9639-1CDA5ABFDFED}" srcId="{8B265B49-1D04-4B87-A7F6-03ABB882F158}" destId="{C692ACE6-23FE-4FE8-8F27-3F4E6033641F}" srcOrd="1" destOrd="0" parTransId="{B7E29EA4-AC29-41A4-8E90-96A71446E5C8}" sibTransId="{D13EBC34-730E-40B0-8132-2C3DCE894096}"/>
    <dgm:cxn modelId="{A5EBA86F-9A6F-4DCE-B198-3BF6FF9CDE2B}" srcId="{8B265B49-1D04-4B87-A7F6-03ABB882F158}" destId="{1860990E-9419-4FDF-A3B7-5CB38EBFBFDA}" srcOrd="0" destOrd="0" parTransId="{3F91AD48-47A1-4E79-9D4E-995AABD1257F}" sibTransId="{E46408EE-6FD8-4C62-8893-580694E0D14F}"/>
    <dgm:cxn modelId="{2A8C8D75-BEF1-4C88-9462-579F8A20CC8A}" type="presOf" srcId="{30E3E2DF-D4E9-4DD5-A394-5EF22A9A0F1F}" destId="{47E09688-BAC7-48F1-AF2A-BA3175664AFC}" srcOrd="0" destOrd="0" presId="urn:microsoft.com/office/officeart/2005/8/layout/vList2"/>
    <dgm:cxn modelId="{4601B856-C69B-4B12-AD6A-E23C30C90EA2}" type="presOf" srcId="{68825588-5C22-4B8C-AB20-7A88369992B5}" destId="{A4558773-7432-4275-ABB9-F696354B5507}" srcOrd="0" destOrd="3" presId="urn:microsoft.com/office/officeart/2005/8/layout/vList2"/>
    <dgm:cxn modelId="{7024A47A-9C29-4877-AD16-C1E44A1294A6}" srcId="{8B265B49-1D04-4B87-A7F6-03ABB882F158}" destId="{68825588-5C22-4B8C-AB20-7A88369992B5}" srcOrd="3" destOrd="0" parTransId="{5167BB9B-9039-40D0-A9DE-9CD8D97485B3}" sibTransId="{8A210F67-D010-45BA-A21F-73B21A18DED5}"/>
    <dgm:cxn modelId="{5307577F-3496-4646-B5A1-B5F1375C9D5C}" type="presOf" srcId="{067A1A87-513A-4EB3-AD65-E936D56065E4}" destId="{A4558773-7432-4275-ABB9-F696354B5507}" srcOrd="0" destOrd="4" presId="urn:microsoft.com/office/officeart/2005/8/layout/vList2"/>
    <dgm:cxn modelId="{9E5E7187-3742-4F06-831E-AC455494FDBF}" type="presOf" srcId="{F7202CFE-3238-4C8F-9E56-27F9FE0DF625}" destId="{A4558773-7432-4275-ABB9-F696354B5507}" srcOrd="0" destOrd="2" presId="urn:microsoft.com/office/officeart/2005/8/layout/vList2"/>
    <dgm:cxn modelId="{8ABC29A6-8919-4235-BF77-C0235C5DF575}" type="presOf" srcId="{C692ACE6-23FE-4FE8-8F27-3F4E6033641F}" destId="{A4558773-7432-4275-ABB9-F696354B5507}" srcOrd="0" destOrd="1" presId="urn:microsoft.com/office/officeart/2005/8/layout/vList2"/>
    <dgm:cxn modelId="{AF0C2FC7-1C52-4054-9458-70C2F1B818FD}" srcId="{8B265B49-1D04-4B87-A7F6-03ABB882F158}" destId="{F7202CFE-3238-4C8F-9E56-27F9FE0DF625}" srcOrd="2" destOrd="0" parTransId="{178E83CF-23D9-461C-89FD-AEBA6EE8B613}" sibTransId="{8F696F07-1459-41C9-ADAF-7F8149F486FF}"/>
    <dgm:cxn modelId="{5FB392CF-C376-4E32-A7BE-AD57A3EA1014}" type="presOf" srcId="{8B265B49-1D04-4B87-A7F6-03ABB882F158}" destId="{DD11AA09-6E7E-4E53-979E-EE6FA53B7979}" srcOrd="0" destOrd="0" presId="urn:microsoft.com/office/officeart/2005/8/layout/vList2"/>
    <dgm:cxn modelId="{F105C9E4-0AE0-497C-9E87-14CC6D55651A}" type="presOf" srcId="{1860990E-9419-4FDF-A3B7-5CB38EBFBFDA}" destId="{A4558773-7432-4275-ABB9-F696354B5507}" srcOrd="0" destOrd="0" presId="urn:microsoft.com/office/officeart/2005/8/layout/vList2"/>
    <dgm:cxn modelId="{21BD2EE8-3A6B-4B84-8BEC-D2E5FEFAB064}" srcId="{30E3E2DF-D4E9-4DD5-A394-5EF22A9A0F1F}" destId="{8B265B49-1D04-4B87-A7F6-03ABB882F158}" srcOrd="0" destOrd="0" parTransId="{8EA2EA36-6E82-4D1D-AA4C-3519006AB498}" sibTransId="{73317841-E759-40EE-8C30-0498D9840429}"/>
    <dgm:cxn modelId="{D2B84BF6-8A82-40A9-A990-36582C142CA6}" srcId="{8B265B49-1D04-4B87-A7F6-03ABB882F158}" destId="{067A1A87-513A-4EB3-AD65-E936D56065E4}" srcOrd="4" destOrd="0" parTransId="{D7A83849-10E6-47ED-978B-48CD81382A84}" sibTransId="{E24E4BAC-1B7B-4BE8-885D-C34C93B3102D}"/>
    <dgm:cxn modelId="{B8F4AC07-AE65-488A-8145-A745DA0F5CC7}" type="presParOf" srcId="{47E09688-BAC7-48F1-AF2A-BA3175664AFC}" destId="{DD11AA09-6E7E-4E53-979E-EE6FA53B7979}" srcOrd="0" destOrd="0" presId="urn:microsoft.com/office/officeart/2005/8/layout/vList2"/>
    <dgm:cxn modelId="{3290CBF6-ABF1-4D9D-B717-D40991F2BF86}" type="presParOf" srcId="{47E09688-BAC7-48F1-AF2A-BA3175664AFC}" destId="{A4558773-7432-4275-ABB9-F696354B550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1AA09-6E7E-4E53-979E-EE6FA53B7979}">
      <dsp:nvSpPr>
        <dsp:cNvPr id="0" name=""/>
        <dsp:cNvSpPr/>
      </dsp:nvSpPr>
      <dsp:spPr>
        <a:xfrm>
          <a:off x="0" y="79167"/>
          <a:ext cx="11143796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Описание</a:t>
          </a:r>
          <a:r>
            <a:rPr lang="de-DE" sz="2100" kern="1200"/>
            <a:t>:</a:t>
          </a:r>
          <a:endParaRPr lang="en-US" sz="2100" kern="1200"/>
        </a:p>
      </dsp:txBody>
      <dsp:txXfrm>
        <a:off x="24588" y="103755"/>
        <a:ext cx="11094620" cy="454509"/>
      </dsp:txXfrm>
    </dsp:sp>
    <dsp:sp modelId="{A4558773-7432-4275-ABB9-F696354B5507}">
      <dsp:nvSpPr>
        <dsp:cNvPr id="0" name=""/>
        <dsp:cNvSpPr/>
      </dsp:nvSpPr>
      <dsp:spPr>
        <a:xfrm>
          <a:off x="0" y="582852"/>
          <a:ext cx="11143796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81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/>
            <a:t>Массив содержит 8 элементов  типа </a:t>
          </a:r>
          <a:r>
            <a:rPr lang="de-DE" sz="1600" kern="1200" dirty="0" err="1"/>
            <a:t>int</a:t>
          </a:r>
          <a:r>
            <a:rPr lang="de-DE" sz="1600" kern="1200" dirty="0"/>
            <a:t> </a:t>
          </a:r>
          <a:r>
            <a:rPr lang="ru-RU" sz="1600" kern="1200" dirty="0"/>
            <a:t>(156, 11, 25 ,55, 65, 40, 11, 147)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/>
            <a:t>Длина массива </a:t>
          </a:r>
          <a:r>
            <a:rPr lang="de-DE" sz="1600" kern="1200" dirty="0"/>
            <a:t>= 8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/>
            <a:t>Каждый элемент в массиве имеет свой индекс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 dirty="0"/>
            <a:t>Индексы начинаются с 0, т.е. первый элемент в массиве доступен по индексу 0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kern="1200"/>
            <a:t>Если в массиве не всем элементам установлено значение, в таком случае будет применено значение по умолчанию</a:t>
          </a:r>
          <a:endParaRPr lang="en-US" sz="1600" kern="1200"/>
        </a:p>
      </dsp:txBody>
      <dsp:txXfrm>
        <a:off x="0" y="582852"/>
        <a:ext cx="11143796" cy="1369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7B03A-6E7E-E7BC-2885-F3514A19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0B3E80-4675-1E70-F074-FE0A1496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13ACC-60D0-CAC4-43C1-BA6E1038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623F7-80D5-CBBD-1A4D-7DE0048C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424F6-B11C-EB6B-6532-651A420C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63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6001D-CC3B-83A6-B17E-78B39CFB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098E37-D5F9-E4C9-BC30-D181CA59E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7C6F9-1E82-6F86-B087-91FB9B3C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DE5D7D-0497-3ABD-726E-1F3707B9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61F8EB-6B9A-6319-255A-F2A6A764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38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A1C1BE-4930-C175-0A5D-82EB96DCC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730F83-5FF2-0002-FE72-354F2A375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1FAA1-719D-AAC0-0F3E-C55E2D7A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12C562-4043-C28E-E2CE-783F63D6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9511D-0BC9-057F-7D2D-CD058191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42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6093E-9FA3-3D41-9967-3478FE9D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D9811-B2A3-0074-9A4D-56898558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625B6D-44FC-21D8-5537-AC48FD4E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FA90A4-9BE8-91A5-0232-F355B40C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C364CE-F9B4-3DD5-9332-30117D39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53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6FC66-E821-FCA0-5945-A312980E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49CC14-ED5B-D927-3434-AF79D957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53D99-AA58-ECA1-AC5C-E7804DB0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B5BC2-A9A7-2C32-5105-1A1D3C6F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504B1-4676-6F5C-F9CB-827148E7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56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E8C8A-A5B3-643E-CFBE-2BCDAE7A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A11263-B06D-2522-4192-E1E9B5502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E2AF0D-01DB-333D-7332-5A2670B5D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8AB09B-0B8B-FB48-4119-A8B0616C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C4FD73-2055-29D2-4232-3DAA51BA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B33C7F-8C81-C300-4C7E-8B9D9A17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97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3FC95-CA96-2EB8-3425-6131BB32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C9DC16-63DB-3225-1876-9CD1C85B5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CBF2AD-30B8-95CD-1C14-4259A1EA9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3801B3-2852-2C9B-640A-E1C74BC63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A6DF2D-5859-06CA-91B2-2C944AE07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388CE4-184C-D8C4-DBC0-56FA310C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F9DF51-428B-7FC4-D839-9037AAE6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569F29-E84D-E038-52A0-B208705E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21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5D699-DA06-FC8B-6D4F-478F8099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5DAB82-1217-DC35-773B-5404978B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0FCB2C-BB46-7DE5-3A62-F1267CD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79E83F-AB00-894B-AB64-F6310D4E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81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AA1E1D-D8E2-95FF-AB14-81E79BA6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28F3C8-682D-ED31-85A4-E0162016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71811C-B386-82FB-05A1-C870890A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2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FE39D-2E1A-C4D7-9891-B4B42555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012B5-20E1-6B66-290A-35EF928BD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541DAC-34DD-720C-2673-758066598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F01E0C-560B-4734-9DCA-4309F5F2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952C4D-9477-9AB4-9062-01A4E567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44FCE-679A-B69D-585E-2F9C6C24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F10D3-EB4E-9419-0CD8-C10AF44D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0B80C4-83B3-6073-B373-264E4115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408C6E-ED80-6FA5-3904-0593E06D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C140C0-79A7-DEAD-35DD-A725A243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E94-240B-49C5-9089-7412333F63ED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C2091E-5B2D-45BA-EFD3-B1C9FB1B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E5DB26-937C-3F4F-F266-8B636CDF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60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E0EA39-41CB-6BD4-A397-819A14ED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3F4B6-8474-4CF6-CD1A-F1330C6E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EF8800-0AB4-CCD4-FB22-9C72337C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AE94-240B-49C5-9089-7412333F63ED}" type="datetimeFigureOut">
              <a:rPr lang="de-DE" smtClean="0"/>
              <a:t>19.09.2023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A09D4-FE68-C495-F3A7-DD36C3E3B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2506E-01A2-A241-F7FD-A6BC3B239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93B68-C2C5-4657-B93D-5376A013BF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1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.codeandcoke.com/apuntes:array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A2607316-243B-8A43-75F5-D128CD68E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2344" y="2065176"/>
            <a:ext cx="9878352" cy="22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69981-490C-F187-F320-D10C8815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15" y="1825584"/>
            <a:ext cx="10515600" cy="1178832"/>
          </a:xfrm>
        </p:spPr>
        <p:txBody>
          <a:bodyPr/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Получить доступ к длине массива можно с помощью переменной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Menlo"/>
              </a:rPr>
              <a:t>length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52AAD0-A01A-8A3A-9D7C-67F3DE75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15" y="3564400"/>
            <a:ext cx="1131694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создали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массив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целых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чисел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на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10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элементов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и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присвоили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ему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имя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myArray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myArray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new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вывели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в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консоль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длину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массива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то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есть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количество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элементов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которые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мы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можем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поместить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в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массив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myArray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length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kumimoji="0" lang="ru-RU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ru-RU" altLang="de-DE" i="1" dirty="0">
                <a:solidFill>
                  <a:srgbClr val="8C8C8C"/>
                </a:solidFill>
                <a:latin typeface="JetBrains Mono"/>
              </a:rPr>
              <a:t>// 10</a:t>
            </a:r>
            <a:endParaRPr lang="de-DE" altLang="de-DE" i="1" dirty="0">
              <a:solidFill>
                <a:srgbClr val="8C8C8C"/>
              </a:solidFill>
              <a:latin typeface="JetBrains Mono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07B841D-4F9B-AF61-AA8A-49305308E2D7}"/>
              </a:ext>
            </a:extLst>
          </p:cNvPr>
          <p:cNvSpPr txBox="1"/>
          <p:nvPr/>
        </p:nvSpPr>
        <p:spPr>
          <a:xfrm>
            <a:off x="253015" y="625255"/>
            <a:ext cx="117959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altLang="de-DE" sz="5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myArray</a:t>
            </a:r>
            <a:r>
              <a:rPr kumimoji="0" lang="de-DE" altLang="de-DE" sz="5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de-DE" altLang="de-DE" sz="5400" b="0" i="0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length</a:t>
            </a:r>
            <a:r>
              <a:rPr kumimoji="0" lang="de-DE" altLang="de-DE" sz="5400" b="0" i="0" u="none" strike="noStrike" cap="none" normalizeH="0" baseline="0" dirty="0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 – </a:t>
            </a:r>
            <a:r>
              <a:rPr kumimoji="0" lang="ru-RU" altLang="de-DE" sz="5400" b="0" i="0" u="none" strike="noStrike" cap="none" normalizeH="0" baseline="0" dirty="0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узнать размер </a:t>
            </a:r>
            <a:r>
              <a:rPr kumimoji="0" lang="ru-RU" altLang="de-DE" sz="5400" b="0" i="0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масива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0583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DEAF9-2A69-12F4-59C8-891CC765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массива и доступ к его элементам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634A7-3967-D2EB-6FC2-738C1BA7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5999"/>
          </a:xfrm>
        </p:spPr>
        <p:txBody>
          <a:bodyPr/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Инициализация массива — это заполнение его конкретными данными (не по умолчанию).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E9CEAF-47FD-B0ED-F699-B05E4723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46453"/>
            <a:ext cx="1026062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new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String[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ru-RU" altLang="de-DE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в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первую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ячейку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то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есть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в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ячейку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с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нулевым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номером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мы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записали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строку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Winter. 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Тут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мы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получаем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доступ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к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нулевому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элементу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массива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и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записываем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туда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конкретное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значение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"Winter"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проделываем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ту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же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процедуру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с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ячейкой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номер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1 (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второй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)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"Spring"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...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номер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2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"Summer"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и с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последней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номер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3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"Autumn"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98623A8-EC2D-D7A6-09EB-962DD5AF5472}"/>
              </a:ext>
            </a:extLst>
          </p:cNvPr>
          <p:cNvSpPr txBox="1"/>
          <p:nvPr/>
        </p:nvSpPr>
        <p:spPr>
          <a:xfrm>
            <a:off x="8347789" y="6393644"/>
            <a:ext cx="753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В первый бокал наливаете воду.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80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6E364B34-6B20-623A-577E-2BF20BA82150}"/>
              </a:ext>
            </a:extLst>
          </p:cNvPr>
          <p:cNvSpPr/>
          <p:nvPr/>
        </p:nvSpPr>
        <p:spPr>
          <a:xfrm>
            <a:off x="5913438" y="2406881"/>
            <a:ext cx="2303715" cy="53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F759C65-717D-710A-6259-70BB94BBC279}"/>
              </a:ext>
            </a:extLst>
          </p:cNvPr>
          <p:cNvSpPr/>
          <p:nvPr/>
        </p:nvSpPr>
        <p:spPr>
          <a:xfrm>
            <a:off x="5101014" y="2406881"/>
            <a:ext cx="615541" cy="53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D2F9C9A-E3A9-6DF6-7727-8451372F5CC1}"/>
              </a:ext>
            </a:extLst>
          </p:cNvPr>
          <p:cNvSpPr/>
          <p:nvPr/>
        </p:nvSpPr>
        <p:spPr>
          <a:xfrm>
            <a:off x="3334139" y="2407298"/>
            <a:ext cx="1747934" cy="53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E2DAAF-36A1-8C33-7F14-1279794A37E3}"/>
              </a:ext>
            </a:extLst>
          </p:cNvPr>
          <p:cNvSpPr txBox="1"/>
          <p:nvPr/>
        </p:nvSpPr>
        <p:spPr>
          <a:xfrm>
            <a:off x="3415004" y="235637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seasons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32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de-DE" altLang="de-DE" sz="32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Consolas" panose="020B0609020204030204" pitchFamily="49" charset="0"/>
              </a:rPr>
              <a:t>"Winter"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sz="3200" dirty="0">
              <a:latin typeface="Consolas" panose="020B06090202040302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0301DC-AA66-5239-63BA-7B2DF402D0B8}"/>
              </a:ext>
            </a:extLst>
          </p:cNvPr>
          <p:cNvSpPr txBox="1"/>
          <p:nvPr/>
        </p:nvSpPr>
        <p:spPr>
          <a:xfrm>
            <a:off x="1929742" y="4232830"/>
            <a:ext cx="322235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Обращаемся к массиву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BACFEA-80B8-1C9B-F3A3-F5AAFAE73BDE}"/>
              </a:ext>
            </a:extLst>
          </p:cNvPr>
          <p:cNvSpPr txBox="1"/>
          <p:nvPr/>
        </p:nvSpPr>
        <p:spPr>
          <a:xfrm>
            <a:off x="3528009" y="896129"/>
            <a:ext cx="595021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Обращаемся к ячейке в массиве по индексу</a:t>
            </a:r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63FE45-BB1E-40AC-3D6D-E9CC958A373A}"/>
              </a:ext>
            </a:extLst>
          </p:cNvPr>
          <p:cNvSpPr txBox="1"/>
          <p:nvPr/>
        </p:nvSpPr>
        <p:spPr>
          <a:xfrm>
            <a:off x="5913438" y="4805238"/>
            <a:ext cx="572899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Присваиваем значение указанной ячейке</a:t>
            </a:r>
            <a:endParaRPr lang="de-DE" sz="2400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2C67D494-98A3-8E5B-D727-A84D9EBCEEA2}"/>
              </a:ext>
            </a:extLst>
          </p:cNvPr>
          <p:cNvCxnSpPr/>
          <p:nvPr/>
        </p:nvCxnSpPr>
        <p:spPr>
          <a:xfrm rot="5400000" flipH="1" flipV="1">
            <a:off x="5407803" y="1367967"/>
            <a:ext cx="1105488" cy="108514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71565A2A-0200-439F-2A4C-D3654980195C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6940474" y="2967775"/>
            <a:ext cx="1864509" cy="181041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7D35CC70-DC02-940A-F8BF-2D762DD2798F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3202238" y="3279830"/>
            <a:ext cx="1291683" cy="61431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9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6E364B34-6B20-623A-577E-2BF20BA82150}"/>
              </a:ext>
            </a:extLst>
          </p:cNvPr>
          <p:cNvSpPr/>
          <p:nvPr/>
        </p:nvSpPr>
        <p:spPr>
          <a:xfrm>
            <a:off x="3114261" y="2441767"/>
            <a:ext cx="3504253" cy="53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F759C65-717D-710A-6259-70BB94BBC279}"/>
              </a:ext>
            </a:extLst>
          </p:cNvPr>
          <p:cNvSpPr/>
          <p:nvPr/>
        </p:nvSpPr>
        <p:spPr>
          <a:xfrm>
            <a:off x="8357123" y="2429838"/>
            <a:ext cx="578534" cy="53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D2F9C9A-E3A9-6DF6-7727-8451372F5CC1}"/>
              </a:ext>
            </a:extLst>
          </p:cNvPr>
          <p:cNvSpPr/>
          <p:nvPr/>
        </p:nvSpPr>
        <p:spPr>
          <a:xfrm>
            <a:off x="6671393" y="2441765"/>
            <a:ext cx="1632851" cy="533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E2DAAF-36A1-8C33-7F14-1279794A37E3}"/>
              </a:ext>
            </a:extLst>
          </p:cNvPr>
          <p:cNvSpPr txBox="1"/>
          <p:nvPr/>
        </p:nvSpPr>
        <p:spPr>
          <a:xfrm>
            <a:off x="3061381" y="2378911"/>
            <a:ext cx="7557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de-DE" sz="3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de-DE" altLang="de-D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season</a:t>
            </a:r>
            <a:r>
              <a:rPr lang="de-DE" altLang="de-D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seasons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32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endParaRPr lang="de-DE" sz="3200" dirty="0">
              <a:latin typeface="Consolas" panose="020B06090202040302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0301DC-AA66-5239-63BA-7B2DF402D0B8}"/>
              </a:ext>
            </a:extLst>
          </p:cNvPr>
          <p:cNvSpPr txBox="1"/>
          <p:nvPr/>
        </p:nvSpPr>
        <p:spPr>
          <a:xfrm>
            <a:off x="7396820" y="4492889"/>
            <a:ext cx="322235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Обращаемся к массиву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BACFEA-80B8-1C9B-F3A3-F5AAFAE73BDE}"/>
              </a:ext>
            </a:extLst>
          </p:cNvPr>
          <p:cNvSpPr txBox="1"/>
          <p:nvPr/>
        </p:nvSpPr>
        <p:spPr>
          <a:xfrm>
            <a:off x="4293477" y="610705"/>
            <a:ext cx="595021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Обращаемся к ячейке в массиве по индексу</a:t>
            </a:r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63FE45-BB1E-40AC-3D6D-E9CC958A373A}"/>
              </a:ext>
            </a:extLst>
          </p:cNvPr>
          <p:cNvSpPr txBox="1"/>
          <p:nvPr/>
        </p:nvSpPr>
        <p:spPr>
          <a:xfrm>
            <a:off x="1161046" y="4855001"/>
            <a:ext cx="50780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Записываем значение в переменную</a:t>
            </a:r>
            <a:endParaRPr lang="de-DE" sz="2400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2C67D494-98A3-8E5B-D727-A84D9EBCEEA2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V="1">
            <a:off x="7230921" y="1110036"/>
            <a:ext cx="1434454" cy="135912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71565A2A-0200-439F-2A4C-D3654980195C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3181042" y="3482703"/>
            <a:ext cx="1891315" cy="85328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7D35CC70-DC02-940A-F8BF-2D762DD2798F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7564693" y="3049582"/>
            <a:ext cx="1517275" cy="136933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161E3F3-56E8-2332-1893-8BE7A9E1892D}"/>
              </a:ext>
            </a:extLst>
          </p:cNvPr>
          <p:cNvSpPr txBox="1"/>
          <p:nvPr/>
        </p:nvSpPr>
        <p:spPr>
          <a:xfrm>
            <a:off x="8148734" y="6247295"/>
            <a:ext cx="307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Пьем воду из первого бокала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63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CC031BF-627B-BA7F-3D75-68E1A4E12D89}"/>
              </a:ext>
            </a:extLst>
          </p:cNvPr>
          <p:cNvSpPr txBox="1"/>
          <p:nvPr/>
        </p:nvSpPr>
        <p:spPr>
          <a:xfrm>
            <a:off x="416766" y="538362"/>
            <a:ext cx="11190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Инициализацию также можно провести по-другому, совместив с инициализацией и объявлением: </a:t>
            </a:r>
            <a:endParaRPr lang="de-DE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7E863B9-41EA-CC3B-F917-7C735A6FB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609" y="2924378"/>
            <a:ext cx="989666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Menlo"/>
              </a:rPr>
              <a:t>String[] </a:t>
            </a:r>
            <a:r>
              <a:rPr lang="de-DE" altLang="de-DE" sz="2400" dirty="0" err="1">
                <a:solidFill>
                  <a:srgbClr val="000000"/>
                </a:solidFill>
                <a:latin typeface="Menlo"/>
              </a:rPr>
              <a:t>seasons</a:t>
            </a:r>
            <a:r>
              <a:rPr lang="de-DE" altLang="de-DE" sz="2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de-DE" altLang="de-DE" sz="2400" dirty="0" err="1">
                <a:solidFill>
                  <a:srgbClr val="000000"/>
                </a:solidFill>
                <a:latin typeface="Menlo"/>
              </a:rPr>
              <a:t>new</a:t>
            </a:r>
            <a:r>
              <a:rPr lang="de-DE" altLang="de-DE" sz="2400" dirty="0">
                <a:solidFill>
                  <a:srgbClr val="000000"/>
                </a:solidFill>
                <a:latin typeface="Menlo"/>
              </a:rPr>
              <a:t> String[] {</a:t>
            </a:r>
            <a:r>
              <a:rPr lang="de-DE" altLang="de-DE" sz="2400" dirty="0">
                <a:solidFill>
                  <a:srgbClr val="008000"/>
                </a:solidFill>
                <a:latin typeface="Menlo"/>
              </a:rPr>
              <a:t>"Winter", "Spring", "Summer", "Autumn"</a:t>
            </a:r>
            <a:r>
              <a:rPr lang="de-DE" altLang="de-DE" sz="2400" dirty="0">
                <a:solidFill>
                  <a:srgbClr val="000000"/>
                </a:solidFill>
                <a:latin typeface="Menlo"/>
              </a:rPr>
              <a:t>};</a:t>
            </a:r>
            <a:endParaRPr lang="ru-RU" altLang="de-DE" sz="2400" dirty="0">
              <a:solidFill>
                <a:srgbClr val="000000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String[]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= 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"Winter"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"Spring"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"Summer"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"Autumn"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};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1B8FE94-F9D4-3A42-9BB0-311120F1C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EACB1-2EC3-8FAB-CB77-15205173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варианты 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84D2B8-7BDF-8F3B-14F8-29EB70A93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06" y="1991431"/>
            <a:ext cx="1056847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String[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4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"Winter"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"Spring"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"Summer"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3777E6"/>
                </a:solidFill>
                <a:effectLst/>
                <a:latin typeface="JetBrains Mono"/>
              </a:rPr>
              <a:t>3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"Autumn"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String[]{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"Winter"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"Spring"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"Summer"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"Autumn"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seasons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"Winter"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"Spring"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"Summer"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"Autumn"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3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682D9-530B-D7D8-5B5A-00B60628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Как вывести массив в Java на экран?</a:t>
            </a:r>
            <a:b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AEEBB4-B4CB-7C57-615D-07E68813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 помощью цикла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for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28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05909-7F14-212F-5B7B-9591B1FE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Объявление и инициализация</a:t>
            </a:r>
            <a:br>
              <a:rPr lang="ru-RU" b="1" i="0" dirty="0">
                <a:effectLst/>
                <a:latin typeface="Söhne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0C4BD-297D-A34E-B7EA-E4036DA8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Пример: Покупка полок для книг. Сначала вы выбираете, сколько полок будет в шкафу (размер массива), а затем начинаете их заполнять.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77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BD620-39C1-ACEB-E27E-A438E617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Доступ к элементам</a:t>
            </a:r>
            <a:br>
              <a:rPr lang="ru-RU" b="1" i="0" dirty="0">
                <a:effectLst/>
                <a:latin typeface="Söhne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4C248-7ED5-7F5E-253B-8F7BE23F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Представьте, что у вас есть коробка для обуви с отделениями. Вы ставите туфли в первое отделение (</a:t>
            </a:r>
            <a:r>
              <a:rPr lang="ru-RU" dirty="0" err="1"/>
              <a:t>arr</a:t>
            </a:r>
            <a:r>
              <a:rPr lang="ru-RU" dirty="0"/>
              <a:t>[0] = "туфли";) и ботинки во второе (</a:t>
            </a:r>
            <a:r>
              <a:rPr lang="ru-RU" dirty="0" err="1"/>
              <a:t>arr</a:t>
            </a:r>
            <a:r>
              <a:rPr lang="ru-RU" dirty="0"/>
              <a:t>[1] = "ботинки";).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982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04D33-6015-3581-9EC4-35359826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Циклы и массивы</a:t>
            </a:r>
            <a:br>
              <a:rPr lang="ru-RU" b="1" i="0" dirty="0">
                <a:effectLst/>
                <a:latin typeface="Söhne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10A7B-0090-E9CE-2122-3D604F1B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Каждый день почтальон раскладывает письма. Это можно сравнить с проходом по массиву и внесением изменений в каждый его элемент.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8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121" y="457200"/>
            <a:ext cx="10563758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C388D-9987-D228-061C-08EE7354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254" y="2133658"/>
            <a:ext cx="5306623" cy="1096172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defTabSz="778520">
              <a:spcBef>
                <a:spcPts val="851"/>
              </a:spcBef>
              <a:buNone/>
            </a:pPr>
            <a:r>
              <a:rPr lang="ru-RU" sz="2384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Массив — это структура данных, которая хранит элементы одного типа.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7765580-00A6-BBD4-0FEA-995846D5830D}"/>
              </a:ext>
            </a:extLst>
          </p:cNvPr>
          <p:cNvSpPr txBox="1">
            <a:spLocks/>
          </p:cNvSpPr>
          <p:nvPr/>
        </p:nvSpPr>
        <p:spPr>
          <a:xfrm>
            <a:off x="5136866" y="4410932"/>
            <a:ext cx="5432022" cy="11087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78520">
              <a:spcBef>
                <a:spcPts val="851"/>
              </a:spcBef>
              <a:buNone/>
            </a:pPr>
            <a:r>
              <a:rPr lang="ru-RU" sz="2384" dirty="0">
                <a:solidFill>
                  <a:srgbClr val="374151"/>
                </a:solidFill>
                <a:latin typeface="Söhne"/>
              </a:rPr>
              <a:t>шкаф с ячейками. В каждой ячейке лежит определённый предмет (книга, обувь и т.д.). Все ячейки одного размера.</a:t>
            </a:r>
            <a:endParaRPr lang="de-DE" sz="2384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7808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D8B8B-C720-C6EB-5953-20934DE9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Задачи для закрепления:</a:t>
            </a:r>
            <a:br>
              <a:rPr lang="ru-RU" b="1" i="0" dirty="0">
                <a:effectLst/>
                <a:latin typeface="Söhne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5FF53-11CF-FF16-F136-BA0D9329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Найти сумму всех элементов массива.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ru-RU" b="1" i="0" dirty="0">
                <a:effectLst/>
                <a:latin typeface="Söhne"/>
              </a:rPr>
              <a:t>Найти максимальный элемент в массиве.</a:t>
            </a:r>
          </a:p>
          <a:p>
            <a:r>
              <a:rPr lang="ru-RU" b="1" i="0" dirty="0">
                <a:effectLst/>
                <a:latin typeface="Söhne"/>
              </a:rPr>
              <a:t>Перевернуть массив.</a:t>
            </a:r>
            <a:endParaRPr lang="ru-RU" b="1" dirty="0">
              <a:latin typeface="Söhne"/>
            </a:endParaRPr>
          </a:p>
          <a:p>
            <a:r>
              <a:rPr lang="ru-RU" b="1" i="0" dirty="0">
                <a:effectLst/>
                <a:latin typeface="Söhne"/>
              </a:rPr>
              <a:t>Проверить, есть ли в массиве определённое число.</a:t>
            </a:r>
            <a:endParaRPr lang="ru-RU" b="1" dirty="0">
              <a:latin typeface="Söhne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2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ECD8F2D-0B3D-0891-2F04-BDF662F3F515}"/>
              </a:ext>
            </a:extLst>
          </p:cNvPr>
          <p:cNvGrpSpPr/>
          <p:nvPr/>
        </p:nvGrpSpPr>
        <p:grpSpPr>
          <a:xfrm>
            <a:off x="2419739" y="826543"/>
            <a:ext cx="6892213" cy="650031"/>
            <a:chOff x="1032588" y="4914123"/>
            <a:chExt cx="10052176" cy="104502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8C6B7CB-A25D-4E5A-5A20-75273B0D90F7}"/>
                </a:ext>
              </a:extLst>
            </p:cNvPr>
            <p:cNvSpPr/>
            <p:nvPr/>
          </p:nvSpPr>
          <p:spPr>
            <a:xfrm>
              <a:off x="1032588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156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EAA7D4B-28F0-13CC-A75F-87859ADCA28E}"/>
                </a:ext>
              </a:extLst>
            </p:cNvPr>
            <p:cNvSpPr/>
            <p:nvPr/>
          </p:nvSpPr>
          <p:spPr>
            <a:xfrm>
              <a:off x="2289110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11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EB694DD-7E64-DF97-BA11-68A983BA44D5}"/>
                </a:ext>
              </a:extLst>
            </p:cNvPr>
            <p:cNvSpPr/>
            <p:nvPr/>
          </p:nvSpPr>
          <p:spPr>
            <a:xfrm>
              <a:off x="3545632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25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39C6379-286C-81EC-F12B-DC1FC3A9B8F6}"/>
                </a:ext>
              </a:extLst>
            </p:cNvPr>
            <p:cNvSpPr/>
            <p:nvPr/>
          </p:nvSpPr>
          <p:spPr>
            <a:xfrm>
              <a:off x="4802154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55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653A4B7-CB09-E04A-2DCD-5B14D4D9EBF5}"/>
                </a:ext>
              </a:extLst>
            </p:cNvPr>
            <p:cNvSpPr/>
            <p:nvPr/>
          </p:nvSpPr>
          <p:spPr>
            <a:xfrm>
              <a:off x="6058676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65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04C9EFE-B490-B2DB-2426-1A33C7618F2F}"/>
                </a:ext>
              </a:extLst>
            </p:cNvPr>
            <p:cNvSpPr/>
            <p:nvPr/>
          </p:nvSpPr>
          <p:spPr>
            <a:xfrm>
              <a:off x="7315198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40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D9AA0D8-3892-1F0C-922B-E3D7A3B98FF3}"/>
                </a:ext>
              </a:extLst>
            </p:cNvPr>
            <p:cNvSpPr/>
            <p:nvPr/>
          </p:nvSpPr>
          <p:spPr>
            <a:xfrm>
              <a:off x="8571720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11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94025ED-D64E-11EA-1807-0BB94FC23AAB}"/>
                </a:ext>
              </a:extLst>
            </p:cNvPr>
            <p:cNvSpPr/>
            <p:nvPr/>
          </p:nvSpPr>
          <p:spPr>
            <a:xfrm>
              <a:off x="9828242" y="4914123"/>
              <a:ext cx="1256522" cy="1045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147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EA914BD-03D4-F40E-5A83-0B28492C8523}"/>
              </a:ext>
            </a:extLst>
          </p:cNvPr>
          <p:cNvGrpSpPr/>
          <p:nvPr/>
        </p:nvGrpSpPr>
        <p:grpSpPr>
          <a:xfrm>
            <a:off x="2419739" y="1519340"/>
            <a:ext cx="6892212" cy="283802"/>
            <a:chOff x="1032588" y="3355912"/>
            <a:chExt cx="10052176" cy="1045028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2753B51-4C0A-C5F8-FADE-264F462E0152}"/>
                </a:ext>
              </a:extLst>
            </p:cNvPr>
            <p:cNvSpPr/>
            <p:nvPr/>
          </p:nvSpPr>
          <p:spPr>
            <a:xfrm>
              <a:off x="1032588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ED7058E-3544-4098-E2F1-A848EBFE6436}"/>
                </a:ext>
              </a:extLst>
            </p:cNvPr>
            <p:cNvSpPr/>
            <p:nvPr/>
          </p:nvSpPr>
          <p:spPr>
            <a:xfrm>
              <a:off x="2289110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C7628F7-8D9C-2691-4438-02CD61A48D49}"/>
                </a:ext>
              </a:extLst>
            </p:cNvPr>
            <p:cNvSpPr/>
            <p:nvPr/>
          </p:nvSpPr>
          <p:spPr>
            <a:xfrm>
              <a:off x="3545632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F663DDB-B4E3-B584-0444-CB462B76868B}"/>
                </a:ext>
              </a:extLst>
            </p:cNvPr>
            <p:cNvSpPr/>
            <p:nvPr/>
          </p:nvSpPr>
          <p:spPr>
            <a:xfrm>
              <a:off x="4802154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CEAFD5E-2BF3-99CC-12A8-1C3007C13DED}"/>
                </a:ext>
              </a:extLst>
            </p:cNvPr>
            <p:cNvSpPr/>
            <p:nvPr/>
          </p:nvSpPr>
          <p:spPr>
            <a:xfrm>
              <a:off x="6058676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512ED6A-39C2-A4F9-B569-03D8ECBD2216}"/>
                </a:ext>
              </a:extLst>
            </p:cNvPr>
            <p:cNvSpPr/>
            <p:nvPr/>
          </p:nvSpPr>
          <p:spPr>
            <a:xfrm>
              <a:off x="7315198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E970FED-C839-BFC4-822F-18F843744D51}"/>
                </a:ext>
              </a:extLst>
            </p:cNvPr>
            <p:cNvSpPr/>
            <p:nvPr/>
          </p:nvSpPr>
          <p:spPr>
            <a:xfrm>
              <a:off x="8571720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A620DCA-1F6D-C6A0-4D58-F6F179D1CBC8}"/>
                </a:ext>
              </a:extLst>
            </p:cNvPr>
            <p:cNvSpPr/>
            <p:nvPr/>
          </p:nvSpPr>
          <p:spPr>
            <a:xfrm>
              <a:off x="9828242" y="3355912"/>
              <a:ext cx="1256522" cy="104502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7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B9DBD775-AAD0-7203-8069-C7E40A1F1358}"/>
              </a:ext>
            </a:extLst>
          </p:cNvPr>
          <p:cNvSpPr txBox="1"/>
          <p:nvPr/>
        </p:nvSpPr>
        <p:spPr>
          <a:xfrm>
            <a:off x="1169437" y="966892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Elements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259CCF-4845-97A8-8116-13B47CB1F7FB}"/>
              </a:ext>
            </a:extLst>
          </p:cNvPr>
          <p:cNvSpPr txBox="1"/>
          <p:nvPr/>
        </p:nvSpPr>
        <p:spPr>
          <a:xfrm>
            <a:off x="1166392" y="1433810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</a:t>
            </a:r>
          </a:p>
        </p:txBody>
      </p:sp>
      <p:graphicFrame>
        <p:nvGraphicFramePr>
          <p:cNvPr id="39" name="Textfeld 34">
            <a:extLst>
              <a:ext uri="{FF2B5EF4-FFF2-40B4-BE49-F238E27FC236}">
                <a16:creationId xmlns:a16="http://schemas.microsoft.com/office/drawing/2014/main" id="{C190AA53-9F37-3110-571C-9BF0C1F0ACD3}"/>
              </a:ext>
            </a:extLst>
          </p:cNvPr>
          <p:cNvGraphicFramePr/>
          <p:nvPr/>
        </p:nvGraphicFramePr>
        <p:xfrm>
          <a:off x="357738" y="2957422"/>
          <a:ext cx="11143796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12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C229B2-2055-1718-1564-B7468D14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u-RU" sz="4000">
                <a:solidFill>
                  <a:schemeClr val="bg1"/>
                </a:solidFill>
              </a:rPr>
              <a:t>Типы массивов</a:t>
            </a:r>
            <a:endParaRPr lang="de-DE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4A9AA-E550-4437-39B4-EE618950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04" y="2217343"/>
            <a:ext cx="11660222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Java </a:t>
            </a:r>
            <a:r>
              <a:rPr lang="ru-RU" sz="2000" dirty="0"/>
              <a:t>все еще является строго типизированным языком. Массивы не исключение.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Как и с переменными при создании массива мы обязаны определить тип массива</a:t>
            </a:r>
          </a:p>
          <a:p>
            <a:r>
              <a:rPr lang="ru-RU" sz="2000" dirty="0"/>
              <a:t>Указанный тип массива говорит о том какой тип элементов будет хранить массив</a:t>
            </a:r>
          </a:p>
          <a:p>
            <a:r>
              <a:rPr lang="ru-RU" sz="2000" dirty="0"/>
              <a:t>Массив может хранить элементы только одного типа. Мешать разные типы в массиве не возможно!</a:t>
            </a:r>
          </a:p>
          <a:p>
            <a:r>
              <a:rPr lang="ru-RU" sz="2000" dirty="0"/>
              <a:t>Пример объявления массива</a:t>
            </a:r>
            <a:r>
              <a:rPr lang="de-DE" sz="2000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Указываем тип</a:t>
            </a:r>
            <a:r>
              <a:rPr lang="de-DE" sz="2000" dirty="0"/>
              <a:t>: 		</a:t>
            </a:r>
            <a:r>
              <a:rPr lang="de-DE" sz="2000" dirty="0" err="1">
                <a:latin typeface="Consolas" panose="020B0609020204030204" pitchFamily="49" charset="0"/>
              </a:rPr>
              <a:t>int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или</a:t>
            </a:r>
            <a:r>
              <a:rPr lang="de-DE" sz="2000" dirty="0">
                <a:latin typeface="Consolas" panose="020B0609020204030204" pitchFamily="49" charset="0"/>
              </a:rPr>
              <a:t> double</a:t>
            </a:r>
            <a:r>
              <a:rPr lang="ru-RU" sz="2000" dirty="0">
                <a:latin typeface="Consolas" panose="020B0609020204030204" pitchFamily="49" charset="0"/>
              </a:rPr>
              <a:t> или</a:t>
            </a:r>
            <a:r>
              <a:rPr lang="de-DE" sz="2000" dirty="0">
                <a:latin typeface="Consolas" panose="020B0609020204030204" pitchFamily="49" charset="0"/>
              </a:rPr>
              <a:t> String </a:t>
            </a:r>
            <a:r>
              <a:rPr lang="ru-RU" sz="2000" dirty="0">
                <a:latin typeface="Consolas" panose="020B0609020204030204" pitchFamily="49" charset="0"/>
              </a:rPr>
              <a:t>…</a:t>
            </a:r>
            <a:endParaRPr lang="de-DE" sz="2000" dirty="0"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Указывает на массив</a:t>
            </a:r>
            <a:r>
              <a:rPr lang="de-DE" sz="2000" dirty="0"/>
              <a:t>: 	</a:t>
            </a:r>
            <a:r>
              <a:rPr lang="de-DE" sz="2000" dirty="0" err="1">
                <a:latin typeface="Consolas" panose="020B0609020204030204" pitchFamily="49" charset="0"/>
              </a:rPr>
              <a:t>int</a:t>
            </a:r>
            <a:r>
              <a:rPr lang="de-DE" sz="2000" dirty="0">
                <a:latin typeface="Consolas" panose="020B0609020204030204" pitchFamily="49" charset="0"/>
              </a:rPr>
              <a:t>[], double[], String[]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Присваиваем имя</a:t>
            </a:r>
            <a:r>
              <a:rPr lang="de-DE" sz="2000" dirty="0"/>
              <a:t>:</a:t>
            </a:r>
            <a:r>
              <a:rPr lang="ru-RU" sz="2000" dirty="0"/>
              <a:t> </a:t>
            </a:r>
            <a:r>
              <a:rPr lang="de-DE" sz="2000" dirty="0"/>
              <a:t>	</a:t>
            </a:r>
            <a:r>
              <a:rPr lang="de-DE" sz="2000" dirty="0" err="1">
                <a:latin typeface="Consolas" panose="020B0609020204030204" pitchFamily="49" charset="0"/>
              </a:rPr>
              <a:t>int</a:t>
            </a:r>
            <a:r>
              <a:rPr lang="de-DE" sz="2000" dirty="0">
                <a:latin typeface="Consolas" panose="020B0609020204030204" pitchFamily="49" charset="0"/>
              </a:rPr>
              <a:t>[] </a:t>
            </a:r>
            <a:r>
              <a:rPr lang="de-DE" sz="2000" dirty="0" err="1">
                <a:latin typeface="Consolas" panose="020B0609020204030204" pitchFamily="49" charset="0"/>
              </a:rPr>
              <a:t>intArr</a:t>
            </a:r>
            <a:r>
              <a:rPr lang="de-DE" sz="2000" dirty="0">
                <a:latin typeface="Consolas" panose="020B0609020204030204" pitchFamily="49" charset="0"/>
              </a:rPr>
              <a:t>, double </a:t>
            </a:r>
            <a:r>
              <a:rPr lang="de-DE" sz="2000" dirty="0" err="1">
                <a:latin typeface="Consolas" panose="020B0609020204030204" pitchFamily="49" charset="0"/>
              </a:rPr>
              <a:t>doubleArr</a:t>
            </a:r>
            <a:r>
              <a:rPr lang="de-DE" sz="2000" dirty="0">
                <a:latin typeface="Consolas" panose="020B0609020204030204" pitchFamily="49" charset="0"/>
              </a:rPr>
              <a:t>[], String[] </a:t>
            </a:r>
            <a:r>
              <a:rPr lang="de-DE" sz="2000" dirty="0" err="1">
                <a:latin typeface="Consolas" panose="020B0609020204030204" pitchFamily="49" charset="0"/>
              </a:rPr>
              <a:t>stringArr</a:t>
            </a:r>
            <a:endParaRPr lang="ru-RU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ru-RU" sz="2000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6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5C9EDA-08A0-2D7E-4CD7-2241999C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Объявление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массива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9A8798-F9CC-76AD-A874-65B3CAFF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60" y="2737609"/>
            <a:ext cx="6768458" cy="292389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2400" b="1" i="0" u="none" strike="noStrike" cap="none" normalizeH="0" baseline="0" dirty="0">
                <a:ln>
                  <a:noFill/>
                </a:ln>
                <a:effectLst/>
              </a:rPr>
              <a:t>byte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[] </a:t>
            </a:r>
            <a:r>
              <a:rPr kumimoji="0" lang="en-US" altLang="de-DE" sz="2400" b="0" i="0" u="none" strike="noStrike" cap="none" normalizeH="0" baseline="0" dirty="0" err="1">
                <a:ln>
                  <a:noFill/>
                </a:ln>
                <a:effectLst/>
              </a:rPr>
              <a:t>byteArray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;       		</a:t>
            </a:r>
            <a: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  <a:t>// byte array</a:t>
            </a:r>
            <a:b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2400" b="1" i="0" u="none" strike="noStrike" cap="none" normalizeH="0" baseline="0" dirty="0">
                <a:ln>
                  <a:noFill/>
                </a:ln>
                <a:effectLst/>
              </a:rPr>
              <a:t>short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[] </a:t>
            </a:r>
            <a:r>
              <a:rPr kumimoji="0" lang="en-US" altLang="de-DE" sz="2400" b="0" i="0" u="none" strike="noStrike" cap="none" normalizeH="0" baseline="0" dirty="0" err="1">
                <a:ln>
                  <a:noFill/>
                </a:ln>
                <a:effectLst/>
              </a:rPr>
              <a:t>shortArray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;     		</a:t>
            </a:r>
            <a: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  <a:t>// short array</a:t>
            </a:r>
            <a:b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2400" b="1" i="0" u="none" strike="noStrike" cap="none" normalizeH="0" baseline="0" dirty="0">
                <a:ln>
                  <a:noFill/>
                </a:ln>
                <a:effectLst/>
              </a:rPr>
              <a:t>int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[] </a:t>
            </a:r>
            <a:r>
              <a:rPr kumimoji="0" lang="en-US" altLang="de-DE" sz="2400" b="0" i="0" u="none" strike="noStrike" cap="none" normalizeH="0" baseline="0" dirty="0" err="1">
                <a:ln>
                  <a:noFill/>
                </a:ln>
                <a:effectLst/>
              </a:rPr>
              <a:t>intArray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;         		</a:t>
            </a:r>
            <a: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  <a:t>// int array</a:t>
            </a:r>
            <a:b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2400" b="1" i="0" u="none" strike="noStrike" cap="none" normalizeH="0" baseline="0" dirty="0">
                <a:ln>
                  <a:noFill/>
                </a:ln>
                <a:effectLst/>
              </a:rPr>
              <a:t>long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[] </a:t>
            </a:r>
            <a:r>
              <a:rPr kumimoji="0" lang="en-US" altLang="de-DE" sz="2400" b="0" i="0" u="none" strike="noStrike" cap="none" normalizeH="0" baseline="0" dirty="0" err="1">
                <a:ln>
                  <a:noFill/>
                </a:ln>
                <a:effectLst/>
              </a:rPr>
              <a:t>longArray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;       		</a:t>
            </a:r>
            <a: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  <a:t>// long array</a:t>
            </a:r>
            <a:b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2400" b="1" i="0" u="none" strike="noStrike" cap="none" normalizeH="0" baseline="0" dirty="0">
                <a:ln>
                  <a:noFill/>
                </a:ln>
                <a:effectLst/>
              </a:rPr>
              <a:t>double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[] </a:t>
            </a:r>
            <a:r>
              <a:rPr kumimoji="0" lang="en-US" altLang="de-DE" sz="2400" b="0" i="0" u="none" strike="noStrike" cap="none" normalizeH="0" baseline="0" dirty="0" err="1">
                <a:ln>
                  <a:noFill/>
                </a:ln>
                <a:effectLst/>
              </a:rPr>
              <a:t>doubleArray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;   	</a:t>
            </a:r>
            <a: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  <a:t>// double array</a:t>
            </a:r>
            <a:b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2400" b="1" i="0" u="none" strike="noStrike" cap="none" normalizeH="0" baseline="0" dirty="0">
                <a:ln>
                  <a:noFill/>
                </a:ln>
                <a:effectLst/>
              </a:rPr>
              <a:t>float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[] </a:t>
            </a:r>
            <a:r>
              <a:rPr kumimoji="0" lang="en-US" altLang="de-DE" sz="2400" b="0" i="0" u="none" strike="noStrike" cap="none" normalizeH="0" baseline="0" dirty="0" err="1">
                <a:ln>
                  <a:noFill/>
                </a:ln>
                <a:effectLst/>
              </a:rPr>
              <a:t>floatArray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;     		</a:t>
            </a:r>
            <a: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  <a:t>// float array</a:t>
            </a:r>
            <a:b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String[] </a:t>
            </a:r>
            <a:r>
              <a:rPr kumimoji="0" lang="en-US" altLang="de-DE" sz="2400" b="0" i="0" u="none" strike="noStrike" cap="none" normalizeH="0" baseline="0" dirty="0" err="1">
                <a:ln>
                  <a:noFill/>
                </a:ln>
                <a:effectLst/>
              </a:rPr>
              <a:t>stringArray</a:t>
            </a:r>
            <a:r>
              <a:rPr kumimoji="0" lang="en-US" altLang="de-DE" sz="2400" b="0" i="0" u="none" strike="noStrike" cap="none" normalizeH="0" baseline="0" dirty="0">
                <a:ln>
                  <a:noFill/>
                </a:ln>
                <a:effectLst/>
              </a:rPr>
              <a:t>;   		</a:t>
            </a:r>
            <a:r>
              <a:rPr kumimoji="0" lang="en-US" altLang="de-DE" sz="2400" b="0" i="1" u="none" strike="noStrike" cap="none" normalizeH="0" baseline="0" dirty="0">
                <a:ln>
                  <a:noFill/>
                </a:ln>
                <a:effectLst/>
              </a:rPr>
              <a:t>// String array</a:t>
            </a:r>
            <a:endParaRPr kumimoji="0" lang="en-US" altLang="de-DE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258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D3D61-830A-0761-62BC-E579F2BD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создать массив?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9E0470-C0C9-4A49-5771-FEDB2D764939}"/>
              </a:ext>
            </a:extLst>
          </p:cNvPr>
          <p:cNvSpPr/>
          <p:nvPr/>
        </p:nvSpPr>
        <p:spPr>
          <a:xfrm>
            <a:off x="3837203" y="2440179"/>
            <a:ext cx="3379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e-DE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[8]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99CB339-4522-85C4-204D-99EB12B8F80C}"/>
              </a:ext>
            </a:extLst>
          </p:cNvPr>
          <p:cNvSpPr txBox="1"/>
          <p:nvPr/>
        </p:nvSpPr>
        <p:spPr>
          <a:xfrm>
            <a:off x="1113454" y="3906317"/>
            <a:ext cx="2730759" cy="1200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Массивы это объекты, все объекты создаются с использованием помощью оператора </a:t>
            </a:r>
            <a:r>
              <a:rPr lang="de-DE" b="1" i="0" dirty="0" err="1">
                <a:solidFill>
                  <a:srgbClr val="000080"/>
                </a:solidFill>
                <a:effectLst/>
                <a:latin typeface="Menlo"/>
              </a:rPr>
              <a:t>new</a:t>
            </a:r>
            <a:r>
              <a:rPr lang="de-DE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E96AEBE-CB2D-930F-B468-8C847657F02A}"/>
              </a:ext>
            </a:extLst>
          </p:cNvPr>
          <p:cNvSpPr txBox="1"/>
          <p:nvPr/>
        </p:nvSpPr>
        <p:spPr>
          <a:xfrm>
            <a:off x="4795935" y="1690688"/>
            <a:ext cx="1461796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тип массива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008783E-BCF3-FADC-78B1-52E54F13936A}"/>
              </a:ext>
            </a:extLst>
          </p:cNvPr>
          <p:cNvSpPr txBox="1"/>
          <p:nvPr/>
        </p:nvSpPr>
        <p:spPr>
          <a:xfrm>
            <a:off x="7216462" y="3924190"/>
            <a:ext cx="4080588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длина, количество ячеек</a:t>
            </a:r>
            <a:b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</a:b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выраженная в целых числах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int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D5CC63-881D-96A5-D247-3AC954462493}"/>
              </a:ext>
            </a:extLst>
          </p:cNvPr>
          <p:cNvCxnSpPr/>
          <p:nvPr/>
        </p:nvCxnSpPr>
        <p:spPr>
          <a:xfrm flipV="1">
            <a:off x="5598368" y="2121061"/>
            <a:ext cx="0" cy="4851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41B81885-F475-8E30-AD4C-8473D6903E22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2478835" y="2985697"/>
            <a:ext cx="1433803" cy="92062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C7D504BA-5A8C-E4E8-FB0A-E39D169C6D5D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6348915" y="3379808"/>
            <a:ext cx="1074945" cy="660149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A26ECC-9EE1-63C6-6601-DA520C014FB4}"/>
              </a:ext>
            </a:extLst>
          </p:cNvPr>
          <p:cNvSpPr txBox="1"/>
          <p:nvPr/>
        </p:nvSpPr>
        <p:spPr>
          <a:xfrm>
            <a:off x="167951" y="5846544"/>
            <a:ext cx="11856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Однако здесь мы только выделили память под массив, но не связали созданный массив ни с какой объявленной ранее переменной. Обычно массив сначала объявляют, а потом создают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98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D6F9F-DF60-2EE0-D0B3-A0A9F104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и создание массива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4D5450C-A4B4-2D6A-BBBF-BDA6F6C293C8}"/>
              </a:ext>
            </a:extLst>
          </p:cNvPr>
          <p:cNvSpPr txBox="1"/>
          <p:nvPr/>
        </p:nvSpPr>
        <p:spPr>
          <a:xfrm>
            <a:off x="838200" y="2032909"/>
            <a:ext cx="1059335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0" i="0" dirty="0">
                <a:effectLst/>
                <a:latin typeface="Menlo"/>
              </a:rPr>
              <a:t>// объявление массива</a:t>
            </a:r>
            <a:endParaRPr lang="ru-RU" sz="2400" b="1" i="0" dirty="0">
              <a:solidFill>
                <a:srgbClr val="000080"/>
              </a:solidFill>
              <a:effectLst/>
              <a:latin typeface="Menlo"/>
            </a:endParaRPr>
          </a:p>
          <a:p>
            <a:r>
              <a:rPr lang="ru-RU" sz="2400" b="1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400" b="0" i="0" dirty="0">
              <a:effectLst/>
              <a:latin typeface="Consolas" panose="020B0609020204030204" pitchFamily="49" charset="0"/>
            </a:endParaRPr>
          </a:p>
          <a:p>
            <a:r>
              <a:rPr lang="ru-RU" sz="2400" b="0" i="0" dirty="0">
                <a:effectLst/>
                <a:latin typeface="Menlo"/>
              </a:rPr>
              <a:t>// создание, то есть, выделение памяти для массива на 10 элементов типа </a:t>
            </a:r>
            <a:r>
              <a:rPr lang="ru-RU" sz="2400" b="0" i="0" dirty="0" err="1">
                <a:effectLst/>
                <a:latin typeface="Menlo"/>
              </a:rPr>
              <a:t>int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2400" b="1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400" b="1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400" b="0" i="0" dirty="0">
                <a:solidFill>
                  <a:srgbClr val="082C8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endParaRPr lang="de-DE" sz="2400" dirty="0">
              <a:latin typeface="Consolas" panose="020B06090202040302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391347-4EEF-897C-E315-7C8DD7F04516}"/>
              </a:ext>
            </a:extLst>
          </p:cNvPr>
          <p:cNvSpPr txBox="1"/>
          <p:nvPr/>
        </p:nvSpPr>
        <p:spPr>
          <a:xfrm>
            <a:off x="838200" y="3851485"/>
            <a:ext cx="105933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Здесь мы объявили массив целых чисел по имени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затем сообщили, что он состоит из 10 ячеек (в каждой из которых будет храниться какое-то целое число).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99B219-89B5-B330-9DCD-393926E7C765}"/>
              </a:ext>
            </a:extLst>
          </p:cNvPr>
          <p:cNvSpPr txBox="1"/>
          <p:nvPr/>
        </p:nvSpPr>
        <p:spPr>
          <a:xfrm>
            <a:off x="789214" y="5377865"/>
            <a:ext cx="10691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/>
              <a:t>Однако гораздо чаще массив создают сразу после объявления</a:t>
            </a:r>
            <a:r>
              <a:rPr lang="de-DE"/>
              <a:t>: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EEB9E9-2FD3-F3FF-35F2-FAAEDE84DE8E}"/>
              </a:ext>
            </a:extLst>
          </p:cNvPr>
          <p:cNvSpPr txBox="1"/>
          <p:nvPr/>
        </p:nvSpPr>
        <p:spPr>
          <a:xfrm>
            <a:off x="838200" y="5747197"/>
            <a:ext cx="99277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b="1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1" i="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b="0" i="0" dirty="0">
                <a:solidFill>
                  <a:srgbClr val="082C8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ru-RU" b="0" i="0" dirty="0">
                <a:effectLst/>
                <a:latin typeface="Menlo"/>
              </a:rPr>
              <a:t>// объявление и выделение памяти “в одном флаконе”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34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727EA-F0C8-E437-D558-37636CBC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Значения по умолчанию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01FC39-419F-3ACB-1314-4DC71F539124}"/>
              </a:ext>
            </a:extLst>
          </p:cNvPr>
          <p:cNvSpPr txBox="1"/>
          <p:nvPr/>
        </p:nvSpPr>
        <p:spPr>
          <a:xfrm>
            <a:off x="846607" y="2076675"/>
            <a:ext cx="103383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внимание:</a:t>
            </a:r>
            <a:r>
              <a:rPr lang="ru-RU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создания массива с помощью </a:t>
            </a:r>
            <a:r>
              <a:rPr lang="ru-RU" b="1" i="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 его ячейках записаны значения </a:t>
            </a:r>
            <a:r>
              <a:rPr lang="ru-RU" b="1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численных типов (как в нашем примере) это будет </a:t>
            </a:r>
            <a:r>
              <a:rPr lang="ru-RU" b="0" i="0" dirty="0">
                <a:solidFill>
                  <a:srgbClr val="172B53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boolean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false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ссылочных типов, объектов (</a:t>
            </a:r>
            <a:r>
              <a:rPr lang="de-DE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String)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Times New Roman" panose="02020603050405020304" pitchFamily="18" charset="0"/>
              </a:rPr>
              <a:t>null</a:t>
            </a:r>
            <a:r>
              <a:rPr lang="ru-RU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F8CB335-671A-4333-6CAE-6FD341B23426}"/>
              </a:ext>
            </a:extLst>
          </p:cNvPr>
          <p:cNvGrpSpPr/>
          <p:nvPr/>
        </p:nvGrpSpPr>
        <p:grpSpPr>
          <a:xfrm>
            <a:off x="2155177" y="4450525"/>
            <a:ext cx="6879286" cy="449193"/>
            <a:chOff x="945502" y="4519468"/>
            <a:chExt cx="4315408" cy="295128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5C466258-7B14-4220-A7C2-15EC9E8A2499}"/>
                </a:ext>
              </a:extLst>
            </p:cNvPr>
            <p:cNvGrpSpPr/>
            <p:nvPr/>
          </p:nvGrpSpPr>
          <p:grpSpPr>
            <a:xfrm>
              <a:off x="945502" y="4520391"/>
              <a:ext cx="3452327" cy="294205"/>
              <a:chOff x="1032588" y="4914123"/>
              <a:chExt cx="10052176" cy="1045028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F356B36-2DA9-5744-A34E-B0D71F47249F}"/>
                  </a:ext>
                </a:extLst>
              </p:cNvPr>
              <p:cNvSpPr/>
              <p:nvPr/>
            </p:nvSpPr>
            <p:spPr>
              <a:xfrm>
                <a:off x="103258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B59B29C-92D7-1177-0ED7-020F60156511}"/>
                  </a:ext>
                </a:extLst>
              </p:cNvPr>
              <p:cNvSpPr/>
              <p:nvPr/>
            </p:nvSpPr>
            <p:spPr>
              <a:xfrm>
                <a:off x="228911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874C627-6DF0-DC0F-48BB-83C6E47113BE}"/>
                  </a:ext>
                </a:extLst>
              </p:cNvPr>
              <p:cNvSpPr/>
              <p:nvPr/>
            </p:nvSpPr>
            <p:spPr>
              <a:xfrm>
                <a:off x="354563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0824A05C-BEF6-B765-17B5-C1E493F3DED8}"/>
                  </a:ext>
                </a:extLst>
              </p:cNvPr>
              <p:cNvSpPr/>
              <p:nvPr/>
            </p:nvSpPr>
            <p:spPr>
              <a:xfrm>
                <a:off x="4802154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C72F0540-8577-AF5C-56A1-2598739838B0}"/>
                  </a:ext>
                </a:extLst>
              </p:cNvPr>
              <p:cNvSpPr/>
              <p:nvPr/>
            </p:nvSpPr>
            <p:spPr>
              <a:xfrm>
                <a:off x="6058676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2FCC7F-F80D-CBE1-7C2C-254DFDC52AA9}"/>
                  </a:ext>
                </a:extLst>
              </p:cNvPr>
              <p:cNvSpPr/>
              <p:nvPr/>
            </p:nvSpPr>
            <p:spPr>
              <a:xfrm>
                <a:off x="731519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902D5F93-F8FC-9FE1-D3F3-1AAF8877548B}"/>
                  </a:ext>
                </a:extLst>
              </p:cNvPr>
              <p:cNvSpPr/>
              <p:nvPr/>
            </p:nvSpPr>
            <p:spPr>
              <a:xfrm>
                <a:off x="857172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36E662F0-3DEC-057A-1A3E-4CFDFC52043C}"/>
                  </a:ext>
                </a:extLst>
              </p:cNvPr>
              <p:cNvSpPr/>
              <p:nvPr/>
            </p:nvSpPr>
            <p:spPr>
              <a:xfrm>
                <a:off x="982824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</p:grp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FA7ADCE-9E9F-0AF1-8012-D4C9244B4B53}"/>
                </a:ext>
              </a:extLst>
            </p:cNvPr>
            <p:cNvSpPr/>
            <p:nvPr/>
          </p:nvSpPr>
          <p:spPr>
            <a:xfrm>
              <a:off x="4397829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FD547A3-212D-7863-C8C4-831C49DB4695}"/>
                </a:ext>
              </a:extLst>
            </p:cNvPr>
            <p:cNvSpPr/>
            <p:nvPr/>
          </p:nvSpPr>
          <p:spPr>
            <a:xfrm>
              <a:off x="4829369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A4246EB-3F3E-B444-EB81-CC92C1A122D9}"/>
              </a:ext>
            </a:extLst>
          </p:cNvPr>
          <p:cNvGrpSpPr/>
          <p:nvPr/>
        </p:nvGrpSpPr>
        <p:grpSpPr>
          <a:xfrm>
            <a:off x="2155177" y="5381240"/>
            <a:ext cx="6879284" cy="438293"/>
            <a:chOff x="945502" y="4519468"/>
            <a:chExt cx="4315407" cy="295128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CB43E0C-6FC3-108C-0DDD-BD03F8F827D3}"/>
                </a:ext>
              </a:extLst>
            </p:cNvPr>
            <p:cNvGrpSpPr/>
            <p:nvPr/>
          </p:nvGrpSpPr>
          <p:grpSpPr>
            <a:xfrm>
              <a:off x="945502" y="4520391"/>
              <a:ext cx="3452327" cy="294205"/>
              <a:chOff x="1032588" y="4914123"/>
              <a:chExt cx="10052176" cy="1045028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8A08AB1E-78F5-18A2-576E-B213207E7FB3}"/>
                  </a:ext>
                </a:extLst>
              </p:cNvPr>
              <p:cNvSpPr/>
              <p:nvPr/>
            </p:nvSpPr>
            <p:spPr>
              <a:xfrm>
                <a:off x="103258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/>
                  <a:t>null</a:t>
                </a:r>
                <a:endParaRPr lang="de-DE" dirty="0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B0C722A9-B809-6DEA-5EFC-53C16A8979BF}"/>
                  </a:ext>
                </a:extLst>
              </p:cNvPr>
              <p:cNvSpPr/>
              <p:nvPr/>
            </p:nvSpPr>
            <p:spPr>
              <a:xfrm>
                <a:off x="228911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null</a:t>
                </a: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05390AFD-C40D-D930-D051-0EE1B19094E8}"/>
                  </a:ext>
                </a:extLst>
              </p:cNvPr>
              <p:cNvSpPr/>
              <p:nvPr/>
            </p:nvSpPr>
            <p:spPr>
              <a:xfrm>
                <a:off x="354563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null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8C673CBB-06C2-9687-385D-03D706504FBB}"/>
                  </a:ext>
                </a:extLst>
              </p:cNvPr>
              <p:cNvSpPr/>
              <p:nvPr/>
            </p:nvSpPr>
            <p:spPr>
              <a:xfrm>
                <a:off x="4802154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null</a:t>
                </a:r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81F9FED4-EFD6-AEAC-F6D9-66BBB74AA680}"/>
                  </a:ext>
                </a:extLst>
              </p:cNvPr>
              <p:cNvSpPr/>
              <p:nvPr/>
            </p:nvSpPr>
            <p:spPr>
              <a:xfrm>
                <a:off x="6058676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null</a:t>
                </a:r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B67B8A28-12F6-6FE3-3511-B024DD98EC3A}"/>
                  </a:ext>
                </a:extLst>
              </p:cNvPr>
              <p:cNvSpPr/>
              <p:nvPr/>
            </p:nvSpPr>
            <p:spPr>
              <a:xfrm>
                <a:off x="731519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null</a:t>
                </a: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315A42F3-39D3-320B-BDDD-073748DB3288}"/>
                  </a:ext>
                </a:extLst>
              </p:cNvPr>
              <p:cNvSpPr/>
              <p:nvPr/>
            </p:nvSpPr>
            <p:spPr>
              <a:xfrm>
                <a:off x="857172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null</a:t>
                </a: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6E165BD7-E955-E71C-C63F-6A027DACB8D3}"/>
                  </a:ext>
                </a:extLst>
              </p:cNvPr>
              <p:cNvSpPr/>
              <p:nvPr/>
            </p:nvSpPr>
            <p:spPr>
              <a:xfrm>
                <a:off x="982824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null</a:t>
                </a:r>
              </a:p>
            </p:txBody>
          </p:sp>
        </p:grp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7665178-B72B-EA51-B62A-FBC3657918F3}"/>
                </a:ext>
              </a:extLst>
            </p:cNvPr>
            <p:cNvSpPr/>
            <p:nvPr/>
          </p:nvSpPr>
          <p:spPr>
            <a:xfrm>
              <a:off x="4397829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null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BFFEE2B-C893-A12B-E638-F6FE81D16105}"/>
                </a:ext>
              </a:extLst>
            </p:cNvPr>
            <p:cNvSpPr/>
            <p:nvPr/>
          </p:nvSpPr>
          <p:spPr>
            <a:xfrm>
              <a:off x="4829368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null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201E5B6-B985-558A-2909-FC5BA51CB25C}"/>
              </a:ext>
            </a:extLst>
          </p:cNvPr>
          <p:cNvGrpSpPr/>
          <p:nvPr/>
        </p:nvGrpSpPr>
        <p:grpSpPr>
          <a:xfrm>
            <a:off x="2155177" y="4922018"/>
            <a:ext cx="6879286" cy="438293"/>
            <a:chOff x="945502" y="4519468"/>
            <a:chExt cx="4315408" cy="295128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650311BE-232A-D29F-1965-C0F9D8C08EDB}"/>
                </a:ext>
              </a:extLst>
            </p:cNvPr>
            <p:cNvGrpSpPr/>
            <p:nvPr/>
          </p:nvGrpSpPr>
          <p:grpSpPr>
            <a:xfrm>
              <a:off x="945502" y="4520391"/>
              <a:ext cx="3452327" cy="294205"/>
              <a:chOff x="1032588" y="4914123"/>
              <a:chExt cx="10052176" cy="1045028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AACFCDB-E364-3E16-30D3-9CAC37EF7A40}"/>
                  </a:ext>
                </a:extLst>
              </p:cNvPr>
              <p:cNvSpPr/>
              <p:nvPr/>
            </p:nvSpPr>
            <p:spPr>
              <a:xfrm>
                <a:off x="103258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false</a:t>
                </a:r>
                <a:endParaRPr lang="de-DE" dirty="0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B58DCF56-D401-B9DD-7FC8-F76C3CA5115E}"/>
                  </a:ext>
                </a:extLst>
              </p:cNvPr>
              <p:cNvSpPr/>
              <p:nvPr/>
            </p:nvSpPr>
            <p:spPr>
              <a:xfrm>
                <a:off x="228911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 err="1"/>
                  <a:t>false</a:t>
                </a:r>
                <a:endParaRPr lang="de-DE" dirty="0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856A7103-9080-2880-EA7C-DB35376CA566}"/>
                  </a:ext>
                </a:extLst>
              </p:cNvPr>
              <p:cNvSpPr/>
              <p:nvPr/>
            </p:nvSpPr>
            <p:spPr>
              <a:xfrm>
                <a:off x="354563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 err="1"/>
                  <a:t>false</a:t>
                </a:r>
                <a:endParaRPr lang="de-DE" dirty="0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B8D3B62A-33A5-08E5-C108-C8A4EBD07849}"/>
                  </a:ext>
                </a:extLst>
              </p:cNvPr>
              <p:cNvSpPr/>
              <p:nvPr/>
            </p:nvSpPr>
            <p:spPr>
              <a:xfrm>
                <a:off x="4802154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 err="1"/>
                  <a:t>false</a:t>
                </a:r>
                <a:endParaRPr lang="de-DE" dirty="0"/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8A722BA6-D009-2F31-7950-4E91346E5569}"/>
                  </a:ext>
                </a:extLst>
              </p:cNvPr>
              <p:cNvSpPr/>
              <p:nvPr/>
            </p:nvSpPr>
            <p:spPr>
              <a:xfrm>
                <a:off x="6058676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 err="1"/>
                  <a:t>false</a:t>
                </a:r>
                <a:endParaRPr lang="de-DE" dirty="0"/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7BE6E79F-0162-A4DE-1DEC-C320A590902A}"/>
                  </a:ext>
                </a:extLst>
              </p:cNvPr>
              <p:cNvSpPr/>
              <p:nvPr/>
            </p:nvSpPr>
            <p:spPr>
              <a:xfrm>
                <a:off x="731519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 err="1"/>
                  <a:t>false</a:t>
                </a:r>
                <a:endParaRPr lang="de-DE" dirty="0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B9098EEE-0B73-6FF8-F10C-DC47C41C122F}"/>
                  </a:ext>
                </a:extLst>
              </p:cNvPr>
              <p:cNvSpPr/>
              <p:nvPr/>
            </p:nvSpPr>
            <p:spPr>
              <a:xfrm>
                <a:off x="857172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 err="1"/>
                  <a:t>false</a:t>
                </a:r>
                <a:endParaRPr lang="de-DE" dirty="0"/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10719103-BB88-D771-59E6-7C898B60AAC4}"/>
                  </a:ext>
                </a:extLst>
              </p:cNvPr>
              <p:cNvSpPr/>
              <p:nvPr/>
            </p:nvSpPr>
            <p:spPr>
              <a:xfrm>
                <a:off x="982824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 err="1"/>
                  <a:t>false</a:t>
                </a:r>
                <a:endParaRPr lang="de-DE" dirty="0"/>
              </a:p>
            </p:txBody>
          </p:sp>
        </p:grp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BF8E14E-4570-AFBA-42AE-DF4F0B506F24}"/>
                </a:ext>
              </a:extLst>
            </p:cNvPr>
            <p:cNvSpPr/>
            <p:nvPr/>
          </p:nvSpPr>
          <p:spPr>
            <a:xfrm>
              <a:off x="4397829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dirty="0" err="1"/>
                <a:t>false</a:t>
              </a:r>
              <a:endParaRPr lang="de-DE" dirty="0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6224914-ADB1-5DF6-F803-4648837EADA0}"/>
                </a:ext>
              </a:extLst>
            </p:cNvPr>
            <p:cNvSpPr/>
            <p:nvPr/>
          </p:nvSpPr>
          <p:spPr>
            <a:xfrm>
              <a:off x="4829369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dirty="0" err="1"/>
                <a:t>false</a:t>
              </a:r>
              <a:endParaRPr lang="de-DE" dirty="0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07538A76-4365-99B8-7729-D24C1BEC77DF}"/>
              </a:ext>
            </a:extLst>
          </p:cNvPr>
          <p:cNvGrpSpPr/>
          <p:nvPr/>
        </p:nvGrpSpPr>
        <p:grpSpPr>
          <a:xfrm>
            <a:off x="2155177" y="4157945"/>
            <a:ext cx="6879286" cy="235093"/>
            <a:chOff x="945502" y="4519468"/>
            <a:chExt cx="4315408" cy="295128"/>
          </a:xfrm>
        </p:grpSpPr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B68A3F65-32CF-25E6-C03D-382B77A2B5BB}"/>
                </a:ext>
              </a:extLst>
            </p:cNvPr>
            <p:cNvGrpSpPr/>
            <p:nvPr/>
          </p:nvGrpSpPr>
          <p:grpSpPr>
            <a:xfrm>
              <a:off x="945502" y="4520391"/>
              <a:ext cx="3452327" cy="294205"/>
              <a:chOff x="1032588" y="4914123"/>
              <a:chExt cx="10052176" cy="1045028"/>
            </a:xfrm>
          </p:grpSpPr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22806FCD-4121-28D6-96F9-DDC311059720}"/>
                  </a:ext>
                </a:extLst>
              </p:cNvPr>
              <p:cNvSpPr/>
              <p:nvPr/>
            </p:nvSpPr>
            <p:spPr>
              <a:xfrm>
                <a:off x="103258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0</a:t>
                </a:r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F3917587-D8D2-8F58-6759-929D3C1ABB33}"/>
                  </a:ext>
                </a:extLst>
              </p:cNvPr>
              <p:cNvSpPr/>
              <p:nvPr/>
            </p:nvSpPr>
            <p:spPr>
              <a:xfrm>
                <a:off x="228911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1</a:t>
                </a:r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CC6F14E6-B79E-8C9F-3A71-53ABFC819844}"/>
                  </a:ext>
                </a:extLst>
              </p:cNvPr>
              <p:cNvSpPr/>
              <p:nvPr/>
            </p:nvSpPr>
            <p:spPr>
              <a:xfrm>
                <a:off x="354563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2</a:t>
                </a:r>
              </a:p>
            </p:txBody>
          </p:sp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E0E776C2-CE09-2798-A9BE-604675AF353F}"/>
                  </a:ext>
                </a:extLst>
              </p:cNvPr>
              <p:cNvSpPr/>
              <p:nvPr/>
            </p:nvSpPr>
            <p:spPr>
              <a:xfrm>
                <a:off x="4802154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3</a:t>
                </a:r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ACCED1DA-89E9-1BF4-CF56-A8B076283B3C}"/>
                  </a:ext>
                </a:extLst>
              </p:cNvPr>
              <p:cNvSpPr/>
              <p:nvPr/>
            </p:nvSpPr>
            <p:spPr>
              <a:xfrm>
                <a:off x="6058676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4</a:t>
                </a:r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96ECCB43-449A-BC2E-E668-66F75AF8E124}"/>
                  </a:ext>
                </a:extLst>
              </p:cNvPr>
              <p:cNvSpPr/>
              <p:nvPr/>
            </p:nvSpPr>
            <p:spPr>
              <a:xfrm>
                <a:off x="7315198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5</a:t>
                </a:r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62FD8B1B-F39F-EBEC-E718-4BC338A45173}"/>
                  </a:ext>
                </a:extLst>
              </p:cNvPr>
              <p:cNvSpPr/>
              <p:nvPr/>
            </p:nvSpPr>
            <p:spPr>
              <a:xfrm>
                <a:off x="8571720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6</a:t>
                </a:r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C672FA8-D647-9AF4-892D-BCDE3AF3D886}"/>
                  </a:ext>
                </a:extLst>
              </p:cNvPr>
              <p:cNvSpPr/>
              <p:nvPr/>
            </p:nvSpPr>
            <p:spPr>
              <a:xfrm>
                <a:off x="9828242" y="4914123"/>
                <a:ext cx="1256522" cy="1045028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7</a:t>
                </a:r>
              </a:p>
            </p:txBody>
          </p:sp>
        </p:grp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783DD09F-CFB7-1DEB-52BF-B3239361C78D}"/>
                </a:ext>
              </a:extLst>
            </p:cNvPr>
            <p:cNvSpPr/>
            <p:nvPr/>
          </p:nvSpPr>
          <p:spPr>
            <a:xfrm>
              <a:off x="4397829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38CE661-3A44-77D1-D52C-3CACFA34824E}"/>
                </a:ext>
              </a:extLst>
            </p:cNvPr>
            <p:cNvSpPr/>
            <p:nvPr/>
          </p:nvSpPr>
          <p:spPr>
            <a:xfrm>
              <a:off x="4829369" y="4519468"/>
              <a:ext cx="431541" cy="29420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9</a:t>
              </a:r>
            </a:p>
          </p:txBody>
        </p:sp>
      </p:grpSp>
      <p:sp>
        <p:nvSpPr>
          <p:cNvPr id="65" name="Textfeld 64">
            <a:extLst>
              <a:ext uri="{FF2B5EF4-FFF2-40B4-BE49-F238E27FC236}">
                <a16:creationId xmlns:a16="http://schemas.microsoft.com/office/drawing/2014/main" id="{631CBA6C-C749-AC7C-F055-5B8ED62C3D87}"/>
              </a:ext>
            </a:extLst>
          </p:cNvPr>
          <p:cNvSpPr txBox="1"/>
          <p:nvPr/>
        </p:nvSpPr>
        <p:spPr>
          <a:xfrm>
            <a:off x="6680718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Заказываете 5 бокалов в баре. Все бокалы пустые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27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DC694-8387-78E0-C896-B93C188A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массива в </a:t>
            </a:r>
            <a:r>
              <a:rPr lang="de-DE" dirty="0"/>
              <a:t>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95FDE-E9CA-50F9-E2AE-DC3B756AF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7485"/>
          </a:xfrm>
        </p:spPr>
        <p:txBody>
          <a:bodyPr>
            <a:normAutofit/>
          </a:bodyPr>
          <a:lstStyle/>
          <a:p>
            <a:r>
              <a:rPr lang="ru-RU" sz="1800" dirty="0"/>
              <a:t>длина массива — это количество элементов, под которое рассчитан массив. </a:t>
            </a:r>
            <a:endParaRPr lang="de-DE" sz="1800" dirty="0"/>
          </a:p>
          <a:p>
            <a:r>
              <a:rPr lang="ru-RU" sz="1800" dirty="0"/>
              <a:t>Длину массива нельзя изменить после его создания</a:t>
            </a:r>
            <a:endParaRPr lang="de-DE" sz="1800" dirty="0"/>
          </a:p>
          <a:p>
            <a:r>
              <a:rPr lang="ru-RU" sz="1800" dirty="0"/>
              <a:t>элементы массива нумеруются с нуля. </a:t>
            </a:r>
            <a:endParaRPr lang="de-DE" sz="1800" dirty="0"/>
          </a:p>
          <a:p>
            <a:r>
              <a:rPr lang="de-DE" sz="1800" dirty="0"/>
              <a:t>E</a:t>
            </a:r>
            <a:r>
              <a:rPr lang="ru-RU" sz="1800" dirty="0" err="1"/>
              <a:t>сли</a:t>
            </a:r>
            <a:r>
              <a:rPr lang="ru-RU" sz="1800" dirty="0"/>
              <a:t> у нас есть массив на 10 элементов, то первый элемент массива будет иметь индекс 0, а последний — 9. </a:t>
            </a:r>
            <a:endParaRPr lang="de-DE" sz="1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B8C55B-8324-A248-AA91-3869EE13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3" y="3813110"/>
            <a:ext cx="743053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Microsoft Office PowerPoint</Application>
  <PresentationFormat>Breitbild</PresentationFormat>
  <Paragraphs>141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JetBrains Mono</vt:lpstr>
      <vt:lpstr>Menlo</vt:lpstr>
      <vt:lpstr>Söhne</vt:lpstr>
      <vt:lpstr>Times New Roman</vt:lpstr>
      <vt:lpstr>Office</vt:lpstr>
      <vt:lpstr>PowerPoint-Präsentation</vt:lpstr>
      <vt:lpstr>PowerPoint-Präsentation</vt:lpstr>
      <vt:lpstr>PowerPoint-Präsentation</vt:lpstr>
      <vt:lpstr>Типы массивов</vt:lpstr>
      <vt:lpstr>Объявление массива:</vt:lpstr>
      <vt:lpstr>Как создать массив?</vt:lpstr>
      <vt:lpstr>Объявление и создание массива</vt:lpstr>
      <vt:lpstr>Значения по умолчанию</vt:lpstr>
      <vt:lpstr>Длина массива в Java</vt:lpstr>
      <vt:lpstr>PowerPoint-Präsentation</vt:lpstr>
      <vt:lpstr>Инициализация массива и доступ к его элементам</vt:lpstr>
      <vt:lpstr>PowerPoint-Präsentation</vt:lpstr>
      <vt:lpstr>PowerPoint-Präsentation</vt:lpstr>
      <vt:lpstr>PowerPoint-Präsentation</vt:lpstr>
      <vt:lpstr>Все варианты </vt:lpstr>
      <vt:lpstr>Как вывести массив в Java на экран? </vt:lpstr>
      <vt:lpstr>Объявление и инициализация </vt:lpstr>
      <vt:lpstr>Доступ к элементам </vt:lpstr>
      <vt:lpstr>Циклы и массивы </vt:lpstr>
      <vt:lpstr>Задачи для закрепления: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Reutow Andre</dc:creator>
  <cp:lastModifiedBy>Reutow Andre</cp:lastModifiedBy>
  <cp:revision>3</cp:revision>
  <dcterms:created xsi:type="dcterms:W3CDTF">2023-09-18T17:17:23Z</dcterms:created>
  <dcterms:modified xsi:type="dcterms:W3CDTF">2023-09-19T15:27:39Z</dcterms:modified>
</cp:coreProperties>
</file>