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Roboto"/>
      <p:regular r:id="rId45"/>
      <p:bold r:id="rId46"/>
      <p:italic r:id="rId47"/>
      <p:boldItalic r:id="rId48"/>
    </p:embeddedFont>
    <p:embeddedFont>
      <p:font typeface="Helvetica Neue"/>
      <p:regular r:id="rId49"/>
      <p:bold r:id="rId50"/>
      <p:italic r:id="rId51"/>
      <p:boldItalic r:id="rId52"/>
    </p:embeddedFont>
    <p:embeddedFont>
      <p:font typeface="Roboto Mon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57" roundtripDataSignature="AMtx7mhbzHSoqnyEWRyHfg3bwkjbzCvH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HelveticaNeue-italic.fntdata"/><Relationship Id="rId50" Type="http://schemas.openxmlformats.org/officeDocument/2006/relationships/font" Target="fonts/HelveticaNeue-bold.fntdata"/><Relationship Id="rId53" Type="http://schemas.openxmlformats.org/officeDocument/2006/relationships/font" Target="fonts/RobotoMono-regular.fntdata"/><Relationship Id="rId52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55" Type="http://schemas.openxmlformats.org/officeDocument/2006/relationships/font" Target="fonts/RobotoMono-italic.fntdata"/><Relationship Id="rId10" Type="http://schemas.openxmlformats.org/officeDocument/2006/relationships/slide" Target="slides/slide5.xml"/><Relationship Id="rId54" Type="http://schemas.openxmlformats.org/officeDocument/2006/relationships/font" Target="fonts/RobotoMono-bold.fntdata"/><Relationship Id="rId13" Type="http://schemas.openxmlformats.org/officeDocument/2006/relationships/slide" Target="slides/slide8.xml"/><Relationship Id="rId57" Type="http://customschemas.google.com/relationships/presentationmetadata" Target="metadata"/><Relationship Id="rId12" Type="http://schemas.openxmlformats.org/officeDocument/2006/relationships/slide" Target="slides/slide7.xml"/><Relationship Id="rId56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f2f2d14a8b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f2f2d14a8b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2f2d14a8b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f2f2d14a8b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f2f2d14a8b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f2f2d14a8b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2f2d14a8b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f2f2d14a8b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f2f2d14a8b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f2f2d14a8b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2f2d14a8b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f2f2d14a8b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f2f2d14a8b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f2f2d14a8b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de19928b4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bde19928b4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f2f2d14a8b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f2f2d14a8b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f2f2d14a8b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1f2f2d14a8b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Важно объяснить необходимость каждого пункта: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Включенная камера позволит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Познакомиться друг с другом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Привыкнуть к митингам, которые проводятся у практикующих разработчиков всегда с включенной камерой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Не отвлекаться от занятия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Вопросы по поднятой руке - позволит не нарушать линию повествования преподавателя, а также не будет сбивать других участников процесса от погружения в повествование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Орг вопросы - не тратить время на занятии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Рабочее окружение - чтобы случайно не показать всем под запись свою личную переписку или что-то, чего не хочется показывать :)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bde19928b4_2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2bde19928b4_2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2f2d14a8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f2f2d14a8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f2f2d14a8b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1f2f2d14a8b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f2f2d14a8b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1f2f2d14a8b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f2f2d14a8b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f2f2d14a8b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f2f2d14a8b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f2f2d14a8b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f2f2d14a8b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1f2f2d14a8b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f2f2d14a8b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1f2f2d14a8b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f2f2d14a8b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f2f2d14a8b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f2f2d14a8b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1f2f2d14a8b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Каждый в конце занятия должен вернуться к поставленной цели и ответить на вопрос, достиг он ее или нет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f2f2d14a8b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1f2f2d14a8b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f2f2d14a8b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1f2f2d14a8b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f2f2d14a8b_1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1f2f2d14a8b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f2f2d14a8b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1f2f2d14a8b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f2f2d14a8b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1f2f2d14a8b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f2f2d14a8b_1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1f2f2d14a8b_1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f2f2d14a8b_1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1f2f2d14a8b_1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f2f2d14a8b_1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1f2f2d14a8b_1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f2f2d14a8b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1f2f2d14a8b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b8f65ad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2bb8f65ad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Здесь необходимо заполнить информацию о себе.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Отразите свои ключевые навыки и опыт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Расскажите, почему вам нравится преподавать и что вы считаете залогом хорошего обучения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2f2d14a8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f2f2d14a8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de19928b4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bde19928b4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2f2d14a8b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f2f2d14a8b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2f2d14a8b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f2f2d14a8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f2f2d14a8b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1f2f2d14a8b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7"/>
          <p:cNvSpPr txBox="1"/>
          <p:nvPr>
            <p:ph idx="1" type="body"/>
          </p:nvPr>
        </p:nvSpPr>
        <p:spPr>
          <a:xfrm>
            <a:off x="311700" y="1389600"/>
            <a:ext cx="85041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8"/>
          <p:cNvSpPr txBox="1"/>
          <p:nvPr>
            <p:ph type="title"/>
          </p:nvPr>
        </p:nvSpPr>
        <p:spPr>
          <a:xfrm>
            <a:off x="490250" y="450150"/>
            <a:ext cx="80262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43" name="Google Shape;4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  <a:defRPr b="1" i="0" sz="1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b="1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274320" y="744575"/>
            <a:ext cx="86505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MongoDB II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2f2d14a8b_1_48"/>
          <p:cNvSpPr txBox="1"/>
          <p:nvPr>
            <p:ph type="title"/>
          </p:nvPr>
        </p:nvSpPr>
        <p:spPr>
          <a:xfrm>
            <a:off x="203225" y="38122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500"/>
              <a:t>Изменение нескольких документов - $</a:t>
            </a:r>
            <a:r>
              <a:rPr lang="en" sz="2500"/>
              <a:t>rename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600"/>
          </a:p>
        </p:txBody>
      </p:sp>
      <p:sp>
        <p:nvSpPr>
          <p:cNvPr id="132" name="Google Shape;132;g1f2f2d14a8b_1_48"/>
          <p:cNvSpPr txBox="1"/>
          <p:nvPr>
            <p:ph idx="1" type="body"/>
          </p:nvPr>
        </p:nvSpPr>
        <p:spPr>
          <a:xfrm>
            <a:off x="3174425" y="1160600"/>
            <a:ext cx="5717700" cy="3731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animals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updateMany</a:t>
            </a: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{},</a:t>
            </a: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5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$rename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5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weight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5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kg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"}}</a:t>
            </a: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g1f2f2d14a8b_1_48"/>
          <p:cNvSpPr txBox="1"/>
          <p:nvPr/>
        </p:nvSpPr>
        <p:spPr>
          <a:xfrm>
            <a:off x="312875" y="1097100"/>
            <a:ext cx="27660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RENAME - переименовать имя свойства</a:t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Переименуем у всех животных свойство weight в kg</a:t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A3E9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2f2d14a8b_1_65"/>
          <p:cNvSpPr txBox="1"/>
          <p:nvPr>
            <p:ph type="title"/>
          </p:nvPr>
        </p:nvSpPr>
        <p:spPr>
          <a:xfrm>
            <a:off x="203225" y="38122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500"/>
              <a:t>Изменение нескольких документов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600"/>
          </a:p>
        </p:txBody>
      </p:sp>
      <p:sp>
        <p:nvSpPr>
          <p:cNvPr id="139" name="Google Shape;139;g1f2f2d14a8b_1_65"/>
          <p:cNvSpPr txBox="1"/>
          <p:nvPr>
            <p:ph idx="1" type="body"/>
          </p:nvPr>
        </p:nvSpPr>
        <p:spPr>
          <a:xfrm>
            <a:off x="3174425" y="1160600"/>
            <a:ext cx="5717700" cy="3731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animals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updateMany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predatory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$set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foods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fish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squid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5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0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5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g1f2f2d14a8b_1_65"/>
          <p:cNvSpPr txBox="1"/>
          <p:nvPr/>
        </p:nvSpPr>
        <p:spPr>
          <a:xfrm>
            <a:off x="312875" y="1097100"/>
            <a:ext cx="27660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Добавим хищникам новое свойство </a:t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foods</a:t>
            </a:r>
            <a:r>
              <a:rPr lang="en" sz="1600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600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600">
                <a:solidFill>
                  <a:srgbClr val="448C27"/>
                </a:solidFill>
                <a:latin typeface="Courier New"/>
                <a:ea typeface="Courier New"/>
                <a:cs typeface="Courier New"/>
                <a:sym typeface="Courier New"/>
              </a:rPr>
              <a:t>fish</a:t>
            </a:r>
            <a:r>
              <a:rPr lang="en" sz="1600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600">
                <a:solidFill>
                  <a:srgbClr val="448C27"/>
                </a:solidFill>
                <a:latin typeface="Courier New"/>
                <a:ea typeface="Courier New"/>
                <a:cs typeface="Courier New"/>
                <a:sym typeface="Courier New"/>
              </a:rPr>
              <a:t>squid</a:t>
            </a:r>
            <a:r>
              <a:rPr lang="en" sz="1600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A3E9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2f2d14a8b_1_72"/>
          <p:cNvSpPr txBox="1"/>
          <p:nvPr>
            <p:ph type="title"/>
          </p:nvPr>
        </p:nvSpPr>
        <p:spPr>
          <a:xfrm>
            <a:off x="203225" y="38122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500"/>
              <a:t>Изменение нескольких документов </a:t>
            </a:r>
            <a:r>
              <a:rPr lang="en" sz="2500"/>
              <a:t>- $push</a:t>
            </a:r>
            <a:r>
              <a:rPr lang="en" sz="2500"/>
              <a:t> 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600"/>
          </a:p>
        </p:txBody>
      </p:sp>
      <p:sp>
        <p:nvSpPr>
          <p:cNvPr id="146" name="Google Shape;146;g1f2f2d14a8b_1_72"/>
          <p:cNvSpPr txBox="1"/>
          <p:nvPr>
            <p:ph idx="1" type="body"/>
          </p:nvPr>
        </p:nvSpPr>
        <p:spPr>
          <a:xfrm>
            <a:off x="3174425" y="1160600"/>
            <a:ext cx="5717700" cy="3731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animals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updateOne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tiger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"},</a:t>
            </a:r>
            <a:endParaRPr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$push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foods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wolf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"}}</a:t>
            </a:r>
            <a:endParaRPr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2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g1f2f2d14a8b_1_72"/>
          <p:cNvSpPr txBox="1"/>
          <p:nvPr/>
        </p:nvSpPr>
        <p:spPr>
          <a:xfrm>
            <a:off x="312875" y="1097100"/>
            <a:ext cx="27660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С помощью push мы можем добавить в массив еды foods новое значение </a:t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В данном случае мы добавили "wolf" в массив еды тигра</a:t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A3E9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2f2d14a8b_1_82"/>
          <p:cNvSpPr txBox="1"/>
          <p:nvPr>
            <p:ph type="title"/>
          </p:nvPr>
        </p:nvSpPr>
        <p:spPr>
          <a:xfrm>
            <a:off x="203225" y="38122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500"/>
              <a:t>Изменение нескольких документов - $pull 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600"/>
          </a:p>
        </p:txBody>
      </p:sp>
      <p:sp>
        <p:nvSpPr>
          <p:cNvPr id="153" name="Google Shape;153;g1f2f2d14a8b_1_82"/>
          <p:cNvSpPr txBox="1"/>
          <p:nvPr>
            <p:ph idx="1" type="body"/>
          </p:nvPr>
        </p:nvSpPr>
        <p:spPr>
          <a:xfrm>
            <a:off x="3174425" y="1160600"/>
            <a:ext cx="5717700" cy="3731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animals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7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updateOne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7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7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tiger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"},</a:t>
            </a:r>
            <a:endParaRPr sz="17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$pull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foods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7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squid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"}}</a:t>
            </a:r>
            <a:endParaRPr sz="17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g1f2f2d14a8b_1_82"/>
          <p:cNvSpPr txBox="1"/>
          <p:nvPr/>
        </p:nvSpPr>
        <p:spPr>
          <a:xfrm>
            <a:off x="312875" y="1097100"/>
            <a:ext cx="27660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С помощью pull мы можем забрать из массива еды foods указанное значение </a:t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В данном случае мы убрали "</a:t>
            </a: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squid</a:t>
            </a: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" из массив еды тигра.</a:t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A3E9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f2f2d14a8b_1_90"/>
          <p:cNvSpPr txBox="1"/>
          <p:nvPr>
            <p:ph type="title"/>
          </p:nvPr>
        </p:nvSpPr>
        <p:spPr>
          <a:xfrm>
            <a:off x="203225" y="38122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500"/>
              <a:t>Изменение нескольких документов - $unset 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600"/>
          </a:p>
        </p:txBody>
      </p:sp>
      <p:sp>
        <p:nvSpPr>
          <p:cNvPr id="160" name="Google Shape;160;g1f2f2d14a8b_1_90"/>
          <p:cNvSpPr txBox="1"/>
          <p:nvPr>
            <p:ph idx="1" type="body"/>
          </p:nvPr>
        </p:nvSpPr>
        <p:spPr>
          <a:xfrm>
            <a:off x="3174425" y="1160600"/>
            <a:ext cx="5717700" cy="3731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animals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7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updateOne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7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7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chicken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"},</a:t>
            </a:r>
            <a:endParaRPr sz="17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$unset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predatory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""}}</a:t>
            </a:r>
            <a:endParaRPr sz="17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g1f2f2d14a8b_1_90"/>
          <p:cNvSpPr txBox="1"/>
          <p:nvPr/>
        </p:nvSpPr>
        <p:spPr>
          <a:xfrm>
            <a:off x="312875" y="1097100"/>
            <a:ext cx="27660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С помощью unset мы можем удалить само свойство (не только значение, но и само свойство исчезает)</a:t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В данном случае мы убрали у цыпленка свойство predatory </a:t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A3E9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2f2d14a8b_1_98"/>
          <p:cNvSpPr txBox="1"/>
          <p:nvPr>
            <p:ph type="title"/>
          </p:nvPr>
        </p:nvSpPr>
        <p:spPr>
          <a:xfrm>
            <a:off x="203225" y="38122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500"/>
              <a:t>Изменение одного документа - updateOne() 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600"/>
          </a:p>
        </p:txBody>
      </p:sp>
      <p:sp>
        <p:nvSpPr>
          <p:cNvPr id="167" name="Google Shape;167;g1f2f2d14a8b_1_98"/>
          <p:cNvSpPr txBox="1"/>
          <p:nvPr>
            <p:ph idx="1" type="body"/>
          </p:nvPr>
        </p:nvSpPr>
        <p:spPr>
          <a:xfrm>
            <a:off x="3174425" y="1160600"/>
            <a:ext cx="5717700" cy="3731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animals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updateOne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_id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ObjectId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65c5e83e0829498ae91d3ebc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$set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Kovalsky 2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"}}</a:t>
            </a:r>
            <a:endParaRPr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g1f2f2d14a8b_1_98"/>
          <p:cNvSpPr txBox="1"/>
          <p:nvPr/>
        </p:nvSpPr>
        <p:spPr>
          <a:xfrm>
            <a:off x="312875" y="1097100"/>
            <a:ext cx="27660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Изменение конкретного документа удобнее всего осуществлять по _id</a:t>
            </a:r>
            <a:b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Замените id на значение из вашей базы</a:t>
            </a:r>
            <a:b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В данном примере мы изменили name x</a:t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A3E9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2f2d14a8b_1_122"/>
          <p:cNvSpPr txBox="1"/>
          <p:nvPr>
            <p:ph type="title"/>
          </p:nvPr>
        </p:nvSpPr>
        <p:spPr>
          <a:xfrm>
            <a:off x="203225" y="38122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500"/>
              <a:t>Изменение одного документа - updateOne() 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600"/>
          </a:p>
        </p:txBody>
      </p:sp>
      <p:sp>
        <p:nvSpPr>
          <p:cNvPr id="174" name="Google Shape;174;g1f2f2d14a8b_1_122"/>
          <p:cNvSpPr txBox="1"/>
          <p:nvPr>
            <p:ph idx="1" type="body"/>
          </p:nvPr>
        </p:nvSpPr>
        <p:spPr>
          <a:xfrm>
            <a:off x="3174425" y="1160600"/>
            <a:ext cx="5717700" cy="3731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animals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updateOne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_id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ObjectId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65c5e83e0829498ae91d3ebc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$set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Kovalsky 2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"}}</a:t>
            </a:r>
            <a:endParaRPr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g1f2f2d14a8b_1_122"/>
          <p:cNvSpPr txBox="1"/>
          <p:nvPr/>
        </p:nvSpPr>
        <p:spPr>
          <a:xfrm>
            <a:off x="312875" y="1097100"/>
            <a:ext cx="27660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Изменение конкретного документа удобнее всего осуществлять по _id</a:t>
            </a:r>
            <a:b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Замените id на значение из вашей базы</a:t>
            </a:r>
            <a:b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В данном примере мы изменили name x</a:t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A3E9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de19928b4_2_35"/>
          <p:cNvSpPr txBox="1"/>
          <p:nvPr>
            <p:ph type="title"/>
          </p:nvPr>
        </p:nvSpPr>
        <p:spPr>
          <a:xfrm>
            <a:off x="203225" y="74067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800"/>
              <a:t>MongoDB: CRUD</a:t>
            </a:r>
            <a:endParaRPr sz="2800"/>
          </a:p>
        </p:txBody>
      </p:sp>
      <p:sp>
        <p:nvSpPr>
          <p:cNvPr id="181" name="Google Shape;181;g2bde19928b4_2_35"/>
          <p:cNvSpPr txBox="1"/>
          <p:nvPr/>
        </p:nvSpPr>
        <p:spPr>
          <a:xfrm>
            <a:off x="477449" y="1313375"/>
            <a:ext cx="80721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150" u="none" cap="none" strike="noStrike">
                <a:solidFill>
                  <a:srgbClr val="495057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Delete</a:t>
            </a:r>
            <a:endParaRPr b="1" i="0" sz="2150" u="none" cap="none" strike="noStrike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3375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95057"/>
              </a:buClr>
              <a:buSzPts val="1650"/>
              <a:buFont typeface="Roboto"/>
              <a:buChar char="●"/>
            </a:pPr>
            <a:r>
              <a:rPr b="0" i="0" lang="en" sz="1650" u="none" cap="none" strike="noStrike">
                <a:solidFill>
                  <a:srgbClr val="49505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deleteOne()</a:t>
            </a:r>
            <a:r>
              <a:rPr b="0" i="0" lang="en" sz="1650" u="none" cap="none" strike="noStrike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удалить один документ</a:t>
            </a:r>
            <a:endParaRPr b="0" i="0" sz="1650" u="none" cap="none" strike="noStrike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33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650"/>
              <a:buFont typeface="Roboto"/>
              <a:buChar char="●"/>
            </a:pPr>
            <a:r>
              <a:rPr b="0" i="0" lang="en" sz="1650" u="none" cap="none" strike="noStrike">
                <a:solidFill>
                  <a:srgbClr val="49505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deleteMany()</a:t>
            </a:r>
            <a:r>
              <a:rPr b="0" i="0" lang="en" sz="1650" u="none" cap="none" strike="noStrike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удалить несколько документов</a:t>
            </a:r>
            <a:endParaRPr b="0" i="0" sz="1650" u="none" cap="none" strike="noStrike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337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650"/>
              <a:buFont typeface="Roboto"/>
              <a:buChar char="○"/>
            </a:pPr>
            <a:r>
              <a:rPr b="0" i="0" lang="en" sz="1650" u="none" cap="none" strike="noStrike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аргументы</a:t>
            </a:r>
            <a:endParaRPr b="0" i="0" sz="1650" u="none" cap="none" strike="noStrike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3375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650"/>
              <a:buFont typeface="Roboto"/>
              <a:buChar char="■"/>
            </a:pPr>
            <a:r>
              <a:rPr b="0" i="0" lang="en" sz="1650" u="none" cap="none" strike="noStrike">
                <a:solidFill>
                  <a:srgbClr val="49505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filter</a:t>
            </a:r>
            <a:endParaRPr b="0" i="0" sz="1650" u="none" cap="none" strike="noStrike">
              <a:solidFill>
                <a:srgbClr val="495057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t/>
            </a:r>
            <a:endParaRPr b="0" i="0" sz="1650" u="none" cap="none" strike="noStrike">
              <a:solidFill>
                <a:srgbClr val="495057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t/>
            </a:r>
            <a:endParaRPr b="0" i="0" sz="2150" u="none" cap="none" strike="noStrike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f2f2d14a8b_1_106"/>
          <p:cNvSpPr txBox="1"/>
          <p:nvPr>
            <p:ph type="title"/>
          </p:nvPr>
        </p:nvSpPr>
        <p:spPr>
          <a:xfrm>
            <a:off x="203225" y="38122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500"/>
              <a:t>Удаление</a:t>
            </a:r>
            <a:r>
              <a:rPr lang="en" sz="2500"/>
              <a:t> одного документа - deleteOne() 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600"/>
          </a:p>
        </p:txBody>
      </p:sp>
      <p:sp>
        <p:nvSpPr>
          <p:cNvPr id="187" name="Google Shape;187;g1f2f2d14a8b_1_106"/>
          <p:cNvSpPr txBox="1"/>
          <p:nvPr>
            <p:ph idx="1" type="body"/>
          </p:nvPr>
        </p:nvSpPr>
        <p:spPr>
          <a:xfrm>
            <a:off x="3174425" y="1160600"/>
            <a:ext cx="5717700" cy="3731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b="0"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animals</a:t>
            </a:r>
            <a:r>
              <a:rPr b="0"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deleteOne</a:t>
            </a:r>
            <a:r>
              <a:rPr b="0"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_id</a:t>
            </a:r>
            <a:r>
              <a:rPr b="0"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ObjectId</a:t>
            </a:r>
            <a:r>
              <a:rPr b="0"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lang="en" sz="14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65c5e83e0829498ae91d3ebe</a:t>
            </a:r>
            <a:r>
              <a:rPr b="0"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9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g1f2f2d14a8b_1_106"/>
          <p:cNvSpPr txBox="1"/>
          <p:nvPr/>
        </p:nvSpPr>
        <p:spPr>
          <a:xfrm>
            <a:off x="312875" y="1097100"/>
            <a:ext cx="27660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Удаление</a:t>
            </a: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 конкретного документа тоже удобно </a:t>
            </a: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осуществить</a:t>
            </a: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 именно по _id</a:t>
            </a:r>
            <a:b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A3E9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2f2d14a8b_1_115"/>
          <p:cNvSpPr txBox="1"/>
          <p:nvPr>
            <p:ph type="title"/>
          </p:nvPr>
        </p:nvSpPr>
        <p:spPr>
          <a:xfrm>
            <a:off x="203225" y="38122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500"/>
              <a:t>Удаление нескольких документов - deleteMany() 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600"/>
          </a:p>
        </p:txBody>
      </p:sp>
      <p:sp>
        <p:nvSpPr>
          <p:cNvPr id="194" name="Google Shape;194;g1f2f2d14a8b_1_115"/>
          <p:cNvSpPr txBox="1"/>
          <p:nvPr>
            <p:ph idx="1" type="body"/>
          </p:nvPr>
        </p:nvSpPr>
        <p:spPr>
          <a:xfrm>
            <a:off x="3174425" y="1160600"/>
            <a:ext cx="5717700" cy="3731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добавим динозавра</a:t>
            </a:r>
            <a:endParaRPr i="1" sz="150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animals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insertOne</a:t>
            </a: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5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5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t-rex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kg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1500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Устроим вымирание динозаврам</a:t>
            </a:r>
            <a:endParaRPr i="1" sz="150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animals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deleteMany</a:t>
            </a: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5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5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t-rex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"}</a:t>
            </a: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g1f2f2d14a8b_1_115"/>
          <p:cNvSpPr txBox="1"/>
          <p:nvPr/>
        </p:nvSpPr>
        <p:spPr>
          <a:xfrm>
            <a:off x="312875" y="1097100"/>
            <a:ext cx="27660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Удаление многих можно </a:t>
            </a: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осуществить</a:t>
            </a: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 по параметру поиска </a:t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В данном примере мы удалили по все у кого свойство </a:t>
            </a:r>
            <a:r>
              <a:rPr b="1" lang="en" sz="15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b="1"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5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t-rex</a:t>
            </a:r>
            <a:r>
              <a:rPr b="1"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A3E9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/>
          <p:nvPr>
            <p:ph type="title"/>
          </p:nvPr>
        </p:nvSpPr>
        <p:spPr>
          <a:xfrm>
            <a:off x="274320" y="740664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800"/>
              <a:t>НАШИ ПРАВИЛА</a:t>
            </a:r>
            <a:endParaRPr b="1" sz="2800"/>
          </a:p>
        </p:txBody>
      </p:sp>
      <p:grpSp>
        <p:nvGrpSpPr>
          <p:cNvPr id="60" name="Google Shape;60;p3"/>
          <p:cNvGrpSpPr/>
          <p:nvPr/>
        </p:nvGrpSpPr>
        <p:grpSpPr>
          <a:xfrm>
            <a:off x="195745" y="1819800"/>
            <a:ext cx="2857930" cy="664500"/>
            <a:chOff x="192968" y="430525"/>
            <a:chExt cx="3559508" cy="664500"/>
          </a:xfrm>
        </p:grpSpPr>
        <p:sp>
          <p:nvSpPr>
            <p:cNvPr id="61" name="Google Shape;61;p3"/>
            <p:cNvSpPr/>
            <p:nvPr/>
          </p:nvSpPr>
          <p:spPr>
            <a:xfrm>
              <a:off x="192968" y="430525"/>
              <a:ext cx="204900" cy="164700"/>
            </a:xfrm>
            <a:prstGeom prst="rect">
              <a:avLst/>
            </a:prstGeom>
            <a:solidFill>
              <a:srgbClr val="06BA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"/>
            <p:cNvSpPr txBox="1"/>
            <p:nvPr/>
          </p:nvSpPr>
          <p:spPr>
            <a:xfrm>
              <a:off x="192976" y="697825"/>
              <a:ext cx="35595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3B3B3B"/>
                  </a:solidFill>
                  <a:latin typeface="Arial"/>
                  <a:ea typeface="Arial"/>
                  <a:cs typeface="Arial"/>
                  <a:sym typeface="Arial"/>
                </a:rPr>
                <a:t>Включенная камера</a:t>
              </a:r>
              <a:endParaRPr b="1" i="0" sz="1200" u="none" cap="none" strike="noStrik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3"/>
          <p:cNvGrpSpPr/>
          <p:nvPr/>
        </p:nvGrpSpPr>
        <p:grpSpPr>
          <a:xfrm>
            <a:off x="3146120" y="1819800"/>
            <a:ext cx="2857930" cy="664500"/>
            <a:chOff x="192968" y="430525"/>
            <a:chExt cx="3559508" cy="664500"/>
          </a:xfrm>
        </p:grpSpPr>
        <p:sp>
          <p:nvSpPr>
            <p:cNvPr id="64" name="Google Shape;64;p3"/>
            <p:cNvSpPr/>
            <p:nvPr/>
          </p:nvSpPr>
          <p:spPr>
            <a:xfrm>
              <a:off x="192968" y="430525"/>
              <a:ext cx="204900" cy="164700"/>
            </a:xfrm>
            <a:prstGeom prst="rect">
              <a:avLst/>
            </a:prstGeom>
            <a:solidFill>
              <a:srgbClr val="06BA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 txBox="1"/>
            <p:nvPr/>
          </p:nvSpPr>
          <p:spPr>
            <a:xfrm>
              <a:off x="192976" y="697825"/>
              <a:ext cx="35595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3B3B3B"/>
                  </a:solidFill>
                  <a:latin typeface="Arial"/>
                  <a:ea typeface="Arial"/>
                  <a:cs typeface="Arial"/>
                  <a:sym typeface="Arial"/>
                </a:rPr>
                <a:t>Вопросы по поднятой руке</a:t>
              </a:r>
              <a:endParaRPr b="1" i="0" sz="1200" u="none" cap="none" strike="noStrik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" name="Google Shape;66;p3"/>
          <p:cNvGrpSpPr/>
          <p:nvPr/>
        </p:nvGrpSpPr>
        <p:grpSpPr>
          <a:xfrm>
            <a:off x="6096495" y="1819800"/>
            <a:ext cx="2857930" cy="664500"/>
            <a:chOff x="192968" y="430525"/>
            <a:chExt cx="3559508" cy="664500"/>
          </a:xfrm>
        </p:grpSpPr>
        <p:sp>
          <p:nvSpPr>
            <p:cNvPr id="67" name="Google Shape;67;p3"/>
            <p:cNvSpPr/>
            <p:nvPr/>
          </p:nvSpPr>
          <p:spPr>
            <a:xfrm>
              <a:off x="192968" y="430525"/>
              <a:ext cx="204900" cy="164700"/>
            </a:xfrm>
            <a:prstGeom prst="rect">
              <a:avLst/>
            </a:prstGeom>
            <a:solidFill>
              <a:srgbClr val="06BA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 txBox="1"/>
            <p:nvPr/>
          </p:nvSpPr>
          <p:spPr>
            <a:xfrm>
              <a:off x="192976" y="697825"/>
              <a:ext cx="35595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3B3B3B"/>
                  </a:solidFill>
                  <a:latin typeface="Arial"/>
                  <a:ea typeface="Arial"/>
                  <a:cs typeface="Arial"/>
                  <a:sym typeface="Arial"/>
                </a:rPr>
                <a:t>Не перебиваем друг друга</a:t>
              </a:r>
              <a:endParaRPr b="1" i="0" sz="1200" u="none" cap="none" strike="noStrik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3"/>
          <p:cNvGrpSpPr/>
          <p:nvPr/>
        </p:nvGrpSpPr>
        <p:grpSpPr>
          <a:xfrm>
            <a:off x="195745" y="3402127"/>
            <a:ext cx="2857929" cy="1169098"/>
            <a:chOff x="192968" y="430525"/>
            <a:chExt cx="3559507" cy="1169098"/>
          </a:xfrm>
        </p:grpSpPr>
        <p:sp>
          <p:nvSpPr>
            <p:cNvPr id="70" name="Google Shape;70;p3"/>
            <p:cNvSpPr/>
            <p:nvPr/>
          </p:nvSpPr>
          <p:spPr>
            <a:xfrm>
              <a:off x="192968" y="430525"/>
              <a:ext cx="204900" cy="164700"/>
            </a:xfrm>
            <a:prstGeom prst="rect">
              <a:avLst/>
            </a:prstGeom>
            <a:solidFill>
              <a:srgbClr val="06BA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"/>
            <p:cNvSpPr txBox="1"/>
            <p:nvPr/>
          </p:nvSpPr>
          <p:spPr>
            <a:xfrm>
              <a:off x="192975" y="697823"/>
              <a:ext cx="3559500" cy="9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3B3B3B"/>
                  </a:solidFill>
                  <a:latin typeface="Arial"/>
                  <a:ea typeface="Arial"/>
                  <a:cs typeface="Arial"/>
                  <a:sym typeface="Arial"/>
                </a:rPr>
                <a:t>Все вопросы, не связанные с тематикой курса (орг-вопросы и т.д.), должны быть направлены куратору</a:t>
              </a:r>
              <a:endParaRPr b="1" i="0" sz="1200" u="none" cap="none" strike="noStrik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" name="Google Shape;72;p3"/>
          <p:cNvGrpSpPr/>
          <p:nvPr/>
        </p:nvGrpSpPr>
        <p:grpSpPr>
          <a:xfrm>
            <a:off x="3146120" y="3402127"/>
            <a:ext cx="2857929" cy="1262098"/>
            <a:chOff x="192968" y="430525"/>
            <a:chExt cx="3559507" cy="1262098"/>
          </a:xfrm>
        </p:grpSpPr>
        <p:sp>
          <p:nvSpPr>
            <p:cNvPr id="73" name="Google Shape;73;p3"/>
            <p:cNvSpPr/>
            <p:nvPr/>
          </p:nvSpPr>
          <p:spPr>
            <a:xfrm>
              <a:off x="192968" y="430525"/>
              <a:ext cx="204900" cy="164700"/>
            </a:xfrm>
            <a:prstGeom prst="rect">
              <a:avLst/>
            </a:prstGeom>
            <a:solidFill>
              <a:srgbClr val="06BA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 txBox="1"/>
            <p:nvPr/>
          </p:nvSpPr>
          <p:spPr>
            <a:xfrm>
              <a:off x="192975" y="697823"/>
              <a:ext cx="3559500" cy="9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3B3B3B"/>
                  </a:solidFill>
                  <a:latin typeface="Arial"/>
                  <a:ea typeface="Arial"/>
                  <a:cs typeface="Arial"/>
                  <a:sym typeface="Arial"/>
                </a:rPr>
                <a:t>Подготовьте свое рабочее окружение для возможной демонстрации экрана (закройте лишние соцсети и прочие приложения)</a:t>
              </a:r>
              <a:endParaRPr b="1" i="0" sz="1200" u="none" cap="none" strike="noStrik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bde19928b4_2_322"/>
          <p:cNvSpPr txBox="1"/>
          <p:nvPr>
            <p:ph type="title"/>
          </p:nvPr>
        </p:nvSpPr>
        <p:spPr>
          <a:xfrm>
            <a:off x="203225" y="74067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800"/>
              <a:t>MongoDB Aggregation Framework</a:t>
            </a:r>
            <a:endParaRPr sz="2800"/>
          </a:p>
        </p:txBody>
      </p:sp>
      <p:sp>
        <p:nvSpPr>
          <p:cNvPr id="201" name="Google Shape;201;g2bde19928b4_2_322"/>
          <p:cNvSpPr txBox="1"/>
          <p:nvPr/>
        </p:nvSpPr>
        <p:spPr>
          <a:xfrm>
            <a:off x="477449" y="1313375"/>
            <a:ext cx="80721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95057"/>
              </a:buClr>
              <a:buSzPts val="1350"/>
              <a:buFont typeface="Roboto"/>
              <a:buAutoNum type="arabicPeriod"/>
            </a:pP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позволяет получить вычисленные данные</a:t>
            </a:r>
            <a:endParaRPr sz="13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350"/>
              <a:buFont typeface="Roboto"/>
              <a:buAutoNum type="arabicPeriod"/>
            </a:pP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инструмент для анализа, обработки данных</a:t>
            </a:r>
            <a:endParaRPr sz="13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350"/>
              <a:buFont typeface="Roboto"/>
              <a:buAutoNum type="arabicPeriod"/>
            </a:pP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реализуется методом </a:t>
            </a: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aggregate()</a:t>
            </a:r>
            <a:endParaRPr sz="1350">
              <a:solidFill>
                <a:srgbClr val="495057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350"/>
              <a:buFont typeface="Roboto"/>
              <a:buAutoNum type="arabicPeriod"/>
            </a:pP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представляет </a:t>
            </a: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конвейер</a:t>
            </a: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pipeline</a:t>
            </a: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), который содержит определенные этапы обработки (</a:t>
            </a: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stages</a:t>
            </a: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3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g2bde19928b4_2_322"/>
          <p:cNvSpPr txBox="1"/>
          <p:nvPr>
            <p:ph idx="1" type="body"/>
          </p:nvPr>
        </p:nvSpPr>
        <p:spPr>
          <a:xfrm>
            <a:off x="396900" y="3488150"/>
            <a:ext cx="8350200" cy="1447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250">
                <a:solidFill>
                  <a:schemeClr val="dk1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// вывести всех пользователей</a:t>
            </a:r>
            <a:endParaRPr b="0" sz="1250">
              <a:solidFill>
                <a:schemeClr val="dk1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250">
                <a:solidFill>
                  <a:schemeClr val="dk1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db.users.aggregate()</a:t>
            </a:r>
            <a:endParaRPr b="0" sz="1250">
              <a:solidFill>
                <a:schemeClr val="dk1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250">
              <a:solidFill>
                <a:schemeClr val="dk1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250">
              <a:solidFill>
                <a:schemeClr val="dk1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3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f2f2d14a8b_1_2"/>
          <p:cNvSpPr txBox="1"/>
          <p:nvPr>
            <p:ph type="title"/>
          </p:nvPr>
        </p:nvSpPr>
        <p:spPr>
          <a:xfrm>
            <a:off x="203225" y="74067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800"/>
              <a:t>Основные стадии (этапы, stages) обработки - операторы</a:t>
            </a:r>
            <a:endParaRPr sz="2800"/>
          </a:p>
        </p:txBody>
      </p:sp>
      <p:sp>
        <p:nvSpPr>
          <p:cNvPr id="208" name="Google Shape;208;g1f2f2d14a8b_1_2"/>
          <p:cNvSpPr txBox="1"/>
          <p:nvPr/>
        </p:nvSpPr>
        <p:spPr>
          <a:xfrm>
            <a:off x="477449" y="1313375"/>
            <a:ext cx="80721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23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95057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$match</a:t>
            </a: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		фильтрация</a:t>
            </a:r>
            <a:endParaRPr sz="13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$sort</a:t>
            </a: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		сортировка (</a:t>
            </a:r>
            <a:r>
              <a:rPr lang="en" sz="1350">
                <a:solidFill>
                  <a:srgbClr val="C82D2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-1</a:t>
            </a:r>
            <a:r>
              <a:rPr lang="en" sz="1350">
                <a:solidFill>
                  <a:srgbClr val="C82D2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 убыванию, </a:t>
            </a:r>
            <a:r>
              <a:rPr lang="en" sz="1350">
                <a:solidFill>
                  <a:srgbClr val="C82D2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по возрастанию)</a:t>
            </a:r>
            <a:endParaRPr sz="13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$project</a:t>
            </a: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		проекция</a:t>
            </a:r>
            <a:endParaRPr sz="13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$limit</a:t>
            </a: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		лимитирование</a:t>
            </a:r>
            <a:endParaRPr sz="13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$skip</a:t>
            </a: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		пропустить (документы)</a:t>
            </a:r>
            <a:endParaRPr sz="13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$group</a:t>
            </a: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		группировка</a:t>
            </a:r>
            <a:endParaRPr sz="13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$lookup</a:t>
            </a: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		объединение коллекций</a:t>
            </a:r>
            <a:endParaRPr sz="13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$addFields</a:t>
            </a: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	добавить поля</a:t>
            </a:r>
            <a:endParaRPr sz="13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$sample</a:t>
            </a: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		получить произвольные документы</a:t>
            </a:r>
            <a:endParaRPr sz="13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$count</a:t>
            </a: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		возвращает ко-во документов</a:t>
            </a:r>
            <a:endParaRPr sz="13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f2f2d14a8b_1_128"/>
          <p:cNvSpPr txBox="1"/>
          <p:nvPr>
            <p:ph type="title"/>
          </p:nvPr>
        </p:nvSpPr>
        <p:spPr>
          <a:xfrm>
            <a:off x="203225" y="38122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500"/>
              <a:t>Aggregation</a:t>
            </a:r>
            <a:r>
              <a:rPr lang="en" sz="2500"/>
              <a:t> - </a:t>
            </a:r>
            <a:r>
              <a:rPr lang="en" sz="2500"/>
              <a:t>$match</a:t>
            </a:r>
            <a:endParaRPr sz="2600"/>
          </a:p>
        </p:txBody>
      </p:sp>
      <p:sp>
        <p:nvSpPr>
          <p:cNvPr id="214" name="Google Shape;214;g1f2f2d14a8b_1_128"/>
          <p:cNvSpPr txBox="1"/>
          <p:nvPr>
            <p:ph idx="1" type="body"/>
          </p:nvPr>
        </p:nvSpPr>
        <p:spPr>
          <a:xfrm>
            <a:off x="3174425" y="1160600"/>
            <a:ext cx="5717700" cy="3731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animals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aggregate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endParaRPr sz="18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8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$match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8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predatory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8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4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g1f2f2d14a8b_1_128"/>
          <p:cNvSpPr txBox="1"/>
          <p:nvPr/>
        </p:nvSpPr>
        <p:spPr>
          <a:xfrm>
            <a:off x="312875" y="1097100"/>
            <a:ext cx="27660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Получим всех хищных</a:t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A3E9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f2f2d14a8b_1_136"/>
          <p:cNvSpPr txBox="1"/>
          <p:nvPr>
            <p:ph type="title"/>
          </p:nvPr>
        </p:nvSpPr>
        <p:spPr>
          <a:xfrm>
            <a:off x="203225" y="38122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500"/>
              <a:t>Aggregation - $</a:t>
            </a:r>
            <a:r>
              <a:rPr lang="en" sz="2500"/>
              <a:t>sort</a:t>
            </a:r>
            <a:endParaRPr sz="2600"/>
          </a:p>
        </p:txBody>
      </p:sp>
      <p:sp>
        <p:nvSpPr>
          <p:cNvPr id="221" name="Google Shape;221;g1f2f2d14a8b_1_136"/>
          <p:cNvSpPr txBox="1"/>
          <p:nvPr>
            <p:ph idx="1" type="body"/>
          </p:nvPr>
        </p:nvSpPr>
        <p:spPr>
          <a:xfrm>
            <a:off x="3174425" y="1160600"/>
            <a:ext cx="5717700" cy="3731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animals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aggregate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$match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predatory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}},</a:t>
            </a:r>
            <a:endParaRPr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$sort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kg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g1f2f2d14a8b_1_136"/>
          <p:cNvSpPr txBox="1"/>
          <p:nvPr/>
        </p:nvSpPr>
        <p:spPr>
          <a:xfrm>
            <a:off x="312875" y="1097100"/>
            <a:ext cx="27660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Получим всех хищных и </a:t>
            </a: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отсортируем</a:t>
            </a: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 их по весу от тяжелого к легкому</a:t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A3E9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f2f2d14a8b_1_144"/>
          <p:cNvSpPr txBox="1"/>
          <p:nvPr>
            <p:ph type="title"/>
          </p:nvPr>
        </p:nvSpPr>
        <p:spPr>
          <a:xfrm>
            <a:off x="203225" y="38122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500"/>
              <a:t>Aggregation - $limit</a:t>
            </a:r>
            <a:endParaRPr sz="2600"/>
          </a:p>
        </p:txBody>
      </p:sp>
      <p:sp>
        <p:nvSpPr>
          <p:cNvPr id="228" name="Google Shape;228;g1f2f2d14a8b_1_144"/>
          <p:cNvSpPr txBox="1"/>
          <p:nvPr>
            <p:ph idx="1" type="body"/>
          </p:nvPr>
        </p:nvSpPr>
        <p:spPr>
          <a:xfrm>
            <a:off x="3174425" y="1160600"/>
            <a:ext cx="5717700" cy="3731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animals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7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aggregate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endParaRPr sz="17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$match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predatory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}},</a:t>
            </a:r>
            <a:endParaRPr sz="17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$sort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kg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7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}},</a:t>
            </a:r>
            <a:endParaRPr sz="17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$limit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g1f2f2d14a8b_1_144"/>
          <p:cNvSpPr txBox="1"/>
          <p:nvPr/>
        </p:nvSpPr>
        <p:spPr>
          <a:xfrm>
            <a:off x="312875" y="1097100"/>
            <a:ext cx="27660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Чтобы получить самого тяжелого не-хищника</a:t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Мы можем отфильтровать не хищных, отсортировать по весу и оставить только первого при помощи limit.</a:t>
            </a:r>
            <a:b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Например, limit(2) - ограничить </a:t>
            </a: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результат</a:t>
            </a: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 первыми двумя документами</a:t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A3E9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f2f2d14a8b_1_151"/>
          <p:cNvSpPr txBox="1"/>
          <p:nvPr>
            <p:ph type="title"/>
          </p:nvPr>
        </p:nvSpPr>
        <p:spPr>
          <a:xfrm>
            <a:off x="203225" y="38122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500"/>
              <a:t>Aggregation - $skip</a:t>
            </a:r>
            <a:endParaRPr sz="2600"/>
          </a:p>
        </p:txBody>
      </p:sp>
      <p:sp>
        <p:nvSpPr>
          <p:cNvPr id="235" name="Google Shape;235;g1f2f2d14a8b_1_151"/>
          <p:cNvSpPr txBox="1"/>
          <p:nvPr>
            <p:ph idx="1" type="body"/>
          </p:nvPr>
        </p:nvSpPr>
        <p:spPr>
          <a:xfrm>
            <a:off x="3174425" y="1160600"/>
            <a:ext cx="5717700" cy="3731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animals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7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aggregate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endParaRPr sz="17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$match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predatory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}},</a:t>
            </a:r>
            <a:endParaRPr sz="17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$sort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kg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7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}},</a:t>
            </a:r>
            <a:endParaRPr sz="17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$skip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7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$limit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5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g1f2f2d14a8b_1_151"/>
          <p:cNvSpPr txBox="1"/>
          <p:nvPr/>
        </p:nvSpPr>
        <p:spPr>
          <a:xfrm>
            <a:off x="312875" y="1097100"/>
            <a:ext cx="27660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В данном примере мы получаем третьего по тяжести хищника</a:t>
            </a: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b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Для этого отфильтровали хищников, отсортировали по весу, пропустили первых двух, и из всех оставшихся - вывели первого</a:t>
            </a:r>
            <a:b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A3E9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f2f2d14a8b_1_160"/>
          <p:cNvSpPr txBox="1"/>
          <p:nvPr>
            <p:ph type="title"/>
          </p:nvPr>
        </p:nvSpPr>
        <p:spPr>
          <a:xfrm>
            <a:off x="203225" y="38122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500"/>
              <a:t>Aggregation - $project</a:t>
            </a:r>
            <a:endParaRPr sz="2600"/>
          </a:p>
        </p:txBody>
      </p:sp>
      <p:sp>
        <p:nvSpPr>
          <p:cNvPr id="242" name="Google Shape;242;g1f2f2d14a8b_1_160"/>
          <p:cNvSpPr txBox="1"/>
          <p:nvPr>
            <p:ph idx="1" type="body"/>
          </p:nvPr>
        </p:nvSpPr>
        <p:spPr>
          <a:xfrm>
            <a:off x="3174425" y="1160600"/>
            <a:ext cx="5717700" cy="3731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animals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7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aggregate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endParaRPr sz="17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$match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kg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}},</a:t>
            </a:r>
            <a:endParaRPr sz="17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$project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foods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_id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7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g1f2f2d14a8b_1_160"/>
          <p:cNvSpPr txBox="1"/>
          <p:nvPr/>
        </p:nvSpPr>
        <p:spPr>
          <a:xfrm>
            <a:off x="312875" y="1097100"/>
            <a:ext cx="27660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C помощью проекции можно указать, какие поля нам интересно получить, а какие нет.</a:t>
            </a:r>
            <a:b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Логика такая же как была с find: 1 - хотим отобразить, 0 - нет</a:t>
            </a:r>
            <a:b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A3E9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f2f2d14a8b_1_167"/>
          <p:cNvSpPr txBox="1"/>
          <p:nvPr>
            <p:ph type="title"/>
          </p:nvPr>
        </p:nvSpPr>
        <p:spPr>
          <a:xfrm>
            <a:off x="203225" y="38122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500"/>
              <a:t>Aggregation - $project</a:t>
            </a:r>
            <a:endParaRPr sz="2600"/>
          </a:p>
        </p:txBody>
      </p:sp>
      <p:sp>
        <p:nvSpPr>
          <p:cNvPr id="249" name="Google Shape;249;g1f2f2d14a8b_1_167"/>
          <p:cNvSpPr txBox="1"/>
          <p:nvPr>
            <p:ph idx="1" type="body"/>
          </p:nvPr>
        </p:nvSpPr>
        <p:spPr>
          <a:xfrm>
            <a:off x="3174425" y="1160600"/>
            <a:ext cx="5717700" cy="3731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animals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aggregate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endParaRPr sz="14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$match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predatory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}},</a:t>
            </a:r>
            <a:endParaRPr sz="14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$count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number_of_planteaters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'}</a:t>
            </a:r>
            <a:endParaRPr sz="14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Google Shape;250;g1f2f2d14a8b_1_167"/>
          <p:cNvSpPr txBox="1"/>
          <p:nvPr/>
        </p:nvSpPr>
        <p:spPr>
          <a:xfrm>
            <a:off x="312875" y="1097100"/>
            <a:ext cx="27660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С помощью count можно</a:t>
            </a: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 посчитать</a:t>
            </a: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, сколько получено документов.</a:t>
            </a:r>
            <a:b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В данном примере </a:t>
            </a:r>
            <a:r>
              <a:rPr lang="en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>
                <a:solidFill>
                  <a:srgbClr val="448C27"/>
                </a:solidFill>
                <a:latin typeface="Courier New"/>
                <a:ea typeface="Courier New"/>
                <a:cs typeface="Courier New"/>
                <a:sym typeface="Courier New"/>
              </a:rPr>
              <a:t>number_of_planteaters</a:t>
            </a:r>
            <a:r>
              <a:rPr lang="en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' это псевдоним под которым выведется результат </a:t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A3E9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49505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f2f2d14a8b_1_174"/>
          <p:cNvSpPr txBox="1"/>
          <p:nvPr>
            <p:ph type="title"/>
          </p:nvPr>
        </p:nvSpPr>
        <p:spPr>
          <a:xfrm>
            <a:off x="203225" y="38122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500"/>
              <a:t>Aggregation - $sample</a:t>
            </a:r>
            <a:endParaRPr sz="2600"/>
          </a:p>
        </p:txBody>
      </p:sp>
      <p:sp>
        <p:nvSpPr>
          <p:cNvPr id="256" name="Google Shape;256;g1f2f2d14a8b_1_174"/>
          <p:cNvSpPr txBox="1"/>
          <p:nvPr>
            <p:ph idx="1" type="body"/>
          </p:nvPr>
        </p:nvSpPr>
        <p:spPr>
          <a:xfrm>
            <a:off x="3174425" y="1160600"/>
            <a:ext cx="5717700" cy="3731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animals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7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aggregate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endParaRPr sz="17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$sample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7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8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g1f2f2d14a8b_1_174"/>
          <p:cNvSpPr txBox="1"/>
          <p:nvPr/>
        </p:nvSpPr>
        <p:spPr>
          <a:xfrm>
            <a:off x="312875" y="1097100"/>
            <a:ext cx="27660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С помощью sample можно получить случайный документ</a:t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В данном примере мы получим случайное животное</a:t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A3E9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49505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f2f2d14a8b_1_181"/>
          <p:cNvSpPr txBox="1"/>
          <p:nvPr>
            <p:ph type="title"/>
          </p:nvPr>
        </p:nvSpPr>
        <p:spPr>
          <a:xfrm>
            <a:off x="203225" y="38122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500"/>
              <a:t>Aggregation - $sample</a:t>
            </a:r>
            <a:endParaRPr sz="2600"/>
          </a:p>
        </p:txBody>
      </p:sp>
      <p:sp>
        <p:nvSpPr>
          <p:cNvPr id="263" name="Google Shape;263;g1f2f2d14a8b_1_181"/>
          <p:cNvSpPr txBox="1"/>
          <p:nvPr>
            <p:ph idx="1" type="body"/>
          </p:nvPr>
        </p:nvSpPr>
        <p:spPr>
          <a:xfrm>
            <a:off x="3174425" y="1160600"/>
            <a:ext cx="5717700" cy="3731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animals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7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aggregate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endParaRPr sz="17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$match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kg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$gt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7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$sample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7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8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6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Google Shape;264;g1f2f2d14a8b_1_181"/>
          <p:cNvSpPr txBox="1"/>
          <p:nvPr/>
        </p:nvSpPr>
        <p:spPr>
          <a:xfrm>
            <a:off x="312875" y="1097100"/>
            <a:ext cx="27660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В данном примере мы получим случайное </a:t>
            </a: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животное</a:t>
            </a: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 с </a:t>
            </a: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в</a:t>
            </a: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есом больше 100 кг</a:t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A3E9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49505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type="ctrTitle"/>
          </p:nvPr>
        </p:nvSpPr>
        <p:spPr>
          <a:xfrm>
            <a:off x="210375" y="744575"/>
            <a:ext cx="87144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800"/>
              <a:t>ЦЕЛЬ</a:t>
            </a:r>
            <a:endParaRPr sz="2800"/>
          </a:p>
        </p:txBody>
      </p:sp>
      <p:sp>
        <p:nvSpPr>
          <p:cNvPr id="80" name="Google Shape;80;p4"/>
          <p:cNvSpPr txBox="1"/>
          <p:nvPr/>
        </p:nvSpPr>
        <p:spPr>
          <a:xfrm>
            <a:off x="777325" y="1842425"/>
            <a:ext cx="8147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Изучить Update и Delete. Изучить Aggregation Framework в MongoDB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f2f2d14a8b_1_188"/>
          <p:cNvSpPr txBox="1"/>
          <p:nvPr>
            <p:ph type="title"/>
          </p:nvPr>
        </p:nvSpPr>
        <p:spPr>
          <a:xfrm>
            <a:off x="203225" y="38122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500"/>
              <a:t>Aggregation - $</a:t>
            </a:r>
            <a:r>
              <a:rPr lang="en" sz="2500"/>
              <a:t>lookup</a:t>
            </a:r>
            <a:endParaRPr sz="2600"/>
          </a:p>
        </p:txBody>
      </p:sp>
      <p:sp>
        <p:nvSpPr>
          <p:cNvPr id="270" name="Google Shape;270;g1f2f2d14a8b_1_188"/>
          <p:cNvSpPr txBox="1"/>
          <p:nvPr>
            <p:ph idx="1" type="body"/>
          </p:nvPr>
        </p:nvSpPr>
        <p:spPr>
          <a:xfrm>
            <a:off x="3174425" y="1160600"/>
            <a:ext cx="5717700" cy="3731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добавили Пост (для примера захардкодили id)</a:t>
            </a:r>
            <a:endParaRPr i="1" sz="150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posts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insertOne</a:t>
            </a: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_id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ObjectId</a:t>
            </a: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5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65c6096e0451b42a2273e13c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likes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5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Hi, I am glad to be on likedin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sz="15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6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g1f2f2d14a8b_1_188"/>
          <p:cNvSpPr txBox="1"/>
          <p:nvPr/>
        </p:nvSpPr>
        <p:spPr>
          <a:xfrm>
            <a:off x="312875" y="1097100"/>
            <a:ext cx="27660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С помощью lookup можно “подсмотреть” в другую коллекцию для получения дополнительной информации</a:t>
            </a:r>
            <a:b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Чтобы рассмотреть </a:t>
            </a: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lookup</a:t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нам придется немного подготовиться, давайте добавим пост и комментарии к нему</a:t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A3E9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49505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f2f2d14a8b_1_198"/>
          <p:cNvSpPr txBox="1"/>
          <p:nvPr>
            <p:ph type="title"/>
          </p:nvPr>
        </p:nvSpPr>
        <p:spPr>
          <a:xfrm>
            <a:off x="203225" y="38122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500"/>
              <a:t>Aggregation - $</a:t>
            </a:r>
            <a:r>
              <a:rPr lang="en" sz="2500"/>
              <a:t>lookup</a:t>
            </a:r>
            <a:endParaRPr sz="2600"/>
          </a:p>
        </p:txBody>
      </p:sp>
      <p:sp>
        <p:nvSpPr>
          <p:cNvPr id="277" name="Google Shape;277;g1f2f2d14a8b_1_198"/>
          <p:cNvSpPr txBox="1"/>
          <p:nvPr>
            <p:ph idx="1" type="body"/>
          </p:nvPr>
        </p:nvSpPr>
        <p:spPr>
          <a:xfrm>
            <a:off x="3165350" y="888475"/>
            <a:ext cx="5717700" cy="4191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добавили комментарий к этому посту</a:t>
            </a:r>
            <a:endParaRPr i="1" sz="100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0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comments</a:t>
            </a:r>
            <a:r>
              <a:rPr lang="en" sz="10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insertOne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10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fish@mail.com</a:t>
            </a:r>
            <a:r>
              <a:rPr lang="en" sz="10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sz="10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0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Oh, you are here! Wonderful!</a:t>
            </a:r>
            <a:r>
              <a:rPr lang="en" sz="10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sz="10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post_id</a:t>
            </a:r>
            <a:r>
              <a:rPr lang="en" sz="10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ObjectId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65c6096e0451b42a2273e13c</a:t>
            </a:r>
            <a:r>
              <a:rPr lang="en" sz="10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0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10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eidelman@mail.com</a:t>
            </a:r>
            <a:r>
              <a:rPr lang="en" sz="10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sz="10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0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Hey, man!</a:t>
            </a:r>
            <a:r>
              <a:rPr lang="en" sz="10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sz="10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post_id</a:t>
            </a:r>
            <a:r>
              <a:rPr lang="en" sz="10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ObjectId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65c6096e0451b42a2273e13c</a:t>
            </a:r>
            <a:r>
              <a:rPr lang="en" sz="10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0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10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eidelman@mail.com</a:t>
            </a:r>
            <a:r>
              <a:rPr lang="en" sz="10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sz="10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0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P.S. love you so!</a:t>
            </a:r>
            <a:r>
              <a:rPr lang="en" sz="10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sz="10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post_id</a:t>
            </a:r>
            <a:r>
              <a:rPr lang="en" sz="10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ObjectId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65c6096e0451b42a2273e13c</a:t>
            </a:r>
            <a:r>
              <a:rPr lang="en" sz="10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0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10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7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8" name="Google Shape;278;g1f2f2d14a8b_1_198"/>
          <p:cNvSpPr txBox="1"/>
          <p:nvPr/>
        </p:nvSpPr>
        <p:spPr>
          <a:xfrm>
            <a:off x="312875" y="1097100"/>
            <a:ext cx="27660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Добавим </a:t>
            </a: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комментарии</a:t>
            </a: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 к посту</a:t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A3E9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49505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f2f2d14a8b_1_205"/>
          <p:cNvSpPr txBox="1"/>
          <p:nvPr>
            <p:ph type="title"/>
          </p:nvPr>
        </p:nvSpPr>
        <p:spPr>
          <a:xfrm>
            <a:off x="203225" y="38122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500"/>
              <a:t>Aggregation - $</a:t>
            </a:r>
            <a:r>
              <a:rPr lang="en" sz="2500"/>
              <a:t>lookup</a:t>
            </a:r>
            <a:endParaRPr sz="2600"/>
          </a:p>
        </p:txBody>
      </p:sp>
      <p:sp>
        <p:nvSpPr>
          <p:cNvPr id="284" name="Google Shape;284;g1f2f2d14a8b_1_205"/>
          <p:cNvSpPr txBox="1"/>
          <p:nvPr>
            <p:ph idx="1" type="body"/>
          </p:nvPr>
        </p:nvSpPr>
        <p:spPr>
          <a:xfrm>
            <a:off x="2949975" y="953925"/>
            <a:ext cx="5338500" cy="39195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comments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aggregate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endParaRPr sz="14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$lookup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posts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40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куда будем подсматривать - коллекция</a:t>
            </a:r>
            <a:endParaRPr i="1" sz="140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localField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post_id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40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как называется в колл. комменте</a:t>
            </a:r>
            <a:endParaRPr i="1" sz="140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foreignField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_id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40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как называется в колл. посте</a:t>
            </a:r>
            <a:endParaRPr i="1" sz="140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post_info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14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4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10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70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2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Google Shape;285;g1f2f2d14a8b_1_205"/>
          <p:cNvSpPr txBox="1"/>
          <p:nvPr/>
        </p:nvSpPr>
        <p:spPr>
          <a:xfrm>
            <a:off x="312875" y="1097100"/>
            <a:ext cx="27660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Получим информацию из одной коллекцию, дополненную </a:t>
            </a: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информацией</a:t>
            </a: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 из другой</a:t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A3E9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49505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f2f2d14a8b_1_213"/>
          <p:cNvSpPr txBox="1"/>
          <p:nvPr>
            <p:ph type="title"/>
          </p:nvPr>
        </p:nvSpPr>
        <p:spPr>
          <a:xfrm>
            <a:off x="203225" y="38122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500"/>
              <a:t>Aggregation - $</a:t>
            </a:r>
            <a:r>
              <a:rPr lang="en" sz="2500"/>
              <a:t>lookup</a:t>
            </a:r>
            <a:endParaRPr sz="2600"/>
          </a:p>
        </p:txBody>
      </p:sp>
      <p:sp>
        <p:nvSpPr>
          <p:cNvPr id="291" name="Google Shape;291;g1f2f2d14a8b_1_213"/>
          <p:cNvSpPr txBox="1"/>
          <p:nvPr>
            <p:ph idx="1" type="body"/>
          </p:nvPr>
        </p:nvSpPr>
        <p:spPr>
          <a:xfrm>
            <a:off x="2949975" y="953925"/>
            <a:ext cx="5338500" cy="39195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comments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aggregate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endParaRPr sz="14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$lookup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posts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40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куда будем подсматривать - коллекция</a:t>
            </a:r>
            <a:endParaRPr i="1" sz="140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localField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post_id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40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как называется в колл. комменте</a:t>
            </a:r>
            <a:endParaRPr i="1" sz="140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foreignField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_id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40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как называется в колл. посте</a:t>
            </a:r>
            <a:endParaRPr i="1" sz="140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post_info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14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4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10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70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2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g1f2f2d14a8b_1_213"/>
          <p:cNvSpPr txBox="1"/>
          <p:nvPr/>
        </p:nvSpPr>
        <p:spPr>
          <a:xfrm>
            <a:off x="312875" y="1097100"/>
            <a:ext cx="27660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Получим информацию из одной коллекции, дополненную информацией из другой</a:t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A3E9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49505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f2f2d14a8b_1_224"/>
          <p:cNvSpPr txBox="1"/>
          <p:nvPr/>
        </p:nvSpPr>
        <p:spPr>
          <a:xfrm>
            <a:off x="431824" y="995875"/>
            <a:ext cx="80721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8803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95057"/>
              </a:buClr>
              <a:buSzPts val="1550"/>
              <a:buFont typeface="Roboto"/>
              <a:buChar char="●"/>
            </a:pPr>
            <a:r>
              <a:rPr lang="en" sz="15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получает на входе документы</a:t>
            </a:r>
            <a:endParaRPr sz="15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550"/>
              <a:buFont typeface="Roboto"/>
              <a:buChar char="●"/>
            </a:pPr>
            <a:r>
              <a:rPr lang="en" sz="15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объединяет их в группы по заданному </a:t>
            </a:r>
            <a:r>
              <a:rPr b="1" lang="en" sz="15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полю (или полям)</a:t>
            </a:r>
            <a:r>
              <a:rPr lang="en" sz="15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группировки</a:t>
            </a:r>
            <a:endParaRPr sz="15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550"/>
              <a:buFont typeface="Roboto"/>
              <a:buChar char="●"/>
            </a:pPr>
            <a:r>
              <a:rPr lang="en" sz="15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 выходе - один документ равен одному уникальному значению </a:t>
            </a:r>
            <a:r>
              <a:rPr b="1" lang="en" sz="15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поля группировки</a:t>
            </a:r>
            <a:endParaRPr b="1" sz="15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Базовые операторы группировки (аккумуляторы)</a:t>
            </a:r>
            <a:endParaRPr b="1" sz="15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95057"/>
              </a:buClr>
              <a:buSzPts val="1550"/>
              <a:buFont typeface="Roboto"/>
              <a:buChar char="●"/>
            </a:pPr>
            <a:r>
              <a:rPr lang="en" sz="1550">
                <a:solidFill>
                  <a:srgbClr val="49505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$sum</a:t>
            </a:r>
            <a:r>
              <a:rPr lang="en" sz="15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сумма</a:t>
            </a:r>
            <a:endParaRPr sz="15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550"/>
              <a:buFont typeface="Roboto"/>
              <a:buChar char="●"/>
            </a:pPr>
            <a:r>
              <a:rPr lang="en" sz="1550">
                <a:solidFill>
                  <a:srgbClr val="49505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$avg</a:t>
            </a:r>
            <a:r>
              <a:rPr lang="en" sz="15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среднее</a:t>
            </a:r>
            <a:endParaRPr sz="15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550"/>
              <a:buFont typeface="Roboto"/>
              <a:buChar char="●"/>
            </a:pPr>
            <a:r>
              <a:rPr lang="en" sz="1550">
                <a:solidFill>
                  <a:srgbClr val="49505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$min</a:t>
            </a:r>
            <a:r>
              <a:rPr lang="en" sz="15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минимальное значение</a:t>
            </a:r>
            <a:endParaRPr sz="15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550"/>
              <a:buFont typeface="Roboto"/>
              <a:buChar char="●"/>
            </a:pPr>
            <a:r>
              <a:rPr lang="en" sz="1550">
                <a:solidFill>
                  <a:srgbClr val="49505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$max</a:t>
            </a:r>
            <a:r>
              <a:rPr lang="en" sz="15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максимальное значение</a:t>
            </a:r>
            <a:endParaRPr sz="15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550"/>
              <a:buFont typeface="Roboto"/>
              <a:buChar char="●"/>
            </a:pPr>
            <a:r>
              <a:rPr lang="en" sz="1550">
                <a:solidFill>
                  <a:srgbClr val="49505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$count</a:t>
            </a:r>
            <a:r>
              <a:rPr lang="en" sz="15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количество</a:t>
            </a:r>
            <a:endParaRPr i="0" sz="29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8" name="Google Shape;298;g1f2f2d14a8b_1_224"/>
          <p:cNvSpPr txBox="1"/>
          <p:nvPr>
            <p:ph type="title"/>
          </p:nvPr>
        </p:nvSpPr>
        <p:spPr>
          <a:xfrm>
            <a:off x="203225" y="74067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800"/>
              <a:t>Группировка, оператор $group</a:t>
            </a:r>
            <a:endParaRPr sz="2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f2f2d14a8b_1_236"/>
          <p:cNvSpPr txBox="1"/>
          <p:nvPr>
            <p:ph idx="1" type="body"/>
          </p:nvPr>
        </p:nvSpPr>
        <p:spPr>
          <a:xfrm>
            <a:off x="2949975" y="953925"/>
            <a:ext cx="5338500" cy="39195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kids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insertMany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John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gender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boy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Anna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gender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girl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Leyla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gender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girl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Frieda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gender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boy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gender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boy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9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g1f2f2d14a8b_1_236"/>
          <p:cNvSpPr txBox="1"/>
          <p:nvPr>
            <p:ph type="title"/>
          </p:nvPr>
        </p:nvSpPr>
        <p:spPr>
          <a:xfrm>
            <a:off x="203225" y="38122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500"/>
              <a:t>Aggregation - $group</a:t>
            </a:r>
            <a:endParaRPr sz="2600"/>
          </a:p>
        </p:txBody>
      </p:sp>
      <p:sp>
        <p:nvSpPr>
          <p:cNvPr id="305" name="Google Shape;305;g1f2f2d14a8b_1_236"/>
          <p:cNvSpPr txBox="1"/>
          <p:nvPr/>
        </p:nvSpPr>
        <p:spPr>
          <a:xfrm>
            <a:off x="312875" y="1097100"/>
            <a:ext cx="27660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Заполним базу данных информацией, чтобы мы могли совершить группировку</a:t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A3E9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49505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2f2d14a8b_1_243"/>
          <p:cNvSpPr txBox="1"/>
          <p:nvPr>
            <p:ph idx="1" type="body"/>
          </p:nvPr>
        </p:nvSpPr>
        <p:spPr>
          <a:xfrm>
            <a:off x="3214000" y="953925"/>
            <a:ext cx="5630700" cy="14727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kids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aggregate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endParaRPr sz="14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$group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_id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$gender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averageAge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$avg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$age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4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9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g1f2f2d14a8b_1_243"/>
          <p:cNvSpPr txBox="1"/>
          <p:nvPr>
            <p:ph type="title"/>
          </p:nvPr>
        </p:nvSpPr>
        <p:spPr>
          <a:xfrm>
            <a:off x="203225" y="38122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500"/>
              <a:t>Aggregation - $group  + $avg </a:t>
            </a:r>
            <a:endParaRPr sz="2600"/>
          </a:p>
        </p:txBody>
      </p:sp>
      <p:sp>
        <p:nvSpPr>
          <p:cNvPr id="312" name="Google Shape;312;g1f2f2d14a8b_1_243"/>
          <p:cNvSpPr txBox="1"/>
          <p:nvPr/>
        </p:nvSpPr>
        <p:spPr>
          <a:xfrm>
            <a:off x="312875" y="1097100"/>
            <a:ext cx="27660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Заполним базу данных информацией, чтобы мы могли совершить группировку</a:t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В результате мы получаем средний </a:t>
            </a: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возраст</a:t>
            </a: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 по полу </a:t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49505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13" name="Google Shape;313;g1f2f2d14a8b_1_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4000" y="2669725"/>
            <a:ext cx="3645793" cy="241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f2f2d14a8b_1_251"/>
          <p:cNvSpPr txBox="1"/>
          <p:nvPr>
            <p:ph idx="1" type="body"/>
          </p:nvPr>
        </p:nvSpPr>
        <p:spPr>
          <a:xfrm>
            <a:off x="3214000" y="953925"/>
            <a:ext cx="5630700" cy="14727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kids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aggregate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endParaRPr sz="14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$group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_id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$gender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minAge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$min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$age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"}}}</a:t>
            </a:r>
            <a:endParaRPr sz="14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4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g1f2f2d14a8b_1_251"/>
          <p:cNvSpPr txBox="1"/>
          <p:nvPr>
            <p:ph type="title"/>
          </p:nvPr>
        </p:nvSpPr>
        <p:spPr>
          <a:xfrm>
            <a:off x="203225" y="38122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500"/>
              <a:t>Aggregation - $group + $min</a:t>
            </a:r>
            <a:endParaRPr sz="2600"/>
          </a:p>
        </p:txBody>
      </p:sp>
      <p:sp>
        <p:nvSpPr>
          <p:cNvPr id="320" name="Google Shape;320;g1f2f2d14a8b_1_251"/>
          <p:cNvSpPr txBox="1"/>
          <p:nvPr/>
        </p:nvSpPr>
        <p:spPr>
          <a:xfrm>
            <a:off x="312875" y="1097100"/>
            <a:ext cx="27660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С помощью $min мы можем получить минимальный возраст</a:t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В результате мы получаем минимальный возраст по полу </a:t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49505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1" name="Google Shape;321;g1f2f2d14a8b_1_2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7798" y="2713825"/>
            <a:ext cx="2151550" cy="242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f2f2d14a8b_1_260"/>
          <p:cNvSpPr txBox="1"/>
          <p:nvPr>
            <p:ph idx="1" type="body"/>
          </p:nvPr>
        </p:nvSpPr>
        <p:spPr>
          <a:xfrm>
            <a:off x="3214000" y="953925"/>
            <a:ext cx="5630700" cy="14727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kids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aggregate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$group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_id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$gender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maxAge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$max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$age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7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Google Shape;327;g1f2f2d14a8b_1_260"/>
          <p:cNvSpPr txBox="1"/>
          <p:nvPr>
            <p:ph type="title"/>
          </p:nvPr>
        </p:nvSpPr>
        <p:spPr>
          <a:xfrm>
            <a:off x="203225" y="38122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500"/>
              <a:t>Aggregation - $group + $max</a:t>
            </a:r>
            <a:endParaRPr sz="2600"/>
          </a:p>
        </p:txBody>
      </p:sp>
      <p:sp>
        <p:nvSpPr>
          <p:cNvPr id="328" name="Google Shape;328;g1f2f2d14a8b_1_260"/>
          <p:cNvSpPr txBox="1"/>
          <p:nvPr/>
        </p:nvSpPr>
        <p:spPr>
          <a:xfrm>
            <a:off x="312875" y="1097100"/>
            <a:ext cx="27660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С помощью $max мы можем получить минимальный возраст</a:t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В результате мы получаем </a:t>
            </a: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максимальный</a:t>
            </a:r>
            <a:r>
              <a:rPr lang="en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 возраст по группам: мальчики, девочки </a:t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49505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9" name="Google Shape;329;g1f2f2d14a8b_1_2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4000" y="2571751"/>
            <a:ext cx="2385925" cy="249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/>
          <p:nvPr>
            <p:ph type="ctrTitle"/>
          </p:nvPr>
        </p:nvSpPr>
        <p:spPr>
          <a:xfrm>
            <a:off x="4396600" y="1187475"/>
            <a:ext cx="45282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6752"/>
              <a:buNone/>
            </a:pPr>
            <a:r>
              <a:rPr lang="en" sz="2600">
                <a:solidFill>
                  <a:srgbClr val="FFFFFF"/>
                </a:solidFill>
              </a:rPr>
              <a:t>Ваша новая IT-профессия – Ваш новый уровень жизни</a:t>
            </a:r>
            <a:endParaRPr sz="2600">
              <a:solidFill>
                <a:srgbClr val="FFFFFF"/>
              </a:solidFill>
            </a:endParaRPr>
          </a:p>
        </p:txBody>
      </p:sp>
      <p:sp>
        <p:nvSpPr>
          <p:cNvPr id="335" name="Google Shape;335;p30"/>
          <p:cNvSpPr txBox="1"/>
          <p:nvPr>
            <p:ph type="ctrTitle"/>
          </p:nvPr>
        </p:nvSpPr>
        <p:spPr>
          <a:xfrm>
            <a:off x="4396600" y="2063775"/>
            <a:ext cx="32217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0" lang="en" sz="1400">
                <a:solidFill>
                  <a:srgbClr val="FFFFFF"/>
                </a:solidFill>
              </a:rPr>
              <a:t>Программирование с нуля в немецкой школе AIT TR GmbH</a:t>
            </a:r>
            <a:endParaRPr b="0" sz="1400">
              <a:solidFill>
                <a:srgbClr val="FFFFFF"/>
              </a:solidFill>
            </a:endParaRPr>
          </a:p>
        </p:txBody>
      </p:sp>
      <p:pic>
        <p:nvPicPr>
          <p:cNvPr id="336" name="Google Shape;33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4250" y="4464175"/>
            <a:ext cx="1351974" cy="50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b8f65ad12_0_0"/>
          <p:cNvSpPr txBox="1"/>
          <p:nvPr>
            <p:ph type="title"/>
          </p:nvPr>
        </p:nvSpPr>
        <p:spPr>
          <a:xfrm>
            <a:off x="203225" y="74067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800"/>
              <a:t>ПЛАН ЗАНЯТИЯ</a:t>
            </a:r>
            <a:endParaRPr b="1" sz="2800"/>
          </a:p>
        </p:txBody>
      </p:sp>
      <p:sp>
        <p:nvSpPr>
          <p:cNvPr id="86" name="Google Shape;86;g2bb8f65ad12_0_0"/>
          <p:cNvSpPr txBox="1"/>
          <p:nvPr/>
        </p:nvSpPr>
        <p:spPr>
          <a:xfrm>
            <a:off x="203225" y="1939851"/>
            <a:ext cx="2857500" cy="14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B3B3B"/>
                </a:solidFill>
              </a:rPr>
              <a:t>Изучить Update, Delete</a:t>
            </a:r>
            <a:endParaRPr b="1" i="0" sz="1200" u="none" cap="none" strike="noStrike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2bb8f65ad12_0_0"/>
          <p:cNvSpPr/>
          <p:nvPr/>
        </p:nvSpPr>
        <p:spPr>
          <a:xfrm>
            <a:off x="6108192" y="1807728"/>
            <a:ext cx="91494" cy="915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2bb8f65ad12_0_0"/>
          <p:cNvSpPr/>
          <p:nvPr/>
        </p:nvSpPr>
        <p:spPr>
          <a:xfrm>
            <a:off x="3154680" y="3410712"/>
            <a:ext cx="91494" cy="915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2bb8f65ad12_0_0"/>
          <p:cNvSpPr/>
          <p:nvPr/>
        </p:nvSpPr>
        <p:spPr>
          <a:xfrm>
            <a:off x="6148080" y="3593912"/>
            <a:ext cx="91494" cy="915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2bb8f65ad12_0_0"/>
          <p:cNvSpPr txBox="1"/>
          <p:nvPr/>
        </p:nvSpPr>
        <p:spPr>
          <a:xfrm>
            <a:off x="3206942" y="1939861"/>
            <a:ext cx="2857428" cy="143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B3B3B"/>
                </a:solidFill>
              </a:rPr>
              <a:t>aggregate()</a:t>
            </a:r>
            <a:endParaRPr b="1" i="0" sz="1200" u="none" cap="none" strike="noStrike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1" i="0" sz="1200" u="none" cap="none" strike="noStrike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bb8f65ad12_0_0"/>
          <p:cNvSpPr txBox="1"/>
          <p:nvPr/>
        </p:nvSpPr>
        <p:spPr>
          <a:xfrm>
            <a:off x="6108192" y="1853549"/>
            <a:ext cx="2857500" cy="14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1" i="0" sz="1200" u="none" cap="none" strike="noStrike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2f2d14a8b_1_10"/>
          <p:cNvSpPr txBox="1"/>
          <p:nvPr>
            <p:ph type="title"/>
          </p:nvPr>
        </p:nvSpPr>
        <p:spPr>
          <a:xfrm>
            <a:off x="203225" y="38122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500"/>
              <a:t>Подготовка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600"/>
          </a:p>
        </p:txBody>
      </p:sp>
      <p:sp>
        <p:nvSpPr>
          <p:cNvPr id="97" name="Google Shape;97;g1f2f2d14a8b_1_10"/>
          <p:cNvSpPr txBox="1"/>
          <p:nvPr>
            <p:ph idx="1" type="body"/>
          </p:nvPr>
        </p:nvSpPr>
        <p:spPr>
          <a:xfrm>
            <a:off x="2981675" y="1313375"/>
            <a:ext cx="5964900" cy="3731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animals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insertMany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endParaRPr sz="12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2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tiger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weight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Alan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predatory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2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2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penguin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weight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Kovalsky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predatory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2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2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chicken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weight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Cipa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predatory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2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2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shark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weight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Sharp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predatory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2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2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shark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weight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450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John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predatory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2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2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panda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weight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Po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predatory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2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8" name="Google Shape;98;g1f2f2d14a8b_1_10"/>
          <p:cNvGrpSpPr/>
          <p:nvPr/>
        </p:nvGrpSpPr>
        <p:grpSpPr>
          <a:xfrm>
            <a:off x="203225" y="1378300"/>
            <a:ext cx="2857434" cy="664449"/>
            <a:chOff x="192968" y="66086"/>
            <a:chExt cx="2801406" cy="624600"/>
          </a:xfrm>
        </p:grpSpPr>
        <p:sp>
          <p:nvSpPr>
            <p:cNvPr id="99" name="Google Shape;99;g1f2f2d14a8b_1_10"/>
            <p:cNvSpPr/>
            <p:nvPr/>
          </p:nvSpPr>
          <p:spPr>
            <a:xfrm>
              <a:off x="192968" y="430525"/>
              <a:ext cx="89700" cy="86100"/>
            </a:xfrm>
            <a:prstGeom prst="rect">
              <a:avLst/>
            </a:prstGeom>
            <a:solidFill>
              <a:srgbClr val="E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f2f2d14a8b_1_10"/>
            <p:cNvSpPr txBox="1"/>
            <p:nvPr/>
          </p:nvSpPr>
          <p:spPr>
            <a:xfrm>
              <a:off x="282674" y="66086"/>
              <a:ext cx="27117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3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Для подготовки к дальнейшим примера выполним данный код.</a:t>
              </a:r>
              <a:endParaRPr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3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Мы сознательно допустили ошибку указав, что акулы не являются хищниками.	</a:t>
              </a:r>
              <a:endParaRPr b="0" i="0" sz="1350" u="none" cap="none" strike="noStrike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de19928b4_2_14"/>
          <p:cNvSpPr txBox="1"/>
          <p:nvPr>
            <p:ph type="title"/>
          </p:nvPr>
        </p:nvSpPr>
        <p:spPr>
          <a:xfrm>
            <a:off x="203225" y="74067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800"/>
              <a:t>Update</a:t>
            </a:r>
            <a:endParaRPr sz="2800"/>
          </a:p>
        </p:txBody>
      </p:sp>
      <p:sp>
        <p:nvSpPr>
          <p:cNvPr id="106" name="Google Shape;106;g2bde19928b4_2_14"/>
          <p:cNvSpPr txBox="1"/>
          <p:nvPr/>
        </p:nvSpPr>
        <p:spPr>
          <a:xfrm>
            <a:off x="477449" y="1313375"/>
            <a:ext cx="80721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95057"/>
              </a:buClr>
              <a:buSzPts val="1650"/>
              <a:buFont typeface="Roboto"/>
              <a:buChar char="●"/>
            </a:pPr>
            <a:r>
              <a:rPr b="0" i="0" lang="en" sz="1650" u="none" cap="none" strike="noStrike">
                <a:solidFill>
                  <a:srgbClr val="49505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updateOne()</a:t>
            </a:r>
            <a:r>
              <a:rPr b="0" i="0" lang="en" sz="1650" u="none" cap="none" strike="noStrike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изменить один документ</a:t>
            </a:r>
            <a:endParaRPr b="0" i="0" sz="1650" u="none" cap="none" strike="noStrike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33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650"/>
              <a:buFont typeface="Roboto"/>
              <a:buChar char="●"/>
            </a:pPr>
            <a:r>
              <a:rPr b="0" i="0" lang="en" sz="1650" u="none" cap="none" strike="noStrike">
                <a:solidFill>
                  <a:srgbClr val="49505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updateMany()</a:t>
            </a:r>
            <a:r>
              <a:rPr b="0" i="0" lang="en" sz="1650" u="none" cap="none" strike="noStrike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изменить несколько документов</a:t>
            </a:r>
            <a:endParaRPr b="0" i="0" sz="1650" u="none" cap="none" strike="noStrike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337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650"/>
              <a:buFont typeface="Roboto"/>
              <a:buChar char="○"/>
            </a:pPr>
            <a:r>
              <a:rPr b="0" i="0" lang="en" sz="1650" u="none" cap="none" strike="noStrike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аргументы</a:t>
            </a:r>
            <a:endParaRPr b="0" i="0" sz="1650" u="none" cap="none" strike="noStrike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3375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650"/>
              <a:buFont typeface="Roboto"/>
              <a:buChar char="■"/>
            </a:pPr>
            <a:r>
              <a:rPr b="0" i="0" lang="en" sz="1650" u="none" cap="none" strike="noStrike">
                <a:solidFill>
                  <a:srgbClr val="49505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filter</a:t>
            </a:r>
            <a:endParaRPr b="0" i="0" sz="1650" u="none" cap="none" strike="noStrike">
              <a:solidFill>
                <a:srgbClr val="495057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33375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650"/>
              <a:buFont typeface="Roboto"/>
              <a:buChar char="■"/>
            </a:pPr>
            <a:r>
              <a:rPr b="0" i="0" lang="en" sz="1650" u="none" cap="none" strike="noStrike">
                <a:solidFill>
                  <a:srgbClr val="49505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action</a:t>
            </a:r>
            <a:endParaRPr b="0" i="0" sz="1700" u="none" cap="none" strike="noStrike">
              <a:solidFill>
                <a:srgbClr val="FF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2f2d14a8b_1_26"/>
          <p:cNvSpPr txBox="1"/>
          <p:nvPr>
            <p:ph type="title"/>
          </p:nvPr>
        </p:nvSpPr>
        <p:spPr>
          <a:xfrm>
            <a:off x="203225" y="74067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800"/>
              <a:t>Операторы </a:t>
            </a:r>
            <a:endParaRPr sz="2800"/>
          </a:p>
        </p:txBody>
      </p:sp>
      <p:sp>
        <p:nvSpPr>
          <p:cNvPr id="112" name="Google Shape;112;g1f2f2d14a8b_1_26"/>
          <p:cNvSpPr txBox="1"/>
          <p:nvPr/>
        </p:nvSpPr>
        <p:spPr>
          <a:xfrm>
            <a:off x="477449" y="1313375"/>
            <a:ext cx="80721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95057"/>
              </a:buClr>
              <a:buSzPts val="1650"/>
              <a:buFont typeface="Roboto Mono"/>
              <a:buChar char="●"/>
            </a:pPr>
            <a:r>
              <a:rPr lang="en" sz="1650">
                <a:solidFill>
                  <a:srgbClr val="49505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$set, </a:t>
            </a:r>
            <a:endParaRPr sz="1650">
              <a:solidFill>
                <a:srgbClr val="495057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333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650"/>
              <a:buFont typeface="Roboto Mono"/>
              <a:buChar char="●"/>
            </a:pPr>
            <a:r>
              <a:rPr lang="en" sz="1650">
                <a:solidFill>
                  <a:srgbClr val="49505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$inc, </a:t>
            </a:r>
            <a:endParaRPr sz="1650">
              <a:solidFill>
                <a:srgbClr val="495057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333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650"/>
              <a:buFont typeface="Roboto Mono"/>
              <a:buChar char="●"/>
            </a:pPr>
            <a:r>
              <a:rPr lang="en" sz="1650">
                <a:solidFill>
                  <a:srgbClr val="49505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$rename, </a:t>
            </a:r>
            <a:endParaRPr sz="1650">
              <a:solidFill>
                <a:srgbClr val="495057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333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650"/>
              <a:buFont typeface="Roboto Mono"/>
              <a:buChar char="●"/>
            </a:pPr>
            <a:r>
              <a:rPr lang="en" sz="1650">
                <a:solidFill>
                  <a:srgbClr val="49505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$push, </a:t>
            </a:r>
            <a:endParaRPr sz="1650">
              <a:solidFill>
                <a:srgbClr val="495057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333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650"/>
              <a:buFont typeface="Roboto Mono"/>
              <a:buChar char="●"/>
            </a:pPr>
            <a:r>
              <a:rPr lang="en" sz="1650">
                <a:solidFill>
                  <a:srgbClr val="49505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$pull, </a:t>
            </a:r>
            <a:endParaRPr sz="1650">
              <a:solidFill>
                <a:srgbClr val="495057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333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650"/>
              <a:buFont typeface="Roboto Mono"/>
              <a:buChar char="●"/>
            </a:pPr>
            <a:r>
              <a:rPr lang="en" sz="1650">
                <a:solidFill>
                  <a:srgbClr val="49505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$unset</a:t>
            </a:r>
            <a:endParaRPr b="0" i="0" sz="25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2f2d14a8b_1_19"/>
          <p:cNvSpPr txBox="1"/>
          <p:nvPr>
            <p:ph type="title"/>
          </p:nvPr>
        </p:nvSpPr>
        <p:spPr>
          <a:xfrm>
            <a:off x="203225" y="38122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500"/>
              <a:t>Изменение</a:t>
            </a:r>
            <a:r>
              <a:rPr lang="en" sz="2500"/>
              <a:t> нескольких документов - $set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600"/>
          </a:p>
        </p:txBody>
      </p:sp>
      <p:sp>
        <p:nvSpPr>
          <p:cNvPr id="118" name="Google Shape;118;g1f2f2d14a8b_1_19"/>
          <p:cNvSpPr txBox="1"/>
          <p:nvPr>
            <p:ph idx="1" type="body"/>
          </p:nvPr>
        </p:nvSpPr>
        <p:spPr>
          <a:xfrm>
            <a:off x="3174425" y="1160600"/>
            <a:ext cx="5717700" cy="3731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animals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updateMany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shark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$set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predatory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0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g1f2f2d14a8b_1_19"/>
          <p:cNvSpPr txBox="1"/>
          <p:nvPr/>
        </p:nvSpPr>
        <p:spPr>
          <a:xfrm>
            <a:off x="312875" y="1097100"/>
            <a:ext cx="27660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A3E9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Изменим</a:t>
            </a: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200">
                <a:solidFill>
                  <a:srgbClr val="7A3E9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свойство</a:t>
            </a: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200">
                <a:solidFill>
                  <a:srgbClr val="7A3E9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predatory</a:t>
            </a: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200">
                <a:solidFill>
                  <a:srgbClr val="7A3E9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</a:t>
            </a: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200">
                <a:solidFill>
                  <a:srgbClr val="7A3E9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акул</a:t>
            </a: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200">
                <a:solidFill>
                  <a:srgbClr val="77777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200">
                <a:solidFill>
                  <a:srgbClr val="7A3E9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</a:t>
            </a: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200">
                <a:solidFill>
                  <a:srgbClr val="9C5D2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true.</a:t>
            </a:r>
            <a:endParaRPr sz="1200">
              <a:solidFill>
                <a:srgbClr val="9C5D2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C5D2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A37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updateMany</a:t>
            </a: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200">
                <a:solidFill>
                  <a:srgbClr val="77777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200">
                <a:solidFill>
                  <a:srgbClr val="7A3E9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обновит</a:t>
            </a: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200">
                <a:solidFill>
                  <a:srgbClr val="7A3E9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все</a:t>
            </a: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200">
                <a:solidFill>
                  <a:srgbClr val="7A3E9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документы</a:t>
            </a: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200">
                <a:solidFill>
                  <a:srgbClr val="7A3E9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соответствующие</a:t>
            </a: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200">
                <a:solidFill>
                  <a:srgbClr val="7A3E9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фильтру</a:t>
            </a:r>
            <a:endParaRPr sz="1200">
              <a:solidFill>
                <a:srgbClr val="7A3E9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A3E9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Первый параметр:</a:t>
            </a: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shark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</a:t>
            </a: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это </a:t>
            </a:r>
            <a:r>
              <a:rPr lang="en" sz="1200">
                <a:solidFill>
                  <a:srgbClr val="7A3E9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параметр</a:t>
            </a: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200">
                <a:solidFill>
                  <a:srgbClr val="7A3E9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поиска</a:t>
            </a:r>
            <a:endParaRPr sz="1200">
              <a:solidFill>
                <a:srgbClr val="7A3E9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A3E9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Второй</a:t>
            </a: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" sz="1200">
                <a:solidFill>
                  <a:srgbClr val="7A3E9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сами</a:t>
            </a: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200">
                <a:solidFill>
                  <a:srgbClr val="7A3E9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изменения</a:t>
            </a:r>
            <a:endParaRPr sz="1200">
              <a:solidFill>
                <a:srgbClr val="7A3E9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A3E9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$set</a:t>
            </a: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200">
                <a:solidFill>
                  <a:srgbClr val="7A3E9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оператор </a:t>
            </a:r>
            <a:r>
              <a:rPr lang="en" sz="1200">
                <a:solidFill>
                  <a:srgbClr val="7A3E9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изменит</a:t>
            </a: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200">
                <a:solidFill>
                  <a:srgbClr val="7A3E9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поле</a:t>
            </a: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200">
                <a:solidFill>
                  <a:srgbClr val="7A3E9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predatory</a:t>
            </a: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200">
                <a:solidFill>
                  <a:srgbClr val="7A3E9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</a:t>
            </a: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200">
                <a:solidFill>
                  <a:srgbClr val="7A3E9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всех</a:t>
            </a: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200">
                <a:solidFill>
                  <a:srgbClr val="7A3E9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акул</a:t>
            </a: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200">
                <a:solidFill>
                  <a:srgbClr val="7A3E9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</a:t>
            </a: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200">
                <a:solidFill>
                  <a:srgbClr val="9C5D2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sz="1200">
              <a:solidFill>
                <a:srgbClr val="9C5D2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2f2d14a8b_1_37"/>
          <p:cNvSpPr txBox="1"/>
          <p:nvPr>
            <p:ph type="title"/>
          </p:nvPr>
        </p:nvSpPr>
        <p:spPr>
          <a:xfrm>
            <a:off x="203225" y="38122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500"/>
              <a:t>Изменение нескольких документов - $inc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600"/>
          </a:p>
        </p:txBody>
      </p:sp>
      <p:sp>
        <p:nvSpPr>
          <p:cNvPr id="125" name="Google Shape;125;g1f2f2d14a8b_1_37"/>
          <p:cNvSpPr txBox="1"/>
          <p:nvPr>
            <p:ph idx="1" type="body"/>
          </p:nvPr>
        </p:nvSpPr>
        <p:spPr>
          <a:xfrm>
            <a:off x="3174425" y="1160600"/>
            <a:ext cx="5717700" cy="3731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animals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updateMany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{},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$inc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weight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g1f2f2d14a8b_1_37"/>
          <p:cNvSpPr txBox="1"/>
          <p:nvPr/>
        </p:nvSpPr>
        <p:spPr>
          <a:xfrm>
            <a:off x="312875" y="1097100"/>
            <a:ext cx="27660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$inc</a:t>
            </a: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200">
                <a:solidFill>
                  <a:srgbClr val="7A3E9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увеличивает значение на указанную величину </a:t>
            </a:r>
            <a:endParaRPr sz="1200">
              <a:solidFill>
                <a:srgbClr val="7A3E9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A3E9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A3E9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 данном примере мы увеличиваем вес всех животных на три.</a:t>
            </a:r>
            <a:br>
              <a:rPr lang="en" sz="1200">
                <a:solidFill>
                  <a:srgbClr val="7A3E9D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en" sz="1200">
                <a:solidFill>
                  <a:srgbClr val="7A3E9D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200">
                <a:solidFill>
                  <a:srgbClr val="7A3E9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 качестве первого параметра передали пустой объект поиска, так мы совсем не ограничили поиск</a:t>
            </a:r>
            <a:endParaRPr sz="1200">
              <a:solidFill>
                <a:srgbClr val="7A3E9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A3E9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