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Roboto Mon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4" roundtripDataSignature="AMtx7mjo0+aeRrFeltxEgjImZWBRfT+P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de19928b4_2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de19928b4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de19928b4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bde19928b4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e19928b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bde19928b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ddfaf30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bddfaf30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ddfaf30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bddfaf30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ee3cbb9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8ee3cbb9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de19928b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bde19928b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de19928b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bde19928b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de19928b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bde19928b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bf0e0d9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bbf0e0d9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Важно объяснить необходимость каждого пункта: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Включенная камера позволит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Познакомиться друг с другом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Привыкнуть к митингам, которые проводятся у практикующих разработчиков всегда с включенной камерой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Не отвлекаться от занятия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Вопросы по поднятой руке - позволит не нарушать линию повествования преподавателя, а также не будет сбивать других участников процесса от погружения в повествование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Орг вопросы - не тратить время на занятии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Рабочее окружение - чтобы случайно не показать всем под запись свою личную переписку или что-то, чего не хочется показывать :)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de19928b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bde19928b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de19928b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bde19928b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de19928b4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bde19928b4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de19928b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bde19928b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de19928b4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bde19928b4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de19928b4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bde19928b4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de19928b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bde19928b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de19928b4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bde19928b4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de19928b4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bde19928b4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de19928b4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bde19928b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Каждый в конце занятия должен вернуться к поставленной цели и ответить на вопрос, достиг он ее или нет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de19928b4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bde19928b4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b3f954ac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bb3f954a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de19928b4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bde19928b4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de19928b4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bde19928b4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de19928b4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bde19928b4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de19928b4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bde19928b4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de19928b4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bde19928b4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de19928b4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bde19928b4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ee3cbb9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8ee3cbb9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de19928b4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bde19928b4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8f65a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bb8f65a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Здесь необходимо заполнить информацию о себе.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Отразите свои ключевые навыки и опыт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Расскажите, почему вам нравится преподавать и что вы считаете залогом хорошего обучения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de19928b4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bde19928b4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de19928b4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bde19928b4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de19928b4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bde19928b4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de19928b4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bde19928b4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de19928b4_2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bde19928b4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de19928b4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bde19928b4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bf0e0d9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bf0e0d9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de19928b4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bde19928b4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de19928b4_2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bde19928b4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de19928b4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bde19928b4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e19928b4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de19928b4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311700" y="1389600"/>
            <a:ext cx="8504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490250" y="450150"/>
            <a:ext cx="8026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  <a:defRPr b="1" i="0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1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74320" y="744575"/>
            <a:ext cx="8650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de19928b4_2_359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Подключение Compass к кластеру через connection string </a:t>
            </a:r>
            <a:endParaRPr sz="2800"/>
          </a:p>
        </p:txBody>
      </p:sp>
      <p:sp>
        <p:nvSpPr>
          <p:cNvPr id="144" name="Google Shape;144;g2bde19928b4_2_359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g2bde19928b4_2_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700" y="1712050"/>
            <a:ext cx="4043627" cy="338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de19928b4_2_322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Принципиальные отличия MongoDB от RDBMS</a:t>
            </a:r>
            <a:endParaRPr sz="2800"/>
          </a:p>
        </p:txBody>
      </p:sp>
      <p:sp>
        <p:nvSpPr>
          <p:cNvPr id="151" name="Google Shape;151;g2bde19928b4_2_322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Другой язык для выполнения запросов (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NoSQL - QUERY API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Модель данных - </a:t>
            </a:r>
            <a:r>
              <a:rPr b="1"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ДОКУМЕНТНАЯ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(документ - ассоц/массив)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Динамическая схема данных (без схемы,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schemaless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- каждый документ может иметь свой набор полей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Использует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Binary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BSON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350"/>
              <a:buFont typeface="Roboto"/>
              <a:buAutoNum type="arabicPeriod"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Позволяет хранить вложенные структуры данных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g2bde19928b4_2_322"/>
          <p:cNvSpPr txBox="1"/>
          <p:nvPr>
            <p:ph idx="1" type="body"/>
          </p:nvPr>
        </p:nvSpPr>
        <p:spPr>
          <a:xfrm>
            <a:off x="396900" y="3488150"/>
            <a:ext cx="8350200" cy="144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0"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hacker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email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123@example.org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is_blocked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sz="13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email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hello@example.org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phone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+0000000000</a:t>
            </a:r>
            <a:r>
              <a:rPr b="0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'}</a:t>
            </a:r>
            <a:endParaRPr b="0" sz="13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e19928b4_2_1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g2bde19928b4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700" y="920300"/>
            <a:ext cx="6676974" cy="3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ddfaf3030_0_10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Базовые структуры данных</a:t>
            </a:r>
            <a:endParaRPr sz="2800"/>
          </a:p>
        </p:txBody>
      </p:sp>
      <p:sp>
        <p:nvSpPr>
          <p:cNvPr id="164" name="Google Shape;164;g2bddfaf3030_0_10"/>
          <p:cNvSpPr txBox="1"/>
          <p:nvPr/>
        </p:nvSpPr>
        <p:spPr>
          <a:xfrm>
            <a:off x="477450" y="1313375"/>
            <a:ext cx="80721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Скаляр (скалярное значение)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Массив (список значений)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Ассоц/массив (пары ключ/значение)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Множество (список уникальных элементов)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ddfaf3030_0_25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Категории запросов</a:t>
            </a:r>
            <a:endParaRPr sz="2800"/>
          </a:p>
        </p:txBody>
      </p:sp>
      <p:sp>
        <p:nvSpPr>
          <p:cNvPr id="170" name="Google Shape;170;g2bddfaf3030_0_25"/>
          <p:cNvSpPr txBox="1"/>
          <p:nvPr/>
        </p:nvSpPr>
        <p:spPr>
          <a:xfrm>
            <a:off x="477450" y="1313375"/>
            <a:ext cx="80721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95057"/>
              </a:buClr>
              <a:buSzPts val="1950"/>
              <a:buFont typeface="Roboto"/>
              <a:buAutoNum type="arabicPeriod"/>
            </a:pPr>
            <a:r>
              <a:rPr lang="en" sz="19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CRUD</a:t>
            </a:r>
            <a:r>
              <a:rPr lang="en" sz="19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более простые запросы</a:t>
            </a:r>
            <a:endParaRPr sz="19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950"/>
              <a:buFont typeface="Roboto"/>
              <a:buAutoNum type="arabicPeriod"/>
            </a:pPr>
            <a:r>
              <a:rPr lang="en" sz="19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Aggregation - получение вычисленных данных</a:t>
            </a:r>
            <a:endParaRPr sz="19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ee3cbb984_0_4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MongoDB: CRUD</a:t>
            </a:r>
            <a:endParaRPr sz="2800"/>
          </a:p>
        </p:txBody>
      </p:sp>
      <p:sp>
        <p:nvSpPr>
          <p:cNvPr id="176" name="Google Shape;176;g28ee3cbb984_0_4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endParaRPr b="1"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2150"/>
              <a:buFont typeface="Roboto"/>
              <a:buChar char="●"/>
            </a:pPr>
            <a:r>
              <a:rPr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insertOne() добавить один документ</a:t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1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150"/>
              <a:buFont typeface="Helvetica Neue"/>
              <a:buChar char="○"/>
            </a:pPr>
            <a:r>
              <a:rPr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один аргумент</a:t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1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150"/>
              <a:buFont typeface="Helvetica Neue"/>
              <a:buChar char="■"/>
            </a:pPr>
            <a:r>
              <a:rPr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ассоц/массив (объект)</a:t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150"/>
              <a:buFont typeface="Roboto"/>
              <a:buChar char="●"/>
            </a:pPr>
            <a:r>
              <a:rPr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insertMany() добавить несколько документов</a:t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1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150"/>
              <a:buFont typeface="Helvetica Neue"/>
              <a:buChar char="○"/>
            </a:pPr>
            <a:r>
              <a:rPr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один аргумент</a:t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1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150"/>
              <a:buFont typeface="Helvetica Neue"/>
              <a:buChar char="■"/>
            </a:pPr>
            <a:r>
              <a:rPr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массив ассоц/массивов</a:t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de19928b4_2_19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MongoDB: CRUD</a:t>
            </a:r>
            <a:endParaRPr sz="2800"/>
          </a:p>
        </p:txBody>
      </p:sp>
      <p:sp>
        <p:nvSpPr>
          <p:cNvPr id="182" name="Google Shape;182;g2bde19928b4_2_19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endParaRPr b="1"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findOne() найти (выбрать) один документ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find() найти (выбрать) несколько документов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Helvetica Neue"/>
              <a:buChar char="○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аргументы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Helvetica Neue"/>
              <a:buChar char="■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Helvetica Neue"/>
              <a:buChar char="■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countDocuments() ко-во совпадений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Helvetica Neue"/>
              <a:buChar char="○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аргументы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Font typeface="Helvetica Neue"/>
              <a:buChar char="■"/>
            </a:pP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de19928b4_2_14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MongoDB: CRUD</a:t>
            </a:r>
            <a:endParaRPr sz="2800"/>
          </a:p>
        </p:txBody>
      </p:sp>
      <p:sp>
        <p:nvSpPr>
          <p:cNvPr id="188" name="Google Shape;188;g2bde19928b4_2_14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b="1"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updateOne()</a:t>
            </a: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изменить один документ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updateMany()</a:t>
            </a: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изменить несколько документов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○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аргументы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■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■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de19928b4_2_35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MongoDB: CRUD</a:t>
            </a:r>
            <a:endParaRPr sz="2800"/>
          </a:p>
        </p:txBody>
      </p:sp>
      <p:sp>
        <p:nvSpPr>
          <p:cNvPr id="194" name="Google Shape;194;g2bde19928b4_2_35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b="1"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deleteOne()</a:t>
            </a: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удалить один документ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deleteMany()</a:t>
            </a: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удалить несколько документов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○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аргументы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650"/>
              <a:buFont typeface="Roboto"/>
              <a:buChar char="■"/>
            </a:pPr>
            <a:r>
              <a:rPr lang="en" sz="1650">
                <a:solidFill>
                  <a:srgbClr val="49505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bf0e0d915_0_67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Создание коллекции и добавления документа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00" name="Google Shape;200;g2bbf0e0d915_0_67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1" name="Google Shape;201;g2bbf0e0d915_0_67"/>
          <p:cNvGrpSpPr/>
          <p:nvPr/>
        </p:nvGrpSpPr>
        <p:grpSpPr>
          <a:xfrm>
            <a:off x="203225" y="1378300"/>
            <a:ext cx="2857434" cy="664449"/>
            <a:chOff x="192968" y="66086"/>
            <a:chExt cx="2801406" cy="624600"/>
          </a:xfrm>
        </p:grpSpPr>
        <p:sp>
          <p:nvSpPr>
            <p:cNvPr id="202" name="Google Shape;202;g2bbf0e0d915_0_67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bbf0e0d915_0_67"/>
            <p:cNvSpPr txBox="1"/>
            <p:nvPr/>
          </p:nvSpPr>
          <p:spPr>
            <a:xfrm>
              <a:off x="282674" y="66086"/>
              <a:ext cx="2711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Коллекция </a:t>
              </a:r>
              <a:r>
                <a:rPr lang="en" sz="1350">
                  <a:solidFill>
                    <a:srgbClr val="AA373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users</a:t>
              </a: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создалась автоматически, когда мы попытались добавить в нее документ </a:t>
              </a:r>
              <a:r>
                <a:rPr lang="en" sz="1350">
                  <a:solidFill>
                    <a:srgbClr val="A61C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{ name: "Fred"}</a:t>
              </a:r>
              <a:endParaRPr b="0" i="0" sz="1350" u="none" cap="none" strike="noStrike">
                <a:solidFill>
                  <a:srgbClr val="A61C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Иными словами, мы записали информацию о пользователе в бд</a:t>
              </a:r>
              <a:endParaRPr b="0" i="0" sz="13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274320" y="740664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НАШИ ПРАВИЛА</a:t>
            </a:r>
            <a:endParaRPr b="1" sz="2800"/>
          </a:p>
        </p:txBody>
      </p:sp>
      <p:grpSp>
        <p:nvGrpSpPr>
          <p:cNvPr id="60" name="Google Shape;60;p3"/>
          <p:cNvGrpSpPr/>
          <p:nvPr/>
        </p:nvGrpSpPr>
        <p:grpSpPr>
          <a:xfrm>
            <a:off x="195745" y="1819800"/>
            <a:ext cx="2857930" cy="664500"/>
            <a:chOff x="192968" y="430525"/>
            <a:chExt cx="3559508" cy="664500"/>
          </a:xfrm>
        </p:grpSpPr>
        <p:sp>
          <p:nvSpPr>
            <p:cNvPr id="61" name="Google Shape;61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 txBox="1"/>
            <p:nvPr/>
          </p:nvSpPr>
          <p:spPr>
            <a:xfrm>
              <a:off x="192976" y="697825"/>
              <a:ext cx="3559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Включенная камера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3146120" y="1819800"/>
            <a:ext cx="2857930" cy="664500"/>
            <a:chOff x="192968" y="430525"/>
            <a:chExt cx="3559508" cy="664500"/>
          </a:xfrm>
        </p:grpSpPr>
        <p:sp>
          <p:nvSpPr>
            <p:cNvPr id="64" name="Google Shape;64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 txBox="1"/>
            <p:nvPr/>
          </p:nvSpPr>
          <p:spPr>
            <a:xfrm>
              <a:off x="192976" y="697825"/>
              <a:ext cx="3559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Вопросы по поднятой руке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6096495" y="1819800"/>
            <a:ext cx="2857930" cy="664500"/>
            <a:chOff x="192968" y="430525"/>
            <a:chExt cx="3559508" cy="664500"/>
          </a:xfrm>
        </p:grpSpPr>
        <p:sp>
          <p:nvSpPr>
            <p:cNvPr id="67" name="Google Shape;67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 txBox="1"/>
            <p:nvPr/>
          </p:nvSpPr>
          <p:spPr>
            <a:xfrm>
              <a:off x="192976" y="697825"/>
              <a:ext cx="3559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Не перебиваем друг друга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195745" y="3402127"/>
            <a:ext cx="2857929" cy="1169098"/>
            <a:chOff x="192968" y="430525"/>
            <a:chExt cx="3559507" cy="1169098"/>
          </a:xfrm>
        </p:grpSpPr>
        <p:sp>
          <p:nvSpPr>
            <p:cNvPr id="70" name="Google Shape;70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 txBox="1"/>
            <p:nvPr/>
          </p:nvSpPr>
          <p:spPr>
            <a:xfrm>
              <a:off x="192975" y="697823"/>
              <a:ext cx="35595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Все вопросы, не связанные с тематикой курса (орг-вопросы и т.д.), должны быть направлены куратору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146120" y="3402127"/>
            <a:ext cx="2857929" cy="1262098"/>
            <a:chOff x="192968" y="430525"/>
            <a:chExt cx="3559507" cy="1262098"/>
          </a:xfrm>
        </p:grpSpPr>
        <p:sp>
          <p:nvSpPr>
            <p:cNvPr id="73" name="Google Shape;73;p3"/>
            <p:cNvSpPr/>
            <p:nvPr/>
          </p:nvSpPr>
          <p:spPr>
            <a:xfrm>
              <a:off x="192968" y="430525"/>
              <a:ext cx="204900" cy="164700"/>
            </a:xfrm>
            <a:prstGeom prst="rect">
              <a:avLst/>
            </a:prstGeom>
            <a:solidFill>
              <a:srgbClr val="06B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 txBox="1"/>
            <p:nvPr/>
          </p:nvSpPr>
          <p:spPr>
            <a:xfrm>
              <a:off x="192975" y="697823"/>
              <a:ext cx="3559500" cy="9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B3B3B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свое рабочее окружение для возможной демонстрации экрана (закройте лишние соцсети и прочие приложения)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de19928b4_2_45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Вложенность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09" name="Google Shape;209;g2bde19928b4_2_45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Davit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Berlin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0" name="Google Shape;210;g2bde19928b4_2_45"/>
          <p:cNvGrpSpPr/>
          <p:nvPr/>
        </p:nvGrpSpPr>
        <p:grpSpPr>
          <a:xfrm>
            <a:off x="203225" y="1378300"/>
            <a:ext cx="2857434" cy="664449"/>
            <a:chOff x="192968" y="66086"/>
            <a:chExt cx="2801406" cy="624600"/>
          </a:xfrm>
        </p:grpSpPr>
        <p:sp>
          <p:nvSpPr>
            <p:cNvPr id="211" name="Google Shape;211;g2bde19928b4_2_45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bde19928b4_2_45"/>
            <p:cNvSpPr txBox="1"/>
            <p:nvPr/>
          </p:nvSpPr>
          <p:spPr>
            <a:xfrm>
              <a:off x="282674" y="66086"/>
              <a:ext cx="2711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Пример вложенности: поле адрес - это объект</a:t>
              </a:r>
              <a:b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Обратите </a:t>
              </a: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внимание</a:t>
              </a: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, что поля этого пользователя отличаются, у нас появилось дополнительное поле </a:t>
              </a:r>
              <a:r>
                <a:rPr lang="en" sz="1350">
                  <a:solidFill>
                    <a:srgbClr val="AA373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address</a:t>
              </a: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MongoDB позволяет больше гибкости, за счет того, что нам не требуется сначала создавать таблицу как PostgreSQL</a:t>
              </a:r>
              <a:endParaRPr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de19928b4_2_56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Создание нескольких документов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18" name="Google Shape;218;g2bde19928b4_2_56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1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1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b="0" sz="21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 sz="21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 sz="21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Egor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sz="21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 sz="21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 sz="21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Ded Igor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1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1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0" lang="en" sz="21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21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2bde19928b4_2_56"/>
          <p:cNvSpPr txBox="1"/>
          <p:nvPr/>
        </p:nvSpPr>
        <p:spPr>
          <a:xfrm>
            <a:off x="294725" y="1378300"/>
            <a:ext cx="2765934" cy="66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Обратите внимание, мы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добавляем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коллекцию сразу несколько документов.</a:t>
            </a:r>
            <a:b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Соответственно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аргументом выступает массив объектов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de19928b4_2_65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Пример вложенности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25" name="Google Shape;225;g2bde19928b4_2_65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0"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hobbies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music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surfing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video-games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snowboard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5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g2bde19928b4_2_65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примере мы имеем дело со вложенным массивом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de19928b4_2_73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READ: пример получения всех пользователей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32" name="Google Shape;232;g2bde19928b4_2_73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g2bde19928b4_2_73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Получить всех пользователей</a:t>
            </a:r>
            <a:endParaRPr sz="13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de19928b4_2_80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LIMIT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39" name="Google Shape;239;g2bde19928b4_2_80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2bde19928b4_2_80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Получить первые три документа из коллекции </a:t>
            </a:r>
            <a:r>
              <a:rPr lang="en" sz="1350">
                <a:solidFill>
                  <a:srgbClr val="AA37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</a:t>
            </a:r>
            <a:endParaRPr sz="13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de19928b4_2_89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SORT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46" name="Google Shape;246;g2bde19928b4_2_89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g2bde19928b4_2_89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Получить отсортированный в алфавитном порядке по именам список пользователей </a:t>
            </a:r>
            <a:endParaRPr sz="13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de19928b4_2_99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SORT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53" name="Google Shape;253;g2bde19928b4_2_99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2bde19928b4_2_99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Получить отсортированный в обратном алфавитном порядке по именам список пользователей </a:t>
            </a:r>
            <a:endParaRPr sz="13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de19928b4_2_105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SORT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60" name="Google Shape;260;g2bde19928b4_2_105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g2bde19928b4_2_105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Пример более сложной сортировки по имени, и если имя совпадает по возрасту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de19928b4_2_112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find</a:t>
            </a:r>
            <a:endParaRPr sz="2600"/>
          </a:p>
        </p:txBody>
      </p:sp>
      <p:sp>
        <p:nvSpPr>
          <p:cNvPr id="267" name="Google Shape;267;g2bde19928b4_2_112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3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g2bde19928b4_2_112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получим все документы 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удовлетворяющие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условию в скобках </a:t>
            </a:r>
            <a:b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 use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r`ы	</a:t>
            </a: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 возрастом 34 года</a:t>
            </a:r>
            <a:endParaRPr sz="13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de19928b4_2_120"/>
          <p:cNvSpPr txBox="1"/>
          <p:nvPr>
            <p:ph type="title"/>
          </p:nvPr>
        </p:nvSpPr>
        <p:spPr>
          <a:xfrm>
            <a:off x="203225" y="3812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500"/>
              <a:t>findOne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/>
          </a:p>
        </p:txBody>
      </p:sp>
      <p:sp>
        <p:nvSpPr>
          <p:cNvPr id="274" name="Google Shape;274;g2bde19928b4_2_120"/>
          <p:cNvSpPr txBox="1"/>
          <p:nvPr>
            <p:ph idx="1" type="body"/>
          </p:nvPr>
        </p:nvSpPr>
        <p:spPr>
          <a:xfrm>
            <a:off x="3174425" y="1313375"/>
            <a:ext cx="5717700" cy="3731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3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2bde19928b4_2_120"/>
          <p:cNvSpPr txBox="1"/>
          <p:nvPr/>
        </p:nvSpPr>
        <p:spPr>
          <a:xfrm>
            <a:off x="294725" y="1378300"/>
            <a:ext cx="2766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получим только первый документ, удовлетворяющий условию в скобках. </a:t>
            </a:r>
            <a:b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 есть первый попавшийся user с возрастом 34 года</a:t>
            </a:r>
            <a:endParaRPr sz="13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ctrTitle"/>
          </p:nvPr>
        </p:nvSpPr>
        <p:spPr>
          <a:xfrm>
            <a:off x="210375" y="744575"/>
            <a:ext cx="87144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ЦЕЛЬ</a:t>
            </a:r>
            <a:endParaRPr sz="2800"/>
          </a:p>
        </p:txBody>
      </p:sp>
      <p:sp>
        <p:nvSpPr>
          <p:cNvPr id="80" name="Google Shape;80;p4"/>
          <p:cNvSpPr txBox="1"/>
          <p:nvPr/>
        </p:nvSpPr>
        <p:spPr>
          <a:xfrm>
            <a:off x="777325" y="1842425"/>
            <a:ext cx="814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Настроить среду разработки, изучить простейшие CRUD операции и операторы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de19928b4_2_126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Операторы</a:t>
            </a:r>
            <a:endParaRPr sz="2800"/>
          </a:p>
        </p:txBody>
      </p:sp>
      <p:sp>
        <p:nvSpPr>
          <p:cNvPr id="281" name="Google Shape;281;g2bde19928b4_2_126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$eq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равно (equal)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$ne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не равно (not equal)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больше (greater than)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больше или равно (greater than or equal)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меньше (less than)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$lte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меньше или равно (less than or equal)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$in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проверка принадлежности к списку значений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1750"/>
              <a:buChar char="●"/>
            </a:pPr>
            <a:r>
              <a:rPr lang="en" sz="1750">
                <a:solidFill>
                  <a:srgbClr val="AA373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$nin</a:t>
            </a:r>
            <a:r>
              <a:rPr lang="en" sz="1750">
                <a:solidFill>
                  <a:srgbClr val="495057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не принадлежит списку значений</a:t>
            </a:r>
            <a:endParaRPr sz="17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9505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495057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b3f954aca_0_192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82D2D"/>
                </a:solidFill>
              </a:rPr>
              <a:t>$gt 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287" name="Google Shape;287;g2bb3f954aca_0_192"/>
          <p:cNvSpPr txBox="1"/>
          <p:nvPr>
            <p:ph idx="1" type="body"/>
          </p:nvPr>
        </p:nvSpPr>
        <p:spPr>
          <a:xfrm>
            <a:off x="3174425" y="1643200"/>
            <a:ext cx="5589300" cy="1408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$gt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8" name="Google Shape;288;g2bb3f954aca_0_192"/>
          <p:cNvGrpSpPr/>
          <p:nvPr/>
        </p:nvGrpSpPr>
        <p:grpSpPr>
          <a:xfrm>
            <a:off x="203225" y="1765990"/>
            <a:ext cx="2857428" cy="756035"/>
            <a:chOff x="192968" y="430525"/>
            <a:chExt cx="2801400" cy="710693"/>
          </a:xfrm>
        </p:grpSpPr>
        <p:sp>
          <p:nvSpPr>
            <p:cNvPr id="289" name="Google Shape;289;g2bb3f954aca_0_192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bb3f954aca_0_192"/>
            <p:cNvSpPr txBox="1"/>
            <p:nvPr/>
          </p:nvSpPr>
          <p:spPr>
            <a:xfrm>
              <a:off x="192968" y="516618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Получим </a:t>
              </a:r>
              <a: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всех пользователей старше 25 лет</a:t>
              </a: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endParaRPr b="0" i="0" sz="13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1" name="Google Shape;291;g2bb3f954aca_0_192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de19928b4_2_136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82D2D"/>
                </a:solidFill>
              </a:rPr>
              <a:t>$lt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297" name="Google Shape;297;g2bde19928b4_2_136"/>
          <p:cNvSpPr txBox="1"/>
          <p:nvPr>
            <p:ph idx="1" type="body"/>
          </p:nvPr>
        </p:nvSpPr>
        <p:spPr>
          <a:xfrm>
            <a:off x="3174425" y="1643200"/>
            <a:ext cx="5589300" cy="1408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8" name="Google Shape;298;g2bde19928b4_2_136"/>
          <p:cNvGrpSpPr/>
          <p:nvPr/>
        </p:nvGrpSpPr>
        <p:grpSpPr>
          <a:xfrm>
            <a:off x="203225" y="1765990"/>
            <a:ext cx="2857428" cy="756035"/>
            <a:chOff x="192968" y="430525"/>
            <a:chExt cx="2801400" cy="710693"/>
          </a:xfrm>
        </p:grpSpPr>
        <p:sp>
          <p:nvSpPr>
            <p:cNvPr id="299" name="Google Shape;299;g2bde19928b4_2_136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bde19928b4_2_136"/>
            <p:cNvSpPr txBox="1"/>
            <p:nvPr/>
          </p:nvSpPr>
          <p:spPr>
            <a:xfrm>
              <a:off x="192968" y="516618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Получим </a:t>
              </a:r>
              <a: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всех пользователей младше 25 лет</a:t>
              </a: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endParaRPr b="0" i="0" sz="13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1" name="Google Shape;301;g2bde19928b4_2_136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de19928b4_2_146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82D2D"/>
                </a:solidFill>
              </a:rPr>
              <a:t>$lte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307" name="Google Shape;307;g2bde19928b4_2_146"/>
          <p:cNvSpPr txBox="1"/>
          <p:nvPr>
            <p:ph idx="1" type="body"/>
          </p:nvPr>
        </p:nvSpPr>
        <p:spPr>
          <a:xfrm>
            <a:off x="3174425" y="1643200"/>
            <a:ext cx="5589300" cy="1408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$lte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8" name="Google Shape;308;g2bde19928b4_2_146"/>
          <p:cNvGrpSpPr/>
          <p:nvPr/>
        </p:nvGrpSpPr>
        <p:grpSpPr>
          <a:xfrm>
            <a:off x="203225" y="1765990"/>
            <a:ext cx="2857428" cy="756035"/>
            <a:chOff x="192968" y="430525"/>
            <a:chExt cx="2801400" cy="710693"/>
          </a:xfrm>
        </p:grpSpPr>
        <p:sp>
          <p:nvSpPr>
            <p:cNvPr id="309" name="Google Shape;309;g2bde19928b4_2_146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bde19928b4_2_146"/>
            <p:cNvSpPr txBox="1"/>
            <p:nvPr/>
          </p:nvSpPr>
          <p:spPr>
            <a:xfrm>
              <a:off x="192968" y="516618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Получим </a:t>
              </a:r>
              <a: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всех пользователей, меньше или равен 25 годам</a:t>
              </a: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endParaRPr b="0" i="0" sz="13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1" name="Google Shape;311;g2bde19928b4_2_146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de19928b4_2_156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82D2D"/>
                </a:solidFill>
              </a:rPr>
              <a:t>$lte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317" name="Google Shape;317;g2bde19928b4_2_156"/>
          <p:cNvSpPr txBox="1"/>
          <p:nvPr>
            <p:ph idx="1" type="body"/>
          </p:nvPr>
        </p:nvSpPr>
        <p:spPr>
          <a:xfrm>
            <a:off x="3174425" y="1643200"/>
            <a:ext cx="5589300" cy="1056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$eq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Egor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6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1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8" name="Google Shape;318;g2bde19928b4_2_156"/>
          <p:cNvGrpSpPr/>
          <p:nvPr/>
        </p:nvGrpSpPr>
        <p:grpSpPr>
          <a:xfrm>
            <a:off x="203225" y="1765990"/>
            <a:ext cx="2857428" cy="756035"/>
            <a:chOff x="192968" y="430525"/>
            <a:chExt cx="2801400" cy="710693"/>
          </a:xfrm>
        </p:grpSpPr>
        <p:sp>
          <p:nvSpPr>
            <p:cNvPr id="319" name="Google Shape;319;g2bde19928b4_2_156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2bde19928b4_2_156"/>
            <p:cNvSpPr txBox="1"/>
            <p:nvPr/>
          </p:nvSpPr>
          <p:spPr>
            <a:xfrm>
              <a:off x="192968" y="516618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Получим </a:t>
              </a:r>
              <a: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всех пользователей, чье имя равно “Egor”.</a:t>
              </a:r>
              <a:b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Для данного запроса мы могли бы обойтись вовсе без </a:t>
              </a:r>
              <a:r>
                <a:rPr lang="en" sz="1250">
                  <a:solidFill>
                    <a:srgbClr val="AA373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$eq</a:t>
              </a:r>
              <a:br>
                <a:rPr b="0" i="0" lang="en" sz="1250" u="none" cap="none" strike="noStrike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endParaRPr b="0" i="0" sz="13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1" name="Google Shape;321;g2bde19928b4_2_156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de19928b4_2_167"/>
          <p:cNvSpPr txBox="1"/>
          <p:nvPr>
            <p:ph idx="1" type="body"/>
          </p:nvPr>
        </p:nvSpPr>
        <p:spPr>
          <a:xfrm>
            <a:off x="3174425" y="1643200"/>
            <a:ext cx="5589300" cy="1056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g2bde19928b4_2_167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Проекция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328" name="Google Shape;328;g2bde19928b4_2_167"/>
          <p:cNvSpPr/>
          <p:nvPr/>
        </p:nvSpPr>
        <p:spPr>
          <a:xfrm>
            <a:off x="203225" y="3225965"/>
            <a:ext cx="91494" cy="91593"/>
          </a:xfrm>
          <a:prstGeom prst="rect">
            <a:avLst/>
          </a:prstGeom>
          <a:solidFill>
            <a:srgbClr val="E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bde19928b4_2_167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bde19928b4_2_167"/>
          <p:cNvSpPr txBox="1"/>
          <p:nvPr/>
        </p:nvSpPr>
        <p:spPr>
          <a:xfrm>
            <a:off x="316925" y="1689876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мы хотим получить не всю информацию о пользователе, а только определенную, мы можем указать, какие поля нас интересуют вторым параметром</a:t>
            </a:r>
            <a:br>
              <a:rPr lang="en" sz="12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2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3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de19928b4_2_182"/>
          <p:cNvSpPr txBox="1"/>
          <p:nvPr>
            <p:ph idx="1" type="body"/>
          </p:nvPr>
        </p:nvSpPr>
        <p:spPr>
          <a:xfrm>
            <a:off x="3174425" y="1643200"/>
            <a:ext cx="5589300" cy="1056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g2bde19928b4_2_182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Проекция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337" name="Google Shape;337;g2bde19928b4_2_182"/>
          <p:cNvSpPr/>
          <p:nvPr/>
        </p:nvSpPr>
        <p:spPr>
          <a:xfrm>
            <a:off x="203225" y="3225965"/>
            <a:ext cx="91500" cy="91500"/>
          </a:xfrm>
          <a:prstGeom prst="rect">
            <a:avLst/>
          </a:prstGeom>
          <a:solidFill>
            <a:srgbClr val="E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de19928b4_2_182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de19928b4_2_182"/>
          <p:cNvSpPr txBox="1"/>
          <p:nvPr/>
        </p:nvSpPr>
        <p:spPr>
          <a:xfrm>
            <a:off x="316925" y="1689876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 то же самое, но без отображения id</a:t>
            </a:r>
            <a:br>
              <a:rPr lang="en" sz="12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2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3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de19928b4_2_191"/>
          <p:cNvSpPr txBox="1"/>
          <p:nvPr>
            <p:ph idx="1" type="body"/>
          </p:nvPr>
        </p:nvSpPr>
        <p:spPr>
          <a:xfrm>
            <a:off x="3174425" y="1643200"/>
            <a:ext cx="5589300" cy="1056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en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g2bde19928b4_2_191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Проекция</a:t>
            </a:r>
            <a:endParaRPr sz="2900">
              <a:solidFill>
                <a:srgbClr val="C82D2D"/>
              </a:solidFill>
            </a:endParaRPr>
          </a:p>
        </p:txBody>
      </p:sp>
      <p:sp>
        <p:nvSpPr>
          <p:cNvPr id="346" name="Google Shape;346;g2bde19928b4_2_191"/>
          <p:cNvSpPr/>
          <p:nvPr/>
        </p:nvSpPr>
        <p:spPr>
          <a:xfrm>
            <a:off x="203225" y="3225965"/>
            <a:ext cx="91500" cy="91500"/>
          </a:xfrm>
          <a:prstGeom prst="rect">
            <a:avLst/>
          </a:prstGeom>
          <a:solidFill>
            <a:srgbClr val="E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de19928b4_2_191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bde19928b4_2_191"/>
          <p:cNvSpPr txBox="1"/>
          <p:nvPr/>
        </p:nvSpPr>
        <p:spPr>
          <a:xfrm>
            <a:off x="316925" y="1689876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 отображением всех полей за исключением id</a:t>
            </a:r>
            <a:br>
              <a:rPr lang="en" sz="12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2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350" u="none" cap="none" strike="noStrike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ee3cbb984_0_30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$in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354" name="Google Shape;354;g28ee3cbb984_0_30"/>
          <p:cNvSpPr txBox="1"/>
          <p:nvPr>
            <p:ph idx="1" type="body"/>
          </p:nvPr>
        </p:nvSpPr>
        <p:spPr>
          <a:xfrm>
            <a:off x="3174425" y="1643200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$in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5" name="Google Shape;355;g28ee3cbb984_0_30"/>
          <p:cNvGrpSpPr/>
          <p:nvPr/>
        </p:nvGrpSpPr>
        <p:grpSpPr>
          <a:xfrm>
            <a:off x="203225" y="1667276"/>
            <a:ext cx="2857428" cy="664449"/>
            <a:chOff x="192968" y="337731"/>
            <a:chExt cx="2801400" cy="624600"/>
          </a:xfrm>
        </p:grpSpPr>
        <p:sp>
          <p:nvSpPr>
            <p:cNvPr id="356" name="Google Shape;356;g28ee3cbb984_0_3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8ee3cbb984_0_30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Выведем всех пользователей с именами John или Anna</a:t>
              </a:r>
              <a:endParaRPr b="0" i="0" sz="1550" u="none" cap="none" strike="noStrike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8" name="Google Shape;358;g28ee3cbb984_0_30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de19928b4_2_203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$nin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364" name="Google Shape;364;g2bde19928b4_2_203"/>
          <p:cNvSpPr txBox="1"/>
          <p:nvPr>
            <p:ph idx="1" type="body"/>
          </p:nvPr>
        </p:nvSpPr>
        <p:spPr>
          <a:xfrm>
            <a:off x="3174425" y="1643200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$nin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5" name="Google Shape;365;g2bde19928b4_2_203"/>
          <p:cNvGrpSpPr/>
          <p:nvPr/>
        </p:nvGrpSpPr>
        <p:grpSpPr>
          <a:xfrm>
            <a:off x="203225" y="1667276"/>
            <a:ext cx="2857428" cy="664449"/>
            <a:chOff x="192968" y="337731"/>
            <a:chExt cx="2801400" cy="624600"/>
          </a:xfrm>
        </p:grpSpPr>
        <p:sp>
          <p:nvSpPr>
            <p:cNvPr id="366" name="Google Shape;366;g2bde19928b4_2_203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bde19928b4_2_203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Выведем всех пользователей с именами не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соответствующими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John или Anna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Получается своего рода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"черный список”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8" name="Google Shape;368;g2bde19928b4_2_203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8f65ad12_0_0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ПЛАН ЗАНЯТИЯ</a:t>
            </a:r>
            <a:endParaRPr b="1" sz="2800"/>
          </a:p>
        </p:txBody>
      </p:sp>
      <p:grpSp>
        <p:nvGrpSpPr>
          <p:cNvPr id="86" name="Google Shape;86;g2bb8f65ad12_0_0"/>
          <p:cNvGrpSpPr/>
          <p:nvPr/>
        </p:nvGrpSpPr>
        <p:grpSpPr>
          <a:xfrm>
            <a:off x="203225" y="1813840"/>
            <a:ext cx="2857428" cy="1528035"/>
            <a:chOff x="192968" y="430525"/>
            <a:chExt cx="2801400" cy="1436393"/>
          </a:xfrm>
        </p:grpSpPr>
        <p:sp>
          <p:nvSpPr>
            <p:cNvPr id="87" name="Google Shape;87;g2bb8f65ad12_0_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008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bb8f65ad12_0_0"/>
            <p:cNvSpPr txBox="1"/>
            <p:nvPr/>
          </p:nvSpPr>
          <p:spPr>
            <a:xfrm>
              <a:off x="192968" y="516618"/>
              <a:ext cx="28014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Введение в NoSQL, типы NoSQL-баз данных,примеры</a:t>
              </a:r>
              <a:endParaRPr b="1" i="0" sz="12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g2bb8f65ad12_0_0"/>
          <p:cNvGrpSpPr/>
          <p:nvPr/>
        </p:nvGrpSpPr>
        <p:grpSpPr>
          <a:xfrm>
            <a:off x="6108192" y="1807728"/>
            <a:ext cx="2857428" cy="1528035"/>
            <a:chOff x="192968" y="430525"/>
            <a:chExt cx="2801400" cy="1436393"/>
          </a:xfrm>
        </p:grpSpPr>
        <p:sp>
          <p:nvSpPr>
            <p:cNvPr id="90" name="Google Shape;90;g2bb8f65ad12_0_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2bb8f65ad12_0_0"/>
            <p:cNvSpPr txBox="1"/>
            <p:nvPr/>
          </p:nvSpPr>
          <p:spPr>
            <a:xfrm>
              <a:off x="192968" y="516618"/>
              <a:ext cx="28014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Установка MongoDB compass</a:t>
              </a:r>
              <a:endParaRPr b="1" sz="1200">
                <a:solidFill>
                  <a:srgbClr val="3B3B3B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3B3B3B"/>
                </a:solidFill>
              </a:endParaRPr>
            </a:p>
          </p:txBody>
        </p:sp>
      </p:grpSp>
      <p:grpSp>
        <p:nvGrpSpPr>
          <p:cNvPr id="92" name="Google Shape;92;g2bb8f65ad12_0_0"/>
          <p:cNvGrpSpPr/>
          <p:nvPr/>
        </p:nvGrpSpPr>
        <p:grpSpPr>
          <a:xfrm>
            <a:off x="203225" y="3410712"/>
            <a:ext cx="2857428" cy="1528035"/>
            <a:chOff x="192968" y="430525"/>
            <a:chExt cx="2801400" cy="1436393"/>
          </a:xfrm>
        </p:grpSpPr>
        <p:sp>
          <p:nvSpPr>
            <p:cNvPr id="93" name="Google Shape;93;g2bb8f65ad12_0_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bb8f65ad12_0_0"/>
            <p:cNvSpPr txBox="1"/>
            <p:nvPr/>
          </p:nvSpPr>
          <p:spPr>
            <a:xfrm>
              <a:off x="192968" y="516618"/>
              <a:ext cx="28014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Основы работы с MongoDB</a:t>
              </a:r>
              <a:endParaRPr b="1" sz="1200">
                <a:solidFill>
                  <a:srgbClr val="3B3B3B"/>
                </a:solidFill>
              </a:endParaRPr>
            </a:p>
          </p:txBody>
        </p:sp>
      </p:grpSp>
      <p:grpSp>
        <p:nvGrpSpPr>
          <p:cNvPr id="95" name="Google Shape;95;g2bb8f65ad12_0_0"/>
          <p:cNvGrpSpPr/>
          <p:nvPr/>
        </p:nvGrpSpPr>
        <p:grpSpPr>
          <a:xfrm>
            <a:off x="3154680" y="3410712"/>
            <a:ext cx="2857428" cy="1528035"/>
            <a:chOff x="192968" y="430525"/>
            <a:chExt cx="2801400" cy="1436393"/>
          </a:xfrm>
        </p:grpSpPr>
        <p:sp>
          <p:nvSpPr>
            <p:cNvPr id="96" name="Google Shape;96;g2bb8f65ad12_0_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2bb8f65ad12_0_0"/>
            <p:cNvSpPr txBox="1"/>
            <p:nvPr/>
          </p:nvSpPr>
          <p:spPr>
            <a:xfrm>
              <a:off x="192968" y="516618"/>
              <a:ext cx="28014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Базовые структуры данных</a:t>
              </a:r>
              <a:endParaRPr b="1" sz="1200">
                <a:solidFill>
                  <a:srgbClr val="3B3B3B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3B3B3B"/>
                </a:solidFill>
              </a:endParaRPr>
            </a:p>
          </p:txBody>
        </p:sp>
      </p:grpSp>
      <p:grpSp>
        <p:nvGrpSpPr>
          <p:cNvPr id="98" name="Google Shape;98;g2bb8f65ad12_0_0"/>
          <p:cNvGrpSpPr/>
          <p:nvPr/>
        </p:nvGrpSpPr>
        <p:grpSpPr>
          <a:xfrm>
            <a:off x="6106130" y="3502298"/>
            <a:ext cx="2857428" cy="1436449"/>
            <a:chOff x="151841" y="344405"/>
            <a:chExt cx="2801400" cy="1350300"/>
          </a:xfrm>
        </p:grpSpPr>
        <p:sp>
          <p:nvSpPr>
            <p:cNvPr id="99" name="Google Shape;99;g2bb8f65ad12_0_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bb8f65ad12_0_0"/>
            <p:cNvSpPr txBox="1"/>
            <p:nvPr/>
          </p:nvSpPr>
          <p:spPr>
            <a:xfrm>
              <a:off x="151841" y="344405"/>
              <a:ext cx="28014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MongoDB Atlas - подключение</a:t>
              </a:r>
              <a:endParaRPr b="1" sz="1200">
                <a:solidFill>
                  <a:srgbClr val="3B3B3B"/>
                </a:solidFill>
              </a:endParaRPr>
            </a:p>
          </p:txBody>
        </p:sp>
      </p:grpSp>
      <p:grpSp>
        <p:nvGrpSpPr>
          <p:cNvPr id="101" name="Google Shape;101;g2bb8f65ad12_0_0"/>
          <p:cNvGrpSpPr/>
          <p:nvPr/>
        </p:nvGrpSpPr>
        <p:grpSpPr>
          <a:xfrm>
            <a:off x="3206942" y="1939861"/>
            <a:ext cx="2992744" cy="1562445"/>
            <a:chOff x="-2651395" y="-952114"/>
            <a:chExt cx="2934063" cy="1468739"/>
          </a:xfrm>
        </p:grpSpPr>
        <p:sp>
          <p:nvSpPr>
            <p:cNvPr id="102" name="Google Shape;102;g2bb8f65ad12_0_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008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2bb8f65ad12_0_0"/>
            <p:cNvSpPr txBox="1"/>
            <p:nvPr/>
          </p:nvSpPr>
          <p:spPr>
            <a:xfrm>
              <a:off x="-2651395" y="-952114"/>
              <a:ext cx="2801400" cy="13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Сценарии использования NoSQL</a:t>
              </a:r>
              <a:endParaRPr b="1" sz="1200">
                <a:solidFill>
                  <a:srgbClr val="3B3B3B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3B3B3B"/>
                  </a:solidFill>
                </a:rPr>
                <a:t>	</a:t>
              </a:r>
              <a:endParaRPr b="1" sz="1200">
                <a:solidFill>
                  <a:srgbClr val="3B3B3B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3B3B3B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de19928b4_2_214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$and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374" name="Google Shape;374;g2bde19928b4_2_214"/>
          <p:cNvSpPr txBox="1"/>
          <p:nvPr>
            <p:ph idx="1" type="body"/>
          </p:nvPr>
        </p:nvSpPr>
        <p:spPr>
          <a:xfrm>
            <a:off x="3174425" y="1643200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$and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$ne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5" name="Google Shape;375;g2bde19928b4_2_214"/>
          <p:cNvGrpSpPr/>
          <p:nvPr/>
        </p:nvGrpSpPr>
        <p:grpSpPr>
          <a:xfrm>
            <a:off x="203225" y="1667276"/>
            <a:ext cx="2857428" cy="664449"/>
            <a:chOff x="192968" y="337731"/>
            <a:chExt cx="2801400" cy="624600"/>
          </a:xfrm>
        </p:grpSpPr>
        <p:sp>
          <p:nvSpPr>
            <p:cNvPr id="376" name="Google Shape;376;g2bde19928b4_2_214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2bde19928b4_2_214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С помощью </a:t>
              </a:r>
              <a:r>
                <a:rPr lang="en" sz="1450">
                  <a:solidFill>
                    <a:srgbClr val="C82D2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$and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можно объединять несколько условий, например, мы получаем всех пользователей, чей возраст 34 года и чье имя не Анна.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8" name="Google Shape;378;g2bde19928b4_2_214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de19928b4_2_214"/>
          <p:cNvSpPr txBox="1"/>
          <p:nvPr>
            <p:ph idx="1" type="body"/>
          </p:nvPr>
        </p:nvSpPr>
        <p:spPr>
          <a:xfrm>
            <a:off x="3174425" y="3380475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$ne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g2bde19928b4_2_214"/>
          <p:cNvSpPr txBox="1"/>
          <p:nvPr/>
        </p:nvSpPr>
        <p:spPr>
          <a:xfrm>
            <a:off x="203188" y="334210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Чаще всего мы можем обойтись без использования </a:t>
            </a:r>
            <a:r>
              <a:rPr lang="en" sz="1450">
                <a:solidFill>
                  <a:srgbClr val="AA373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$and</a:t>
            </a:r>
            <a:endParaRPr sz="14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de19928b4_2_237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</a:t>
            </a:r>
            <a:r>
              <a:rPr lang="en" sz="2900">
                <a:solidFill>
                  <a:srgbClr val="CC4125"/>
                </a:solidFill>
              </a:rPr>
              <a:t>or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386" name="Google Shape;386;g2bde19928b4_2_237"/>
          <p:cNvSpPr txBox="1"/>
          <p:nvPr>
            <p:ph idx="1" type="body"/>
          </p:nvPr>
        </p:nvSpPr>
        <p:spPr>
          <a:xfrm>
            <a:off x="3174425" y="1643200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$or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Ded Igor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7" name="Google Shape;387;g2bde19928b4_2_237"/>
          <p:cNvGrpSpPr/>
          <p:nvPr/>
        </p:nvGrpSpPr>
        <p:grpSpPr>
          <a:xfrm>
            <a:off x="203225" y="1667276"/>
            <a:ext cx="2857428" cy="664449"/>
            <a:chOff x="192968" y="337731"/>
            <a:chExt cx="2801400" cy="624600"/>
          </a:xfrm>
        </p:grpSpPr>
        <p:sp>
          <p:nvSpPr>
            <p:cNvPr id="388" name="Google Shape;388;g2bde19928b4_2_237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2bde19928b4_2_237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С помощью </a:t>
              </a:r>
              <a:r>
                <a:rPr lang="en" sz="1450">
                  <a:solidFill>
                    <a:srgbClr val="C82D2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$or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можно получить значения для которых выполняется хотя бы одно условие из перечисленных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0" name="Google Shape;390;g2bde19928b4_2_237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de19928b4_2_237"/>
          <p:cNvSpPr txBox="1"/>
          <p:nvPr/>
        </p:nvSpPr>
        <p:spPr>
          <a:xfrm>
            <a:off x="203188" y="334210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получим всех чей возраст 76 или имя равно 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Ded Igor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de19928b4_2_250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$not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397" name="Google Shape;397;g2bde19928b4_2_250"/>
          <p:cNvSpPr txBox="1"/>
          <p:nvPr>
            <p:ph idx="1" type="body"/>
          </p:nvPr>
        </p:nvSpPr>
        <p:spPr>
          <a:xfrm>
            <a:off x="3174425" y="1643200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$not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$gt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8" name="Google Shape;398;g2bde19928b4_2_250"/>
          <p:cNvGrpSpPr/>
          <p:nvPr/>
        </p:nvGrpSpPr>
        <p:grpSpPr>
          <a:xfrm>
            <a:off x="203225" y="1667276"/>
            <a:ext cx="2857428" cy="664449"/>
            <a:chOff x="192968" y="337731"/>
            <a:chExt cx="2801400" cy="624600"/>
          </a:xfrm>
        </p:grpSpPr>
        <p:sp>
          <p:nvSpPr>
            <p:cNvPr id="399" name="Google Shape;399;g2bde19928b4_2_250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bde19928b4_2_250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Все у кого возраст не больше семидесяти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1" name="Google Shape;401;g2bde19928b4_2_250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de19928b4_2_250"/>
          <p:cNvSpPr txBox="1"/>
          <p:nvPr/>
        </p:nvSpPr>
        <p:spPr>
          <a:xfrm>
            <a:off x="203188" y="334210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de19928b4_2_263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</a:t>
            </a:r>
            <a:r>
              <a:rPr lang="en" sz="2900">
                <a:solidFill>
                  <a:srgbClr val="CC4125"/>
                </a:solidFill>
              </a:rPr>
              <a:t>exists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408" name="Google Shape;408;g2bde19928b4_2_263"/>
          <p:cNvSpPr txBox="1"/>
          <p:nvPr>
            <p:ph idx="1" type="body"/>
          </p:nvPr>
        </p:nvSpPr>
        <p:spPr>
          <a:xfrm>
            <a:off x="3174425" y="1643200"/>
            <a:ext cx="5589300" cy="75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$exists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9" name="Google Shape;409;g2bde19928b4_2_263"/>
          <p:cNvGrpSpPr/>
          <p:nvPr/>
        </p:nvGrpSpPr>
        <p:grpSpPr>
          <a:xfrm>
            <a:off x="203225" y="1667276"/>
            <a:ext cx="2857428" cy="664449"/>
            <a:chOff x="192968" y="337731"/>
            <a:chExt cx="2801400" cy="624600"/>
          </a:xfrm>
        </p:grpSpPr>
        <p:sp>
          <p:nvSpPr>
            <p:cNvPr id="410" name="Google Shape;410;g2bde19928b4_2_263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bde19928b4_2_263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Exist проверяет наличие в документе поля. </a:t>
              </a:r>
              <a:b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В данном примере мы получим всех, у кого есть поле age.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2" name="Google Shape;412;g2bde19928b4_2_263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de19928b4_2_263"/>
          <p:cNvSpPr txBox="1"/>
          <p:nvPr/>
        </p:nvSpPr>
        <p:spPr>
          <a:xfrm>
            <a:off x="203188" y="334210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de19928b4_2_276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$expr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419" name="Google Shape;419;g2bde19928b4_2_276"/>
          <p:cNvSpPr txBox="1"/>
          <p:nvPr>
            <p:ph idx="1" type="body"/>
          </p:nvPr>
        </p:nvSpPr>
        <p:spPr>
          <a:xfrm>
            <a:off x="3174425" y="1424600"/>
            <a:ext cx="5589300" cy="1026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costs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Kristina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1300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costs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2500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0" name="Google Shape;420;g2bde19928b4_2_276"/>
          <p:cNvGrpSpPr/>
          <p:nvPr/>
        </p:nvGrpSpPr>
        <p:grpSpPr>
          <a:xfrm>
            <a:off x="203238" y="1354976"/>
            <a:ext cx="2857428" cy="664449"/>
            <a:chOff x="192968" y="337731"/>
            <a:chExt cx="2801400" cy="624600"/>
          </a:xfrm>
        </p:grpSpPr>
        <p:sp>
          <p:nvSpPr>
            <p:cNvPr id="421" name="Google Shape;421;g2bde19928b4_2_276"/>
            <p:cNvSpPr/>
            <p:nvPr/>
          </p:nvSpPr>
          <p:spPr>
            <a:xfrm>
              <a:off x="192968" y="430525"/>
              <a:ext cx="89700" cy="86100"/>
            </a:xfrm>
            <a:prstGeom prst="rect">
              <a:avLst/>
            </a:prstGeom>
            <a:solidFill>
              <a:srgbClr val="E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2bde19928b4_2_276"/>
            <p:cNvSpPr txBox="1"/>
            <p:nvPr/>
          </p:nvSpPr>
          <p:spPr>
            <a:xfrm>
              <a:off x="192968" y="337731"/>
              <a:ext cx="2801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$expr позволяет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использовать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более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сложные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выражения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сравнения</a:t>
              </a:r>
              <a:b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Для примера добавим 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нескольких</a:t>
              </a:r>
              <a:r>
                <a:rPr lang="en" sz="1450">
                  <a:solidFill>
                    <a:srgbClr val="495057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пользователей</a:t>
              </a:r>
              <a:endParaRPr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3" name="Google Shape;423;g2bde19928b4_2_276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bde19928b4_2_276"/>
          <p:cNvSpPr txBox="1"/>
          <p:nvPr/>
        </p:nvSpPr>
        <p:spPr>
          <a:xfrm>
            <a:off x="203188" y="334210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AA37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</a:t>
            </a:r>
            <a:endParaRPr sz="14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g2bde19928b4_2_276"/>
          <p:cNvSpPr txBox="1"/>
          <p:nvPr>
            <p:ph idx="1" type="body"/>
          </p:nvPr>
        </p:nvSpPr>
        <p:spPr>
          <a:xfrm>
            <a:off x="3174425" y="2896950"/>
            <a:ext cx="5589300" cy="1026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$expr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$gt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$salary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$costs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g2bde19928b4_2_276"/>
          <p:cNvSpPr txBox="1"/>
          <p:nvPr>
            <p:ph idx="1" type="body"/>
          </p:nvPr>
        </p:nvSpPr>
        <p:spPr>
          <a:xfrm>
            <a:off x="3174425" y="3923250"/>
            <a:ext cx="5589300" cy="1026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$expr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$lt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$salary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$costs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g2bde19928b4_2_276"/>
          <p:cNvSpPr txBox="1"/>
          <p:nvPr/>
        </p:nvSpPr>
        <p:spPr>
          <a:xfrm>
            <a:off x="203200" y="289695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Вывести всех, кто живет по средствам: salary &gt; costs</a:t>
            </a:r>
            <a:b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Вывести тех, кто </a:t>
            </a:r>
            <a:r>
              <a:rPr b="1"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 </a:t>
            </a: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живет по средствам: salary &lt; costs</a:t>
            </a:r>
            <a:endParaRPr sz="14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NB: перед </a:t>
            </a: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названием</a:t>
            </a:r>
            <a:r>
              <a:rPr lang="en" sz="1450">
                <a:solidFill>
                  <a:srgbClr val="495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свойства добавляем $</a:t>
            </a:r>
            <a:endParaRPr sz="14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de19928b4_2_307"/>
          <p:cNvSpPr txBox="1"/>
          <p:nvPr>
            <p:ph type="title"/>
          </p:nvPr>
        </p:nvSpPr>
        <p:spPr>
          <a:xfrm>
            <a:off x="203200" y="490850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900"/>
              <a:t>Пример использования оператора </a:t>
            </a:r>
            <a:r>
              <a:rPr lang="en" sz="2900">
                <a:solidFill>
                  <a:srgbClr val="CC4125"/>
                </a:solidFill>
              </a:rPr>
              <a:t>$in</a:t>
            </a:r>
            <a:endParaRPr sz="2900">
              <a:solidFill>
                <a:srgbClr val="CC4125"/>
              </a:solidFill>
            </a:endParaRPr>
          </a:p>
        </p:txBody>
      </p:sp>
      <p:sp>
        <p:nvSpPr>
          <p:cNvPr id="433" name="Google Shape;433;g2bde19928b4_2_307"/>
          <p:cNvSpPr txBox="1"/>
          <p:nvPr>
            <p:ph idx="1" type="body"/>
          </p:nvPr>
        </p:nvSpPr>
        <p:spPr>
          <a:xfrm>
            <a:off x="203250" y="1203325"/>
            <a:ext cx="8763000" cy="1533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 Snow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hobbies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swords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bows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wolfs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red-head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Han Solo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hobbies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blasters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g2bde19928b4_2_307"/>
          <p:cNvSpPr/>
          <p:nvPr/>
        </p:nvSpPr>
        <p:spPr>
          <a:xfrm>
            <a:off x="203238" y="1453691"/>
            <a:ext cx="91494" cy="91593"/>
          </a:xfrm>
          <a:prstGeom prst="rect">
            <a:avLst/>
          </a:prstGeom>
          <a:solidFill>
            <a:srgbClr val="E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de19928b4_2_307"/>
          <p:cNvSpPr txBox="1"/>
          <p:nvPr/>
        </p:nvSpPr>
        <p:spPr>
          <a:xfrm>
            <a:off x="152400" y="15240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br>
              <a:rPr b="0" i="0" lang="en" sz="1250" u="none" cap="none" strike="noStrike">
                <a:solidFill>
                  <a:srgbClr val="49505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de19928b4_2_307"/>
          <p:cNvSpPr txBox="1"/>
          <p:nvPr/>
        </p:nvSpPr>
        <p:spPr>
          <a:xfrm>
            <a:off x="203188" y="334210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AA37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</a:t>
            </a:r>
            <a:endParaRPr sz="1450">
              <a:solidFill>
                <a:srgbClr val="AA37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g2bde19928b4_2_307"/>
          <p:cNvSpPr txBox="1"/>
          <p:nvPr>
            <p:ph idx="1" type="body"/>
          </p:nvPr>
        </p:nvSpPr>
        <p:spPr>
          <a:xfrm>
            <a:off x="210000" y="2896950"/>
            <a:ext cx="8724000" cy="1026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выбрать людей с хотя одним из указанных хобби: "space", "snowboard"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hobbies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$in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snowboard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g2bde19928b4_2_307"/>
          <p:cNvSpPr txBox="1"/>
          <p:nvPr>
            <p:ph idx="1" type="body"/>
          </p:nvPr>
        </p:nvSpPr>
        <p:spPr>
          <a:xfrm>
            <a:off x="203250" y="4264250"/>
            <a:ext cx="8763000" cy="94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Все  кто не интересуется "space", "snowboard"</a:t>
            </a:r>
            <a:endParaRPr i="1" sz="14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hobbies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$nin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snowboard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g2bde19928b4_2_307"/>
          <p:cNvSpPr txBox="1"/>
          <p:nvPr/>
        </p:nvSpPr>
        <p:spPr>
          <a:xfrm>
            <a:off x="203200" y="2896951"/>
            <a:ext cx="2857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49505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ctrTitle"/>
          </p:nvPr>
        </p:nvSpPr>
        <p:spPr>
          <a:xfrm>
            <a:off x="4396600" y="1187475"/>
            <a:ext cx="4528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6752"/>
              <a:buNone/>
            </a:pPr>
            <a:r>
              <a:rPr lang="en" sz="2600">
                <a:solidFill>
                  <a:srgbClr val="FFFFFF"/>
                </a:solidFill>
              </a:rPr>
              <a:t>Ваша новая IT-профессия – Ваш новый уровень жизни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445" name="Google Shape;445;p30"/>
          <p:cNvSpPr txBox="1"/>
          <p:nvPr>
            <p:ph type="ctrTitle"/>
          </p:nvPr>
        </p:nvSpPr>
        <p:spPr>
          <a:xfrm>
            <a:off x="4396600" y="2063775"/>
            <a:ext cx="3221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1400">
                <a:solidFill>
                  <a:srgbClr val="FFFFFF"/>
                </a:solidFill>
              </a:rPr>
              <a:t>Программирование с нуля в немецкой школе AIT TR GmbH</a:t>
            </a:r>
            <a:endParaRPr b="0" sz="1400">
              <a:solidFill>
                <a:srgbClr val="FFFFFF"/>
              </a:solidFill>
            </a:endParaRPr>
          </a:p>
        </p:txBody>
      </p:sp>
      <p:pic>
        <p:nvPicPr>
          <p:cNvPr id="446" name="Google Shape;4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250" y="4464175"/>
            <a:ext cx="1351974" cy="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f0e0d915_0_20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Установка расширения для VSCode </a:t>
            </a:r>
            <a:endParaRPr sz="2800"/>
          </a:p>
        </p:txBody>
      </p:sp>
      <p:sp>
        <p:nvSpPr>
          <p:cNvPr id="109" name="Google Shape;109;g2bbf0e0d915_0_20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g2bbf0e0d915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25" y="1543025"/>
            <a:ext cx="8839198" cy="237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de19928b4_2_337"/>
          <p:cNvSpPr txBox="1"/>
          <p:nvPr>
            <p:ph type="title"/>
          </p:nvPr>
        </p:nvSpPr>
        <p:spPr>
          <a:xfrm>
            <a:off x="203225" y="3815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Регистрация на MongoDB</a:t>
            </a:r>
            <a:r>
              <a:rPr lang="en" sz="2800"/>
              <a:t> Atlas</a:t>
            </a:r>
            <a:br>
              <a:rPr lang="en" sz="2800"/>
            </a:br>
            <a:r>
              <a:rPr lang="en" sz="2800"/>
              <a:t>https://www.mongodb.com/cloud/atlas/register</a:t>
            </a:r>
            <a:endParaRPr sz="2800"/>
          </a:p>
        </p:txBody>
      </p:sp>
      <p:sp>
        <p:nvSpPr>
          <p:cNvPr id="116" name="Google Shape;116;g2bde19928b4_2_337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g2bde19928b4_2_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325" y="1459550"/>
            <a:ext cx="5988250" cy="36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e19928b4_2_344"/>
          <p:cNvSpPr txBox="1"/>
          <p:nvPr>
            <p:ph type="title"/>
          </p:nvPr>
        </p:nvSpPr>
        <p:spPr>
          <a:xfrm>
            <a:off x="203225" y="38152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Копируем строку для подключения в VSCode </a:t>
            </a:r>
            <a:endParaRPr sz="2800"/>
          </a:p>
        </p:txBody>
      </p:sp>
      <p:sp>
        <p:nvSpPr>
          <p:cNvPr id="123" name="Google Shape;123;g2bde19928b4_2_344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g2bde19928b4_2_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521" y="954225"/>
            <a:ext cx="5699103" cy="388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de19928b4_2_329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Подключение к MongoDB Atlas через VSCode и начинаем работать в песочнице</a:t>
            </a:r>
            <a:endParaRPr sz="2800"/>
          </a:p>
        </p:txBody>
      </p:sp>
      <p:sp>
        <p:nvSpPr>
          <p:cNvPr id="130" name="Google Shape;130;g2bde19928b4_2_329"/>
          <p:cNvSpPr txBox="1"/>
          <p:nvPr/>
        </p:nvSpPr>
        <p:spPr>
          <a:xfrm>
            <a:off x="431824" y="1766200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Не забудьте </a:t>
            </a:r>
            <a:r>
              <a:rPr b="1"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поменять</a:t>
            </a:r>
            <a:r>
              <a:rPr b="1"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пароль в </a:t>
            </a:r>
            <a:r>
              <a:rPr b="1"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connectionstring</a:t>
            </a:r>
            <a:r>
              <a:rPr b="1"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на ваш пароль </a:t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g2bde19928b4_2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100" y="2366375"/>
            <a:ext cx="5668152" cy="28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e19928b4_2_351"/>
          <p:cNvSpPr txBox="1"/>
          <p:nvPr>
            <p:ph type="title"/>
          </p:nvPr>
        </p:nvSpPr>
        <p:spPr>
          <a:xfrm>
            <a:off x="203225" y="740675"/>
            <a:ext cx="830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Скачивание и установка Compass</a:t>
            </a:r>
            <a:endParaRPr sz="2800"/>
          </a:p>
        </p:txBody>
      </p:sp>
      <p:sp>
        <p:nvSpPr>
          <p:cNvPr id="137" name="Google Shape;137;g2bde19928b4_2_351"/>
          <p:cNvSpPr txBox="1"/>
          <p:nvPr/>
        </p:nvSpPr>
        <p:spPr>
          <a:xfrm>
            <a:off x="477449" y="1313375"/>
            <a:ext cx="8072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https://www.mongodb.com/products/tools/compass</a:t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g2bde19928b4_2_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475" y="1941200"/>
            <a:ext cx="5522099" cy="31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