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28"/>
  </p:notesMasterIdLst>
  <p:sldIdLst>
    <p:sldId id="259" r:id="rId5"/>
    <p:sldId id="260" r:id="rId6"/>
    <p:sldId id="288" r:id="rId7"/>
    <p:sldId id="280" r:id="rId8"/>
    <p:sldId id="286" r:id="rId9"/>
    <p:sldId id="2147481383" r:id="rId10"/>
    <p:sldId id="2147481372" r:id="rId11"/>
    <p:sldId id="282" r:id="rId12"/>
    <p:sldId id="262" r:id="rId13"/>
    <p:sldId id="287" r:id="rId14"/>
    <p:sldId id="2147481373" r:id="rId15"/>
    <p:sldId id="2147481374" r:id="rId16"/>
    <p:sldId id="2147481379" r:id="rId17"/>
    <p:sldId id="2147481380" r:id="rId18"/>
    <p:sldId id="2147481377" r:id="rId19"/>
    <p:sldId id="285" r:id="rId20"/>
    <p:sldId id="283" r:id="rId21"/>
    <p:sldId id="2147481382" r:id="rId22"/>
    <p:sldId id="2147481381" r:id="rId23"/>
    <p:sldId id="270" r:id="rId24"/>
    <p:sldId id="277" r:id="rId25"/>
    <p:sldId id="2147481375" r:id="rId26"/>
    <p:sldId id="2147481376" r:id="rId2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86D7E-BFA6-41B3-B9BB-2E7BF836AD9B}" v="889" dt="2025-04-02T15:09:56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84625" autoAdjust="0"/>
  </p:normalViewPr>
  <p:slideViewPr>
    <p:cSldViewPr snapToGrid="0">
      <p:cViewPr varScale="1">
        <p:scale>
          <a:sx n="85" d="100"/>
          <a:sy n="85" d="100"/>
        </p:scale>
        <p:origin x="14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106E-4501-5B46-9BE5-D8B3B95396D4}" type="datetimeFigureOut">
              <a:rPr lang="en-FI" smtClean="0"/>
              <a:t>08/04/2025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E28A7-72CD-AD47-ACED-DAF7E483C40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5177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Käydään</a:t>
            </a:r>
            <a:r>
              <a:rPr lang="en-US" dirty="0"/>
              <a:t> </a:t>
            </a:r>
            <a:r>
              <a:rPr lang="en-US" dirty="0" err="1"/>
              <a:t>läpi</a:t>
            </a:r>
            <a:r>
              <a:rPr lang="en-US" dirty="0"/>
              <a:t> mun </a:t>
            </a:r>
            <a:r>
              <a:rPr lang="en-US" dirty="0" err="1"/>
              <a:t>tekemää</a:t>
            </a:r>
            <a:r>
              <a:rPr lang="en-US" dirty="0"/>
              <a:t> </a:t>
            </a:r>
            <a:r>
              <a:rPr lang="en-US" dirty="0" err="1"/>
              <a:t>diplomityötä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Työhön</a:t>
            </a:r>
            <a:r>
              <a:rPr lang="en-US" dirty="0"/>
              <a:t> </a:t>
            </a:r>
            <a:r>
              <a:rPr lang="en-US" dirty="0" err="1"/>
              <a:t>liittyy</a:t>
            </a:r>
            <a:r>
              <a:rPr lang="en-US" dirty="0"/>
              <a:t> </a:t>
            </a:r>
            <a:r>
              <a:rPr lang="en-US" dirty="0" err="1"/>
              <a:t>koneoppimismallit</a:t>
            </a:r>
            <a:r>
              <a:rPr lang="en-US" dirty="0"/>
              <a:t> ja </a:t>
            </a:r>
            <a:r>
              <a:rPr lang="en-US" dirty="0" err="1"/>
              <a:t>niiden</a:t>
            </a:r>
            <a:r>
              <a:rPr lang="en-US" dirty="0"/>
              <a:t> </a:t>
            </a:r>
            <a:r>
              <a:rPr lang="en-US" dirty="0" err="1"/>
              <a:t>selitettävyys</a:t>
            </a:r>
            <a:r>
              <a:rPr lang="en-US" dirty="0"/>
              <a:t> – </a:t>
            </a:r>
            <a:r>
              <a:rPr lang="en-US" dirty="0" err="1"/>
              <a:t>käydään</a:t>
            </a:r>
            <a:r>
              <a:rPr lang="en-US" dirty="0"/>
              <a:t> </a:t>
            </a:r>
            <a:r>
              <a:rPr lang="en-US" dirty="0" err="1"/>
              <a:t>tämä</a:t>
            </a:r>
            <a:r>
              <a:rPr lang="en-US" dirty="0"/>
              <a:t> </a:t>
            </a:r>
            <a:r>
              <a:rPr lang="en-US" dirty="0" err="1"/>
              <a:t>aihe</a:t>
            </a:r>
            <a:r>
              <a:rPr lang="en-US" dirty="0"/>
              <a:t> </a:t>
            </a:r>
            <a:r>
              <a:rPr lang="en-US" dirty="0" err="1"/>
              <a:t>läpi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15955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Ei </a:t>
            </a:r>
            <a:r>
              <a:rPr lang="en-US" dirty="0" err="1"/>
              <a:t>käydä</a:t>
            </a:r>
            <a:r>
              <a:rPr lang="en-US" dirty="0"/>
              <a:t> </a:t>
            </a:r>
            <a:r>
              <a:rPr lang="en-US" dirty="0" err="1"/>
              <a:t>läpi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jotain</a:t>
            </a:r>
            <a:r>
              <a:rPr lang="en-US" dirty="0"/>
              <a:t> </a:t>
            </a:r>
            <a:r>
              <a:rPr lang="en-US" dirty="0" err="1"/>
              <a:t>kiinnostaa</a:t>
            </a:r>
            <a:r>
              <a:rPr lang="en-US" dirty="0"/>
              <a:t>,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kolumnit</a:t>
            </a:r>
            <a:r>
              <a:rPr lang="en-US" dirty="0"/>
              <a:t> </a:t>
            </a:r>
            <a:r>
              <a:rPr lang="en-US" dirty="0" err="1"/>
              <a:t>tarkoittavat</a:t>
            </a:r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8183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8AADC-66F2-E5E4-3B9B-C3E648E7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AD030-39B4-C64A-021B-7865AA359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4CBF8-317D-64EE-3094-FB5149176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Onko </a:t>
            </a:r>
            <a:r>
              <a:rPr lang="en-US" dirty="0" err="1"/>
              <a:t>kuultu</a:t>
            </a:r>
            <a:r>
              <a:rPr lang="en-US" dirty="0"/>
              <a:t> </a:t>
            </a:r>
            <a:r>
              <a:rPr lang="en-US" dirty="0" err="1"/>
              <a:t>aiemmin</a:t>
            </a:r>
            <a:r>
              <a:rPr lang="en-US" dirty="0"/>
              <a:t> </a:t>
            </a:r>
            <a:r>
              <a:rPr lang="en-US" dirty="0" err="1"/>
              <a:t>termeistä</a:t>
            </a:r>
            <a:r>
              <a:rPr lang="en-US" dirty="0"/>
              <a:t>, </a:t>
            </a:r>
            <a:r>
              <a:rPr lang="en-US" dirty="0" err="1"/>
              <a:t>tiedetäänkö</a:t>
            </a:r>
            <a:r>
              <a:rPr lang="en-US" dirty="0"/>
              <a:t>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tarkoittaa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2D5ED-EAB3-196B-6011-3D295ADB6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684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2B6BE-7698-797D-E35D-D13346AF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9DA064-7702-743B-F043-7ADF589F4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89EF1-923A-68C7-A7A3-9AD051111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F347D-4FF6-C462-F8D2-3BCB1B2A0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88059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Virheet</a:t>
            </a:r>
            <a:r>
              <a:rPr lang="en-US" dirty="0"/>
              <a:t> </a:t>
            </a:r>
            <a:r>
              <a:rPr lang="en-US" dirty="0" err="1"/>
              <a:t>voivat</a:t>
            </a:r>
            <a:r>
              <a:rPr lang="en-US" dirty="0"/>
              <a:t> </a:t>
            </a:r>
            <a:r>
              <a:rPr lang="en-US" dirty="0" err="1"/>
              <a:t>haitata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itseajavan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auton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esimerkki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monimutkaisuus</a:t>
            </a:r>
            <a:r>
              <a:rPr lang="en-US" dirty="0"/>
              <a:t> on </a:t>
            </a:r>
            <a:r>
              <a:rPr lang="en-US" dirty="0" err="1"/>
              <a:t>vaikeuttanut</a:t>
            </a:r>
            <a:r>
              <a:rPr lang="en-US" dirty="0"/>
              <a:t> </a:t>
            </a:r>
            <a:r>
              <a:rPr lang="en-US" dirty="0" err="1"/>
              <a:t>koneoppimisen</a:t>
            </a:r>
            <a:r>
              <a:rPr lang="en-US" dirty="0"/>
              <a:t> </a:t>
            </a:r>
            <a:r>
              <a:rPr lang="en-US" dirty="0" err="1"/>
              <a:t>käyttöönottoa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aloilla</a:t>
            </a:r>
            <a:r>
              <a:rPr lang="en-US" dirty="0"/>
              <a:t>, esim </a:t>
            </a:r>
            <a:r>
              <a:rPr lang="en-US" dirty="0" err="1"/>
              <a:t>terveydenhuollossa</a:t>
            </a:r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4641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Termit</a:t>
            </a:r>
            <a:r>
              <a:rPr lang="en-US" dirty="0"/>
              <a:t> </a:t>
            </a:r>
            <a:r>
              <a:rPr lang="en-US" dirty="0" err="1"/>
              <a:t>eivät</a:t>
            </a:r>
            <a:r>
              <a:rPr lang="en-US" dirty="0"/>
              <a:t> ole </a:t>
            </a:r>
            <a:r>
              <a:rPr lang="en-US" dirty="0" err="1"/>
              <a:t>täysin</a:t>
            </a:r>
            <a:r>
              <a:rPr lang="en-US" dirty="0"/>
              <a:t> </a:t>
            </a:r>
            <a:r>
              <a:rPr lang="en-US" dirty="0" err="1"/>
              <a:t>vakiintuneita</a:t>
            </a:r>
            <a:r>
              <a:rPr lang="en-US" dirty="0"/>
              <a:t>, </a:t>
            </a:r>
            <a:r>
              <a:rPr lang="en-US" dirty="0" err="1"/>
              <a:t>niitä</a:t>
            </a:r>
            <a:r>
              <a:rPr lang="en-US" dirty="0"/>
              <a:t> </a:t>
            </a:r>
            <a:r>
              <a:rPr lang="en-US" dirty="0" err="1"/>
              <a:t>saatetaan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toisinaan</a:t>
            </a:r>
            <a:r>
              <a:rPr lang="en-US" dirty="0"/>
              <a:t> </a:t>
            </a:r>
            <a:r>
              <a:rPr lang="en-US" dirty="0" err="1"/>
              <a:t>käyttää</a:t>
            </a:r>
            <a:r>
              <a:rPr lang="en-US" dirty="0"/>
              <a:t> </a:t>
            </a:r>
            <a:r>
              <a:rPr lang="en-US" dirty="0" err="1"/>
              <a:t>ristiin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Suomessa</a:t>
            </a:r>
            <a:r>
              <a:rPr lang="en-US" dirty="0"/>
              <a:t> </a:t>
            </a:r>
            <a:r>
              <a:rPr lang="en-US" dirty="0" err="1"/>
              <a:t>välillä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selittävä</a:t>
            </a:r>
            <a:r>
              <a:rPr lang="en-US" dirty="0"/>
              <a:t> </a:t>
            </a:r>
            <a:r>
              <a:rPr lang="en-US" dirty="0" err="1"/>
              <a:t>tekoäly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8104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fi-FI" dirty="0"/>
              <a:t>Mallissa eri piirteet voidaan ajatella joukkona, joka pyrkii saavuttamaan jonkin tavoitteen (ennuste). Jokainen pelaaja osallistuu tavoitteen saavuttamiseen jollain tavalla. </a:t>
            </a:r>
            <a:r>
              <a:rPr lang="fi-FI" dirty="0" err="1"/>
              <a:t>Shapley</a:t>
            </a:r>
            <a:r>
              <a:rPr lang="fi-FI" dirty="0"/>
              <a:t>-arvo on tapa, jolla pelin tuotot jaetaan pelaajien kesken riippuen pelaajan kontribuutiosta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52726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8904-74CE-9BCA-DE2E-EA16FC23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216F6-903F-98D8-C2EF-2C1D86C9A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3E696-2EA4-F3EB-A91B-D916E8B84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Paikallinen</a:t>
            </a:r>
            <a:r>
              <a:rPr lang="en-US" dirty="0"/>
              <a:t> </a:t>
            </a:r>
            <a:r>
              <a:rPr lang="en-US" dirty="0" err="1"/>
              <a:t>tarkkuus</a:t>
            </a:r>
            <a:r>
              <a:rPr lang="en-US" dirty="0"/>
              <a:t> 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23970-4DBA-A8D7-0BD0-B3DAA7732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529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ED2EA-04FA-24BE-AE42-DFA4A5EE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EC3EF-6CE8-5E86-0B27-F31F696AB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B85B8-1095-DB3E-4744-FB2A24158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D4F44-4B65-35D8-D1B1-1C4BD3100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8260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23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9139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Tässä</a:t>
            </a:r>
            <a:r>
              <a:rPr lang="en-US" dirty="0"/>
              <a:t> </a:t>
            </a:r>
            <a:r>
              <a:rPr lang="en-US" dirty="0" err="1"/>
              <a:t>hetki</a:t>
            </a:r>
            <a:r>
              <a:rPr lang="en-US" dirty="0"/>
              <a:t> </a:t>
            </a:r>
            <a:r>
              <a:rPr lang="en-US" dirty="0" err="1"/>
              <a:t>aikaa</a:t>
            </a:r>
            <a:r>
              <a:rPr lang="en-US" dirty="0"/>
              <a:t> </a:t>
            </a:r>
            <a:r>
              <a:rPr lang="en-US" dirty="0" err="1"/>
              <a:t>mennä</a:t>
            </a:r>
            <a:r>
              <a:rPr lang="en-US" dirty="0"/>
              <a:t> </a:t>
            </a:r>
            <a:r>
              <a:rPr lang="en-US" dirty="0" err="1"/>
              <a:t>matskuihin</a:t>
            </a:r>
            <a:r>
              <a:rPr lang="en-US" dirty="0"/>
              <a:t>, </a:t>
            </a:r>
            <a:r>
              <a:rPr lang="en-US" dirty="0" err="1"/>
              <a:t>linkki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moodlessa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06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6216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teit</a:t>
            </a:r>
            <a:r>
              <a:rPr lang="en-US" dirty="0"/>
              <a:t> </a:t>
            </a:r>
            <a:r>
              <a:rPr lang="en-US" dirty="0" err="1"/>
              <a:t>Nesteellä</a:t>
            </a:r>
            <a:r>
              <a:rPr lang="en-US" dirty="0"/>
              <a:t>, NAPCON</a:t>
            </a:r>
          </a:p>
          <a:p>
            <a:r>
              <a:rPr lang="en-US" dirty="0"/>
              <a:t>- Onko GIS </a:t>
            </a:r>
            <a:r>
              <a:rPr lang="en-US" dirty="0" err="1"/>
              <a:t>terminä</a:t>
            </a:r>
            <a:r>
              <a:rPr lang="en-US" dirty="0"/>
              <a:t> tutu? </a:t>
            </a:r>
            <a:r>
              <a:rPr lang="en-US" dirty="0" err="1"/>
              <a:t>Selitä</a:t>
            </a:r>
            <a:r>
              <a:rPr lang="en-US" dirty="0"/>
              <a:t> ja </a:t>
            </a:r>
            <a:r>
              <a:rPr lang="en-US" dirty="0" err="1"/>
              <a:t>kerro</a:t>
            </a:r>
            <a:r>
              <a:rPr lang="en-US" dirty="0"/>
              <a:t> </a:t>
            </a:r>
            <a:r>
              <a:rPr lang="en-US" dirty="0" err="1"/>
              <a:t>kurssista</a:t>
            </a:r>
            <a:r>
              <a:rPr lang="en-US" dirty="0"/>
              <a:t> esim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1307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Hyviä</a:t>
            </a:r>
            <a:r>
              <a:rPr lang="en-US" dirty="0"/>
              <a:t> </a:t>
            </a:r>
            <a:r>
              <a:rPr lang="en-US" dirty="0" err="1"/>
              <a:t>kursseja</a:t>
            </a:r>
            <a:endParaRPr lang="en-US" dirty="0"/>
          </a:p>
          <a:p>
            <a:pPr marL="0" marR="0"/>
            <a:r>
              <a:rPr lang="en-US" sz="1800" dirty="0" err="1">
                <a:effectLst/>
                <a:latin typeface="Calibri" panose="020F0502020204030204" pitchFamily="34" charset="0"/>
              </a:rPr>
              <a:t>Johdatus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datatieteeseen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/>
            <a:r>
              <a:rPr lang="en-US" sz="1800" dirty="0">
                <a:effectLst/>
                <a:latin typeface="Calibri" panose="020F0502020204030204" pitchFamily="34" charset="0"/>
              </a:rPr>
              <a:t>Data-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analytiikka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päätöksenteossa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/>
            <a:r>
              <a:rPr lang="en-US" sz="1800" dirty="0" err="1">
                <a:effectLst/>
                <a:latin typeface="Calibri" panose="020F0502020204030204" pitchFamily="34" charset="0"/>
              </a:rPr>
              <a:t>Tietokantojen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perusteet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Information Security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8874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Käydään</a:t>
            </a:r>
            <a:r>
              <a:rPr lang="en-US" dirty="0"/>
              <a:t> </a:t>
            </a:r>
            <a:r>
              <a:rPr lang="en-US" dirty="0" err="1"/>
              <a:t>läpi</a:t>
            </a:r>
            <a:r>
              <a:rPr lang="en-US" dirty="0"/>
              <a:t> </a:t>
            </a:r>
            <a:r>
              <a:rPr lang="en-US" dirty="0" err="1"/>
              <a:t>aikajana</a:t>
            </a:r>
            <a:r>
              <a:rPr lang="en-US" dirty="0"/>
              <a:t> ja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firmassa</a:t>
            </a:r>
            <a:r>
              <a:rPr lang="en-US" dirty="0"/>
              <a:t> </a:t>
            </a:r>
            <a:r>
              <a:rPr lang="en-US" dirty="0" err="1"/>
              <a:t>tapahtunut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Avainluvut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Oma </a:t>
            </a:r>
            <a:r>
              <a:rPr lang="en-US" dirty="0" err="1"/>
              <a:t>verkosto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775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datasetit</a:t>
            </a:r>
            <a:r>
              <a:rPr lang="en-US" dirty="0"/>
              <a:t> </a:t>
            </a:r>
            <a:r>
              <a:rPr lang="en-US" dirty="0" err="1"/>
              <a:t>sisältää</a:t>
            </a:r>
            <a:r>
              <a:rPr lang="en-US" dirty="0"/>
              <a:t>, </a:t>
            </a:r>
            <a:r>
              <a:rPr lang="en-US" dirty="0" err="1"/>
              <a:t>miksi</a:t>
            </a:r>
            <a:r>
              <a:rPr lang="en-US" dirty="0"/>
              <a:t> </a:t>
            </a:r>
            <a:r>
              <a:rPr lang="en-US" dirty="0" err="1"/>
              <a:t>käytettiin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Miksi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malleja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Demossa</a:t>
            </a:r>
            <a:r>
              <a:rPr lang="en-US" dirty="0"/>
              <a:t> </a:t>
            </a:r>
            <a:r>
              <a:rPr lang="en-US" dirty="0" err="1"/>
              <a:t>käydään</a:t>
            </a:r>
            <a:r>
              <a:rPr lang="en-US" dirty="0"/>
              <a:t> </a:t>
            </a:r>
            <a:r>
              <a:rPr lang="en-US" dirty="0" err="1"/>
              <a:t>nämä</a:t>
            </a:r>
            <a:r>
              <a:rPr lang="en-US" dirty="0"/>
              <a:t> </a:t>
            </a:r>
            <a:r>
              <a:rPr lang="en-US" dirty="0" err="1"/>
              <a:t>kohdat</a:t>
            </a:r>
            <a:r>
              <a:rPr lang="en-US" dirty="0"/>
              <a:t> </a:t>
            </a:r>
            <a:r>
              <a:rPr lang="en-US" dirty="0" err="1"/>
              <a:t>läpi</a:t>
            </a:r>
            <a:r>
              <a:rPr lang="en-US" dirty="0"/>
              <a:t> </a:t>
            </a:r>
            <a:r>
              <a:rPr lang="en-US" dirty="0" err="1"/>
              <a:t>piirteiden</a:t>
            </a:r>
            <a:r>
              <a:rPr lang="en-US" dirty="0"/>
              <a:t> </a:t>
            </a:r>
            <a:r>
              <a:rPr lang="en-US" dirty="0" err="1"/>
              <a:t>jalostamisesta</a:t>
            </a:r>
            <a:r>
              <a:rPr lang="en-US" dirty="0"/>
              <a:t> </a:t>
            </a:r>
            <a:r>
              <a:rPr lang="en-US" dirty="0" err="1"/>
              <a:t>lähtien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keskitytään</a:t>
            </a:r>
            <a:r>
              <a:rPr lang="en-US" dirty="0"/>
              <a:t> </a:t>
            </a:r>
            <a:r>
              <a:rPr lang="en-US" dirty="0" err="1"/>
              <a:t>analyysivaiheeseen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9458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 </a:t>
            </a:r>
            <a:r>
              <a:rPr lang="en-US" dirty="0" err="1"/>
              <a:t>käydä</a:t>
            </a:r>
            <a:r>
              <a:rPr lang="en-US" dirty="0"/>
              <a:t> </a:t>
            </a:r>
            <a:r>
              <a:rPr lang="en-US" dirty="0" err="1"/>
              <a:t>läpi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jotain</a:t>
            </a:r>
            <a:r>
              <a:rPr lang="en-US" dirty="0"/>
              <a:t> </a:t>
            </a:r>
            <a:r>
              <a:rPr lang="en-US" dirty="0" err="1"/>
              <a:t>kiinnostaa</a:t>
            </a:r>
            <a:r>
              <a:rPr lang="en-US" dirty="0"/>
              <a:t>,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kolumnit</a:t>
            </a:r>
            <a:r>
              <a:rPr lang="en-US" dirty="0"/>
              <a:t> </a:t>
            </a:r>
            <a:r>
              <a:rPr lang="en-US" dirty="0" err="1"/>
              <a:t>tarkoittavat</a:t>
            </a:r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8372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Ei </a:t>
            </a:r>
            <a:r>
              <a:rPr lang="en-US" dirty="0" err="1"/>
              <a:t>käydä</a:t>
            </a:r>
            <a:r>
              <a:rPr lang="en-US" dirty="0"/>
              <a:t> </a:t>
            </a:r>
            <a:r>
              <a:rPr lang="en-US" dirty="0" err="1"/>
              <a:t>läpi</a:t>
            </a:r>
            <a:r>
              <a:rPr lang="en-US" dirty="0"/>
              <a:t>, </a:t>
            </a:r>
            <a:r>
              <a:rPr lang="en-US" dirty="0" err="1"/>
              <a:t>mutta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jotain</a:t>
            </a:r>
            <a:r>
              <a:rPr lang="en-US" dirty="0"/>
              <a:t> </a:t>
            </a:r>
            <a:r>
              <a:rPr lang="en-US" dirty="0" err="1"/>
              <a:t>kiinnostaa</a:t>
            </a:r>
            <a:r>
              <a:rPr lang="en-US" dirty="0"/>
              <a:t>, </a:t>
            </a:r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kolumnit</a:t>
            </a:r>
            <a:r>
              <a:rPr lang="en-US" dirty="0"/>
              <a:t> </a:t>
            </a:r>
            <a:r>
              <a:rPr lang="en-US" dirty="0" err="1"/>
              <a:t>tarkoittavat</a:t>
            </a:r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E28A7-72CD-AD47-ACED-DAF7E483C406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520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tart-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344-99CE-56EB-168A-A2F0A13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BE8E-0CCE-5D47-9D82-188E5BE50F56}" type="datetime1">
              <a:rPr lang="fi-FI" smtClean="0"/>
              <a:t>8.4.2025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BD69-FC1A-8007-0B49-847C1E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2DC-0092-2F6A-7F38-CCEFE5B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  <p:pic>
        <p:nvPicPr>
          <p:cNvPr id="6" name="Picture 5" descr="A black background with triangles&#10;&#10;Description automatically generated">
            <a:extLst>
              <a:ext uri="{FF2B5EF4-FFF2-40B4-BE49-F238E27FC236}">
                <a16:creationId xmlns:a16="http://schemas.microsoft.com/office/drawing/2014/main" id="{1FF4D653-6E64-6DB6-65E8-3644F88978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1880" y="1781310"/>
            <a:ext cx="4848240" cy="32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F2DB-0BBC-8BA9-0B31-466EE77F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5749-C0E0-AE84-56FA-582ADA66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F69F7-98D3-A2CD-A5E1-12F90471F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4605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7D562-5AE3-42E7-484C-C67FA32E8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1A3FD-F044-F971-872A-A2B9029E2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7C223-E71D-3171-EEE2-857DB5D6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BF9-DF5A-4E46-9D7B-D3ADB942CA5D}" type="datetime1">
              <a:rPr lang="fi-FI" smtClean="0"/>
              <a:t>8.4.2025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4DC89-F23F-CEFA-CF4B-91C63F3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87FAA-39B4-E281-1D0B-9D70C8E5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75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0BCA-2A3D-16AD-62C4-6D0A08C1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6795A-0AFA-FC99-61F1-03B6BBB1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C6C56-5827-6B4F-93EB-133DD50588AC}" type="datetime1">
              <a:rPr lang="fi-FI" smtClean="0"/>
              <a:t>8.4.2025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8AA37-10EB-8C74-8738-BB926AAE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4FF89-B864-B0F8-2E63-60B227CB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2524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E62A-A09A-51B2-5999-C087B2D3F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72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85B2-727A-0ED2-70A3-392A9A89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I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4C-85BD-BA48-E878-AC5C0499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920"/>
            <a:ext cx="3932237" cy="33375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8DA8A-2B46-713C-F0C0-CA68A37B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DC003-1B30-AB45-8898-E21C2B59EB36}" type="datetime1">
              <a:rPr lang="fi-FI" smtClean="0"/>
              <a:t>8.4.2025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2A6C-8A34-42F0-5799-5C6E631A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B6FE8-A1C6-CFAC-52FB-35AE5EE8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71826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4999-2020-AF77-5817-A2E5F992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2456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AF11F-C22D-43DF-B751-AF18B76D3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A51C-DB88-639C-394C-753765A6E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24760"/>
            <a:ext cx="3932237" cy="33477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5AD17-1E8D-1A27-69DF-F9FC7423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4C7F-2FC3-914B-9CD9-E3C39D4A88B7}" type="datetime1">
              <a:rPr lang="fi-FI" smtClean="0"/>
              <a:t>8.4.2025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896E1-522D-729D-B1CA-1063453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7E9FC-D313-D49C-D94A-4F8E6801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74709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344-99CE-56EB-168A-A2F0A13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BE69-E2B9-594E-A39B-29F2AA50FEF3}" type="datetime1">
              <a:rPr lang="fi-FI" smtClean="0"/>
              <a:t>8.4.2025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BD69-FC1A-8007-0B49-847C1E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2DC-0092-2F6A-7F38-CCEFE5B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4285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344-99CE-56EB-168A-A2F0A13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BE69-E2B9-594E-A39B-29F2AA50FEF3}" type="datetime1">
              <a:rPr lang="fi-FI" smtClean="0"/>
              <a:t>8.4.2025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BD69-FC1A-8007-0B49-847C1E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2DC-0092-2F6A-7F38-CCEFE5B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1D9B80-ACF0-EE76-E7C3-F1F5961D8E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114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rt-Ico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344-99CE-56EB-168A-A2F0A13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7FCBF0-38DB-C94C-BFEF-22E8874FA53D}" type="datetime1">
              <a:rPr lang="fi-FI" smtClean="0"/>
              <a:pPr/>
              <a:t>8.4.2025</a:t>
            </a:fld>
            <a:endParaRPr lang="en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BD69-FC1A-8007-0B49-847C1E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2DC-0092-2F6A-7F38-CCEFE5B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  <p:pic>
        <p:nvPicPr>
          <p:cNvPr id="6" name="Picture 5" descr="A black background with triangles&#10;&#10;Description automatically generated">
            <a:extLst>
              <a:ext uri="{FF2B5EF4-FFF2-40B4-BE49-F238E27FC236}">
                <a16:creationId xmlns:a16="http://schemas.microsoft.com/office/drawing/2014/main" id="{1FF4D653-6E64-6DB6-65E8-3644F88978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1880" y="1303790"/>
            <a:ext cx="4848240" cy="32953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5AB1D4A-6A5F-B402-7B13-294BD2684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678"/>
            <a:ext cx="9144000" cy="1213802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>
                <a:latin typeface="Manrop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229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344-99CE-56EB-168A-A2F0A13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7FCBF0-38DB-C94C-BFEF-22E8874FA53D}" type="datetime1">
              <a:rPr lang="fi-FI" smtClean="0"/>
              <a:pPr/>
              <a:t>8.4.2025</a:t>
            </a:fld>
            <a:endParaRPr lang="en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BD69-FC1A-8007-0B49-847C1E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2DC-0092-2F6A-7F38-CCEFE5B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B1D4A-6A5F-B402-7B13-294BD2684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678"/>
            <a:ext cx="9144000" cy="1213802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>
                <a:latin typeface="Manrop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F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8F52F6-486B-E422-7CCB-E0577BBC6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52321" y="2587066"/>
            <a:ext cx="7772397" cy="21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rt-Blue-Ico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344-99CE-56EB-168A-A2F0A13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7FCBF0-38DB-C94C-BFEF-22E8874FA53D}" type="datetime1">
              <a:rPr lang="fi-FI" smtClean="0"/>
              <a:pPr/>
              <a:t>8.4.2025</a:t>
            </a:fld>
            <a:endParaRPr lang="en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BD69-FC1A-8007-0B49-847C1E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2DC-0092-2F6A-7F38-CCEFE5B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4D653-6E64-6DB6-65E8-3644F88978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671881" y="1303790"/>
            <a:ext cx="4848238" cy="329538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5AB1D4A-6A5F-B402-7B13-294BD2684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678"/>
            <a:ext cx="9144000" cy="1213802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>
                <a:latin typeface="Manrop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81677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rt-Blue-Icon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97344-99CE-56EB-168A-A2F0A139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7FCBF0-38DB-C94C-BFEF-22E8874FA53D}" type="datetime1">
              <a:rPr lang="fi-FI" smtClean="0"/>
              <a:pPr/>
              <a:t>8.4.2025</a:t>
            </a:fld>
            <a:endParaRPr lang="en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4BD69-FC1A-8007-0B49-847C1EE4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392DC-0092-2F6A-7F38-CCEFE5B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5AB1D4A-6A5F-B402-7B13-294BD2684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12678"/>
            <a:ext cx="9144000" cy="1213802"/>
          </a:xfrm>
        </p:spPr>
        <p:txBody>
          <a:bodyPr>
            <a:normAutofit/>
          </a:bodyPr>
          <a:lstStyle>
            <a:lvl1pPr marL="0" indent="0" algn="ctr">
              <a:buNone/>
              <a:defRPr sz="3200" b="0" i="0">
                <a:latin typeface="Manrope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FI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E08F52F6-486B-E422-7CCB-E0577BBC64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2320" y="2587066"/>
            <a:ext cx="7772400" cy="21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3AB2-E200-29FF-1A5E-4414E416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932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5D1C-E3FD-FF12-F9E2-64B7AAB09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899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00D4-C3CF-70F5-16DD-0B626E6B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547B-12C6-EF41-9B59-6410666A3EA5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3B2D-4812-738B-FE28-E618F4FA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D0CF-C591-E2CF-1F32-71761D39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41557-3755-6E2D-CB72-C6C09DB34301}"/>
              </a:ext>
            </a:extLst>
          </p:cNvPr>
          <p:cNvSpPr txBox="1"/>
          <p:nvPr userDrawn="1"/>
        </p:nvSpPr>
        <p:spPr>
          <a:xfrm>
            <a:off x="10520737" y="143839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100" b="1" i="0">
                <a:latin typeface="Manrope" pitchFamily="2" charset="0"/>
              </a:rPr>
              <a:t>Making good moves</a:t>
            </a:r>
          </a:p>
        </p:txBody>
      </p:sp>
    </p:spTree>
    <p:extLst>
      <p:ext uri="{BB962C8B-B14F-4D97-AF65-F5344CB8AC3E}">
        <p14:creationId xmlns:p14="http://schemas.microsoft.com/office/powerpoint/2010/main" val="281953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EF2B-FF1B-01FD-9C63-BB395DA5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E3F0-248E-6384-18C4-F4F8A9A7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E0F7-9386-CB68-122D-D6D16DC7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55C3E-54F6-908A-3525-59E263C6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10AA-4AE7-29D4-07E4-63831C9C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527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59D9-9558-F4A3-7ECA-87EEFC19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4A1EF-9DFE-52A6-0096-948BE8449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DC11-523A-BCCB-6B44-821E50EE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ED02E-CC5E-124B-BBEA-53079871DD50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6AED4-E958-3437-B368-55783FF2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93575-02E1-0127-90B6-E141843F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433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B476-82ED-AC2F-861A-DFF6EB3D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7681-B163-8E21-6049-7B6344A6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A240D-E5E9-43E5-CF86-6BD8C5923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977F-D932-36B9-754F-8E0CD4E6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9809-808E-1D48-AB09-F4F1B6E79A2A}" type="datetime1">
              <a:rPr lang="fi-FI" smtClean="0"/>
              <a:t>8.4.2025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42C11-055E-2FD9-4B98-725081C8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2A7A1-48E4-E5D5-EB73-00651136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408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90FBB-5FCF-E3C5-96FC-B1865DFA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19B12-CF45-1011-7013-49CC85AD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F3C2-F2A9-32FC-8E34-D723ECBF3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41000" y="6356350"/>
            <a:ext cx="858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58BEBFC5-3808-504C-A7AE-1E5558725F23}" type="datetime1">
              <a:rPr lang="fi-FI" smtClean="0"/>
              <a:pPr/>
              <a:t>8.4.2025</a:t>
            </a:fld>
            <a:endParaRPr lang="en-FI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0FF67-F8BF-38B0-D48B-91586A87E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53920" y="6356350"/>
            <a:ext cx="7904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751C3-EEDD-6816-3C52-1B05C76A0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320" y="6356350"/>
            <a:ext cx="574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/>
                </a:solidFill>
                <a:latin typeface="Manrope" pitchFamily="2" charset="0"/>
              </a:defRPr>
            </a:lvl1pPr>
          </a:lstStyle>
          <a:p>
            <a:fld id="{6A3D4572-988A-CB47-B703-5FE3D662D3AC}" type="slidenum">
              <a:rPr lang="en-FI" smtClean="0"/>
              <a:pPr/>
              <a:t>‹#›</a:t>
            </a:fld>
            <a:endParaRPr lang="en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CDDBD2-2848-5842-D65E-8E197FBAE1B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rcRect/>
          <a:stretch/>
        </p:blipFill>
        <p:spPr>
          <a:xfrm>
            <a:off x="287675" y="6400801"/>
            <a:ext cx="897375" cy="246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7E660-663B-2BA2-A261-B248B288060B}"/>
              </a:ext>
            </a:extLst>
          </p:cNvPr>
          <p:cNvSpPr txBox="1"/>
          <p:nvPr userDrawn="1"/>
        </p:nvSpPr>
        <p:spPr>
          <a:xfrm>
            <a:off x="10520737" y="143839"/>
            <a:ext cx="1534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100" b="1" i="0" dirty="0">
                <a:latin typeface="Manrope" pitchFamily="2" charset="0"/>
              </a:rPr>
              <a:t>Making good moves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3AFC8-1CE4-FC77-5113-2744357CA4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324451" y="6505098"/>
            <a:ext cx="1947387" cy="123111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l"/>
            <a:r>
              <a:rPr lang="en-FI" sz="800" b="0" i="0" dirty="0">
                <a:solidFill>
                  <a:srgbClr val="000000"/>
                </a:solidFill>
                <a:latin typeface="Manrope Medium" pitchFamily="2" charset="0"/>
                <a:cs typeface="Calibri" panose="020F0502020204030204" pitchFamily="34" charset="0"/>
              </a:rPr>
              <a:t>Internal - company &amp; collaboration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218B4-E7C5-F9E6-55D2-D1A602F8CA77}"/>
              </a:ext>
            </a:extLst>
          </p:cNvPr>
          <p:cNvSpPr txBox="1"/>
          <p:nvPr userDrawn="1"/>
        </p:nvSpPr>
        <p:spPr>
          <a:xfrm>
            <a:off x="70462" y="76491"/>
            <a:ext cx="763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i-FI" sz="800" b="0" i="0" dirty="0">
                <a:solidFill>
                  <a:schemeClr val="tx1"/>
                </a:solidFill>
                <a:latin typeface="Manrope" pitchFamily="2" charset="0"/>
              </a:rPr>
              <a:t>v1.02_FI</a:t>
            </a:r>
            <a:endParaRPr lang="en-FI" sz="800" b="0" i="0" dirty="0">
              <a:solidFill>
                <a:schemeClr val="tx1"/>
              </a:solidFill>
              <a:latin typeface="Manro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33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Manrope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Manrop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anrop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anrop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nrop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nrop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ataiku.com/black-box-vs.-explainable-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p.readthedocs.io/en/lates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po.tuni.fi/handle/10024/16314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hyperlink" Target="https://www.dif.eu/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C5B55C-1146-9DA5-1773-A43B0652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DATATIE - Vierailuluento</a:t>
            </a:r>
            <a:endParaRPr lang="en-FI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1BD1809-A3A9-B459-BD71-966978D36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Josefiina Aitalaakso</a:t>
            </a:r>
          </a:p>
          <a:p>
            <a:pPr algn="ctr"/>
            <a:r>
              <a:rPr lang="en-US" sz="1700" dirty="0"/>
              <a:t>9.4.2025</a:t>
            </a:r>
            <a:endParaRPr lang="en-FI" sz="17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B7CCE-A5C6-595A-9450-4F83E667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BE69-E2B9-594E-A39B-29F2AA50FEF3}" type="datetime1">
              <a:rPr lang="fi-FI" smtClean="0"/>
              <a:t>8.4.2025</a:t>
            </a:fld>
            <a:endParaRPr lang="en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E27BC-5613-6C6A-FBE1-4F369D04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ED24D-7774-AA7D-4918-15CC8C5E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</a:t>
            </a:fld>
            <a:endParaRPr lang="en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99BCC4-9CAD-22A4-DB69-6D96453D676A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532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1E2-B1FC-7DB5-4302-70A3E6FD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Käytetty</a:t>
            </a:r>
            <a:r>
              <a:rPr lang="en-US" dirty="0"/>
              <a:t> data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F915-1517-1D02-0D26-07A61E6C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7BF4E-AD69-0552-A26D-CF838F08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752B-1775-381C-728D-70B524C2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10</a:t>
            </a:fld>
            <a:endParaRPr lang="en-FI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98B0CBA-8822-4AF1-E1A2-AB86FAA08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597087"/>
              </p:ext>
            </p:extLst>
          </p:nvPr>
        </p:nvGraphicFramePr>
        <p:xfrm>
          <a:off x="738239" y="1474839"/>
          <a:ext cx="10382537" cy="466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2063">
                  <a:extLst>
                    <a:ext uri="{9D8B030D-6E8A-4147-A177-3AD203B41FA5}">
                      <a16:colId xmlns:a16="http://schemas.microsoft.com/office/drawing/2014/main" val="2674580442"/>
                    </a:ext>
                  </a:extLst>
                </a:gridCol>
                <a:gridCol w="8510474">
                  <a:extLst>
                    <a:ext uri="{9D8B030D-6E8A-4147-A177-3AD203B41FA5}">
                      <a16:colId xmlns:a16="http://schemas.microsoft.com/office/drawing/2014/main" val="1487028224"/>
                    </a:ext>
                  </a:extLst>
                </a:gridCol>
              </a:tblGrid>
              <a:tr h="269218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Piirre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Selite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635759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Miehet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Alueella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asuvien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miesten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määrä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124036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Naiset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Alueella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asuvien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naisten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määrä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1037654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Keski-ikä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Alueen asukkaiden keski-ikä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082475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Peruskoulu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Alueella asuvien lukumäärä, jotka ovat suorittaneet peruskoulun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966441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Ylioppilastutkinto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Alueella asuvien lukumäärä, jotka ovat suorittaneet ylioppilastutkinnon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774461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/>
                        <a:t>Ammatillinen tutkinto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Alueella asuvien lukumäärä, jotka ovat suorittaneet ammatillisen tutkinnon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482440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Alempi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korkeakoulu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Alueella asuvien lukumäärä, jotka ovat suorittaneet alemman korkeakoulun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372493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/>
                        <a:t>Ylempi korkeakoulu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200"/>
                        <a:t>Alueella asuvien lukumäärä, jotka ovat suorittaneet ylemmän korkeakoulun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860093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/>
                        <a:t>Mediaanitulot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Alueen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mediaanitulot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546732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/>
                        <a:t>Talouden keskikoko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Talouden keskikoko alueella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41349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Työpaikat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Alueella työskentelevien henkilöiden lukumäärä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87703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Pientaloasunnot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Omakotitalojen, paritalojen ja rivitalojen määrä alueella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9303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/>
                        <a:t>Kerrostaloasunnot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Kerrostaloasuntojen määrä alueella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907241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/>
                        <a:t>Muut </a:t>
                      </a:r>
                      <a:r>
                        <a:rPr lang="en-US" sz="1200" dirty="0" err="1"/>
                        <a:t>asunnot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200" dirty="0"/>
                        <a:t>Asuntoloiden, erityisryhmien asuinrakennusten tai muissa kuin asuinrakennuksissa olevien asuntojen määrä alueella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19798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/>
                        <a:t>Työlliset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Työllisten määrä alueella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201077"/>
                  </a:ext>
                </a:extLst>
              </a:tr>
              <a:tr h="269218">
                <a:tc>
                  <a:txBody>
                    <a:bodyPr/>
                    <a:lstStyle/>
                    <a:p>
                      <a:r>
                        <a:rPr lang="en-US" sz="1200" dirty="0" err="1"/>
                        <a:t>Työttömät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Työttömien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määrä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alueella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339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F21CDDB-38E0-E603-06AD-E8148D61EAB0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126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AA708-EFB1-8B73-443A-B7B84B3AB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ED1D-D50A-705F-33CA-6381A998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Käytetty</a:t>
            </a:r>
            <a:r>
              <a:rPr lang="en-US" dirty="0"/>
              <a:t> data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E6D3-C3D6-8D15-E3E1-56971D2D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80AAE-840F-ADE1-DDA1-9ACDC2AD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46E3-B8D7-FA9C-5BD3-2F96081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11</a:t>
            </a:fld>
            <a:endParaRPr lang="en-FI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2B171B2-9E41-D40D-B7FE-00565C894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324028"/>
              </p:ext>
            </p:extLst>
          </p:nvPr>
        </p:nvGraphicFramePr>
        <p:xfrm>
          <a:off x="540773" y="1543460"/>
          <a:ext cx="11353800" cy="451689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01961">
                  <a:extLst>
                    <a:ext uri="{9D8B030D-6E8A-4147-A177-3AD203B41FA5}">
                      <a16:colId xmlns:a16="http://schemas.microsoft.com/office/drawing/2014/main" val="2086566500"/>
                    </a:ext>
                  </a:extLst>
                </a:gridCol>
                <a:gridCol w="7951839">
                  <a:extLst>
                    <a:ext uri="{9D8B030D-6E8A-4147-A177-3AD203B41FA5}">
                      <a16:colId xmlns:a16="http://schemas.microsoft.com/office/drawing/2014/main" val="1802107715"/>
                    </a:ext>
                  </a:extLst>
                </a:gridCol>
              </a:tblGrid>
              <a:tr h="325579">
                <a:tc>
                  <a:txBody>
                    <a:bodyPr/>
                    <a:lstStyle/>
                    <a:p>
                      <a:r>
                        <a:rPr lang="en-US" b="1" dirty="0" err="1"/>
                        <a:t>Kategoria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Selite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2656154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Autoilu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Autoiluun liittyvät palvelut ja kohteet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45226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Liiketoiminta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Liiketoimintaan liittyvät kohteet ja palvelut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78057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Syöminen &amp; juominen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Ruokaa ja/tai juotavaa tarjoavat kohteet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579815"/>
                  </a:ext>
                </a:extLst>
              </a:tr>
              <a:tr h="569763">
                <a:tc>
                  <a:txBody>
                    <a:bodyPr/>
                    <a:lstStyle/>
                    <a:p>
                      <a:r>
                        <a:rPr lang="en-US" sz="1400"/>
                        <a:t>Hallinto &amp; julkiset palvelut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Valtion tai kunnan omistamia kohteita ja palveluita sekä yleishyödyllisiä kohteita ja palveluita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795472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Terveydenhuolto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Terveydenhuoltoon liittyvät kohteet ja palvelut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298169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Vapaa-aika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Sisä- ja ulkokohteita virkistystoimintaan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638648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Majoittuminen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Erilaisia majoittumismahdollisuuksia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957427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Suuret ostoskeskittymät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Ostoksiin liittyvät suuret kohteet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54911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Ostokset &amp; palvelut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Pienemmät ostoskohteet ja yksityiset palvelut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737925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Urheilu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Sisä- ja ulkotiloja urheilutoimintaan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325081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Turismi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/>
                        <a:t>Turismiin liittyviä matkailu- ja infokohteita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136323"/>
                  </a:ext>
                </a:extLst>
              </a:tr>
              <a:tr h="325579">
                <a:tc>
                  <a:txBody>
                    <a:bodyPr/>
                    <a:lstStyle/>
                    <a:p>
                      <a:r>
                        <a:rPr lang="en-US" sz="1400"/>
                        <a:t>Liikenne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Ihmisten ja hyödykkeiden kuljettamiseen liittyvät kohteet ja palvelut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13572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90A038F-4447-A438-82EF-38BDAE8EA695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270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4EC4-F083-9FBF-AB68-14B40922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D580-7AC0-3C99-A77B-2192268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Käytetty</a:t>
            </a:r>
            <a:r>
              <a:rPr lang="en-US" dirty="0"/>
              <a:t> data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88A0A-5144-F3B4-331A-33BA7934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12D3-2D5E-C2DC-8200-10995FEA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5FA01-26C6-D104-CCE9-403A03E6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12</a:t>
            </a:fld>
            <a:endParaRPr lang="en-FI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79CF244-35CA-E51C-979F-E62FB5184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761230"/>
              </p:ext>
            </p:extLst>
          </p:nvPr>
        </p:nvGraphicFramePr>
        <p:xfrm>
          <a:off x="838200" y="1690688"/>
          <a:ext cx="10515600" cy="3403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752601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6798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Piirre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Selite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35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Liikennemäärä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/>
                        <a:t>Suurin liikennemäärä 400 metrin säteellä asemasta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39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Kävijämäärä arki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/>
                        <a:t>Arjen kävijämäärä ruudussa, jossa asema sijaitsee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83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Kävijämäärä viikonloppu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/>
                        <a:t>Viikonlopun kävijämäärä ruudussa, jossa asema sijaitsee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820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AC-kilpailu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/>
                        <a:t>Kuinka monta kilpailevaa hidasta laturia kahden kilometrin säteellä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96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DC-kilpailu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/>
                        <a:t>Kuinka monta kilpailevaa nopeaa laturia kahden kilometrin säteellä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447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Hitaat laturit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Kuinka monta hidasta laturia asemalla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80813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512B168-A5DB-06B2-D36D-232BD04F367C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737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3DC0-5E10-9B21-F2A3-DF427FCC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5A2F-9339-C2FF-904F-307B086B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Koneoppimismallien</a:t>
            </a:r>
            <a:r>
              <a:rPr lang="en-US" dirty="0"/>
              <a:t> </a:t>
            </a:r>
            <a:r>
              <a:rPr lang="en-US" dirty="0" err="1"/>
              <a:t>selitettävyys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1230-468B-4A4E-9FDB-8478B1E3A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002857" cy="407373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Black box VS White box         -</a:t>
            </a:r>
            <a:r>
              <a:rPr lang="en-US" dirty="0" err="1"/>
              <a:t>mallit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CAD7-F393-71D8-952E-23D106A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C542-84FD-594A-3A77-3A1E9FBE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281AB-DBFF-ECEB-D086-D6261319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13</a:t>
            </a:fld>
            <a:endParaRPr lang="en-F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6D05E-C975-235C-A630-CC1220C09C89}"/>
              </a:ext>
            </a:extLst>
          </p:cNvPr>
          <p:cNvSpPr txBox="1"/>
          <p:nvPr/>
        </p:nvSpPr>
        <p:spPr>
          <a:xfrm>
            <a:off x="5800604" y="5873937"/>
            <a:ext cx="61515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Kuva </a:t>
            </a:r>
            <a:r>
              <a:rPr lang="en-US" sz="1050" dirty="0" err="1"/>
              <a:t>lähteestä</a:t>
            </a:r>
            <a:r>
              <a:rPr lang="en-US" sz="1050" dirty="0"/>
              <a:t>: </a:t>
            </a:r>
            <a:r>
              <a:rPr lang="en-US" sz="1050" dirty="0">
                <a:hlinkClick r:id="rId3"/>
              </a:rPr>
              <a:t>https://blog.dataiku.com/black-box-vs.-explainable-ai</a:t>
            </a:r>
            <a:endParaRPr lang="en-FI" sz="1050" dirty="0"/>
          </a:p>
        </p:txBody>
      </p:sp>
      <p:pic>
        <p:nvPicPr>
          <p:cNvPr id="1026" name="Picture 2" descr="black box vs white box">
            <a:extLst>
              <a:ext uri="{FF2B5EF4-FFF2-40B4-BE49-F238E27FC236}">
                <a16:creationId xmlns:a16="http://schemas.microsoft.com/office/drawing/2014/main" id="{749A2572-472E-5177-369B-222F44C9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056" y="1938405"/>
            <a:ext cx="8183304" cy="368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9F31B4-21F5-A372-CBEE-3C64D345C8F1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882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086B9-CCE3-6414-96DB-8753C25DB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4E52-B612-8833-4F1E-03C24B7A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Koneoppimismallien</a:t>
            </a:r>
            <a:r>
              <a:rPr lang="en-US" dirty="0"/>
              <a:t> </a:t>
            </a:r>
            <a:r>
              <a:rPr lang="en-US" dirty="0" err="1"/>
              <a:t>selitettävyys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C5D8-4263-ADC5-4066-01AA7695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1684" cy="407373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White Box –</a:t>
            </a:r>
            <a:r>
              <a:rPr lang="en-US" dirty="0" err="1"/>
              <a:t>mallit</a:t>
            </a:r>
            <a:endParaRPr lang="en-US" dirty="0"/>
          </a:p>
          <a:p>
            <a:pPr marL="1143000" lvl="1" indent="-457200"/>
            <a:r>
              <a:rPr lang="en-US" dirty="0" err="1"/>
              <a:t>Yksinkertaisia</a:t>
            </a:r>
            <a:r>
              <a:rPr lang="en-US" dirty="0"/>
              <a:t> ja </a:t>
            </a:r>
            <a:r>
              <a:rPr lang="en-US" dirty="0" err="1"/>
              <a:t>ymmärrettäviä</a:t>
            </a:r>
            <a:endParaRPr lang="en-US" dirty="0"/>
          </a:p>
          <a:p>
            <a:pPr marL="1143000" lvl="1" indent="-457200"/>
            <a:r>
              <a:rPr lang="en-US" dirty="0" err="1"/>
              <a:t>Usein</a:t>
            </a:r>
            <a:r>
              <a:rPr lang="en-US" dirty="0"/>
              <a:t> </a:t>
            </a:r>
            <a:r>
              <a:rPr lang="en-US" dirty="0" err="1"/>
              <a:t>lineaarisia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eivät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pysty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mallintamaan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monimutkaisempia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suhteita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muuttujien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välillä</a:t>
            </a:r>
            <a:endParaRPr lang="en-US" dirty="0">
              <a:sym typeface="Wingdings" panose="05000000000000000000" pitchFamily="2" charset="2"/>
            </a:endParaRPr>
          </a:p>
          <a:p>
            <a:pPr marL="1143000" lvl="1" indent="-457200"/>
            <a:r>
              <a:rPr lang="en-US" dirty="0">
                <a:sym typeface="Wingdings" panose="05000000000000000000" pitchFamily="2" charset="2"/>
              </a:rPr>
              <a:t>Esim. </a:t>
            </a:r>
            <a:r>
              <a:rPr lang="en-US" dirty="0" err="1">
                <a:sym typeface="Wingdings" panose="05000000000000000000" pitchFamily="2" charset="2"/>
              </a:rPr>
              <a:t>Lineaariset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mallit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yksinkertaiset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päätöspuut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Black Box –</a:t>
            </a:r>
            <a:r>
              <a:rPr lang="en-US" dirty="0" err="1">
                <a:sym typeface="Wingdings" panose="05000000000000000000" pitchFamily="2" charset="2"/>
              </a:rPr>
              <a:t>mallit</a:t>
            </a:r>
            <a:endParaRPr lang="en-US" dirty="0">
              <a:sym typeface="Wingdings" panose="05000000000000000000" pitchFamily="2" charset="2"/>
            </a:endParaRPr>
          </a:p>
          <a:p>
            <a:pPr marL="1143000" lvl="1" indent="-457200"/>
            <a:r>
              <a:rPr lang="en-US" dirty="0" err="1">
                <a:sym typeface="Wingdings" panose="05000000000000000000" pitchFamily="2" charset="2"/>
              </a:rPr>
              <a:t>Tuottavat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usein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tarkempia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ennusteita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kuin</a:t>
            </a:r>
            <a:r>
              <a:rPr lang="en-US" dirty="0">
                <a:sym typeface="Wingdings" panose="05000000000000000000" pitchFamily="2" charset="2"/>
              </a:rPr>
              <a:t> white box –</a:t>
            </a:r>
            <a:r>
              <a:rPr lang="en-US" dirty="0" err="1">
                <a:sym typeface="Wingdings" panose="05000000000000000000" pitchFamily="2" charset="2"/>
              </a:rPr>
              <a:t>mallit</a:t>
            </a:r>
            <a:endParaRPr lang="en-US" dirty="0">
              <a:sym typeface="Wingdings" panose="05000000000000000000" pitchFamily="2" charset="2"/>
            </a:endParaRPr>
          </a:p>
          <a:p>
            <a:pPr marL="1143000" lvl="1" indent="-457200"/>
            <a:r>
              <a:rPr lang="en-US" dirty="0" err="1">
                <a:sym typeface="Wingdings" panose="05000000000000000000" pitchFamily="2" charset="2"/>
              </a:rPr>
              <a:t>Pystyvät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mallintamaan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myös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monimutkaisia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suhteita</a:t>
            </a:r>
            <a:endParaRPr lang="en-US" dirty="0">
              <a:sym typeface="Wingdings" panose="05000000000000000000" pitchFamily="2" charset="2"/>
            </a:endParaRPr>
          </a:p>
          <a:p>
            <a:pPr marL="1143000" lvl="1" indent="-457200"/>
            <a:r>
              <a:rPr lang="en-US" dirty="0" err="1">
                <a:sym typeface="Wingdings" panose="05000000000000000000" pitchFamily="2" charset="2"/>
              </a:rPr>
              <a:t>Hankala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selittää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millä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perusteella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malli</a:t>
            </a:r>
            <a:r>
              <a:rPr lang="en-US" dirty="0">
                <a:sym typeface="Wingdings" panose="05000000000000000000" pitchFamily="2" charset="2"/>
              </a:rPr>
              <a:t> on </a:t>
            </a:r>
            <a:r>
              <a:rPr lang="en-US" dirty="0" err="1">
                <a:sym typeface="Wingdings" panose="05000000000000000000" pitchFamily="2" charset="2"/>
              </a:rPr>
              <a:t>ennusteisiin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päätynyt</a:t>
            </a:r>
            <a:endParaRPr lang="en-US" dirty="0">
              <a:sym typeface="Wingdings" panose="05000000000000000000" pitchFamily="2" charset="2"/>
            </a:endParaRPr>
          </a:p>
          <a:p>
            <a:pPr marL="1143000" lvl="1" indent="-457200"/>
            <a:r>
              <a:rPr lang="en-US" dirty="0">
                <a:sym typeface="Wingdings" panose="05000000000000000000" pitchFamily="2" charset="2"/>
              </a:rPr>
              <a:t>Esim. </a:t>
            </a:r>
            <a:r>
              <a:rPr lang="en-US" dirty="0" err="1">
                <a:sym typeface="Wingdings" panose="05000000000000000000" pitchFamily="2" charset="2"/>
              </a:rPr>
              <a:t>Satunnaismetsämallit</a:t>
            </a:r>
            <a:r>
              <a:rPr lang="en-US" dirty="0">
                <a:sym typeface="Wingdings" panose="05000000000000000000" pitchFamily="2" charset="2"/>
              </a:rPr>
              <a:t> (random forest), </a:t>
            </a:r>
            <a:r>
              <a:rPr lang="en-US" dirty="0" err="1">
                <a:sym typeface="Wingdings" panose="05000000000000000000" pitchFamily="2" charset="2"/>
              </a:rPr>
              <a:t>boosterimallit</a:t>
            </a:r>
            <a:r>
              <a:rPr lang="en-US" dirty="0">
                <a:sym typeface="Wingdings" panose="05000000000000000000" pitchFamily="2" charset="2"/>
              </a:rPr>
              <a:t>, deep-learning </a:t>
            </a:r>
            <a:r>
              <a:rPr lang="en-US" dirty="0" err="1">
                <a:sym typeface="Wingdings" panose="05000000000000000000" pitchFamily="2" charset="2"/>
              </a:rPr>
              <a:t>mallit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A13C-30CE-3E5A-2294-1D6F9D3A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0E489-C8CD-EFA3-5173-42A4456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AA6AB-426F-0F72-2E98-D956DD8E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14</a:t>
            </a:fld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7CE6E-5D62-A64C-BB21-F97853187A40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033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1D5E-9877-E06D-04A6-2D0C3AE2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Koneoppimismallien</a:t>
            </a:r>
            <a:r>
              <a:rPr lang="en-US" dirty="0"/>
              <a:t> </a:t>
            </a:r>
            <a:r>
              <a:rPr lang="en-US" dirty="0" err="1"/>
              <a:t>selitettävyys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B02-EC1C-B435-AA31-BDE31CF1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“The Black Box Problem”</a:t>
            </a:r>
          </a:p>
          <a:p>
            <a:pPr marL="1028700" lvl="1" indent="-342900"/>
            <a:r>
              <a:rPr lang="en-US" dirty="0" err="1">
                <a:sym typeface="Wingdings" panose="05000000000000000000" pitchFamily="2" charset="2"/>
              </a:rPr>
              <a:t>Tällä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tarkoitetaan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kykenemättömyyttä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nähdä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sisälle</a:t>
            </a:r>
            <a:r>
              <a:rPr lang="en-US" dirty="0">
                <a:sym typeface="Wingdings" panose="05000000000000000000" pitchFamily="2" charset="2"/>
              </a:rPr>
              <a:t> ja </a:t>
            </a:r>
            <a:r>
              <a:rPr lang="en-US" dirty="0" err="1">
                <a:sym typeface="Wingdings" panose="05000000000000000000" pitchFamily="2" charset="2"/>
              </a:rPr>
              <a:t>tarkastella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päätöksentekoa</a:t>
            </a:r>
            <a:endParaRPr lang="en-US" dirty="0">
              <a:sym typeface="Wingdings" panose="05000000000000000000" pitchFamily="2" charset="2"/>
            </a:endParaRPr>
          </a:p>
          <a:p>
            <a:pPr marL="1028700" lvl="1" indent="-342900"/>
            <a:r>
              <a:rPr lang="en-US" dirty="0" err="1">
                <a:sym typeface="Wingdings" panose="05000000000000000000" pitchFamily="2" charset="2"/>
              </a:rPr>
              <a:t>Esimerkiksi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tekemät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virheelliset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olettamat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 err="1">
                <a:sym typeface="Wingdings" panose="05000000000000000000" pitchFamily="2" charset="2"/>
              </a:rPr>
              <a:t>päätökset</a:t>
            </a:r>
            <a:r>
              <a:rPr lang="en-US" dirty="0">
                <a:sym typeface="Wingdings" panose="05000000000000000000" pitchFamily="2" charset="2"/>
              </a:rPr>
              <a:t> on </a:t>
            </a:r>
            <a:r>
              <a:rPr lang="en-US" dirty="0" err="1">
                <a:sym typeface="Wingdings" panose="05000000000000000000" pitchFamily="2" charset="2"/>
              </a:rPr>
              <a:t>hankala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kitkeä</a:t>
            </a:r>
            <a:endParaRPr lang="en-US" dirty="0">
              <a:sym typeface="Wingdings" panose="05000000000000000000" pitchFamily="2" charset="2"/>
            </a:endParaRPr>
          </a:p>
          <a:p>
            <a:pPr marL="1028700" lvl="1" indent="-342900"/>
            <a:r>
              <a:rPr lang="en-US" dirty="0" err="1"/>
              <a:t>Rajoittaa</a:t>
            </a:r>
            <a:r>
              <a:rPr lang="en-US" dirty="0"/>
              <a:t>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käyttöönottoa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Ei </a:t>
            </a:r>
            <a:r>
              <a:rPr lang="en-US" dirty="0" err="1"/>
              <a:t>siis</a:t>
            </a:r>
            <a:r>
              <a:rPr lang="en-US" dirty="0"/>
              <a:t> </a:t>
            </a:r>
            <a:r>
              <a:rPr lang="en-US" dirty="0" err="1"/>
              <a:t>välttämättä</a:t>
            </a:r>
            <a:r>
              <a:rPr lang="en-US" dirty="0"/>
              <a:t> </a:t>
            </a:r>
            <a:r>
              <a:rPr lang="en-US" dirty="0" err="1"/>
              <a:t>riitä</a:t>
            </a:r>
            <a:r>
              <a:rPr lang="en-US" dirty="0"/>
              <a:t>, </a:t>
            </a:r>
            <a:r>
              <a:rPr lang="en-US" dirty="0" err="1"/>
              <a:t>että</a:t>
            </a:r>
            <a:r>
              <a:rPr lang="en-US" dirty="0"/>
              <a:t> </a:t>
            </a:r>
            <a:r>
              <a:rPr lang="en-US" dirty="0" err="1"/>
              <a:t>malli</a:t>
            </a:r>
            <a:r>
              <a:rPr lang="en-US" dirty="0"/>
              <a:t> </a:t>
            </a:r>
            <a:r>
              <a:rPr lang="en-US" dirty="0" err="1"/>
              <a:t>tuottaa</a:t>
            </a:r>
            <a:r>
              <a:rPr lang="en-US" dirty="0"/>
              <a:t> </a:t>
            </a:r>
            <a:r>
              <a:rPr lang="en-US" dirty="0" err="1"/>
              <a:t>tarkkoja</a:t>
            </a:r>
            <a:r>
              <a:rPr lang="en-US" dirty="0"/>
              <a:t> </a:t>
            </a:r>
            <a:r>
              <a:rPr lang="en-US" dirty="0" err="1"/>
              <a:t>ennusteita</a:t>
            </a:r>
            <a:r>
              <a:rPr lang="en-US" dirty="0"/>
              <a:t> </a:t>
            </a:r>
            <a:r>
              <a:rPr lang="en-US" dirty="0" err="1"/>
              <a:t>vaan</a:t>
            </a:r>
            <a:r>
              <a:rPr lang="en-US" dirty="0"/>
              <a:t> </a:t>
            </a:r>
            <a:r>
              <a:rPr lang="en-US" dirty="0" err="1"/>
              <a:t>mallin</a:t>
            </a:r>
            <a:r>
              <a:rPr lang="en-US" dirty="0"/>
              <a:t> </a:t>
            </a:r>
            <a:r>
              <a:rPr lang="en-US" dirty="0" err="1"/>
              <a:t>päätöksentekoa</a:t>
            </a:r>
            <a:r>
              <a:rPr lang="en-US" dirty="0"/>
              <a:t> </a:t>
            </a:r>
            <a:r>
              <a:rPr lang="en-US" dirty="0" err="1"/>
              <a:t>pitäisi</a:t>
            </a:r>
            <a:r>
              <a:rPr lang="en-US" dirty="0"/>
              <a:t> </a:t>
            </a:r>
            <a:r>
              <a:rPr lang="en-US" dirty="0" err="1"/>
              <a:t>myös</a:t>
            </a:r>
            <a:r>
              <a:rPr lang="en-US" dirty="0"/>
              <a:t> </a:t>
            </a:r>
            <a:r>
              <a:rPr lang="en-US" dirty="0" err="1"/>
              <a:t>pystyä</a:t>
            </a:r>
            <a:r>
              <a:rPr lang="en-US" dirty="0"/>
              <a:t> </a:t>
            </a:r>
            <a:r>
              <a:rPr lang="en-US" dirty="0" err="1"/>
              <a:t>selittämään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0031-62BE-CF61-952A-C50E085C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9ED-8695-7B69-3138-EBB3EE6C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D548A-E067-76AC-FC4F-7BD7459A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15</a:t>
            </a:fld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32E7FA-6F18-4C95-FCA8-7347E1AEB8A9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0537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8E64-872D-D868-AB69-4C014734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Selitettävä</a:t>
            </a:r>
            <a:r>
              <a:rPr lang="en-US" dirty="0"/>
              <a:t> </a:t>
            </a:r>
            <a:r>
              <a:rPr lang="en-US" dirty="0" err="1"/>
              <a:t>tekoäly</a:t>
            </a:r>
            <a:r>
              <a:rPr lang="en-US" dirty="0"/>
              <a:t> (</a:t>
            </a:r>
            <a:r>
              <a:rPr lang="en-US" i="1" dirty="0"/>
              <a:t>explainable AI, XAI </a:t>
            </a:r>
            <a:r>
              <a:rPr lang="en-US" dirty="0"/>
              <a:t>)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1EE7-F9E3-02BA-6DFA-D6C56D09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Tulkittavuus</a:t>
            </a:r>
            <a:r>
              <a:rPr lang="en-US" dirty="0"/>
              <a:t> (interpretability) = Kuinka </a:t>
            </a:r>
            <a:r>
              <a:rPr lang="en-US" dirty="0" err="1"/>
              <a:t>helposti</a:t>
            </a:r>
            <a:r>
              <a:rPr lang="en-US" dirty="0"/>
              <a:t> </a:t>
            </a:r>
            <a:r>
              <a:rPr lang="en-US" dirty="0" err="1"/>
              <a:t>mallista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 </a:t>
            </a:r>
            <a:r>
              <a:rPr lang="en-US" dirty="0" err="1"/>
              <a:t>syy-seuraussuhteita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Selitettävyys</a:t>
            </a:r>
            <a:r>
              <a:rPr lang="en-US" dirty="0"/>
              <a:t> (explainability) = </a:t>
            </a:r>
            <a:r>
              <a:rPr lang="en-US" dirty="0" err="1"/>
              <a:t>Kertoo</a:t>
            </a:r>
            <a:r>
              <a:rPr lang="en-US" dirty="0"/>
              <a:t>, </a:t>
            </a:r>
            <a:r>
              <a:rPr lang="en-US" dirty="0" err="1"/>
              <a:t>millaista</a:t>
            </a:r>
            <a:r>
              <a:rPr lang="en-US" dirty="0"/>
              <a:t> </a:t>
            </a:r>
            <a:r>
              <a:rPr lang="en-US" dirty="0" err="1"/>
              <a:t>logiikkaa</a:t>
            </a:r>
            <a:r>
              <a:rPr lang="en-US" dirty="0"/>
              <a:t> </a:t>
            </a:r>
            <a:r>
              <a:rPr lang="en-US" dirty="0" err="1"/>
              <a:t>malli</a:t>
            </a:r>
            <a:r>
              <a:rPr lang="en-US" dirty="0"/>
              <a:t> </a:t>
            </a:r>
            <a:r>
              <a:rPr lang="en-US" dirty="0" err="1"/>
              <a:t>päätöksenteossa</a:t>
            </a:r>
            <a:r>
              <a:rPr lang="en-US" dirty="0"/>
              <a:t> </a:t>
            </a:r>
            <a:r>
              <a:rPr lang="en-US" dirty="0" err="1"/>
              <a:t>käyttää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Selitettävän</a:t>
            </a:r>
            <a:r>
              <a:rPr lang="en-US" dirty="0"/>
              <a:t> </a:t>
            </a:r>
            <a:r>
              <a:rPr lang="en-US" dirty="0" err="1"/>
              <a:t>tekoälyn</a:t>
            </a:r>
            <a:r>
              <a:rPr lang="en-US" dirty="0"/>
              <a:t> </a:t>
            </a:r>
            <a:r>
              <a:rPr lang="en-US" dirty="0" err="1"/>
              <a:t>päämääränä</a:t>
            </a:r>
            <a:r>
              <a:rPr lang="en-US" dirty="0"/>
              <a:t> on </a:t>
            </a:r>
            <a:r>
              <a:rPr lang="en-US" dirty="0" err="1"/>
              <a:t>ymmärtää</a:t>
            </a:r>
            <a:r>
              <a:rPr lang="en-US" dirty="0"/>
              <a:t>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päätöksentekoa</a:t>
            </a:r>
            <a:endParaRPr lang="en-US" dirty="0"/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Lisää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mallin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luotettavuutta</a:t>
            </a:r>
            <a:endParaRPr lang="en-US" dirty="0">
              <a:sym typeface="Wingdings" panose="05000000000000000000" pitchFamily="2" charset="2"/>
            </a:endParaRP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Helpottaa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poikkeamien</a:t>
            </a:r>
            <a:r>
              <a:rPr lang="en-US" dirty="0">
                <a:sym typeface="Wingdings" panose="05000000000000000000" pitchFamily="2" charset="2"/>
              </a:rPr>
              <a:t> ja </a:t>
            </a:r>
            <a:r>
              <a:rPr lang="en-US" dirty="0" err="1">
                <a:sym typeface="Wingdings" panose="05000000000000000000" pitchFamily="2" charset="2"/>
              </a:rPr>
              <a:t>virheiden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löytämistä</a:t>
            </a:r>
            <a:endParaRPr lang="en-US" dirty="0">
              <a:sym typeface="Wingdings" panose="05000000000000000000" pitchFamily="2" charset="2"/>
            </a:endParaRP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Mallien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käytettävyys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paranee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niiden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toimintaa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pystytään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selittämään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9610-B0B2-88FD-0057-E7C9577F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83A9-FAA9-61C8-7247-712F883D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7C9DC-9E49-CD59-C612-9AEC06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16</a:t>
            </a:fld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E2D65-69FB-A223-B495-5357827DFE0B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811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C405-D81D-91CA-CDFE-7267FEDC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SHAP-</a:t>
            </a:r>
            <a:r>
              <a:rPr lang="en-US" dirty="0" err="1"/>
              <a:t>malli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D930-4BC5-82C5-CBE2-64DBBE19D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Esimerkki</a:t>
            </a:r>
            <a:r>
              <a:rPr lang="en-US" dirty="0"/>
              <a:t> </a:t>
            </a:r>
            <a:r>
              <a:rPr lang="en-US" dirty="0" err="1"/>
              <a:t>selitettävän</a:t>
            </a:r>
            <a:r>
              <a:rPr lang="en-US" dirty="0"/>
              <a:t> </a:t>
            </a:r>
            <a:r>
              <a:rPr lang="en-US" dirty="0" err="1"/>
              <a:t>tekoälyn</a:t>
            </a:r>
            <a:r>
              <a:rPr lang="en-US" dirty="0"/>
              <a:t> </a:t>
            </a:r>
            <a:r>
              <a:rPr lang="en-US" dirty="0" err="1"/>
              <a:t>ohjelmasta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SHAP = Shapley Additive Explanation</a:t>
            </a:r>
          </a:p>
          <a:p>
            <a:pPr marL="1143000" lvl="1" indent="-457200"/>
            <a:r>
              <a:rPr lang="en-US" dirty="0" err="1"/>
              <a:t>Pohjautuu</a:t>
            </a:r>
            <a:r>
              <a:rPr lang="en-US" dirty="0"/>
              <a:t> </a:t>
            </a:r>
            <a:r>
              <a:rPr lang="en-US" dirty="0" err="1"/>
              <a:t>Shapleyn</a:t>
            </a:r>
            <a:r>
              <a:rPr lang="en-US" dirty="0"/>
              <a:t> </a:t>
            </a:r>
            <a:r>
              <a:rPr lang="en-US" dirty="0" err="1"/>
              <a:t>peliteoriaan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Mallissa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piirteet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ajatella</a:t>
            </a:r>
            <a:r>
              <a:rPr lang="en-US" dirty="0"/>
              <a:t> </a:t>
            </a:r>
            <a:r>
              <a:rPr lang="en-US" dirty="0" err="1"/>
              <a:t>pelaajiksi</a:t>
            </a:r>
            <a:r>
              <a:rPr lang="en-US" dirty="0"/>
              <a:t> </a:t>
            </a:r>
            <a:r>
              <a:rPr lang="en-US" dirty="0" err="1"/>
              <a:t>koalitio-pelissä</a:t>
            </a:r>
            <a:r>
              <a:rPr lang="en-US" dirty="0"/>
              <a:t>. </a:t>
            </a:r>
            <a:r>
              <a:rPr lang="en-US" dirty="0" err="1"/>
              <a:t>Jokainen</a:t>
            </a:r>
            <a:r>
              <a:rPr lang="en-US" dirty="0"/>
              <a:t> </a:t>
            </a:r>
            <a:r>
              <a:rPr lang="en-US" dirty="0" err="1"/>
              <a:t>pelaaja</a:t>
            </a:r>
            <a:r>
              <a:rPr lang="en-US" dirty="0"/>
              <a:t> </a:t>
            </a:r>
            <a:r>
              <a:rPr lang="en-US" dirty="0" err="1"/>
              <a:t>vaikuttaa</a:t>
            </a:r>
            <a:r>
              <a:rPr lang="en-US" dirty="0"/>
              <a:t> </a:t>
            </a:r>
            <a:r>
              <a:rPr lang="en-US" dirty="0" err="1"/>
              <a:t>tulokseen</a:t>
            </a:r>
            <a:r>
              <a:rPr lang="en-US" dirty="0"/>
              <a:t> </a:t>
            </a:r>
            <a:r>
              <a:rPr lang="en-US" dirty="0" err="1"/>
              <a:t>jollain</a:t>
            </a:r>
            <a:r>
              <a:rPr lang="en-US" dirty="0"/>
              <a:t> </a:t>
            </a:r>
            <a:r>
              <a:rPr lang="en-US" dirty="0" err="1"/>
              <a:t>tapaa</a:t>
            </a:r>
            <a:r>
              <a:rPr lang="en-US" dirty="0"/>
              <a:t> ja </a:t>
            </a:r>
            <a:r>
              <a:rPr lang="en-US" dirty="0" err="1"/>
              <a:t>pelin</a:t>
            </a:r>
            <a:r>
              <a:rPr lang="en-US" dirty="0"/>
              <a:t> </a:t>
            </a:r>
            <a:r>
              <a:rPr lang="en-US" dirty="0" err="1"/>
              <a:t>tulos</a:t>
            </a:r>
            <a:r>
              <a:rPr lang="en-US" dirty="0"/>
              <a:t> </a:t>
            </a:r>
            <a:r>
              <a:rPr lang="en-US" dirty="0" err="1"/>
              <a:t>jaetaan</a:t>
            </a:r>
            <a:r>
              <a:rPr lang="en-US" dirty="0"/>
              <a:t> </a:t>
            </a:r>
            <a:r>
              <a:rPr lang="en-US" dirty="0" err="1"/>
              <a:t>tämän</a:t>
            </a:r>
            <a:r>
              <a:rPr lang="en-US" dirty="0"/>
              <a:t> </a:t>
            </a:r>
            <a:r>
              <a:rPr lang="en-US" dirty="0" err="1"/>
              <a:t>kontribuution</a:t>
            </a:r>
            <a:r>
              <a:rPr lang="en-US" dirty="0"/>
              <a:t> </a:t>
            </a:r>
            <a:r>
              <a:rPr lang="en-US" dirty="0" err="1"/>
              <a:t>mukaan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pelaajille</a:t>
            </a:r>
            <a:r>
              <a:rPr lang="en-US" dirty="0"/>
              <a:t>.</a:t>
            </a:r>
          </a:p>
          <a:p>
            <a:pPr marL="1143000" lvl="1" indent="-457200"/>
            <a:r>
              <a:rPr lang="en-US" dirty="0" err="1"/>
              <a:t>Kontribuutio</a:t>
            </a:r>
            <a:r>
              <a:rPr lang="en-US" dirty="0"/>
              <a:t> </a:t>
            </a:r>
            <a:r>
              <a:rPr lang="en-US" dirty="0" err="1"/>
              <a:t>lasketaan</a:t>
            </a:r>
            <a:r>
              <a:rPr lang="en-US" dirty="0"/>
              <a:t> </a:t>
            </a:r>
            <a:r>
              <a:rPr lang="en-US" dirty="0" err="1"/>
              <a:t>kokeilemalla</a:t>
            </a:r>
            <a:r>
              <a:rPr lang="en-US" dirty="0"/>
              <a:t> </a:t>
            </a:r>
            <a:r>
              <a:rPr lang="en-US" dirty="0" err="1"/>
              <a:t>kaikkia</a:t>
            </a:r>
            <a:r>
              <a:rPr lang="en-US" dirty="0"/>
              <a:t> </a:t>
            </a:r>
            <a:r>
              <a:rPr lang="en-US" dirty="0" err="1"/>
              <a:t>mahdollisia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piirteiden</a:t>
            </a:r>
            <a:r>
              <a:rPr lang="en-US" dirty="0"/>
              <a:t> </a:t>
            </a:r>
            <a:r>
              <a:rPr lang="en-US" dirty="0" err="1"/>
              <a:t>kombinaatioita</a:t>
            </a:r>
            <a:endParaRPr lang="en-US" dirty="0"/>
          </a:p>
          <a:p>
            <a:pPr marL="1143000" lvl="1" indent="-457200"/>
            <a:r>
              <a:rPr lang="en-US" dirty="0" err="1"/>
              <a:t>Jokaista</a:t>
            </a:r>
            <a:r>
              <a:rPr lang="en-US" dirty="0"/>
              <a:t> </a:t>
            </a:r>
            <a:r>
              <a:rPr lang="en-US" dirty="0" err="1"/>
              <a:t>kombinaatiota</a:t>
            </a:r>
            <a:r>
              <a:rPr lang="en-US" dirty="0"/>
              <a:t> </a:t>
            </a:r>
            <a:r>
              <a:rPr lang="en-US" dirty="0" err="1"/>
              <a:t>kokeillaan</a:t>
            </a:r>
            <a:r>
              <a:rPr lang="en-US" dirty="0"/>
              <a:t> </a:t>
            </a:r>
            <a:r>
              <a:rPr lang="en-US" dirty="0" err="1"/>
              <a:t>mallille</a:t>
            </a:r>
            <a:r>
              <a:rPr lang="en-US" dirty="0"/>
              <a:t> ja </a:t>
            </a:r>
            <a:r>
              <a:rPr lang="en-US" dirty="0" err="1"/>
              <a:t>verrataan</a:t>
            </a:r>
            <a:r>
              <a:rPr lang="en-US" dirty="0"/>
              <a:t> </a:t>
            </a:r>
            <a:r>
              <a:rPr lang="en-US" dirty="0" err="1"/>
              <a:t>näin</a:t>
            </a:r>
            <a:r>
              <a:rPr lang="en-US" dirty="0"/>
              <a:t> </a:t>
            </a:r>
            <a:r>
              <a:rPr lang="en-US" dirty="0" err="1"/>
              <a:t>saatuja</a:t>
            </a:r>
            <a:r>
              <a:rPr lang="en-US" dirty="0"/>
              <a:t> </a:t>
            </a:r>
            <a:r>
              <a:rPr lang="en-US" dirty="0" err="1"/>
              <a:t>lopputuloksia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D183D-1EBF-1639-A18E-9734A3EE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C436-5249-08B5-2889-0B5D2508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EF13-2AD3-4A22-67FB-68ECFA71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17</a:t>
            </a:fld>
            <a:endParaRPr lang="en-FI"/>
          </a:p>
        </p:txBody>
      </p:sp>
      <p:pic>
        <p:nvPicPr>
          <p:cNvPr id="2050" name="Picture 2" descr="Christopher Flynn, PhD">
            <a:extLst>
              <a:ext uri="{FF2B5EF4-FFF2-40B4-BE49-F238E27FC236}">
                <a16:creationId xmlns:a16="http://schemas.microsoft.com/office/drawing/2014/main" id="{7B4C7C9D-6B13-0752-949F-541EF4263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04" y="365125"/>
            <a:ext cx="3194756" cy="12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7D6826-DDAA-D6EE-CC2B-DF518DBDC2DA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148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3552-427E-BEB2-0AB6-0921CB44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60E5-5C69-C333-0F00-2FF5494C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SHAP-</a:t>
            </a:r>
            <a:r>
              <a:rPr lang="en-US" dirty="0" err="1"/>
              <a:t>malli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C3F9-57FC-C249-A589-1EE0A413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SHAP-</a:t>
            </a:r>
            <a:r>
              <a:rPr lang="en-US" dirty="0" err="1"/>
              <a:t>arvoilla</a:t>
            </a:r>
            <a:r>
              <a:rPr lang="en-US" dirty="0"/>
              <a:t> on </a:t>
            </a:r>
            <a:r>
              <a:rPr lang="en-US" dirty="0" err="1"/>
              <a:t>kolme</a:t>
            </a:r>
            <a:r>
              <a:rPr lang="en-US" dirty="0"/>
              <a:t> </a:t>
            </a:r>
            <a:r>
              <a:rPr lang="en-US" dirty="0" err="1"/>
              <a:t>tärkeää</a:t>
            </a:r>
            <a:r>
              <a:rPr lang="en-US" dirty="0"/>
              <a:t> </a:t>
            </a:r>
            <a:r>
              <a:rPr lang="en-US" dirty="0" err="1"/>
              <a:t>ominaisuutta</a:t>
            </a:r>
            <a:endParaRPr lang="en-US" dirty="0"/>
          </a:p>
          <a:p>
            <a:pPr marL="1143000" lvl="1" indent="-457200"/>
            <a:r>
              <a:rPr lang="en-US" dirty="0" err="1"/>
              <a:t>Paikallinen</a:t>
            </a:r>
            <a:r>
              <a:rPr lang="en-US" dirty="0"/>
              <a:t> </a:t>
            </a:r>
            <a:r>
              <a:rPr lang="en-US" dirty="0" err="1"/>
              <a:t>tarkkuus</a:t>
            </a:r>
            <a:r>
              <a:rPr lang="en-US" dirty="0"/>
              <a:t> = </a:t>
            </a:r>
            <a:r>
              <a:rPr lang="en-US" dirty="0" err="1"/>
              <a:t>Samalla</a:t>
            </a:r>
            <a:r>
              <a:rPr lang="en-US" dirty="0"/>
              <a:t> </a:t>
            </a:r>
            <a:r>
              <a:rPr lang="en-US" dirty="0" err="1"/>
              <a:t>syötteellä</a:t>
            </a:r>
            <a:r>
              <a:rPr lang="en-US" dirty="0"/>
              <a:t>, SHAP-</a:t>
            </a:r>
            <a:r>
              <a:rPr lang="en-US" dirty="0" err="1"/>
              <a:t>arvojen</a:t>
            </a:r>
            <a:r>
              <a:rPr lang="en-US" dirty="0"/>
              <a:t> </a:t>
            </a:r>
            <a:r>
              <a:rPr lang="en-US" dirty="0" err="1"/>
              <a:t>lopputulos</a:t>
            </a:r>
            <a:r>
              <a:rPr lang="en-US" dirty="0"/>
              <a:t> </a:t>
            </a:r>
            <a:r>
              <a:rPr lang="en-US" dirty="0" err="1"/>
              <a:t>tulee</a:t>
            </a:r>
            <a:r>
              <a:rPr lang="en-US" dirty="0"/>
              <a:t> olla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alkuperäiselläkin</a:t>
            </a:r>
            <a:r>
              <a:rPr lang="en-US" dirty="0"/>
              <a:t> </a:t>
            </a:r>
            <a:r>
              <a:rPr lang="en-US" dirty="0" err="1"/>
              <a:t>mallilla</a:t>
            </a:r>
            <a:endParaRPr lang="en-US" dirty="0"/>
          </a:p>
          <a:p>
            <a:pPr marL="1143000" lvl="1" indent="-457200"/>
            <a:r>
              <a:rPr lang="en-US" dirty="0" err="1"/>
              <a:t>Puuttuvuus</a:t>
            </a:r>
            <a:r>
              <a:rPr lang="en-US" dirty="0"/>
              <a:t> = Jos </a:t>
            </a:r>
            <a:r>
              <a:rPr lang="en-US" dirty="0" err="1"/>
              <a:t>piirteellä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ole </a:t>
            </a:r>
            <a:r>
              <a:rPr lang="en-US" dirty="0" err="1"/>
              <a:t>vaikutusta</a:t>
            </a:r>
            <a:r>
              <a:rPr lang="en-US" dirty="0"/>
              <a:t> </a:t>
            </a:r>
            <a:r>
              <a:rPr lang="en-US" dirty="0" err="1"/>
              <a:t>malliin</a:t>
            </a:r>
            <a:r>
              <a:rPr lang="en-US" dirty="0"/>
              <a:t>, on </a:t>
            </a:r>
            <a:r>
              <a:rPr lang="en-US" dirty="0" err="1"/>
              <a:t>sen</a:t>
            </a:r>
            <a:r>
              <a:rPr lang="en-US" dirty="0"/>
              <a:t> SHAP-</a:t>
            </a:r>
            <a:r>
              <a:rPr lang="en-US" dirty="0" err="1"/>
              <a:t>arvo</a:t>
            </a:r>
            <a:r>
              <a:rPr lang="en-US" dirty="0"/>
              <a:t> </a:t>
            </a:r>
            <a:r>
              <a:rPr lang="en-US" dirty="0" err="1"/>
              <a:t>nolla</a:t>
            </a:r>
            <a:endParaRPr lang="en-US" dirty="0"/>
          </a:p>
          <a:p>
            <a:pPr marL="1143000" lvl="1" indent="-457200"/>
            <a:r>
              <a:rPr lang="en-US" dirty="0" err="1"/>
              <a:t>Johdonmukaisuus</a:t>
            </a:r>
            <a:r>
              <a:rPr lang="en-US" dirty="0"/>
              <a:t> = Jos </a:t>
            </a:r>
            <a:r>
              <a:rPr lang="en-US" dirty="0" err="1"/>
              <a:t>piirteen</a:t>
            </a:r>
            <a:r>
              <a:rPr lang="en-US" dirty="0"/>
              <a:t> </a:t>
            </a:r>
            <a:r>
              <a:rPr lang="en-US" dirty="0" err="1"/>
              <a:t>vaikutus</a:t>
            </a:r>
            <a:r>
              <a:rPr lang="en-US" dirty="0"/>
              <a:t> </a:t>
            </a:r>
            <a:r>
              <a:rPr lang="en-US" dirty="0" err="1"/>
              <a:t>mallissa</a:t>
            </a:r>
            <a:r>
              <a:rPr lang="en-US" dirty="0"/>
              <a:t> </a:t>
            </a:r>
            <a:r>
              <a:rPr lang="en-US" dirty="0" err="1"/>
              <a:t>kasvaa</a:t>
            </a:r>
            <a:r>
              <a:rPr lang="en-US" dirty="0"/>
              <a:t>, 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SHAP-</a:t>
            </a:r>
            <a:r>
              <a:rPr lang="en-US" dirty="0" err="1"/>
              <a:t>arvo</a:t>
            </a:r>
            <a:r>
              <a:rPr lang="en-US" dirty="0"/>
              <a:t> </a:t>
            </a:r>
            <a:r>
              <a:rPr lang="en-US" dirty="0" err="1"/>
              <a:t>voi</a:t>
            </a:r>
            <a:r>
              <a:rPr lang="en-US" dirty="0"/>
              <a:t> </a:t>
            </a:r>
            <a:r>
              <a:rPr lang="en-US" dirty="0" err="1"/>
              <a:t>laskea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921-BF13-F3B4-3AF1-79E41E6F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2A03-E904-84FE-492A-5FFF168C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53A86-0615-5AF7-4792-D8D57033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18</a:t>
            </a:fld>
            <a:endParaRPr lang="en-FI"/>
          </a:p>
        </p:txBody>
      </p:sp>
      <p:pic>
        <p:nvPicPr>
          <p:cNvPr id="7" name="Picture 2" descr="Christopher Flynn, PhD">
            <a:extLst>
              <a:ext uri="{FF2B5EF4-FFF2-40B4-BE49-F238E27FC236}">
                <a16:creationId xmlns:a16="http://schemas.microsoft.com/office/drawing/2014/main" id="{BA812EE3-4AEF-D86C-F546-753FF5F7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04" y="365125"/>
            <a:ext cx="3194756" cy="12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7AE55C-AC94-7218-B189-615F06DE4C03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3556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339DA-6FAC-3B4E-51B2-71920706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FE4-0AE2-E49B-2D64-CFE8F1C1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SHAP-</a:t>
            </a:r>
            <a:r>
              <a:rPr lang="en-US" dirty="0" err="1"/>
              <a:t>malli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FD762-1B5A-3FE2-11B4-4BA816B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SHAP on </a:t>
            </a:r>
            <a:r>
              <a:rPr lang="en-US" dirty="0" err="1"/>
              <a:t>koneoppimismallista</a:t>
            </a:r>
            <a:r>
              <a:rPr lang="en-US" dirty="0"/>
              <a:t> </a:t>
            </a:r>
            <a:r>
              <a:rPr lang="en-US" dirty="0" err="1"/>
              <a:t>riippumaton</a:t>
            </a:r>
            <a:r>
              <a:rPr lang="en-US" dirty="0"/>
              <a:t>, </a:t>
            </a:r>
            <a:r>
              <a:rPr lang="en-US" dirty="0" err="1"/>
              <a:t>eli</a:t>
            </a:r>
            <a:r>
              <a:rPr lang="en-US" dirty="0"/>
              <a:t> </a:t>
            </a:r>
            <a:r>
              <a:rPr lang="en-US" dirty="0" err="1"/>
              <a:t>sitä</a:t>
            </a:r>
            <a:r>
              <a:rPr lang="en-US" dirty="0"/>
              <a:t> </a:t>
            </a:r>
            <a:r>
              <a:rPr lang="en-US" dirty="0" err="1"/>
              <a:t>voidaan</a:t>
            </a:r>
            <a:r>
              <a:rPr lang="en-US" dirty="0"/>
              <a:t> </a:t>
            </a:r>
            <a:r>
              <a:rPr lang="en-US" dirty="0" err="1"/>
              <a:t>hyödyntää</a:t>
            </a:r>
            <a:r>
              <a:rPr lang="en-US" dirty="0"/>
              <a:t> </a:t>
            </a:r>
            <a:r>
              <a:rPr lang="en-US" dirty="0" err="1"/>
              <a:t>useiden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kanssa</a:t>
            </a:r>
            <a:endParaRPr lang="en-US" dirty="0"/>
          </a:p>
          <a:p>
            <a:pPr marL="1143000" lvl="1" indent="-457200"/>
            <a:r>
              <a:rPr lang="en-US" dirty="0"/>
              <a:t>HUOM! Ei </a:t>
            </a:r>
            <a:r>
              <a:rPr lang="en-US" dirty="0" err="1"/>
              <a:t>kuitenkaan</a:t>
            </a:r>
            <a:r>
              <a:rPr lang="en-US" dirty="0"/>
              <a:t> </a:t>
            </a:r>
            <a:r>
              <a:rPr lang="en-US" dirty="0" err="1"/>
              <a:t>toimi</a:t>
            </a:r>
            <a:r>
              <a:rPr lang="en-US" dirty="0"/>
              <a:t> </a:t>
            </a:r>
            <a:r>
              <a:rPr lang="en-US" dirty="0" err="1"/>
              <a:t>aivan</a:t>
            </a:r>
            <a:r>
              <a:rPr lang="en-US" dirty="0"/>
              <a:t> </a:t>
            </a:r>
            <a:r>
              <a:rPr lang="en-US" dirty="0" err="1"/>
              <a:t>kaikkien</a:t>
            </a:r>
            <a:r>
              <a:rPr lang="en-US" dirty="0"/>
              <a:t> </a:t>
            </a:r>
            <a:r>
              <a:rPr lang="en-US" dirty="0" err="1"/>
              <a:t>valmiiden</a:t>
            </a:r>
            <a:r>
              <a:rPr lang="en-US" dirty="0"/>
              <a:t> Python-</a:t>
            </a:r>
            <a:r>
              <a:rPr lang="en-US" dirty="0" err="1"/>
              <a:t>kirjastoista</a:t>
            </a:r>
            <a:r>
              <a:rPr lang="en-US" dirty="0"/>
              <a:t> </a:t>
            </a:r>
            <a:r>
              <a:rPr lang="en-US" dirty="0" err="1"/>
              <a:t>löytyvien</a:t>
            </a:r>
            <a:r>
              <a:rPr lang="en-US" dirty="0"/>
              <a:t> </a:t>
            </a:r>
            <a:r>
              <a:rPr lang="en-US" dirty="0" err="1"/>
              <a:t>mallien</a:t>
            </a:r>
            <a:r>
              <a:rPr lang="en-US" dirty="0"/>
              <a:t> </a:t>
            </a:r>
            <a:r>
              <a:rPr lang="en-US" dirty="0" err="1"/>
              <a:t>kanssa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Diplomityössä</a:t>
            </a:r>
            <a:r>
              <a:rPr lang="en-US" dirty="0"/>
              <a:t> SHAP-</a:t>
            </a:r>
            <a:r>
              <a:rPr lang="en-US" dirty="0" err="1"/>
              <a:t>mallia</a:t>
            </a:r>
            <a:r>
              <a:rPr lang="en-US" dirty="0"/>
              <a:t> </a:t>
            </a:r>
            <a:r>
              <a:rPr lang="en-US" dirty="0" err="1"/>
              <a:t>käytettiin</a:t>
            </a:r>
            <a:r>
              <a:rPr lang="en-US" dirty="0"/>
              <a:t> </a:t>
            </a:r>
            <a:r>
              <a:rPr lang="en-US" dirty="0" err="1"/>
              <a:t>selvittämään</a:t>
            </a:r>
            <a:r>
              <a:rPr lang="en-US" dirty="0"/>
              <a:t>, </a:t>
            </a:r>
            <a:r>
              <a:rPr lang="en-US" dirty="0" err="1"/>
              <a:t>miten</a:t>
            </a:r>
            <a:r>
              <a:rPr lang="en-US" dirty="0"/>
              <a:t> </a:t>
            </a:r>
            <a:r>
              <a:rPr lang="en-US" dirty="0" err="1"/>
              <a:t>malli</a:t>
            </a:r>
            <a:r>
              <a:rPr lang="en-US" dirty="0"/>
              <a:t> </a:t>
            </a:r>
            <a:r>
              <a:rPr lang="en-US" dirty="0" err="1"/>
              <a:t>painotti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muuttujia</a:t>
            </a:r>
            <a:r>
              <a:rPr lang="en-US" dirty="0"/>
              <a:t> ja </a:t>
            </a:r>
            <a:r>
              <a:rPr lang="en-US" dirty="0" err="1"/>
              <a:t>niiden</a:t>
            </a:r>
            <a:r>
              <a:rPr lang="en-US" dirty="0"/>
              <a:t> </a:t>
            </a:r>
            <a:r>
              <a:rPr lang="en-US" dirty="0" err="1"/>
              <a:t>arvoja</a:t>
            </a:r>
            <a:r>
              <a:rPr lang="en-US" dirty="0"/>
              <a:t> </a:t>
            </a:r>
            <a:r>
              <a:rPr lang="en-US" dirty="0" err="1"/>
              <a:t>ennusteisiinsa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SHAP-</a:t>
            </a:r>
            <a:r>
              <a:rPr lang="en-US" dirty="0" err="1">
                <a:hlinkClick r:id="rId3"/>
              </a:rPr>
              <a:t>dokumentaatio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EC38-11B3-BFAA-F90E-0DDFB92E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A570-61DE-0311-A1ED-5D90523E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FE00-F353-8196-DF55-CED64EC0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19</a:t>
            </a:fld>
            <a:endParaRPr lang="en-FI"/>
          </a:p>
        </p:txBody>
      </p:sp>
      <p:pic>
        <p:nvPicPr>
          <p:cNvPr id="7" name="Picture 2" descr="Christopher Flynn, PhD">
            <a:extLst>
              <a:ext uri="{FF2B5EF4-FFF2-40B4-BE49-F238E27FC236}">
                <a16:creationId xmlns:a16="http://schemas.microsoft.com/office/drawing/2014/main" id="{06484F58-D8CA-509C-62A9-21A6832D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04" y="365125"/>
            <a:ext cx="3194756" cy="12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DB8EDA-39E5-38CE-C178-FDA4392BE168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2333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1C8572-9F27-E8B0-9C92-A93AF040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6A1B72-9F52-7A94-6A6F-33420005F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Esittely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Plugit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Diplomityö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Koneoppiminen</a:t>
            </a:r>
            <a:r>
              <a:rPr lang="en-US" dirty="0"/>
              <a:t> &amp; </a:t>
            </a:r>
            <a:r>
              <a:rPr lang="en-US" dirty="0" err="1"/>
              <a:t>selitettävyys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 ~ 45 min</a:t>
            </a:r>
            <a:endParaRPr lang="en-FI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4FD75-7C86-E944-06D8-6416491B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BF0-38DB-C94C-BFEF-22E8874FA53D}" type="datetime1">
              <a:rPr lang="fi-FI" smtClean="0"/>
              <a:pPr/>
              <a:t>8.4.2025</a:t>
            </a:fld>
            <a:endParaRPr lang="en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F45EB-DCD0-8C4F-3188-7D55AC29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03EDF-B5A0-818F-4927-9DC94226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2</a:t>
            </a:fld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0EBA2-9974-0DC2-D261-EC8A12B86B38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38015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E1AF-B399-52AB-9352-6C4267798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2113-052E-73EB-9A60-6A442AF9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SHAP </a:t>
            </a:r>
            <a:r>
              <a:rPr lang="en-US" dirty="0" err="1"/>
              <a:t>mallin</a:t>
            </a:r>
            <a:r>
              <a:rPr lang="en-US" dirty="0"/>
              <a:t> </a:t>
            </a:r>
            <a:r>
              <a:rPr lang="en-US" dirty="0" err="1"/>
              <a:t>tulokset</a:t>
            </a:r>
            <a:endParaRPr lang="en-FI" dirty="0"/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A760AB8B-132B-1F4B-4E7F-AD88FA8674A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Kuva </a:t>
            </a:r>
            <a:r>
              <a:rPr lang="en-US" sz="2400" dirty="0" err="1">
                <a:solidFill>
                  <a:schemeClr val="tx1"/>
                </a:solidFill>
              </a:rPr>
              <a:t>esittää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tärkeimmät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piirteet</a:t>
            </a:r>
            <a:r>
              <a:rPr lang="en-US" sz="2400" dirty="0">
                <a:solidFill>
                  <a:schemeClr val="tx1"/>
                </a:solidFill>
              </a:rPr>
              <a:t> ja </a:t>
            </a:r>
            <a:r>
              <a:rPr lang="en-US" sz="2400" dirty="0" err="1">
                <a:solidFill>
                  <a:schemeClr val="tx1"/>
                </a:solidFill>
              </a:rPr>
              <a:t>niiden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vaikutuksen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kohdemuuttujaan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arvoilla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Yksi </a:t>
            </a:r>
            <a:r>
              <a:rPr lang="en-US" sz="2400" dirty="0" err="1">
                <a:solidFill>
                  <a:schemeClr val="tx1"/>
                </a:solidFill>
              </a:rPr>
              <a:t>yksittäinen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piste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kuvaa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yhtä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datapistettä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yhtä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latausasemaa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SHAP-</a:t>
            </a:r>
            <a:r>
              <a:rPr lang="en-US" sz="2400" dirty="0" err="1">
                <a:solidFill>
                  <a:schemeClr val="tx1"/>
                </a:solidFill>
              </a:rPr>
              <a:t>arvo</a:t>
            </a:r>
            <a:r>
              <a:rPr lang="en-US" sz="2400" dirty="0">
                <a:solidFill>
                  <a:schemeClr val="tx1"/>
                </a:solidFill>
              </a:rPr>
              <a:t> (x-</a:t>
            </a:r>
            <a:r>
              <a:rPr lang="en-US" sz="2400" dirty="0" err="1">
                <a:solidFill>
                  <a:schemeClr val="tx1"/>
                </a:solidFill>
              </a:rPr>
              <a:t>akselilla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 err="1">
                <a:solidFill>
                  <a:schemeClr val="tx1"/>
                </a:solidFill>
              </a:rPr>
              <a:t>kuvaa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vaikutusta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kohdemuuttujaan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Värikoodaus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punaiset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pisteet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edustavat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korkeita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muuttujan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arvoja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siniset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matalia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A377-1771-56E1-83E3-A6D0F6D5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1000" y="6356350"/>
            <a:ext cx="8585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8691FCE-855F-8C43-B8BC-749D48A9C592}" type="datetime1">
              <a:rPr lang="fi-FI" smtClean="0"/>
              <a:pPr>
                <a:spcAft>
                  <a:spcPts val="600"/>
                </a:spcAft>
              </a:pPr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5AC3-026B-DF94-4416-D51FD805E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3920" y="6356350"/>
            <a:ext cx="79044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7861-BF6D-3732-8B87-FAFAB9F4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0320" y="6356350"/>
            <a:ext cx="5740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A3D4572-988A-CB47-B703-5FE3D662D3AC}" type="slidenum">
              <a:rPr lang="en-FI" smtClean="0"/>
              <a:pPr>
                <a:spcAft>
                  <a:spcPts val="600"/>
                </a:spcAft>
              </a:pPr>
              <a:t>20</a:t>
            </a:fld>
            <a:endParaRPr lang="en-FI"/>
          </a:p>
        </p:txBody>
      </p:sp>
      <p:pic>
        <p:nvPicPr>
          <p:cNvPr id="10" name="Content Placeholder 7" descr="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ABE5BAB3-A415-EA42-05CF-D9D9326C7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9632" y="1580075"/>
            <a:ext cx="5712741" cy="4351338"/>
          </a:xfrm>
        </p:spPr>
      </p:pic>
      <p:pic>
        <p:nvPicPr>
          <p:cNvPr id="11" name="Picture 2" descr="Christopher Flynn, PhD">
            <a:extLst>
              <a:ext uri="{FF2B5EF4-FFF2-40B4-BE49-F238E27FC236}">
                <a16:creationId xmlns:a16="http://schemas.microsoft.com/office/drawing/2014/main" id="{7E9DA287-84F3-EACD-AC04-5E6807FC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04" y="365125"/>
            <a:ext cx="3194756" cy="12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24E75C-A970-84F2-80A6-63E9AA4B9B91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1290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EE878-C5FA-B4DB-FDDD-4F5D7B21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95AC-569D-40A6-E1DD-477D355DB7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SHAP </a:t>
            </a:r>
            <a:r>
              <a:rPr lang="en-US" dirty="0" err="1"/>
              <a:t>mallin</a:t>
            </a:r>
            <a:r>
              <a:rPr lang="en-US" dirty="0"/>
              <a:t> </a:t>
            </a:r>
            <a:r>
              <a:rPr lang="en-US" dirty="0" err="1"/>
              <a:t>tulokset</a:t>
            </a:r>
            <a:endParaRPr lang="en-FI" dirty="0"/>
          </a:p>
        </p:txBody>
      </p:sp>
      <p:pic>
        <p:nvPicPr>
          <p:cNvPr id="8" name="Content Placeholder 7" descr="A graph with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8FA17738-B82C-6EE7-465A-518D01429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4599" y="1581467"/>
            <a:ext cx="5712741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A3B2-3893-8BCB-F2D8-9FC4289C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FB5E-4ED7-60AF-8C47-B244E6DB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798E-BC7B-DAA6-F3F8-EB7DB50A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21</a:t>
            </a:fld>
            <a:endParaRPr lang="en-FI"/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20FF4B6-0D04-0373-8F7C-C4678FC8978C}"/>
              </a:ext>
            </a:extLst>
          </p:cNvPr>
          <p:cNvSpPr txBox="1">
            <a:spLocks/>
          </p:cNvSpPr>
          <p:nvPr/>
        </p:nvSpPr>
        <p:spPr>
          <a:xfrm>
            <a:off x="838200" y="1782731"/>
            <a:ext cx="480285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anrop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Ympyröidyllä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asemalla</a:t>
            </a:r>
            <a:endParaRPr lang="en-US" dirty="0">
              <a:solidFill>
                <a:schemeClr val="tx1"/>
              </a:solidFill>
            </a:endParaRPr>
          </a:p>
          <a:p>
            <a:pPr marL="1143000" lvl="1" indent="-457200"/>
            <a:r>
              <a:rPr lang="en-US" dirty="0" err="1">
                <a:solidFill>
                  <a:schemeClr val="tx1"/>
                </a:solidFill>
              </a:rPr>
              <a:t>Sininen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väri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AC-</a:t>
            </a:r>
            <a:r>
              <a:rPr lang="en-US" dirty="0" err="1">
                <a:solidFill>
                  <a:schemeClr val="tx1"/>
                </a:solidFill>
              </a:rPr>
              <a:t>laturien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hitaiden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laturien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määrä</a:t>
            </a:r>
            <a:r>
              <a:rPr lang="en-US" dirty="0">
                <a:solidFill>
                  <a:schemeClr val="tx1"/>
                </a:solidFill>
              </a:rPr>
              <a:t> on </a:t>
            </a:r>
            <a:r>
              <a:rPr lang="en-US" dirty="0" err="1">
                <a:solidFill>
                  <a:schemeClr val="tx1"/>
                </a:solidFill>
              </a:rPr>
              <a:t>matala</a:t>
            </a:r>
            <a:endParaRPr lang="en-US" dirty="0">
              <a:solidFill>
                <a:schemeClr val="tx1"/>
              </a:solidFill>
            </a:endParaRPr>
          </a:p>
          <a:p>
            <a:pPr marL="1143000" lvl="1" indent="-457200"/>
            <a:r>
              <a:rPr lang="en-US" dirty="0">
                <a:solidFill>
                  <a:schemeClr val="tx1"/>
                </a:solidFill>
              </a:rPr>
              <a:t>X-</a:t>
            </a:r>
            <a:r>
              <a:rPr lang="en-US" dirty="0" err="1">
                <a:solidFill>
                  <a:schemeClr val="tx1"/>
                </a:solidFill>
              </a:rPr>
              <a:t>akselin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arvo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Matala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AC-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laturien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määrä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on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kasvattanut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nopeiden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laturien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määrän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ennustetta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n. 1,5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laturilla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A8781C-EC82-CE6E-7472-E27D1B3E2337}"/>
              </a:ext>
            </a:extLst>
          </p:cNvPr>
          <p:cNvSpPr/>
          <p:nvPr/>
        </p:nvSpPr>
        <p:spPr>
          <a:xfrm>
            <a:off x="10518633" y="1926925"/>
            <a:ext cx="99704" cy="10918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3898DE-03FB-8B86-7B76-81628E384C90}"/>
              </a:ext>
            </a:extLst>
          </p:cNvPr>
          <p:cNvCxnSpPr>
            <a:cxnSpLocks/>
          </p:cNvCxnSpPr>
          <p:nvPr/>
        </p:nvCxnSpPr>
        <p:spPr>
          <a:xfrm>
            <a:off x="10563416" y="2017602"/>
            <a:ext cx="0" cy="349165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2" descr="Christopher Flynn, PhD">
            <a:extLst>
              <a:ext uri="{FF2B5EF4-FFF2-40B4-BE49-F238E27FC236}">
                <a16:creationId xmlns:a16="http://schemas.microsoft.com/office/drawing/2014/main" id="{D8AB6E99-3697-4B0B-107B-EC32CBF36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604" y="365125"/>
            <a:ext cx="3194756" cy="12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9C87B4-C696-B69E-4730-9CE88D179043}"/>
              </a:ext>
            </a:extLst>
          </p:cNvPr>
          <p:cNvCxnSpPr/>
          <p:nvPr/>
        </p:nvCxnSpPr>
        <p:spPr>
          <a:xfrm>
            <a:off x="10201275" y="1438275"/>
            <a:ext cx="317358" cy="400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A7557D-70D7-64F3-F3D7-DD2528479B7B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7701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72A2-5730-92AF-0939-610FB882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B987-C566-2228-11CB-643A1905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AC82-417B-3E07-262E-38B9340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22</a:t>
            </a:fld>
            <a:endParaRPr lang="en-FI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651B627-CA89-0F56-E236-EED6387A7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Kysymyksiä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7A124B-93B5-04E4-B2D7-BCAC1D1785D9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15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2DDEB7-603F-2285-F16D-798AA2AF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Seuraavaksi</a:t>
            </a:r>
            <a:r>
              <a:rPr lang="en-US" dirty="0"/>
              <a:t> demo</a:t>
            </a:r>
            <a:endParaRPr lang="en-FI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92E7B7-833E-D41B-2719-CCDE42734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3F4AA-6967-55B9-298C-403BE84F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BF0-38DB-C94C-BFEF-22E8874FA53D}" type="datetime1">
              <a:rPr lang="fi-FI" smtClean="0"/>
              <a:pPr/>
              <a:t>8.4.2025</a:t>
            </a:fld>
            <a:endParaRPr lang="en-FI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041B1-3434-D68E-6EF1-3790F4771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27D0D-A8FE-7065-74DA-24347E6F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23</a:t>
            </a:fld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CDC5CE-DBD3-AEA9-8641-27D0A46ED634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76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ACBD-1CB2-2460-A254-5CAA3739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Vierailuluennon</a:t>
            </a:r>
            <a:r>
              <a:rPr lang="en-US" dirty="0"/>
              <a:t> </a:t>
            </a:r>
            <a:r>
              <a:rPr lang="en-US" dirty="0" err="1"/>
              <a:t>materiaalit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3405-3025-1AB3-0BD7-26D5E72D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C7AAA-9E3D-CC77-C413-83D912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ACD7-D4E8-2EFD-D843-3A92778F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3</a:t>
            </a:fld>
            <a:endParaRPr lang="en-FI"/>
          </a:p>
        </p:txBody>
      </p:sp>
      <p:pic>
        <p:nvPicPr>
          <p:cNvPr id="8" name="Picture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73C9D125-D5C0-1981-8AFA-B9BED145C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669" y="1838740"/>
            <a:ext cx="4224130" cy="42241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3F74AA-5F39-A2AD-C8CC-53A79077B185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57035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89A9-D646-0770-4E09-7D9094A5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Esittely</a:t>
            </a:r>
            <a:r>
              <a:rPr lang="en-US" dirty="0"/>
              <a:t> - </a:t>
            </a:r>
            <a:r>
              <a:rPr lang="en-US" dirty="0" err="1"/>
              <a:t>opinnot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43FA-3137-2774-34D9-0BD7CD01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Aloitettu</a:t>
            </a:r>
            <a:r>
              <a:rPr lang="en-US" dirty="0"/>
              <a:t> 2018 </a:t>
            </a:r>
            <a:r>
              <a:rPr lang="en-US" dirty="0" err="1"/>
              <a:t>Ykillä</a:t>
            </a:r>
            <a:endParaRPr lang="en-US" dirty="0"/>
          </a:p>
          <a:p>
            <a:pPr marL="1143000" lvl="1" indent="-457200"/>
            <a:r>
              <a:rPr lang="en-US" dirty="0" err="1"/>
              <a:t>Kandivaiheen</a:t>
            </a:r>
            <a:r>
              <a:rPr lang="en-US" dirty="0"/>
              <a:t> </a:t>
            </a:r>
            <a:r>
              <a:rPr lang="en-US" dirty="0" err="1"/>
              <a:t>pääaine</a:t>
            </a:r>
            <a:r>
              <a:rPr lang="en-US" dirty="0"/>
              <a:t>: Energia- ja </a:t>
            </a:r>
            <a:r>
              <a:rPr lang="en-US" dirty="0" err="1"/>
              <a:t>prosessitekniikka</a:t>
            </a:r>
            <a:endParaRPr lang="en-US" dirty="0"/>
          </a:p>
          <a:p>
            <a:pPr marL="1143000" lvl="1" indent="-457200"/>
            <a:r>
              <a:rPr lang="en-US" dirty="0" err="1"/>
              <a:t>Kandivaiheen</a:t>
            </a:r>
            <a:r>
              <a:rPr lang="en-US" dirty="0"/>
              <a:t> </a:t>
            </a:r>
            <a:r>
              <a:rPr lang="en-US" dirty="0" err="1"/>
              <a:t>sivuaine</a:t>
            </a:r>
            <a:r>
              <a:rPr lang="en-US" dirty="0"/>
              <a:t>: </a:t>
            </a:r>
            <a:r>
              <a:rPr lang="en-US" dirty="0" err="1"/>
              <a:t>Ohjelmistotekniikka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Maisterivaiheeseen</a:t>
            </a:r>
            <a:r>
              <a:rPr lang="en-US" dirty="0"/>
              <a:t> </a:t>
            </a:r>
            <a:r>
              <a:rPr lang="en-US" dirty="0" err="1"/>
              <a:t>tijolle</a:t>
            </a:r>
            <a:r>
              <a:rPr lang="en-US" dirty="0"/>
              <a:t> 2021</a:t>
            </a:r>
          </a:p>
          <a:p>
            <a:pPr marL="1143000" lvl="1" indent="-457200"/>
            <a:r>
              <a:rPr lang="en-US" dirty="0" err="1"/>
              <a:t>Pääaine</a:t>
            </a:r>
            <a:r>
              <a:rPr lang="en-US" dirty="0"/>
              <a:t>: </a:t>
            </a:r>
            <a:r>
              <a:rPr lang="en-US" dirty="0" err="1"/>
              <a:t>Tietojärjestelmien</a:t>
            </a:r>
            <a:r>
              <a:rPr lang="en-US" dirty="0"/>
              <a:t> </a:t>
            </a:r>
            <a:r>
              <a:rPr lang="en-US" dirty="0" err="1"/>
              <a:t>johtaminen</a:t>
            </a:r>
            <a:r>
              <a:rPr lang="en-US" dirty="0"/>
              <a:t> &amp; </a:t>
            </a:r>
            <a:r>
              <a:rPr lang="en-US" dirty="0" err="1"/>
              <a:t>Informaatioanalytiikka</a:t>
            </a:r>
            <a:endParaRPr lang="en-US" dirty="0"/>
          </a:p>
          <a:p>
            <a:pPr marL="1143000" lvl="1" indent="-457200"/>
            <a:r>
              <a:rPr lang="en-US" dirty="0" err="1"/>
              <a:t>Diplomityö</a:t>
            </a:r>
            <a:r>
              <a:rPr lang="en-US" dirty="0"/>
              <a:t>: </a:t>
            </a:r>
            <a:r>
              <a:rPr lang="fi-FI" dirty="0"/>
              <a:t>Sähköajoneuvojen latausasemien nopeiden laturien mitoitukseen vaikuttavat tekijät</a:t>
            </a:r>
          </a:p>
          <a:p>
            <a:pPr marL="1600200" lvl="2" indent="-457200"/>
            <a:r>
              <a:rPr lang="fi-FI" dirty="0"/>
              <a:t>Työ valmistui vuoden 2025 alussa</a:t>
            </a:r>
          </a:p>
          <a:p>
            <a:pPr marL="1600200" lvl="2" indent="-457200"/>
            <a:r>
              <a:rPr lang="fi-FI" dirty="0"/>
              <a:t>Saatavilla: </a:t>
            </a:r>
            <a:r>
              <a:rPr lang="fi-FI" dirty="0">
                <a:hlinkClick r:id="rId3"/>
              </a:rPr>
              <a:t>https://trepo.tuni.fi/handle/10024/163144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B8D2-D74E-2730-810E-21431FD6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0B6E-B555-C6C3-A873-95F0C886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9110-FE99-BF54-FEA7-7598BDEF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4</a:t>
            </a:fld>
            <a:endParaRPr lang="en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ECE0E-48C9-BBED-3287-B217078396E8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2780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7861-2F57-B3BC-AA16-701AC2D3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Esittely</a:t>
            </a:r>
            <a:r>
              <a:rPr lang="en-US" dirty="0"/>
              <a:t> - </a:t>
            </a:r>
            <a:r>
              <a:rPr lang="en-US" dirty="0" err="1"/>
              <a:t>työt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26E7-79A4-8755-3AB6-10B178FF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94443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Ensimmäinen</a:t>
            </a:r>
            <a:r>
              <a:rPr lang="en-US" dirty="0"/>
              <a:t> “</a:t>
            </a:r>
            <a:r>
              <a:rPr lang="en-US" dirty="0" err="1"/>
              <a:t>oman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” </a:t>
            </a:r>
            <a:r>
              <a:rPr lang="en-US" dirty="0" err="1"/>
              <a:t>työpaikka</a:t>
            </a:r>
            <a:r>
              <a:rPr lang="en-US" dirty="0"/>
              <a:t> </a:t>
            </a:r>
            <a:r>
              <a:rPr lang="en-US" dirty="0" err="1"/>
              <a:t>kesällä</a:t>
            </a:r>
            <a:r>
              <a:rPr lang="en-US" dirty="0"/>
              <a:t> 2022</a:t>
            </a:r>
          </a:p>
          <a:p>
            <a:pPr marL="1143000" lvl="1" indent="-457200"/>
            <a:r>
              <a:rPr lang="en-US" dirty="0" err="1"/>
              <a:t>Projektinhallintatiimissä</a:t>
            </a:r>
            <a:r>
              <a:rPr lang="en-US" dirty="0"/>
              <a:t> Neste Engineering </a:t>
            </a:r>
            <a:r>
              <a:rPr lang="en-US" dirty="0" err="1"/>
              <a:t>Solutionsilla</a:t>
            </a:r>
            <a:endParaRPr lang="en-US" dirty="0"/>
          </a:p>
          <a:p>
            <a:pPr marL="1143000" lvl="1" indent="-457200"/>
            <a:r>
              <a:rPr lang="en-US" dirty="0" err="1"/>
              <a:t>Kesätöitä</a:t>
            </a:r>
            <a:r>
              <a:rPr lang="en-US" dirty="0"/>
              <a:t>  + </a:t>
            </a:r>
            <a:r>
              <a:rPr lang="en-US" dirty="0" err="1"/>
              <a:t>osa-aikaisena</a:t>
            </a:r>
            <a:r>
              <a:rPr lang="en-US" dirty="0"/>
              <a:t> </a:t>
            </a:r>
            <a:r>
              <a:rPr lang="en-US" dirty="0" err="1"/>
              <a:t>kesän</a:t>
            </a:r>
            <a:r>
              <a:rPr lang="en-US" dirty="0"/>
              <a:t> 2023 </a:t>
            </a:r>
            <a:r>
              <a:rPr lang="en-US" dirty="0" err="1"/>
              <a:t>loppuun</a:t>
            </a:r>
            <a:r>
              <a:rPr lang="en-US" dirty="0"/>
              <a:t> </a:t>
            </a:r>
            <a:r>
              <a:rPr lang="en-US" dirty="0" err="1"/>
              <a:t>asti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Nykyään</a:t>
            </a:r>
            <a:r>
              <a:rPr lang="en-US" dirty="0"/>
              <a:t> </a:t>
            </a:r>
            <a:r>
              <a:rPr lang="en-US" dirty="0" err="1"/>
              <a:t>töissä</a:t>
            </a:r>
            <a:r>
              <a:rPr lang="en-US" dirty="0"/>
              <a:t> </a:t>
            </a:r>
            <a:r>
              <a:rPr lang="en-US" dirty="0" err="1"/>
              <a:t>Plugitilla</a:t>
            </a:r>
            <a:endParaRPr lang="en-US" dirty="0"/>
          </a:p>
          <a:p>
            <a:pPr marL="1143000" lvl="1" indent="-457200"/>
            <a:r>
              <a:rPr lang="en-US" dirty="0" err="1"/>
              <a:t>Työt</a:t>
            </a:r>
            <a:r>
              <a:rPr lang="en-US" dirty="0"/>
              <a:t> </a:t>
            </a:r>
            <a:r>
              <a:rPr lang="en-US" dirty="0" err="1"/>
              <a:t>aloitettu</a:t>
            </a:r>
            <a:r>
              <a:rPr lang="en-US" dirty="0"/>
              <a:t> </a:t>
            </a:r>
            <a:r>
              <a:rPr lang="en-US" dirty="0" err="1"/>
              <a:t>helmikuussa</a:t>
            </a:r>
            <a:r>
              <a:rPr lang="en-US" dirty="0"/>
              <a:t> 2024, </a:t>
            </a:r>
            <a:r>
              <a:rPr lang="en-US" dirty="0" err="1"/>
              <a:t>diplomityö</a:t>
            </a:r>
            <a:r>
              <a:rPr lang="en-US" dirty="0"/>
              <a:t> </a:t>
            </a:r>
            <a:r>
              <a:rPr lang="en-US" dirty="0" err="1"/>
              <a:t>aloitettiin</a:t>
            </a:r>
            <a:r>
              <a:rPr lang="en-US" dirty="0"/>
              <a:t> saman </a:t>
            </a:r>
            <a:r>
              <a:rPr lang="en-US" dirty="0" err="1"/>
              <a:t>kesän</a:t>
            </a:r>
            <a:r>
              <a:rPr lang="en-US" dirty="0"/>
              <a:t> </a:t>
            </a:r>
            <a:r>
              <a:rPr lang="en-US" dirty="0" err="1"/>
              <a:t>aikana</a:t>
            </a:r>
            <a:endParaRPr lang="en-US" dirty="0"/>
          </a:p>
          <a:p>
            <a:pPr marL="1143000" lvl="1" indent="-457200"/>
            <a:r>
              <a:rPr lang="en-US" dirty="0" err="1"/>
              <a:t>Nykyinen</a:t>
            </a:r>
            <a:r>
              <a:rPr lang="en-US" dirty="0"/>
              <a:t> </a:t>
            </a:r>
            <a:r>
              <a:rPr lang="en-US" dirty="0" err="1"/>
              <a:t>nimike</a:t>
            </a:r>
            <a:r>
              <a:rPr lang="en-US" dirty="0"/>
              <a:t> Data &amp; GIS Analyst</a:t>
            </a: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Todellisuudessa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työt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hyvin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monipuolisia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datatieteen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ympäriltä</a:t>
            </a:r>
            <a:endParaRPr lang="en-US" dirty="0">
              <a:sym typeface="Wingdings" panose="05000000000000000000" pitchFamily="2" charset="2"/>
            </a:endParaRPr>
          </a:p>
          <a:p>
            <a:pPr marL="1028700" lvl="1" indent="-34290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Sisäistä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raportointia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koneoppimista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paikkatietoanalyysia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simulointia</a:t>
            </a:r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B0B6-934D-0E4E-52B8-0D5B5087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59BC4-C3DF-CD75-743E-59BFD1B0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6BBF-A9A9-D847-AF23-F86BCA18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5</a:t>
            </a:fld>
            <a:endParaRPr lang="en-FI"/>
          </a:p>
        </p:txBody>
      </p:sp>
      <p:pic>
        <p:nvPicPr>
          <p:cNvPr id="8" name="Picture 7" descr="A group of people standing in a courtyard&#10;&#10;AI-generated content may be incorrect.">
            <a:extLst>
              <a:ext uri="{FF2B5EF4-FFF2-40B4-BE49-F238E27FC236}">
                <a16:creationId xmlns:a16="http://schemas.microsoft.com/office/drawing/2014/main" id="{38990487-080D-93DF-7BA1-86B8666EBE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65" t="15362" r="19114"/>
          <a:stretch/>
        </p:blipFill>
        <p:spPr>
          <a:xfrm>
            <a:off x="8170773" y="1455876"/>
            <a:ext cx="3775254" cy="4721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EFA75A-E36C-2203-8F83-59372C794AA8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27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DD40-7FF7-7467-C4E5-90DEA30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Mitä</a:t>
            </a:r>
            <a:r>
              <a:rPr lang="en-US" dirty="0"/>
              <a:t> </a:t>
            </a:r>
            <a:r>
              <a:rPr lang="en-US" dirty="0" err="1"/>
              <a:t>kannattaa</a:t>
            </a:r>
            <a:r>
              <a:rPr lang="en-US" dirty="0"/>
              <a:t> </a:t>
            </a:r>
            <a:r>
              <a:rPr lang="en-US" dirty="0" err="1"/>
              <a:t>opiskella</a:t>
            </a:r>
            <a:r>
              <a:rPr lang="en-US" dirty="0"/>
              <a:t>?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9799-0A8C-58CF-E761-58EE1B87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Itselle</a:t>
            </a:r>
            <a:r>
              <a:rPr lang="en-US" dirty="0"/>
              <a:t> </a:t>
            </a:r>
            <a:r>
              <a:rPr lang="en-US" dirty="0" err="1"/>
              <a:t>hyödyllisimmät</a:t>
            </a:r>
            <a:r>
              <a:rPr lang="en-US" dirty="0"/>
              <a:t> </a:t>
            </a:r>
            <a:r>
              <a:rPr lang="en-US" dirty="0" err="1"/>
              <a:t>kurssit</a:t>
            </a:r>
            <a:endParaRPr lang="en-US" dirty="0"/>
          </a:p>
          <a:p>
            <a:pPr marL="1143000" lvl="1" indent="-457200"/>
            <a:r>
              <a:rPr lang="en-US" dirty="0" err="1"/>
              <a:t>Kaikki</a:t>
            </a:r>
            <a:r>
              <a:rPr lang="en-US" dirty="0"/>
              <a:t> </a:t>
            </a:r>
            <a:r>
              <a:rPr lang="en-US" dirty="0" err="1"/>
              <a:t>ohjelmointiin</a:t>
            </a:r>
            <a:r>
              <a:rPr lang="en-US" dirty="0"/>
              <a:t> </a:t>
            </a:r>
            <a:r>
              <a:rPr lang="en-US" dirty="0" err="1"/>
              <a:t>liittyvät</a:t>
            </a:r>
            <a:r>
              <a:rPr lang="en-US" dirty="0"/>
              <a:t> </a:t>
            </a:r>
            <a:r>
              <a:rPr lang="en-US" dirty="0" err="1"/>
              <a:t>kurssit</a:t>
            </a:r>
            <a:endParaRPr lang="en-US" dirty="0"/>
          </a:p>
          <a:p>
            <a:pPr marL="1143000" lvl="1" indent="-457200"/>
            <a:r>
              <a:rPr lang="en-US" dirty="0" err="1"/>
              <a:t>Kurssit</a:t>
            </a:r>
            <a:r>
              <a:rPr lang="en-US" dirty="0"/>
              <a:t> </a:t>
            </a:r>
            <a:r>
              <a:rPr lang="en-US" dirty="0" err="1"/>
              <a:t>joilla</a:t>
            </a:r>
            <a:r>
              <a:rPr lang="en-US" dirty="0"/>
              <a:t> </a:t>
            </a:r>
            <a:r>
              <a:rPr lang="en-US" dirty="0" err="1"/>
              <a:t>käytännössä</a:t>
            </a:r>
            <a:r>
              <a:rPr lang="en-US" dirty="0"/>
              <a:t> </a:t>
            </a:r>
            <a:r>
              <a:rPr lang="en-US" dirty="0" err="1"/>
              <a:t>harjoiteltiin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käsittelyä</a:t>
            </a:r>
            <a:r>
              <a:rPr lang="en-US" dirty="0"/>
              <a:t> ja </a:t>
            </a:r>
            <a:r>
              <a:rPr lang="en-US" dirty="0" err="1"/>
              <a:t>analysointia</a:t>
            </a:r>
            <a:endParaRPr lang="en-US" dirty="0"/>
          </a:p>
          <a:p>
            <a:pPr marL="1143000" lvl="1" indent="-457200"/>
            <a:r>
              <a:rPr lang="en-US" dirty="0" err="1"/>
              <a:t>Tietoturvaan</a:t>
            </a:r>
            <a:r>
              <a:rPr lang="en-US" dirty="0"/>
              <a:t> </a:t>
            </a:r>
            <a:r>
              <a:rPr lang="en-US" dirty="0" err="1"/>
              <a:t>liityvät</a:t>
            </a:r>
            <a:r>
              <a:rPr lang="en-US" dirty="0"/>
              <a:t> </a:t>
            </a:r>
            <a:r>
              <a:rPr lang="en-US" dirty="0" err="1"/>
              <a:t>kurssit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Kurssit</a:t>
            </a:r>
            <a:r>
              <a:rPr lang="en-US" dirty="0"/>
              <a:t> </a:t>
            </a:r>
            <a:r>
              <a:rPr lang="en-US" dirty="0" err="1"/>
              <a:t>joista</a:t>
            </a:r>
            <a:r>
              <a:rPr lang="en-US" dirty="0"/>
              <a:t> </a:t>
            </a:r>
            <a:r>
              <a:rPr lang="en-US" dirty="0" err="1"/>
              <a:t>olisi</a:t>
            </a:r>
            <a:r>
              <a:rPr lang="en-US" dirty="0"/>
              <a:t> </a:t>
            </a:r>
            <a:r>
              <a:rPr lang="en-US" dirty="0" err="1"/>
              <a:t>ollut</a:t>
            </a:r>
            <a:r>
              <a:rPr lang="en-US" dirty="0"/>
              <a:t> </a:t>
            </a:r>
            <a:r>
              <a:rPr lang="en-US" dirty="0" err="1"/>
              <a:t>hyötyä</a:t>
            </a:r>
            <a:endParaRPr lang="en-US" dirty="0"/>
          </a:p>
          <a:p>
            <a:pPr marL="1143000" lvl="1" indent="-457200"/>
            <a:r>
              <a:rPr lang="en-US" dirty="0" err="1"/>
              <a:t>Tilastotieteen</a:t>
            </a:r>
            <a:r>
              <a:rPr lang="en-US" dirty="0"/>
              <a:t> </a:t>
            </a:r>
            <a:r>
              <a:rPr lang="en-US" dirty="0" err="1"/>
              <a:t>kurssit</a:t>
            </a:r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2DAA-43C8-1AB4-8B9C-27003555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7BC5-7C70-4C93-B2B0-92BDF0C2A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10E6-248F-69A8-FD57-20BFDD30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171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2E97-3626-28E9-0073-47857EDD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I"/>
              <a:t>Plugit</a:t>
            </a:r>
            <a:br>
              <a:rPr lang="en-FI"/>
            </a:br>
            <a:r>
              <a:rPr lang="en-FI" sz="2800"/>
              <a:t>Sähköistämässä liikennettä vuodesta 2012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3DA8F-5C02-2E7C-3CD1-0F93BB58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8BF9-DF5A-4E46-9D7B-D3ADB942CA5D}" type="datetime1">
              <a:rPr lang="fi-FI" smtClean="0"/>
              <a:t>8.4.2025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6DEF0-3741-90A4-E4C3-30C13FAE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8723D-72CF-CD39-DC5D-E1A94EE7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7</a:t>
            </a:fld>
            <a:endParaRPr lang="en-FI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122B3-D647-029F-347D-652A643E9D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2754" y="0"/>
            <a:ext cx="5639246" cy="619029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41D640-A056-BFA8-E9AD-719825238D36}"/>
              </a:ext>
            </a:extLst>
          </p:cNvPr>
          <p:cNvGrpSpPr/>
          <p:nvPr/>
        </p:nvGrpSpPr>
        <p:grpSpPr>
          <a:xfrm>
            <a:off x="6603985" y="1653470"/>
            <a:ext cx="2503916" cy="2337100"/>
            <a:chOff x="6603985" y="1852219"/>
            <a:chExt cx="2503916" cy="2337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C99FE91-0520-4E3D-D598-8982C2184395}"/>
                </a:ext>
              </a:extLst>
            </p:cNvPr>
            <p:cNvSpPr/>
            <p:nvPr/>
          </p:nvSpPr>
          <p:spPr bwMode="auto">
            <a:xfrm>
              <a:off x="6603986" y="3557791"/>
              <a:ext cx="2503915" cy="63152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2000" b="1" kern="0">
                  <a:solidFill>
                    <a:srgbClr val="000000"/>
                  </a:solidFill>
                  <a:latin typeface="Manrope"/>
                  <a:sym typeface="Gill Sans" charset="0"/>
                </a:rPr>
                <a:t>yli 100.000</a:t>
              </a:r>
              <a:r>
                <a:rPr lang="fi-FI" sz="2000" kern="0">
                  <a:solidFill>
                    <a:srgbClr val="000000"/>
                  </a:solidFill>
                  <a:latin typeface="Manrope"/>
                  <a:sym typeface="Gill Sans" charset="0"/>
                </a:rPr>
                <a:t>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1200" kern="0">
                  <a:solidFill>
                    <a:srgbClr val="000000"/>
                  </a:solidFill>
                  <a:latin typeface="Manrope"/>
                </a:rPr>
                <a:t>Rekisteröitynyttä käyttäjää</a:t>
              </a:r>
              <a:endParaRPr lang="fi-FI" sz="1200" kern="0">
                <a:solidFill>
                  <a:srgbClr val="000000"/>
                </a:solidFill>
                <a:latin typeface="Manrope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A524D7-D6E7-DE31-9589-C3A647339872}"/>
                </a:ext>
              </a:extLst>
            </p:cNvPr>
            <p:cNvSpPr/>
            <p:nvPr/>
          </p:nvSpPr>
          <p:spPr bwMode="auto">
            <a:xfrm>
              <a:off x="6603985" y="2129218"/>
              <a:ext cx="1040135" cy="63152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36000" rIns="0" bIns="360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2000" b="1" kern="0">
                  <a:solidFill>
                    <a:srgbClr val="000000"/>
                  </a:solidFill>
                  <a:latin typeface="Manrope" pitchFamily="2" charset="0"/>
                  <a:sym typeface="Gill Sans" charset="0"/>
                </a:rPr>
                <a:t>3 600</a:t>
              </a:r>
              <a:endParaRPr lang="fi-FI" sz="2000" kern="0">
                <a:solidFill>
                  <a:srgbClr val="000000"/>
                </a:solidFill>
                <a:latin typeface="Manrope" pitchFamily="2" charset="0"/>
                <a:sym typeface="Gill Sans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1200" kern="0">
                  <a:solidFill>
                    <a:srgbClr val="000000"/>
                  </a:solidFill>
                  <a:latin typeface="Manrope" pitchFamily="2" charset="0"/>
                  <a:sym typeface="Gill Sans" charset="0"/>
                </a:rPr>
                <a:t>Asemaa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A80119-FE08-888E-C06C-5CD0ECC11A3E}"/>
                </a:ext>
              </a:extLst>
            </p:cNvPr>
            <p:cNvSpPr/>
            <p:nvPr/>
          </p:nvSpPr>
          <p:spPr bwMode="auto">
            <a:xfrm>
              <a:off x="7736219" y="2129218"/>
              <a:ext cx="1371682" cy="63152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2000" b="1" kern="0">
                  <a:solidFill>
                    <a:srgbClr val="000000"/>
                  </a:solidFill>
                  <a:latin typeface="Manrope"/>
                  <a:sym typeface="Gill Sans" charset="0"/>
                </a:rPr>
                <a:t>&gt;15.000 </a:t>
              </a:r>
              <a:endParaRPr lang="fi-FI" sz="2000" kern="0">
                <a:solidFill>
                  <a:srgbClr val="000000"/>
                </a:solidFill>
                <a:latin typeface="Manrope"/>
                <a:sym typeface="Gill Sans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1200" kern="0">
                  <a:solidFill>
                    <a:srgbClr val="000000"/>
                  </a:solidFill>
                  <a:latin typeface="Manrope"/>
                  <a:sym typeface="Gill Sans" charset="0"/>
                </a:rPr>
                <a:t>Latauspistettä</a:t>
              </a:r>
              <a:endParaRPr lang="fi-FI" sz="1200" kern="0">
                <a:solidFill>
                  <a:srgbClr val="000000"/>
                </a:solidFill>
                <a:latin typeface="Manrope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BA52A-1B5B-844F-77FC-E6C070F4D49C}"/>
                </a:ext>
              </a:extLst>
            </p:cNvPr>
            <p:cNvSpPr/>
            <p:nvPr/>
          </p:nvSpPr>
          <p:spPr bwMode="auto">
            <a:xfrm>
              <a:off x="6603986" y="2836964"/>
              <a:ext cx="2503915" cy="631528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2000" b="1" kern="0">
                  <a:solidFill>
                    <a:srgbClr val="000000"/>
                  </a:solidFill>
                  <a:latin typeface="Manrope" pitchFamily="2" charset="0"/>
                  <a:sym typeface="Gill Sans" charset="0"/>
                </a:rPr>
                <a:t>2 800 000</a:t>
              </a:r>
              <a:endParaRPr lang="fi-FI" sz="2000" kern="0">
                <a:solidFill>
                  <a:srgbClr val="000000"/>
                </a:solidFill>
                <a:latin typeface="Manrope" pitchFamily="2" charset="0"/>
                <a:sym typeface="Gill Sans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fi-FI" sz="1200" kern="0">
                  <a:solidFill>
                    <a:srgbClr val="000000"/>
                  </a:solidFill>
                  <a:latin typeface="Manrope" pitchFamily="2" charset="0"/>
                  <a:sym typeface="Gill Sans" charset="0"/>
                </a:rPr>
                <a:t>Lataustapahtumaa vuonna 2023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022D19-9899-41E5-751F-D7CDAE337039}"/>
                </a:ext>
              </a:extLst>
            </p:cNvPr>
            <p:cNvSpPr txBox="1"/>
            <p:nvPr/>
          </p:nvSpPr>
          <p:spPr>
            <a:xfrm>
              <a:off x="6945656" y="1852219"/>
              <a:ext cx="18474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fi-FI" sz="1200" b="1">
                  <a:solidFill>
                    <a:srgbClr val="000000"/>
                  </a:solidFill>
                  <a:latin typeface="Manrope" pitchFamily="2" charset="0"/>
                  <a:sym typeface="Gill Sans" charset="0"/>
                </a:rPr>
                <a:t>Avainluvut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182C313-C666-CE96-909D-9DE0018DC0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03986" y="1990718"/>
              <a:ext cx="7200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003E9B-D0AC-0666-FA0F-27268218A880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>
              <a:off x="8387901" y="1990718"/>
              <a:ext cx="720000" cy="0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905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414A05E7-69FD-8751-2926-A47E0911614D}"/>
              </a:ext>
            </a:extLst>
          </p:cNvPr>
          <p:cNvSpPr txBox="1">
            <a:spLocks/>
          </p:cNvSpPr>
          <p:nvPr/>
        </p:nvSpPr>
        <p:spPr>
          <a:xfrm>
            <a:off x="914400" y="1613387"/>
            <a:ext cx="5395784" cy="296351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0" i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  <a:sym typeface="Roboto Regular" charset="0"/>
              </a:defRPr>
            </a:lvl1pPr>
            <a:lvl2pPr marL="950913" indent="-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  <a:sym typeface="Roboto Regular" charset="0"/>
              </a:defRPr>
            </a:lvl2pPr>
            <a:lvl3pPr marL="1185863" indent="-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  <a:sym typeface="Roboto Regular" charset="0"/>
              </a:defRPr>
            </a:lvl3pPr>
            <a:lvl4pPr marL="1538288" indent="-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2400" b="0" i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  <a:sym typeface="Roboto Regular" charset="0"/>
              </a:defRPr>
            </a:lvl4pPr>
            <a:lvl5pPr marL="1938338" indent="-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2068513" algn="l"/>
                <a:tab pos="2398713" algn="l"/>
                <a:tab pos="2657475" algn="l"/>
              </a:tabLst>
              <a:defRPr sz="2400" b="0" i="0">
                <a:solidFill>
                  <a:schemeClr val="tx1"/>
                </a:solidFill>
                <a:latin typeface="Avenir Next Medium" panose="020B0503020202020204" pitchFamily="34" charset="0"/>
                <a:ea typeface="+mn-ea"/>
                <a:cs typeface="+mn-cs"/>
                <a:sym typeface="Roboto Regular" charset="0"/>
              </a:defRPr>
            </a:lvl5pPr>
            <a:lvl6pPr marL="2286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Roboto Regular" charset="0"/>
              </a:defRPr>
            </a:lvl6pPr>
            <a:lvl7pPr marL="4572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Roboto Regular" charset="0"/>
              </a:defRPr>
            </a:lvl7pPr>
            <a:lvl8pPr marL="6858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Roboto Regular" charset="0"/>
              </a:defRPr>
            </a:lvl8pPr>
            <a:lvl9pPr marL="914400" algn="ctr" rtl="0" fontAlgn="base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Roboto Regular" charset="0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i-FI" sz="1400" kern="0">
                <a:solidFill>
                  <a:srgbClr val="000000"/>
                </a:solidFill>
                <a:latin typeface="Manrope" pitchFamily="2" charset="0"/>
              </a:rPr>
              <a:t>Plugit on johtava sähköisen liikenteen lataamisen asiantuntija yli vuosikymmenen kokemuksella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i-FI" sz="1400" kern="0">
                <a:solidFill>
                  <a:srgbClr val="000000"/>
                </a:solidFill>
                <a:latin typeface="Manrope" pitchFamily="2" charset="0"/>
              </a:rPr>
              <a:t>N.40M€ liikevaihto vuonna 2024, n. 130 työntekijää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i-FI" sz="1400" kern="0">
                <a:solidFill>
                  <a:srgbClr val="000000"/>
                </a:solidFill>
                <a:latin typeface="Manrope" pitchFamily="2" charset="0"/>
              </a:rPr>
              <a:t>Plugit tarjoaa skaalattavia, kestäviä ja luotettavia latausratkaisuja, jotka on suunniteltu palvelemaan vuosien ajan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i-FI" sz="1400" kern="0">
                <a:solidFill>
                  <a:srgbClr val="000000"/>
                </a:solidFill>
                <a:latin typeface="Manrope" pitchFamily="2" charset="0"/>
              </a:rPr>
              <a:t>Yhtiö rakentaa omaa Pohjoismaista latausverkostoaan </a:t>
            </a:r>
            <a:r>
              <a:rPr lang="fi-FI" sz="1400" kern="0" err="1">
                <a:solidFill>
                  <a:srgbClr val="000000"/>
                </a:solidFill>
                <a:latin typeface="Manrope" pitchFamily="2" charset="0"/>
              </a:rPr>
              <a:t>Charging</a:t>
            </a:r>
            <a:r>
              <a:rPr lang="fi-FI" sz="1400" kern="0">
                <a:solidFill>
                  <a:srgbClr val="000000"/>
                </a:solidFill>
                <a:latin typeface="Manrope" pitchFamily="2" charset="0"/>
              </a:rPr>
              <a:t>-as-a-Service palvelumallilla, joka vapauttaa asiakkaan latausinvestoinneista sekä infran operoinnista ja huollosta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fi-FI" sz="1400" kern="0" err="1">
                <a:solidFill>
                  <a:srgbClr val="000000"/>
                </a:solidFill>
                <a:latin typeface="Manrope" pitchFamily="2" charset="0"/>
              </a:rPr>
              <a:t>Plugitin</a:t>
            </a:r>
            <a:r>
              <a:rPr lang="fi-FI" sz="1400" kern="0">
                <a:solidFill>
                  <a:srgbClr val="000000"/>
                </a:solidFill>
                <a:latin typeface="Manrope" pitchFamily="2" charset="0"/>
              </a:rPr>
              <a:t> omistavat CVC DIF (</a:t>
            </a:r>
            <a:r>
              <a:rPr lang="fi-FI" sz="1400" u="sng" kern="0">
                <a:solidFill>
                  <a:srgbClr val="000000"/>
                </a:solidFill>
                <a:latin typeface="Manrope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fi-FI" sz="1400" u="sng" kern="0" err="1">
                <a:solidFill>
                  <a:srgbClr val="000000"/>
                </a:solidFill>
                <a:latin typeface="Manrope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</a:t>
            </a:r>
            <a:r>
              <a:rPr lang="fi-FI" sz="1400" u="sng" kern="0" err="1">
                <a:solidFill>
                  <a:srgbClr val="000000"/>
                </a:solidFill>
                <a:latin typeface="Manrope" pitchFamily="2" charset="0"/>
              </a:rPr>
              <a:t>cvcdif.com</a:t>
            </a:r>
            <a:r>
              <a:rPr lang="fi-FI" sz="1400" kern="0">
                <a:solidFill>
                  <a:srgbClr val="000000"/>
                </a:solidFill>
                <a:latin typeface="Manrope" pitchFamily="2" charset="0"/>
              </a:rPr>
              <a:t>) sekä toimiva johto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4C4F8C-F324-8786-0EAD-EE4DB5E450E8}"/>
              </a:ext>
            </a:extLst>
          </p:cNvPr>
          <p:cNvGrpSpPr/>
          <p:nvPr/>
        </p:nvGrpSpPr>
        <p:grpSpPr>
          <a:xfrm>
            <a:off x="609600" y="5021516"/>
            <a:ext cx="6350000" cy="1058056"/>
            <a:chOff x="609600" y="4850694"/>
            <a:chExt cx="6350000" cy="10580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5B540F4-6842-0AB5-19C4-585368F7875E}"/>
                </a:ext>
              </a:extLst>
            </p:cNvPr>
            <p:cNvGrpSpPr/>
            <p:nvPr/>
          </p:nvGrpSpPr>
          <p:grpSpPr>
            <a:xfrm>
              <a:off x="609600" y="4850694"/>
              <a:ext cx="6350000" cy="1058056"/>
              <a:chOff x="1025017" y="3282362"/>
              <a:chExt cx="6350000" cy="1058056"/>
            </a:xfrm>
          </p:grpSpPr>
          <p:grpSp>
            <p:nvGrpSpPr>
              <p:cNvPr id="20" name="Group 9">
                <a:extLst>
                  <a:ext uri="{FF2B5EF4-FFF2-40B4-BE49-F238E27FC236}">
                    <a16:creationId xmlns:a16="http://schemas.microsoft.com/office/drawing/2014/main" id="{A86F69EF-43C1-4859-7451-8BC7D9882B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5017" y="3282362"/>
                <a:ext cx="6350000" cy="552450"/>
                <a:chOff x="0" y="0"/>
                <a:chExt cx="8000" cy="696"/>
              </a:xfrm>
            </p:grpSpPr>
            <p:sp>
              <p:nvSpPr>
                <p:cNvPr id="29" name="AutoShape 6">
                  <a:extLst>
                    <a:ext uri="{FF2B5EF4-FFF2-40B4-BE49-F238E27FC236}">
                      <a16:creationId xmlns:a16="http://schemas.microsoft.com/office/drawing/2014/main" id="{61E43D51-1A3F-46C9-0C07-649B01BEB4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5" y="0"/>
                  <a:ext cx="6415" cy="6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690E2">
                    <a:alpha val="70000"/>
                  </a:srgbClr>
                </a:solidFill>
                <a:ln w="25400" cap="flat">
                  <a:solidFill>
                    <a:srgbClr val="3690E2">
                      <a:alpha val="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fi-FI" sz="14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endParaRPr>
                </a:p>
              </p:txBody>
            </p:sp>
            <p:sp>
              <p:nvSpPr>
                <p:cNvPr id="30" name="AutoShape 8">
                  <a:extLst>
                    <a:ext uri="{FF2B5EF4-FFF2-40B4-BE49-F238E27FC236}">
                      <a16:creationId xmlns:a16="http://schemas.microsoft.com/office/drawing/2014/main" id="{7E2449A3-DE0D-62ED-BF73-3A4B5E3E5B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0" y="0"/>
                  <a:ext cx="8000" cy="69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690E2">
                    <a:alpha val="70000"/>
                  </a:srgbClr>
                </a:solidFill>
                <a:ln w="25400" cap="flat">
                  <a:solidFill>
                    <a:srgbClr val="000000">
                      <a:alpha val="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0" tIns="0" rIns="0" bIns="0" anchor="t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fi-FI" sz="14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endParaRPr>
                </a:p>
              </p:txBody>
            </p:sp>
          </p:grpSp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B28ECC06-ABBD-40EE-6C70-67BAFD0FE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5846" y="3895366"/>
                <a:ext cx="851609" cy="445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Plugit perustettu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i-FI" sz="1100" kern="0">
                  <a:solidFill>
                    <a:srgbClr val="000000"/>
                  </a:solidFill>
                  <a:latin typeface="Manrope" pitchFamily="2" charset="0"/>
                  <a:sym typeface="Gill Sans" charset="0"/>
                </a:endParaRPr>
              </a:p>
            </p:txBody>
          </p:sp>
          <p:sp>
            <p:nvSpPr>
              <p:cNvPr id="22" name="Rectangle 16">
                <a:extLst>
                  <a:ext uri="{FF2B5EF4-FFF2-40B4-BE49-F238E27FC236}">
                    <a16:creationId xmlns:a16="http://schemas.microsoft.com/office/drawing/2014/main" id="{B6EF08A4-8A96-D848-D5D8-D3605E378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6616" y="3493851"/>
                <a:ext cx="660839" cy="34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b="1" kern="0">
                    <a:solidFill>
                      <a:srgbClr val="FFFFFF"/>
                    </a:solidFill>
                    <a:latin typeface="Manrope" pitchFamily="2" charset="0"/>
                    <a:sym typeface="Gill Sans" charset="0"/>
                  </a:rPr>
                  <a:t>2012 &gt;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E8A221-142E-5892-E874-D7F4B168B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980" y="3493851"/>
                <a:ext cx="660839" cy="34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b="1" kern="0">
                    <a:solidFill>
                      <a:srgbClr val="FFFFFF"/>
                    </a:solidFill>
                    <a:latin typeface="Manrope" pitchFamily="2" charset="0"/>
                    <a:sym typeface="Gill Sans" charset="0"/>
                  </a:rPr>
                  <a:t>2016 &gt;</a:t>
                </a:r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BF7005F0-3A73-1319-3FB2-136AEDE34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2365" y="3493851"/>
                <a:ext cx="660839" cy="34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b="1" kern="0">
                    <a:solidFill>
                      <a:srgbClr val="FFFFFF"/>
                    </a:solidFill>
                    <a:latin typeface="Manrope" pitchFamily="2" charset="0"/>
                    <a:sym typeface="Gill Sans" charset="0"/>
                  </a:rPr>
                  <a:t>2022 &gt;</a:t>
                </a:r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A528F65D-2E75-AA7D-25DC-ED57E6EB42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037" y="3895366"/>
                <a:ext cx="1229992" cy="445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Operoidut latauspalvelut</a:t>
                </a:r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504CED2C-1957-EA07-F381-FE2326034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4172" y="3493851"/>
                <a:ext cx="660839" cy="3409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b="1" kern="0">
                    <a:solidFill>
                      <a:srgbClr val="FFFFFF"/>
                    </a:solidFill>
                    <a:latin typeface="Manrope" pitchFamily="2" charset="0"/>
                    <a:sym typeface="Gill Sans" charset="0"/>
                  </a:rPr>
                  <a:t>2020 &gt;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EDF0AE5-AB8D-6F31-725C-0E1D7FE4F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7528" y="3895366"/>
                <a:ext cx="1834979" cy="391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CVC DIF mukaan </a:t>
                </a:r>
                <a:r>
                  <a:rPr lang="fi-FI" sz="1100" kern="0" err="1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Plugitiin</a:t>
                </a:r>
                <a:r>
                  <a:rPr lang="fi-FI" sz="11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, mahdollistaen oman taseen investoinnit latausinfraan</a:t>
                </a:r>
              </a:p>
            </p:txBody>
          </p:sp>
          <p:sp>
            <p:nvSpPr>
              <p:cNvPr id="28" name="Rectangle 16">
                <a:extLst>
                  <a:ext uri="{FF2B5EF4-FFF2-40B4-BE49-F238E27FC236}">
                    <a16:creationId xmlns:a16="http://schemas.microsoft.com/office/drawing/2014/main" id="{0826CFB9-D0CD-A39F-633D-325C68C32A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4511" y="3895366"/>
                <a:ext cx="1600579" cy="445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 anchorCtr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fi-FI" sz="11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Lataaminen palveluna (</a:t>
                </a:r>
                <a:r>
                  <a:rPr lang="fi-FI" sz="1100" kern="0" err="1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Charging</a:t>
                </a:r>
                <a:r>
                  <a:rPr lang="fi-FI" sz="1100" kern="0">
                    <a:solidFill>
                      <a:srgbClr val="000000"/>
                    </a:solidFill>
                    <a:latin typeface="Manrope" pitchFamily="2" charset="0"/>
                    <a:sym typeface="Gill Sans" charset="0"/>
                  </a:rPr>
                  <a:t>-as-a-Service)</a:t>
                </a:r>
              </a:p>
            </p:txBody>
          </p:sp>
        </p:grpSp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CED057B-8777-0285-5D29-752B72EF6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894517" y="5044848"/>
              <a:ext cx="849007" cy="16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D4B74C1-14E6-512B-F459-056E5D384ADD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67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EFF3-E5F9-C439-7283-A46D69A5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Diplomityö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479F3-78E9-47B6-4C2B-A879B66D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Aihe</a:t>
            </a:r>
            <a:r>
              <a:rPr lang="en-US" dirty="0"/>
              <a:t>: </a:t>
            </a:r>
            <a:r>
              <a:rPr lang="fi-FI" dirty="0"/>
              <a:t>Sähköajoneuvojen latausasemien nopeiden laturien mitoitukseen vaikuttavat tekijät</a:t>
            </a:r>
          </a:p>
          <a:p>
            <a:pPr marL="1143000" lvl="1" indent="-457200"/>
            <a:r>
              <a:rPr lang="en-US" dirty="0" err="1"/>
              <a:t>Hidas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tai AC-</a:t>
            </a:r>
            <a:r>
              <a:rPr lang="en-US" dirty="0" err="1"/>
              <a:t>lataus</a:t>
            </a:r>
            <a:r>
              <a:rPr lang="en-US" dirty="0"/>
              <a:t>: max 22 </a:t>
            </a:r>
            <a:r>
              <a:rPr lang="en-US" dirty="0" err="1"/>
              <a:t>kilowatin</a:t>
            </a:r>
            <a:r>
              <a:rPr lang="en-US" dirty="0"/>
              <a:t> </a:t>
            </a:r>
            <a:r>
              <a:rPr lang="en-US" dirty="0" err="1"/>
              <a:t>tehoista</a:t>
            </a:r>
            <a:r>
              <a:rPr lang="en-US" dirty="0"/>
              <a:t> </a:t>
            </a:r>
            <a:r>
              <a:rPr lang="en-US" dirty="0" err="1"/>
              <a:t>latausta</a:t>
            </a:r>
            <a:endParaRPr lang="en-US" dirty="0"/>
          </a:p>
          <a:p>
            <a:pPr marL="1143000" lvl="1" indent="-457200"/>
            <a:r>
              <a:rPr lang="en-US" dirty="0" err="1"/>
              <a:t>Nopea</a:t>
            </a:r>
            <a:r>
              <a:rPr lang="en-US" dirty="0"/>
              <a:t> </a:t>
            </a:r>
            <a:r>
              <a:rPr lang="en-US" dirty="0" err="1"/>
              <a:t>lataus</a:t>
            </a:r>
            <a:r>
              <a:rPr lang="en-US" dirty="0"/>
              <a:t> tai DC-</a:t>
            </a:r>
            <a:r>
              <a:rPr lang="en-US" dirty="0" err="1"/>
              <a:t>lataus</a:t>
            </a:r>
            <a:r>
              <a:rPr lang="en-US" dirty="0"/>
              <a:t>: </a:t>
            </a:r>
            <a:r>
              <a:rPr lang="en-US" dirty="0" err="1"/>
              <a:t>yli</a:t>
            </a:r>
            <a:r>
              <a:rPr lang="en-US" dirty="0"/>
              <a:t> 22 </a:t>
            </a:r>
            <a:r>
              <a:rPr lang="en-US" dirty="0" err="1"/>
              <a:t>kilowatin</a:t>
            </a:r>
            <a:r>
              <a:rPr lang="en-US" dirty="0"/>
              <a:t> </a:t>
            </a:r>
            <a:r>
              <a:rPr lang="en-US" dirty="0" err="1"/>
              <a:t>tehoista</a:t>
            </a:r>
            <a:r>
              <a:rPr lang="en-US" dirty="0"/>
              <a:t> </a:t>
            </a:r>
            <a:r>
              <a:rPr lang="en-US" dirty="0" err="1"/>
              <a:t>latausta</a:t>
            </a:r>
            <a:endParaRPr lang="en-FI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Tavoitteena</a:t>
            </a:r>
            <a:r>
              <a:rPr lang="en-US" dirty="0"/>
              <a:t> </a:t>
            </a:r>
            <a:r>
              <a:rPr lang="en-US" dirty="0" err="1"/>
              <a:t>oli</a:t>
            </a:r>
            <a:r>
              <a:rPr lang="en-US" dirty="0"/>
              <a:t> </a:t>
            </a:r>
            <a:r>
              <a:rPr lang="en-US" dirty="0" err="1"/>
              <a:t>tunnistaa</a:t>
            </a:r>
            <a:r>
              <a:rPr lang="en-US" dirty="0"/>
              <a:t>, </a:t>
            </a:r>
            <a:r>
              <a:rPr lang="en-US" dirty="0" err="1"/>
              <a:t>mitkä</a:t>
            </a:r>
            <a:r>
              <a:rPr lang="en-US" dirty="0"/>
              <a:t> </a:t>
            </a:r>
            <a:r>
              <a:rPr lang="en-US" dirty="0" err="1"/>
              <a:t>tekijät</a:t>
            </a:r>
            <a:r>
              <a:rPr lang="en-US" dirty="0"/>
              <a:t> </a:t>
            </a:r>
            <a:r>
              <a:rPr lang="en-US" dirty="0" err="1"/>
              <a:t>selittivät</a:t>
            </a:r>
            <a:r>
              <a:rPr lang="en-US" dirty="0"/>
              <a:t> </a:t>
            </a:r>
            <a:r>
              <a:rPr lang="en-US" dirty="0" err="1"/>
              <a:t>eroja</a:t>
            </a:r>
            <a:r>
              <a:rPr lang="en-US" dirty="0"/>
              <a:t> </a:t>
            </a:r>
            <a:r>
              <a:rPr lang="en-US" dirty="0" err="1"/>
              <a:t>latausasemien</a:t>
            </a:r>
            <a:r>
              <a:rPr lang="en-US" dirty="0"/>
              <a:t> </a:t>
            </a:r>
            <a:r>
              <a:rPr lang="en-US" dirty="0" err="1"/>
              <a:t>nopeiden</a:t>
            </a:r>
            <a:r>
              <a:rPr lang="en-US" dirty="0"/>
              <a:t> </a:t>
            </a:r>
            <a:r>
              <a:rPr lang="en-US" dirty="0" err="1"/>
              <a:t>laturien</a:t>
            </a:r>
            <a:r>
              <a:rPr lang="en-US" dirty="0"/>
              <a:t> </a:t>
            </a:r>
            <a:r>
              <a:rPr lang="en-US" dirty="0" err="1"/>
              <a:t>mitoituksessa</a:t>
            </a:r>
            <a:endParaRPr lang="en-US" dirty="0"/>
          </a:p>
          <a:p>
            <a:pPr marL="1143000" lvl="1" indent="-457200"/>
            <a:r>
              <a:rPr lang="en-US" dirty="0" err="1"/>
              <a:t>Miksi</a:t>
            </a:r>
            <a:r>
              <a:rPr lang="en-US" dirty="0"/>
              <a:t> </a:t>
            </a:r>
            <a:r>
              <a:rPr lang="en-US" dirty="0" err="1"/>
              <a:t>yhdellä</a:t>
            </a:r>
            <a:r>
              <a:rPr lang="en-US" dirty="0"/>
              <a:t> </a:t>
            </a:r>
            <a:r>
              <a:rPr lang="en-US" dirty="0" err="1"/>
              <a:t>asemalla</a:t>
            </a:r>
            <a:r>
              <a:rPr lang="en-US" dirty="0"/>
              <a:t> on </a:t>
            </a:r>
            <a:r>
              <a:rPr lang="en-US" dirty="0" err="1"/>
              <a:t>enemmän</a:t>
            </a:r>
            <a:r>
              <a:rPr lang="en-US" dirty="0"/>
              <a:t> </a:t>
            </a:r>
            <a:r>
              <a:rPr lang="en-US" dirty="0" err="1"/>
              <a:t>nopeita</a:t>
            </a:r>
            <a:r>
              <a:rPr lang="en-US" dirty="0"/>
              <a:t> </a:t>
            </a:r>
            <a:r>
              <a:rPr lang="en-US" dirty="0" err="1"/>
              <a:t>latureja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toisella</a:t>
            </a:r>
            <a:r>
              <a:rPr lang="en-US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Työ</a:t>
            </a:r>
            <a:r>
              <a:rPr lang="en-US" dirty="0"/>
              <a:t> </a:t>
            </a:r>
            <a:r>
              <a:rPr lang="en-US" dirty="0" err="1"/>
              <a:t>toteutettiin</a:t>
            </a:r>
            <a:r>
              <a:rPr lang="en-US" dirty="0"/>
              <a:t> </a:t>
            </a:r>
            <a:r>
              <a:rPr lang="en-US" dirty="0" err="1"/>
              <a:t>rakentamalla</a:t>
            </a:r>
            <a:r>
              <a:rPr lang="en-US" dirty="0"/>
              <a:t> </a:t>
            </a:r>
            <a:r>
              <a:rPr lang="en-US" dirty="0" err="1"/>
              <a:t>ennustava</a:t>
            </a:r>
            <a:r>
              <a:rPr lang="en-US" dirty="0"/>
              <a:t> </a:t>
            </a:r>
            <a:r>
              <a:rPr lang="en-US" dirty="0" err="1"/>
              <a:t>koneoppimismalli</a:t>
            </a:r>
            <a:r>
              <a:rPr lang="en-US" dirty="0"/>
              <a:t>, </a:t>
            </a:r>
            <a:r>
              <a:rPr lang="en-US" dirty="0" err="1"/>
              <a:t>jonka</a:t>
            </a:r>
            <a:r>
              <a:rPr lang="en-US" dirty="0"/>
              <a:t> </a:t>
            </a:r>
            <a:r>
              <a:rPr lang="en-US" dirty="0" err="1"/>
              <a:t>ennustuksia</a:t>
            </a:r>
            <a:r>
              <a:rPr lang="en-US" dirty="0"/>
              <a:t> </a:t>
            </a:r>
            <a:r>
              <a:rPr lang="en-US" dirty="0" err="1"/>
              <a:t>tulkittiin</a:t>
            </a:r>
            <a:r>
              <a:rPr lang="en-US" dirty="0"/>
              <a:t> SHAP-</a:t>
            </a:r>
            <a:r>
              <a:rPr lang="en-US" dirty="0" err="1"/>
              <a:t>mallin</a:t>
            </a:r>
            <a:r>
              <a:rPr lang="en-US" dirty="0"/>
              <a:t> </a:t>
            </a:r>
            <a:r>
              <a:rPr lang="en-US" dirty="0" err="1"/>
              <a:t>avulla</a:t>
            </a:r>
            <a:endParaRPr lang="en-US" dirty="0"/>
          </a:p>
          <a:p>
            <a:pPr marL="1143000" lvl="1" indent="-457200"/>
            <a:r>
              <a:rPr lang="en-US" dirty="0"/>
              <a:t>Mallin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ennustettiin</a:t>
            </a:r>
            <a:r>
              <a:rPr lang="en-US" dirty="0"/>
              <a:t> </a:t>
            </a:r>
            <a:r>
              <a:rPr lang="en-US" dirty="0" err="1"/>
              <a:t>aseman</a:t>
            </a:r>
            <a:r>
              <a:rPr lang="en-US" dirty="0"/>
              <a:t> </a:t>
            </a:r>
            <a:r>
              <a:rPr lang="en-US" dirty="0" err="1"/>
              <a:t>nopeiden</a:t>
            </a:r>
            <a:r>
              <a:rPr lang="en-US" dirty="0"/>
              <a:t> </a:t>
            </a:r>
            <a:r>
              <a:rPr lang="en-US" dirty="0" err="1"/>
              <a:t>laturien</a:t>
            </a:r>
            <a:r>
              <a:rPr lang="en-US" dirty="0"/>
              <a:t> </a:t>
            </a:r>
            <a:r>
              <a:rPr lang="en-US" dirty="0" err="1"/>
              <a:t>määrää</a:t>
            </a:r>
            <a:endParaRPr lang="en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A719-4B02-3635-05E4-CBBE2B61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1FCE-855F-8C43-B8BC-749D48A9C592}" type="datetime1">
              <a:rPr lang="fi-FI" smtClean="0"/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2A90-4F25-17D2-B873-DB5D7AAB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42D6-5499-BB6F-209D-06E2FBFE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D4572-988A-CB47-B703-5FE3D662D3AC}" type="slidenum">
              <a:rPr lang="en-FI" smtClean="0"/>
              <a:t>8</a:t>
            </a:fld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F5887-8965-174B-1F5C-6B50046EC2C8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3422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F8F-1325-9FC2-9296-7DF1EA29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Metodologia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BCFD78-F3FB-8190-F091-349469E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63410" cy="435133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Työ</a:t>
            </a:r>
            <a:r>
              <a:rPr lang="en-US" dirty="0"/>
              <a:t> </a:t>
            </a:r>
            <a:r>
              <a:rPr lang="en-US" dirty="0" err="1"/>
              <a:t>alkoi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keräämisellä</a:t>
            </a:r>
            <a:r>
              <a:rPr lang="en-US" dirty="0"/>
              <a:t> ja </a:t>
            </a:r>
            <a:r>
              <a:rPr lang="en-US" dirty="0" err="1"/>
              <a:t>käsittelemisellä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Yhteensä</a:t>
            </a:r>
            <a:r>
              <a:rPr lang="en-US" dirty="0"/>
              <a:t> 11 </a:t>
            </a:r>
            <a:r>
              <a:rPr lang="en-US" dirty="0" err="1"/>
              <a:t>erilaista</a:t>
            </a:r>
            <a:r>
              <a:rPr lang="en-US" dirty="0"/>
              <a:t> </a:t>
            </a:r>
            <a:r>
              <a:rPr lang="en-US" dirty="0" err="1"/>
              <a:t>koneoppimismallia</a:t>
            </a:r>
            <a:r>
              <a:rPr lang="en-US" dirty="0"/>
              <a:t> </a:t>
            </a:r>
            <a:r>
              <a:rPr lang="en-US" dirty="0" err="1"/>
              <a:t>testattiin</a:t>
            </a:r>
            <a:r>
              <a:rPr lang="en-US" dirty="0"/>
              <a:t> </a:t>
            </a:r>
            <a:r>
              <a:rPr lang="en-US" dirty="0" err="1"/>
              <a:t>työtä</a:t>
            </a:r>
            <a:r>
              <a:rPr lang="en-US" dirty="0"/>
              <a:t> </a:t>
            </a:r>
            <a:r>
              <a:rPr lang="en-US" dirty="0" err="1"/>
              <a:t>varten</a:t>
            </a:r>
            <a:endParaRPr lang="en-US" dirty="0"/>
          </a:p>
          <a:p>
            <a:pPr marL="1143000" lvl="1" indent="-457200"/>
            <a:r>
              <a:rPr lang="en-US" dirty="0" err="1"/>
              <a:t>Näistä</a:t>
            </a:r>
            <a:r>
              <a:rPr lang="en-US" dirty="0"/>
              <a:t> </a:t>
            </a:r>
            <a:r>
              <a:rPr lang="en-US" dirty="0" err="1"/>
              <a:t>valittiin</a:t>
            </a:r>
            <a:r>
              <a:rPr lang="en-US" dirty="0"/>
              <a:t> </a:t>
            </a:r>
            <a:r>
              <a:rPr lang="en-US" dirty="0" err="1"/>
              <a:t>neljä</a:t>
            </a:r>
            <a:r>
              <a:rPr lang="en-US" dirty="0"/>
              <a:t> </a:t>
            </a:r>
            <a:r>
              <a:rPr lang="en-US" dirty="0" err="1"/>
              <a:t>parhaiten</a:t>
            </a:r>
            <a:r>
              <a:rPr lang="en-US" dirty="0"/>
              <a:t> </a:t>
            </a:r>
            <a:r>
              <a:rPr lang="en-US" dirty="0" err="1"/>
              <a:t>suoriutunutta</a:t>
            </a:r>
            <a:r>
              <a:rPr lang="en-US" dirty="0"/>
              <a:t> </a:t>
            </a:r>
            <a:r>
              <a:rPr lang="en-US" dirty="0" err="1"/>
              <a:t>mallia</a:t>
            </a:r>
            <a:r>
              <a:rPr lang="en-US" dirty="0"/>
              <a:t>, </a:t>
            </a:r>
            <a:r>
              <a:rPr lang="en-US" dirty="0" err="1"/>
              <a:t>joita</a:t>
            </a:r>
            <a:r>
              <a:rPr lang="en-US" dirty="0"/>
              <a:t> </a:t>
            </a:r>
            <a:r>
              <a:rPr lang="en-US" dirty="0" err="1"/>
              <a:t>kehitettiin</a:t>
            </a:r>
            <a:r>
              <a:rPr lang="en-US" dirty="0"/>
              <a:t> </a:t>
            </a:r>
            <a:r>
              <a:rPr lang="en-US" dirty="0" err="1"/>
              <a:t>eteenpäin</a:t>
            </a:r>
            <a:r>
              <a:rPr lang="en-US" dirty="0"/>
              <a:t> ja </a:t>
            </a:r>
            <a:r>
              <a:rPr lang="en-US" dirty="0" err="1"/>
              <a:t>joista</a:t>
            </a:r>
            <a:r>
              <a:rPr lang="en-US" dirty="0"/>
              <a:t> </a:t>
            </a:r>
            <a:r>
              <a:rPr lang="en-US" dirty="0" err="1"/>
              <a:t>lopulta</a:t>
            </a:r>
            <a:r>
              <a:rPr lang="en-US" dirty="0"/>
              <a:t> </a:t>
            </a:r>
            <a:r>
              <a:rPr lang="en-US" dirty="0" err="1"/>
              <a:t>valittiin</a:t>
            </a:r>
            <a:r>
              <a:rPr lang="en-US" dirty="0"/>
              <a:t> </a:t>
            </a:r>
            <a:r>
              <a:rPr lang="en-US" dirty="0" err="1"/>
              <a:t>yksi</a:t>
            </a:r>
            <a:r>
              <a:rPr lang="en-US" dirty="0"/>
              <a:t> SHAP-</a:t>
            </a:r>
            <a:r>
              <a:rPr lang="en-US" dirty="0" err="1"/>
              <a:t>mallilla</a:t>
            </a:r>
            <a:r>
              <a:rPr lang="en-US" dirty="0"/>
              <a:t> </a:t>
            </a:r>
            <a:r>
              <a:rPr lang="en-US" dirty="0" err="1"/>
              <a:t>tulkittavaksi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Malleja</a:t>
            </a:r>
            <a:r>
              <a:rPr lang="en-US" dirty="0"/>
              <a:t> </a:t>
            </a:r>
            <a:r>
              <a:rPr lang="en-US" dirty="0" err="1"/>
              <a:t>arvioitiin</a:t>
            </a:r>
            <a:r>
              <a:rPr lang="en-US" dirty="0"/>
              <a:t> </a:t>
            </a:r>
            <a:r>
              <a:rPr lang="en-US" dirty="0" err="1"/>
              <a:t>kahden</a:t>
            </a:r>
            <a:r>
              <a:rPr lang="en-US" dirty="0"/>
              <a:t> 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mittarin</a:t>
            </a:r>
            <a:r>
              <a:rPr lang="en-US" dirty="0"/>
              <a:t> </a:t>
            </a:r>
            <a:r>
              <a:rPr lang="en-US" dirty="0" err="1"/>
              <a:t>avulla</a:t>
            </a:r>
            <a:endParaRPr lang="en-US" dirty="0"/>
          </a:p>
          <a:p>
            <a:pPr marL="1143000" lvl="1" indent="-457200"/>
            <a:r>
              <a:rPr lang="en-US" dirty="0"/>
              <a:t>MAE (mean absolute error) = </a:t>
            </a:r>
            <a:r>
              <a:rPr lang="en-US" dirty="0" err="1"/>
              <a:t>keskimääräinen</a:t>
            </a:r>
            <a:r>
              <a:rPr lang="en-US" dirty="0"/>
              <a:t> </a:t>
            </a:r>
            <a:r>
              <a:rPr lang="en-US" dirty="0" err="1"/>
              <a:t>virhe</a:t>
            </a:r>
            <a:r>
              <a:rPr lang="en-US" dirty="0"/>
              <a:t> </a:t>
            </a:r>
            <a:r>
              <a:rPr lang="en-US" dirty="0" err="1"/>
              <a:t>ennustettujen</a:t>
            </a:r>
            <a:r>
              <a:rPr lang="en-US" dirty="0"/>
              <a:t> ja </a:t>
            </a:r>
            <a:r>
              <a:rPr lang="en-US" dirty="0" err="1"/>
              <a:t>todellisten</a:t>
            </a:r>
            <a:r>
              <a:rPr lang="en-US" dirty="0"/>
              <a:t> </a:t>
            </a:r>
            <a:r>
              <a:rPr lang="en-US" dirty="0" err="1"/>
              <a:t>arvojen</a:t>
            </a:r>
            <a:r>
              <a:rPr lang="en-US" dirty="0"/>
              <a:t> </a:t>
            </a:r>
            <a:r>
              <a:rPr lang="en-US" dirty="0" err="1"/>
              <a:t>välillä</a:t>
            </a:r>
            <a:endParaRPr lang="en-US" dirty="0"/>
          </a:p>
          <a:p>
            <a:pPr marL="1143000" lvl="1" indent="-457200"/>
            <a:r>
              <a:rPr lang="en-US" dirty="0"/>
              <a:t>R^2 (</a:t>
            </a:r>
            <a:r>
              <a:rPr lang="en-US" dirty="0" err="1"/>
              <a:t>determinaatiokerroin</a:t>
            </a:r>
            <a:r>
              <a:rPr lang="en-US" dirty="0"/>
              <a:t>) = </a:t>
            </a:r>
            <a:r>
              <a:rPr lang="en-US" dirty="0" err="1"/>
              <a:t>kuvaa</a:t>
            </a:r>
            <a:r>
              <a:rPr lang="en-US" dirty="0"/>
              <a:t> </a:t>
            </a:r>
            <a:r>
              <a:rPr lang="en-US" dirty="0" err="1"/>
              <a:t>kuinka</a:t>
            </a:r>
            <a:r>
              <a:rPr lang="en-US" dirty="0"/>
              <a:t> </a:t>
            </a:r>
            <a:r>
              <a:rPr lang="en-US" dirty="0" err="1"/>
              <a:t>hyvin</a:t>
            </a:r>
            <a:r>
              <a:rPr lang="en-US" dirty="0"/>
              <a:t> </a:t>
            </a:r>
            <a:r>
              <a:rPr lang="en-US" dirty="0" err="1"/>
              <a:t>malli</a:t>
            </a:r>
            <a:r>
              <a:rPr lang="en-US" dirty="0"/>
              <a:t> </a:t>
            </a:r>
            <a:r>
              <a:rPr lang="en-US" dirty="0" err="1"/>
              <a:t>sopii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 </a:t>
            </a:r>
            <a:r>
              <a:rPr lang="en-US" dirty="0" err="1"/>
              <a:t>varianssiin</a:t>
            </a:r>
            <a:r>
              <a:rPr lang="en-US" dirty="0"/>
              <a:t>; </a:t>
            </a:r>
            <a:r>
              <a:rPr lang="en-US" dirty="0" err="1"/>
              <a:t>vaihteluväli</a:t>
            </a:r>
            <a:r>
              <a:rPr lang="en-US" dirty="0"/>
              <a:t> 0-1, </a:t>
            </a:r>
            <a:r>
              <a:rPr lang="en-US" dirty="0" err="1"/>
              <a:t>lähempänä</a:t>
            </a:r>
            <a:r>
              <a:rPr lang="en-US" dirty="0"/>
              <a:t> 1 </a:t>
            </a:r>
            <a:r>
              <a:rPr lang="en-US" dirty="0" err="1"/>
              <a:t>parempi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6C86-88BA-E5B0-331E-B1CE300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8691FCE-855F-8C43-B8BC-749D48A9C592}" type="datetime1">
              <a:rPr lang="fi-FI" smtClean="0"/>
              <a:pPr>
                <a:spcAft>
                  <a:spcPts val="600"/>
                </a:spcAft>
              </a:pPr>
              <a:t>8.4.2025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EDFE-BA27-313A-580F-153274FB0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b="1" dirty="0"/>
              <a:t>Plugit Finland Oy </a:t>
            </a:r>
            <a:r>
              <a:rPr lang="en-GB" dirty="0"/>
              <a:t>– Electrifying Businesses | Tel. +358 (0)207 350 330 | </a:t>
            </a:r>
            <a:r>
              <a:rPr lang="en-GB" b="1" dirty="0"/>
              <a:t>www.plugit.fi</a:t>
            </a:r>
            <a:endParaRPr lang="en-FI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C910-1A83-995B-73D5-1F00875D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A3D4572-988A-CB47-B703-5FE3D662D3AC}" type="slidenum">
              <a:rPr lang="en-FI" smtClean="0"/>
              <a:pPr>
                <a:spcAft>
                  <a:spcPts val="600"/>
                </a:spcAft>
              </a:pPr>
              <a:t>9</a:t>
            </a:fld>
            <a:endParaRPr lang="en-FI"/>
          </a:p>
        </p:txBody>
      </p:sp>
      <p:pic>
        <p:nvPicPr>
          <p:cNvPr id="8" name="Content Placeholder 7" descr="A screenshot of a phone&#10;&#10;Description automatically generated">
            <a:extLst>
              <a:ext uri="{FF2B5EF4-FFF2-40B4-BE49-F238E27FC236}">
                <a16:creationId xmlns:a16="http://schemas.microsoft.com/office/drawing/2014/main" id="{689B27A9-08CC-183B-2632-2BE9515A1A6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801610" y="614362"/>
            <a:ext cx="4222750" cy="5629275"/>
          </a:xfrm>
          <a:solidFill>
            <a:schemeClr val="bg1"/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4E1E0C-5FE6-D9E2-045D-EE230283A24F}"/>
              </a:ext>
            </a:extLst>
          </p:cNvPr>
          <p:cNvSpPr/>
          <p:nvPr/>
        </p:nvSpPr>
        <p:spPr>
          <a:xfrm>
            <a:off x="1309511" y="6416763"/>
            <a:ext cx="1919112" cy="244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874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theme/theme1.xml><?xml version="1.0" encoding="utf-8"?>
<a:theme xmlns:a="http://schemas.openxmlformats.org/drawingml/2006/main" name="Plugit 2_0-Ligh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E94C540F-451E-684B-B835-C05257922836}" vid="{43DBAE01-4910-154B-A866-6748871CF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ee0018-5942-44d6-a649-9714e532f0b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C43C7A83A3FE4FA988C11296073DF5" ma:contentTypeVersion="10" ma:contentTypeDescription="Create a new document." ma:contentTypeScope="" ma:versionID="4f4d87be4673edad8168c986a339b39b">
  <xsd:schema xmlns:xsd="http://www.w3.org/2001/XMLSchema" xmlns:xs="http://www.w3.org/2001/XMLSchema" xmlns:p="http://schemas.microsoft.com/office/2006/metadata/properties" xmlns:ns3="c5ee0018-5942-44d6-a649-9714e532f0bd" targetNamespace="http://schemas.microsoft.com/office/2006/metadata/properties" ma:root="true" ma:fieldsID="d5c7f07ca52c9740130c921113c8841c" ns3:_="">
    <xsd:import namespace="c5ee0018-5942-44d6-a649-9714e532f0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e0018-5942-44d6-a649-9714e532f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938964-D066-4B77-AECA-84C5F5D57236}">
  <ds:schemaRefs>
    <ds:schemaRef ds:uri="c5ee0018-5942-44d6-a649-9714e532f0bd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3A206BB-67ED-4FD5-A5AC-A2397D1862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ee0018-5942-44d6-a649-9714e532f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5EF2D-B4F9-4E96-91B3-97E7DD48E7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Plugit_2_Template_FI_v1_02</Template>
  <TotalTime>6195</TotalTime>
  <Words>1848</Words>
  <Application>Microsoft Office PowerPoint</Application>
  <PresentationFormat>Widescreen</PresentationFormat>
  <Paragraphs>317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Calibri</vt:lpstr>
      <vt:lpstr>Manrope</vt:lpstr>
      <vt:lpstr>Manrope Medium</vt:lpstr>
      <vt:lpstr>Wingdings</vt:lpstr>
      <vt:lpstr>Plugit 2_0-Light</vt:lpstr>
      <vt:lpstr>DATATIE - Vierailuluento</vt:lpstr>
      <vt:lpstr>Agenda</vt:lpstr>
      <vt:lpstr>Vierailuluennon materiaalit</vt:lpstr>
      <vt:lpstr>Esittely - opinnot</vt:lpstr>
      <vt:lpstr>Esittely - työt</vt:lpstr>
      <vt:lpstr>Mitä kannattaa opiskella?</vt:lpstr>
      <vt:lpstr>Plugit Sähköistämässä liikennettä vuodesta 2012</vt:lpstr>
      <vt:lpstr>Diplomityö</vt:lpstr>
      <vt:lpstr>Metodologia</vt:lpstr>
      <vt:lpstr>Käytetty data</vt:lpstr>
      <vt:lpstr>Käytetty data</vt:lpstr>
      <vt:lpstr>Käytetty data</vt:lpstr>
      <vt:lpstr>Koneoppimismallien selitettävyys</vt:lpstr>
      <vt:lpstr>Koneoppimismallien selitettävyys</vt:lpstr>
      <vt:lpstr>Koneoppimismallien selitettävyys</vt:lpstr>
      <vt:lpstr>Selitettävä tekoäly (explainable AI, XAI )</vt:lpstr>
      <vt:lpstr>SHAP-malli</vt:lpstr>
      <vt:lpstr>SHAP-malli</vt:lpstr>
      <vt:lpstr>SHAP-malli</vt:lpstr>
      <vt:lpstr>SHAP mallin tulokset</vt:lpstr>
      <vt:lpstr>SHAP mallin tulokset</vt:lpstr>
      <vt:lpstr>PowerPoint Presentation</vt:lpstr>
      <vt:lpstr>Seuraavaksi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Josefiina Aitalaakso</dc:creator>
  <cp:lastModifiedBy>Josefiina Aitalaakso</cp:lastModifiedBy>
  <cp:revision>5</cp:revision>
  <dcterms:created xsi:type="dcterms:W3CDTF">2025-01-03T12:20:06Z</dcterms:created>
  <dcterms:modified xsi:type="dcterms:W3CDTF">2025-04-08T12:55:02Z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0x010100CBC43C7A83A3FE4FA988C11296073DF5</vt:lpwstr>
  </property>
  <property fmtid="{D5CDD505-2E9C-101B-9397-08002B2CF9AE}" pid="3" name="MSIP_Label_97bfad53-3ab6-4cbc-b7be-0a769501bb38_Enabled">
    <vt:lpwstr>true</vt:lpwstr>
  </property>
  <property fmtid="{D5CDD505-2E9C-101B-9397-08002B2CF9AE}" pid="4" name="MSIP_Label_97bfad53-3ab6-4cbc-b7be-0a769501bb38_SetDate">
    <vt:lpwstr>2024-11-06T09:04:40Z</vt:lpwstr>
  </property>
  <property fmtid="{D5CDD505-2E9C-101B-9397-08002B2CF9AE}" pid="5" name="MSIP_Label_97bfad53-3ab6-4cbc-b7be-0a769501bb38_Method">
    <vt:lpwstr>Standard</vt:lpwstr>
  </property>
  <property fmtid="{D5CDD505-2E9C-101B-9397-08002B2CF9AE}" pid="6" name="MSIP_Label_97bfad53-3ab6-4cbc-b7be-0a769501bb38_Name">
    <vt:lpwstr>Internal</vt:lpwstr>
  </property>
  <property fmtid="{D5CDD505-2E9C-101B-9397-08002B2CF9AE}" pid="7" name="MSIP_Label_97bfad53-3ab6-4cbc-b7be-0a769501bb38_SiteId">
    <vt:lpwstr>2eb05cc9-0bee-43c0-b803-92372f85c514</vt:lpwstr>
  </property>
  <property fmtid="{D5CDD505-2E9C-101B-9397-08002B2CF9AE}" pid="8" name="MSIP_Label_97bfad53-3ab6-4cbc-b7be-0a769501bb38_ActionId">
    <vt:lpwstr>378ca5b3-94ae-47fd-8ee8-c510139cfeb3</vt:lpwstr>
  </property>
  <property fmtid="{D5CDD505-2E9C-101B-9397-08002B2CF9AE}" pid="9" name="MSIP_Label_97bfad53-3ab6-4cbc-b7be-0a769501bb38_ContentBits">
    <vt:lpwstr>2</vt:lpwstr>
  </property>
  <property fmtid="{D5CDD505-2E9C-101B-9397-08002B2CF9AE}" pid="10" name="ClassificationContentMarkingFooterLocations">
    <vt:lpwstr>Plugit 2_0-Dark:11\Plugit 2_0-Light:8</vt:lpwstr>
  </property>
  <property fmtid="{D5CDD505-2E9C-101B-9397-08002B2CF9AE}" pid="11" name="ClassificationContentMarkingFooterText">
    <vt:lpwstr>Internal - company &amp; collaboration use</vt:lpwstr>
  </property>
  <property fmtid="{D5CDD505-2E9C-101B-9397-08002B2CF9AE}" pid="12" name="MediaServiceImageTags">
    <vt:lpwstr/>
  </property>
</Properties>
</file>