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263"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0"/>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9/7/22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734C7-E811-92C7-56CF-84F126A518F1}"/>
              </a:ext>
            </a:extLst>
          </p:cNvPr>
          <p:cNvSpPr>
            <a:spLocks noGrp="1"/>
          </p:cNvSpPr>
          <p:nvPr>
            <p:ph type="ctrTitle"/>
          </p:nvPr>
        </p:nvSpPr>
        <p:spPr/>
        <p:txBody>
          <a:bodyPr>
            <a:normAutofit/>
          </a:bodyPr>
          <a:lstStyle/>
          <a:p>
            <a:r>
              <a:rPr lang="es-ES" sz="6000" dirty="0"/>
              <a:t>PAR</a:t>
            </a:r>
          </a:p>
        </p:txBody>
      </p:sp>
      <p:sp>
        <p:nvSpPr>
          <p:cNvPr id="3" name="Subtítulo 2">
            <a:extLst>
              <a:ext uri="{FF2B5EF4-FFF2-40B4-BE49-F238E27FC236}">
                <a16:creationId xmlns:a16="http://schemas.microsoft.com/office/drawing/2014/main" id="{016F2596-3D5C-29E2-2CD7-D3DF6F14D509}"/>
              </a:ext>
            </a:extLst>
          </p:cNvPr>
          <p:cNvSpPr>
            <a:spLocks noGrp="1"/>
          </p:cNvSpPr>
          <p:nvPr>
            <p:ph type="subTitle" idx="1"/>
          </p:nvPr>
        </p:nvSpPr>
        <p:spPr/>
        <p:txBody>
          <a:bodyPr>
            <a:normAutofit/>
          </a:bodyPr>
          <a:lstStyle/>
          <a:p>
            <a:r>
              <a:rPr lang="es-ES" sz="3200" dirty="0"/>
              <a:t>Tema 1 Redes de comunicaciones.</a:t>
            </a:r>
          </a:p>
        </p:txBody>
      </p:sp>
    </p:spTree>
    <p:extLst>
      <p:ext uri="{BB962C8B-B14F-4D97-AF65-F5344CB8AC3E}">
        <p14:creationId xmlns:p14="http://schemas.microsoft.com/office/powerpoint/2010/main" val="380484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dirty="0">
                <a:effectLst/>
                <a:latin typeface="Arial" panose="020B0604020202020204" pitchFamily="34" charset="0"/>
              </a:rPr>
              <a:t>En la industria en general, es de vital importancia la </a:t>
            </a:r>
            <a:r>
              <a:rPr lang="es-ES" sz="1800" dirty="0" err="1">
                <a:effectLst/>
                <a:latin typeface="Arial" panose="020B0604020202020204" pitchFamily="34" charset="0"/>
              </a:rPr>
              <a:t>estandarización</a:t>
            </a:r>
            <a:r>
              <a:rPr lang="es-ES" sz="1800" dirty="0">
                <a:effectLst/>
                <a:latin typeface="Arial" panose="020B0604020202020204" pitchFamily="34" charset="0"/>
              </a:rPr>
              <a:t>. Resulta evidente que si cada fabricante define sus propios tipos de tornillos, sistemas de </a:t>
            </a:r>
            <a:r>
              <a:rPr lang="es-ES" sz="1800" dirty="0" err="1">
                <a:effectLst/>
                <a:latin typeface="Arial" panose="020B0604020202020204" pitchFamily="34" charset="0"/>
              </a:rPr>
              <a:t>conexión</a:t>
            </a:r>
            <a:r>
              <a:rPr lang="es-ES" sz="1800" dirty="0">
                <a:effectLst/>
                <a:latin typeface="Arial" panose="020B0604020202020204" pitchFamily="34" charset="0"/>
              </a:rPr>
              <a:t> a la red </a:t>
            </a:r>
            <a:r>
              <a:rPr lang="es-ES" sz="1800" dirty="0" err="1">
                <a:effectLst/>
                <a:latin typeface="Arial" panose="020B0604020202020204" pitchFamily="34" charset="0"/>
              </a:rPr>
              <a:t>eléctrica</a:t>
            </a:r>
            <a:r>
              <a:rPr lang="es-ES" sz="1800" dirty="0">
                <a:effectLst/>
                <a:latin typeface="Arial" panose="020B0604020202020204" pitchFamily="34" charset="0"/>
              </a:rPr>
              <a:t>, etc.., podemos encontrarnos con gran cantidad de problemas, e incluso con la imposibilidad de operar y mantener esos dispositivos de forma adecuada. </a:t>
            </a:r>
          </a:p>
          <a:p>
            <a:r>
              <a:rPr lang="es-ES" sz="1800" dirty="0">
                <a:effectLst/>
                <a:latin typeface="Arial" panose="020B0604020202020204" pitchFamily="34" charset="0"/>
              </a:rPr>
              <a:t>Los </a:t>
            </a:r>
            <a:r>
              <a:rPr lang="es-ES" sz="1800" dirty="0" err="1">
                <a:effectLst/>
                <a:latin typeface="Arial" panose="020B0604020202020204" pitchFamily="34" charset="0"/>
              </a:rPr>
              <a:t>estándares</a:t>
            </a:r>
            <a:r>
              <a:rPr lang="es-ES" sz="1800" dirty="0">
                <a:effectLst/>
                <a:latin typeface="Arial" panose="020B0604020202020204" pitchFamily="34" charset="0"/>
              </a:rPr>
              <a:t> ofrecen a las empresas y a los clientes la </a:t>
            </a:r>
            <a:r>
              <a:rPr lang="es-ES" sz="1800" dirty="0" err="1">
                <a:effectLst/>
                <a:latin typeface="Arial" panose="020B0604020202020204" pitchFamily="34" charset="0"/>
              </a:rPr>
              <a:t>garantía</a:t>
            </a:r>
            <a:r>
              <a:rPr lang="es-ES" sz="1800" dirty="0">
                <a:effectLst/>
                <a:latin typeface="Arial" panose="020B0604020202020204" pitchFamily="34" charset="0"/>
              </a:rPr>
              <a:t> de que dos dispositivos destinados para la misma tarea, fabricados en distintos </a:t>
            </a:r>
            <a:r>
              <a:rPr lang="es-ES" sz="1800" dirty="0" err="1">
                <a:effectLst/>
                <a:latin typeface="Arial" panose="020B0604020202020204" pitchFamily="34" charset="0"/>
              </a:rPr>
              <a:t>países</a:t>
            </a:r>
            <a:r>
              <a:rPr lang="es-ES" sz="1800" dirty="0">
                <a:effectLst/>
                <a:latin typeface="Arial" panose="020B0604020202020204" pitchFamily="34" charset="0"/>
              </a:rPr>
              <a:t>, pero cumpliendo las normas vigente en el </a:t>
            </a:r>
            <a:r>
              <a:rPr lang="es-ES" sz="1800" dirty="0" err="1">
                <a:effectLst/>
                <a:latin typeface="Arial" panose="020B0604020202020204" pitchFamily="34" charset="0"/>
              </a:rPr>
              <a:t>país</a:t>
            </a:r>
            <a:r>
              <a:rPr lang="es-ES" sz="1800" dirty="0">
                <a:effectLst/>
                <a:latin typeface="Arial" panose="020B0604020202020204" pitchFamily="34" charset="0"/>
              </a:rPr>
              <a:t> donde se comercialicen, </a:t>
            </a:r>
            <a:r>
              <a:rPr lang="es-ES" sz="1800" dirty="0" err="1">
                <a:effectLst/>
                <a:latin typeface="Arial" panose="020B0604020202020204" pitchFamily="34" charset="0"/>
              </a:rPr>
              <a:t>podrán</a:t>
            </a:r>
            <a:r>
              <a:rPr lang="es-ES" sz="1800" dirty="0">
                <a:effectLst/>
                <a:latin typeface="Arial" panose="020B0604020202020204" pitchFamily="34" charset="0"/>
              </a:rPr>
              <a:t> ser utilizados de forma similar y sin costos inesperados. </a:t>
            </a:r>
            <a:endParaRPr lang="es-ES" sz="1400" dirty="0"/>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76412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3.1. ESTANDARES Y SISTEMAS ABIERTOS</a:t>
            </a:r>
          </a:p>
          <a:p>
            <a:r>
              <a:rPr lang="es-ES" sz="1800" dirty="0">
                <a:effectLst/>
                <a:latin typeface="Arial" panose="020B0604020202020204" pitchFamily="34" charset="0"/>
              </a:rPr>
              <a:t>En la industria podemos encontrar dos tipos de </a:t>
            </a:r>
            <a:r>
              <a:rPr lang="es-ES" sz="1800" dirty="0" err="1">
                <a:effectLst/>
                <a:latin typeface="Arial" panose="020B0604020202020204" pitchFamily="34" charset="0"/>
              </a:rPr>
              <a:t>estándares</a:t>
            </a:r>
            <a:r>
              <a:rPr lang="es-ES" sz="1800" dirty="0">
                <a:effectLst/>
                <a:latin typeface="Arial" panose="020B0604020202020204" pitchFamily="34" charset="0"/>
              </a:rPr>
              <a:t> </a:t>
            </a:r>
          </a:p>
          <a:p>
            <a:pPr lvl="1"/>
            <a:r>
              <a:rPr lang="es-ES" sz="1800" dirty="0">
                <a:latin typeface="Arial" panose="020B0604020202020204" pitchFamily="34" charset="0"/>
              </a:rPr>
              <a:t>De derecho (de iure): </a:t>
            </a:r>
            <a:r>
              <a:rPr lang="es-ES" sz="1800" b="0" i="0" dirty="0">
                <a:effectLst/>
                <a:latin typeface="segoe ui" panose="020B0502040204020203" pitchFamily="34" charset="0"/>
              </a:rPr>
              <a:t>estándares formales y legales acordados por algún organismo de estandarización autorizado.</a:t>
            </a:r>
          </a:p>
          <a:p>
            <a:pPr lvl="1"/>
            <a:r>
              <a:rPr lang="es-ES" sz="1800" dirty="0">
                <a:latin typeface="segoe ui" panose="020B0502040204020203" pitchFamily="34" charset="0"/>
              </a:rPr>
              <a:t>De facto: </a:t>
            </a:r>
            <a:r>
              <a:rPr lang="es-ES" sz="1800" b="0" i="0" dirty="0">
                <a:effectLst/>
                <a:latin typeface="segoe ui" panose="020B0502040204020203" pitchFamily="34" charset="0"/>
              </a:rPr>
              <a:t>estándares que aparecieron y se impusieron en el mercado.</a:t>
            </a:r>
            <a:endParaRPr lang="es-ES" sz="1800" dirty="0"/>
          </a:p>
          <a:p>
            <a:r>
              <a:rPr lang="es-ES" sz="1800" dirty="0">
                <a:effectLst/>
                <a:latin typeface="Arial" panose="020B0604020202020204" pitchFamily="34" charset="0"/>
              </a:rPr>
              <a:t>En ocasiones los </a:t>
            </a:r>
            <a:r>
              <a:rPr lang="es-ES" sz="1800" dirty="0" err="1">
                <a:effectLst/>
                <a:latin typeface="Arial" panose="020B0604020202020204" pitchFamily="34" charset="0"/>
              </a:rPr>
              <a:t>estándares</a:t>
            </a:r>
            <a:r>
              <a:rPr lang="es-ES" sz="1800" dirty="0">
                <a:effectLst/>
                <a:latin typeface="Arial" panose="020B0604020202020204" pitchFamily="34" charset="0"/>
              </a:rPr>
              <a:t> “de facto” acaban siendo plasmados en </a:t>
            </a:r>
            <a:r>
              <a:rPr lang="es-ES" sz="1800" dirty="0" err="1">
                <a:effectLst/>
                <a:latin typeface="Arial" panose="020B0604020202020204" pitchFamily="34" charset="0"/>
              </a:rPr>
              <a:t>estándares</a:t>
            </a:r>
            <a:r>
              <a:rPr lang="es-ES" sz="1800" dirty="0">
                <a:effectLst/>
                <a:latin typeface="Arial" panose="020B0604020202020204" pitchFamily="34" charset="0"/>
              </a:rPr>
              <a:t> “de iure” cuando un organismo de </a:t>
            </a:r>
            <a:r>
              <a:rPr lang="es-ES" sz="1800" dirty="0" err="1">
                <a:effectLst/>
                <a:latin typeface="Arial" panose="020B0604020202020204" pitchFamily="34" charset="0"/>
              </a:rPr>
              <a:t>estandarización</a:t>
            </a:r>
            <a:r>
              <a:rPr lang="es-ES" sz="1800" dirty="0">
                <a:effectLst/>
                <a:latin typeface="Arial" panose="020B0604020202020204" pitchFamily="34" charset="0"/>
              </a:rPr>
              <a:t> acepta su amplia </a:t>
            </a:r>
            <a:r>
              <a:rPr lang="es-ES" sz="1800" dirty="0" err="1">
                <a:effectLst/>
                <a:latin typeface="Arial" panose="020B0604020202020204" pitchFamily="34" charset="0"/>
              </a:rPr>
              <a:t>utilización</a:t>
            </a:r>
            <a:r>
              <a:rPr lang="es-ES" sz="1800" dirty="0">
                <a:effectLst/>
                <a:latin typeface="Arial" panose="020B0604020202020204" pitchFamily="34" charset="0"/>
              </a:rPr>
              <a:t> en el mercado y decide plasmarlo en una norma. </a:t>
            </a:r>
            <a:endParaRPr lang="es-ES" sz="1400" dirty="0"/>
          </a:p>
          <a:p>
            <a:r>
              <a:rPr lang="es-ES" sz="1800" dirty="0">
                <a:effectLst/>
                <a:latin typeface="Arial" panose="020B0604020202020204" pitchFamily="34" charset="0"/>
              </a:rPr>
              <a:t>Existen muchos motivos por los cuales aparecen </a:t>
            </a:r>
            <a:r>
              <a:rPr lang="es-ES" sz="1800" dirty="0" err="1">
                <a:effectLst/>
                <a:latin typeface="Arial" panose="020B0604020202020204" pitchFamily="34" charset="0"/>
              </a:rPr>
              <a:t>estándares</a:t>
            </a:r>
            <a:r>
              <a:rPr lang="es-ES" sz="1800" dirty="0">
                <a:effectLst/>
                <a:latin typeface="Arial" panose="020B0604020202020204" pitchFamily="34" charset="0"/>
              </a:rPr>
              <a:t> de facto. En ocasiones se deben a la </a:t>
            </a:r>
            <a:r>
              <a:rPr lang="es-ES" sz="1800" dirty="0" err="1">
                <a:effectLst/>
                <a:latin typeface="Arial" panose="020B0604020202020204" pitchFamily="34" charset="0"/>
              </a:rPr>
              <a:t>innovación</a:t>
            </a:r>
            <a:r>
              <a:rPr lang="es-ES" sz="1800" dirty="0">
                <a:effectLst/>
                <a:latin typeface="Arial" panose="020B0604020202020204" pitchFamily="34" charset="0"/>
              </a:rPr>
              <a:t> de una </a:t>
            </a:r>
            <a:r>
              <a:rPr lang="es-ES" sz="1800" dirty="0" err="1">
                <a:effectLst/>
                <a:latin typeface="Arial" panose="020B0604020202020204" pitchFamily="34" charset="0"/>
              </a:rPr>
              <a:t>pequeña</a:t>
            </a:r>
            <a:r>
              <a:rPr lang="es-ES" sz="1800" dirty="0">
                <a:effectLst/>
                <a:latin typeface="Arial" panose="020B0604020202020204" pitchFamily="34" charset="0"/>
              </a:rPr>
              <a:t> empresa que va muy por delante de los </a:t>
            </a:r>
            <a:r>
              <a:rPr lang="es-ES" sz="1800" dirty="0" err="1">
                <a:effectLst/>
                <a:latin typeface="Arial" panose="020B0604020202020204" pitchFamily="34" charset="0"/>
              </a:rPr>
              <a:t>burocráticos</a:t>
            </a:r>
            <a:r>
              <a:rPr lang="es-ES" sz="1800" dirty="0">
                <a:effectLst/>
                <a:latin typeface="Arial" panose="020B0604020202020204" pitchFamily="34" charset="0"/>
              </a:rPr>
              <a:t> organismos de </a:t>
            </a:r>
            <a:r>
              <a:rPr lang="es-ES" sz="1800" dirty="0" err="1">
                <a:effectLst/>
                <a:latin typeface="Arial" panose="020B0604020202020204" pitchFamily="34" charset="0"/>
              </a:rPr>
              <a:t>estandarización</a:t>
            </a:r>
            <a:r>
              <a:rPr lang="es-ES" sz="1800" dirty="0">
                <a:effectLst/>
                <a:latin typeface="Arial" panose="020B0604020202020204" pitchFamily="34" charset="0"/>
              </a:rPr>
              <a:t> </a:t>
            </a:r>
            <a:endParaRPr lang="es-ES" sz="1400" dirty="0"/>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87393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3.1. ESTANDARES Y SISTEMAS ABIERTOS</a:t>
            </a:r>
          </a:p>
          <a:p>
            <a:r>
              <a:rPr lang="es-ES" sz="1800" dirty="0">
                <a:effectLst/>
                <a:latin typeface="Arial" panose="020B0604020202020204" pitchFamily="34" charset="0"/>
              </a:rPr>
              <a:t>Un caso relevante lo podemos encontrar en el IBM PC. A principios de los </a:t>
            </a:r>
            <a:r>
              <a:rPr lang="es-ES" sz="1800" dirty="0" err="1">
                <a:effectLst/>
                <a:latin typeface="Arial" panose="020B0604020202020204" pitchFamily="34" charset="0"/>
              </a:rPr>
              <a:t>años</a:t>
            </a:r>
            <a:r>
              <a:rPr lang="es-ES" sz="1800" dirty="0">
                <a:effectLst/>
                <a:latin typeface="Arial" panose="020B0604020202020204" pitchFamily="34" charset="0"/>
              </a:rPr>
              <a:t> 80, IBM lanzó un modelo de ordenador “personal” que obtuvo bastante </a:t>
            </a:r>
            <a:r>
              <a:rPr lang="es-ES" sz="1800" dirty="0" err="1">
                <a:effectLst/>
                <a:latin typeface="Arial" panose="020B0604020202020204" pitchFamily="34" charset="0"/>
              </a:rPr>
              <a:t>éxito</a:t>
            </a:r>
            <a:r>
              <a:rPr lang="es-ES" sz="1800" dirty="0">
                <a:effectLst/>
                <a:latin typeface="Arial" panose="020B0604020202020204" pitchFamily="34" charset="0"/>
              </a:rPr>
              <a:t>. El resto de fabricantes aprovecharon para subirse al carro del ordenador personal, fabricando dispositivos que eran “compatibles” con el IBM PC, o </a:t>
            </a:r>
            <a:r>
              <a:rPr lang="es-ES" sz="1800" dirty="0" err="1">
                <a:effectLst/>
                <a:latin typeface="Arial" panose="020B0604020202020204" pitchFamily="34" charset="0"/>
              </a:rPr>
              <a:t>también</a:t>
            </a:r>
            <a:r>
              <a:rPr lang="es-ES" sz="1800" dirty="0">
                <a:effectLst/>
                <a:latin typeface="Arial" panose="020B0604020202020204" pitchFamily="34" charset="0"/>
              </a:rPr>
              <a:t> denominados “</a:t>
            </a:r>
            <a:r>
              <a:rPr lang="es-ES" sz="1800" dirty="0" err="1">
                <a:effectLst/>
                <a:latin typeface="Arial" panose="020B0604020202020204" pitchFamily="34" charset="0"/>
              </a:rPr>
              <a:t>clónicos</a:t>
            </a:r>
            <a:r>
              <a:rPr lang="es-ES" sz="1800" dirty="0">
                <a:effectLst/>
                <a:latin typeface="Arial" panose="020B0604020202020204" pitchFamily="34" charset="0"/>
              </a:rPr>
              <a:t>”. En un ordenador “</a:t>
            </a:r>
            <a:r>
              <a:rPr lang="es-ES" sz="1800" dirty="0" err="1">
                <a:effectLst/>
                <a:latin typeface="Arial" panose="020B0604020202020204" pitchFamily="34" charset="0"/>
              </a:rPr>
              <a:t>clónico</a:t>
            </a:r>
            <a:r>
              <a:rPr lang="es-ES" sz="1800" dirty="0">
                <a:effectLst/>
                <a:latin typeface="Arial" panose="020B0604020202020204" pitchFamily="34" charset="0"/>
              </a:rPr>
              <a:t>” funcionan las mismas aplicaciones que en un IBM PC original, e incluso admite la </a:t>
            </a:r>
            <a:r>
              <a:rPr lang="es-ES" sz="1800" dirty="0" err="1">
                <a:effectLst/>
                <a:latin typeface="Arial" panose="020B0604020202020204" pitchFamily="34" charset="0"/>
              </a:rPr>
              <a:t>conexión</a:t>
            </a:r>
            <a:r>
              <a:rPr lang="es-ES" sz="1800" dirty="0">
                <a:effectLst/>
                <a:latin typeface="Arial" panose="020B0604020202020204" pitchFamily="34" charset="0"/>
              </a:rPr>
              <a:t> de componentes hardware, originales de IBM o “compatibles”. De este modo, sin </a:t>
            </a:r>
            <a:r>
              <a:rPr lang="es-ES" sz="1800" dirty="0" err="1">
                <a:effectLst/>
                <a:latin typeface="Arial" panose="020B0604020202020204" pitchFamily="34" charset="0"/>
              </a:rPr>
              <a:t>proponérselo</a:t>
            </a:r>
            <a:r>
              <a:rPr lang="es-ES" sz="1800" dirty="0">
                <a:effectLst/>
                <a:latin typeface="Arial" panose="020B0604020202020204" pitchFamily="34" charset="0"/>
              </a:rPr>
              <a:t>, IBM </a:t>
            </a:r>
            <a:r>
              <a:rPr lang="es-ES" sz="1800" dirty="0" err="1">
                <a:effectLst/>
                <a:latin typeface="Arial" panose="020B0604020202020204" pitchFamily="34" charset="0"/>
              </a:rPr>
              <a:t>había</a:t>
            </a:r>
            <a:r>
              <a:rPr lang="es-ES" sz="1800" dirty="0">
                <a:effectLst/>
                <a:latin typeface="Arial" panose="020B0604020202020204" pitchFamily="34" charset="0"/>
              </a:rPr>
              <a:t> creado un </a:t>
            </a:r>
            <a:r>
              <a:rPr lang="es-ES" sz="1800" dirty="0" err="1">
                <a:effectLst/>
                <a:latin typeface="Arial" panose="020B0604020202020204" pitchFamily="34" charset="0"/>
              </a:rPr>
              <a:t>estándar</a:t>
            </a:r>
            <a:r>
              <a:rPr lang="es-ES" sz="1800" dirty="0">
                <a:effectLst/>
                <a:latin typeface="Arial" panose="020B0604020202020204" pitchFamily="34" charset="0"/>
              </a:rPr>
              <a:t> de ordenador personal que fue adoptado por la industria, y que luego ha evolucionado de manera independiente a su creador. </a:t>
            </a:r>
            <a:endParaRPr lang="es-ES" sz="1400" dirty="0"/>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79018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3.1. ESTANDARES Y SISTEMAS ABIERTOS</a:t>
            </a: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F4D59BE8-2589-95E3-7599-32584277DD80}"/>
              </a:ext>
            </a:extLst>
          </p:cNvPr>
          <p:cNvPicPr>
            <a:picLocks noChangeAspect="1"/>
          </p:cNvPicPr>
          <p:nvPr/>
        </p:nvPicPr>
        <p:blipFill>
          <a:blip r:embed="rId2"/>
          <a:stretch>
            <a:fillRect/>
          </a:stretch>
        </p:blipFill>
        <p:spPr>
          <a:xfrm>
            <a:off x="2102922" y="2729096"/>
            <a:ext cx="7772400" cy="3265327"/>
          </a:xfrm>
          <a:prstGeom prst="rect">
            <a:avLst/>
          </a:prstGeom>
        </p:spPr>
      </p:pic>
    </p:spTree>
    <p:extLst>
      <p:ext uri="{BB962C8B-B14F-4D97-AF65-F5344CB8AC3E}">
        <p14:creationId xmlns:p14="http://schemas.microsoft.com/office/powerpoint/2010/main" val="147552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3.1. ESTANDARES Y SISTEMAS ABIERTOS</a:t>
            </a:r>
          </a:p>
          <a:p>
            <a:r>
              <a:rPr lang="es-ES" sz="1800" dirty="0">
                <a:effectLst/>
                <a:latin typeface="Arial" panose="020B0604020202020204" pitchFamily="34" charset="0"/>
              </a:rPr>
              <a:t>En otros casos pueden aparecer como el resultado de una </a:t>
            </a:r>
            <a:r>
              <a:rPr lang="es-ES" sz="1800" dirty="0" err="1">
                <a:effectLst/>
                <a:latin typeface="Arial" panose="020B0604020202020204" pitchFamily="34" charset="0"/>
              </a:rPr>
              <a:t>asociación</a:t>
            </a:r>
            <a:r>
              <a:rPr lang="es-ES" sz="1800" dirty="0">
                <a:effectLst/>
                <a:latin typeface="Arial" panose="020B0604020202020204" pitchFamily="34" charset="0"/>
              </a:rPr>
              <a:t> de fabricantes que se unen para mejorar o implantar mejoras en determinadas </a:t>
            </a:r>
            <a:r>
              <a:rPr lang="es-ES" sz="1800" dirty="0" err="1">
                <a:effectLst/>
                <a:latin typeface="Arial" panose="020B0604020202020204" pitchFamily="34" charset="0"/>
              </a:rPr>
              <a:t>tecnologías</a:t>
            </a:r>
            <a:r>
              <a:rPr lang="es-ES" sz="1800" dirty="0">
                <a:effectLst/>
                <a:latin typeface="Arial" panose="020B0604020202020204" pitchFamily="34" charset="0"/>
              </a:rPr>
              <a:t>. Por ejemplo VESA, Video </a:t>
            </a:r>
            <a:r>
              <a:rPr lang="es-ES" sz="1800" dirty="0" err="1">
                <a:effectLst/>
                <a:latin typeface="Arial" panose="020B0604020202020204" pitchFamily="34" charset="0"/>
              </a:rPr>
              <a:t>Electronics</a:t>
            </a:r>
            <a:r>
              <a:rPr lang="es-ES" sz="1800" dirty="0">
                <a:effectLst/>
                <a:latin typeface="Arial" panose="020B0604020202020204" pitchFamily="34" charset="0"/>
              </a:rPr>
              <a:t> </a:t>
            </a:r>
            <a:r>
              <a:rPr lang="es-ES" sz="1800" dirty="0" err="1">
                <a:effectLst/>
                <a:latin typeface="Arial" panose="020B0604020202020204" pitchFamily="34" charset="0"/>
              </a:rPr>
              <a:t>Standards</a:t>
            </a:r>
            <a:r>
              <a:rPr lang="es-ES" sz="1800" dirty="0">
                <a:effectLst/>
                <a:latin typeface="Arial" panose="020B0604020202020204" pitchFamily="34" charset="0"/>
              </a:rPr>
              <a:t> </a:t>
            </a:r>
            <a:r>
              <a:rPr lang="es-ES" sz="1800" dirty="0" err="1">
                <a:effectLst/>
                <a:latin typeface="Arial" panose="020B0604020202020204" pitchFamily="34" charset="0"/>
              </a:rPr>
              <a:t>Association</a:t>
            </a:r>
            <a:r>
              <a:rPr lang="es-ES" sz="1800" dirty="0">
                <a:effectLst/>
                <a:latin typeface="Arial" panose="020B0604020202020204" pitchFamily="34" charset="0"/>
              </a:rPr>
              <a:t> (</a:t>
            </a:r>
            <a:r>
              <a:rPr lang="es-ES" sz="1800" dirty="0" err="1">
                <a:effectLst/>
                <a:latin typeface="Arial" panose="020B0604020202020204" pitchFamily="34" charset="0"/>
              </a:rPr>
              <a:t>Asociación</a:t>
            </a:r>
            <a:r>
              <a:rPr lang="es-ES" sz="1800" dirty="0">
                <a:effectLst/>
                <a:latin typeface="Arial" panose="020B0604020202020204" pitchFamily="34" charset="0"/>
              </a:rPr>
              <a:t> para </a:t>
            </a:r>
            <a:r>
              <a:rPr lang="es-ES" sz="1800" dirty="0" err="1">
                <a:effectLst/>
                <a:latin typeface="Arial" panose="020B0604020202020204" pitchFamily="34" charset="0"/>
              </a:rPr>
              <a:t>estándares</a:t>
            </a:r>
            <a:r>
              <a:rPr lang="es-ES" sz="1800" dirty="0">
                <a:effectLst/>
                <a:latin typeface="Arial" panose="020B0604020202020204" pitchFamily="34" charset="0"/>
              </a:rPr>
              <a:t> </a:t>
            </a:r>
            <a:r>
              <a:rPr lang="es-ES" sz="1800" dirty="0" err="1">
                <a:effectLst/>
                <a:latin typeface="Arial" panose="020B0604020202020204" pitchFamily="34" charset="0"/>
              </a:rPr>
              <a:t>electrónicos</a:t>
            </a:r>
            <a:r>
              <a:rPr lang="es-ES" sz="1800" dirty="0">
                <a:effectLst/>
                <a:latin typeface="Arial" panose="020B0604020202020204" pitchFamily="34" charset="0"/>
              </a:rPr>
              <a:t> y de video) es una </a:t>
            </a:r>
            <a:r>
              <a:rPr lang="es-ES" sz="1800" dirty="0" err="1">
                <a:effectLst/>
                <a:latin typeface="Arial" panose="020B0604020202020204" pitchFamily="34" charset="0"/>
              </a:rPr>
              <a:t>asociación</a:t>
            </a:r>
            <a:r>
              <a:rPr lang="es-ES" sz="1800" dirty="0">
                <a:effectLst/>
                <a:latin typeface="Arial" panose="020B0604020202020204" pitchFamily="34" charset="0"/>
              </a:rPr>
              <a:t> internacional de fabricantes de </a:t>
            </a:r>
            <a:r>
              <a:rPr lang="es-ES" sz="1800" dirty="0" err="1">
                <a:effectLst/>
                <a:latin typeface="Arial" panose="020B0604020202020204" pitchFamily="34" charset="0"/>
              </a:rPr>
              <a:t>electrónica</a:t>
            </a:r>
            <a:r>
              <a:rPr lang="es-ES" sz="1800" dirty="0">
                <a:effectLst/>
                <a:latin typeface="Arial" panose="020B0604020202020204" pitchFamily="34" charset="0"/>
              </a:rPr>
              <a:t> que se fundó para desarrollar </a:t>
            </a:r>
            <a:r>
              <a:rPr lang="es-ES" sz="1800" dirty="0" err="1">
                <a:effectLst/>
                <a:latin typeface="Arial" panose="020B0604020202020204" pitchFamily="34" charset="0"/>
              </a:rPr>
              <a:t>estándares</a:t>
            </a:r>
            <a:r>
              <a:rPr lang="es-ES" sz="1800" dirty="0">
                <a:effectLst/>
                <a:latin typeface="Arial" panose="020B0604020202020204" pitchFamily="34" charset="0"/>
              </a:rPr>
              <a:t> para la </a:t>
            </a:r>
            <a:r>
              <a:rPr lang="es-ES" sz="1800" dirty="0" err="1">
                <a:effectLst/>
                <a:latin typeface="Arial" panose="020B0604020202020204" pitchFamily="34" charset="0"/>
              </a:rPr>
              <a:t>fabricación</a:t>
            </a:r>
            <a:r>
              <a:rPr lang="es-ES" sz="1800" dirty="0">
                <a:effectLst/>
                <a:latin typeface="Arial" panose="020B0604020202020204" pitchFamily="34" charset="0"/>
              </a:rPr>
              <a:t> de pantallas de video con </a:t>
            </a:r>
            <a:r>
              <a:rPr lang="es-ES" sz="1800" dirty="0" err="1">
                <a:effectLst/>
                <a:latin typeface="Arial" panose="020B0604020202020204" pitchFamily="34" charset="0"/>
              </a:rPr>
              <a:t>más</a:t>
            </a:r>
            <a:r>
              <a:rPr lang="es-ES" sz="1800" dirty="0">
                <a:effectLst/>
                <a:latin typeface="Arial" panose="020B0604020202020204" pitchFamily="34" charset="0"/>
              </a:rPr>
              <a:t> </a:t>
            </a:r>
            <a:r>
              <a:rPr lang="es-ES" sz="1800" dirty="0" err="1">
                <a:effectLst/>
                <a:latin typeface="Arial" panose="020B0604020202020204" pitchFamily="34" charset="0"/>
              </a:rPr>
              <a:t>resolución</a:t>
            </a:r>
            <a:r>
              <a:rPr lang="es-ES" sz="1800" dirty="0">
                <a:effectLst/>
                <a:latin typeface="Arial" panose="020B0604020202020204" pitchFamily="34" charset="0"/>
              </a:rPr>
              <a:t> y colores que los implementados en la interfaz </a:t>
            </a:r>
            <a:r>
              <a:rPr lang="es-ES" sz="1800" dirty="0" err="1">
                <a:effectLst/>
                <a:latin typeface="Arial" panose="020B0604020202020204" pitchFamily="34" charset="0"/>
              </a:rPr>
              <a:t>gráfica</a:t>
            </a:r>
            <a:r>
              <a:rPr lang="es-ES" sz="1800" dirty="0">
                <a:effectLst/>
                <a:latin typeface="Arial" panose="020B0604020202020204" pitchFamily="34" charset="0"/>
              </a:rPr>
              <a:t> VGA de IBM. </a:t>
            </a:r>
            <a:endParaRPr lang="es-ES" sz="1400" dirty="0"/>
          </a:p>
          <a:p>
            <a:r>
              <a:rPr lang="es-ES" sz="1800" dirty="0" err="1">
                <a:effectLst/>
                <a:latin typeface="Arial" panose="020B0604020202020204" pitchFamily="34" charset="0"/>
              </a:rPr>
              <a:t>tro</a:t>
            </a:r>
            <a:r>
              <a:rPr lang="es-ES" sz="1800" dirty="0">
                <a:effectLst/>
                <a:latin typeface="Arial" panose="020B0604020202020204" pitchFamily="34" charset="0"/>
              </a:rPr>
              <a:t> ejemplo: </a:t>
            </a:r>
            <a:r>
              <a:rPr lang="es-ES" sz="1800" dirty="0" err="1">
                <a:effectLst/>
                <a:latin typeface="Arial" panose="020B0604020202020204" pitchFamily="34" charset="0"/>
              </a:rPr>
              <a:t>Wi</a:t>
            </a:r>
            <a:r>
              <a:rPr lang="es-ES" sz="1800" dirty="0">
                <a:effectLst/>
                <a:latin typeface="Arial" panose="020B0604020202020204" pitchFamily="34" charset="0"/>
              </a:rPr>
              <a:t>-Fi, (Wireless Fidelity), marca de la </a:t>
            </a:r>
            <a:r>
              <a:rPr lang="es-ES" sz="1800" dirty="0" err="1">
                <a:effectLst/>
                <a:latin typeface="Arial" panose="020B0604020202020204" pitchFamily="34" charset="0"/>
              </a:rPr>
              <a:t>Wi</a:t>
            </a:r>
            <a:r>
              <a:rPr lang="es-ES" sz="1800" dirty="0">
                <a:effectLst/>
                <a:latin typeface="Arial" panose="020B0604020202020204" pitchFamily="34" charset="0"/>
              </a:rPr>
              <a:t>-Fi Alliance que garantiza que los equipos basados en el </a:t>
            </a:r>
            <a:r>
              <a:rPr lang="es-ES" sz="1800" dirty="0" err="1">
                <a:effectLst/>
                <a:latin typeface="Arial" panose="020B0604020202020204" pitchFamily="34" charset="0"/>
              </a:rPr>
              <a:t>estándar</a:t>
            </a:r>
            <a:r>
              <a:rPr lang="es-ES" sz="1800" dirty="0">
                <a:effectLst/>
                <a:latin typeface="Arial" panose="020B0604020202020204" pitchFamily="34" charset="0"/>
              </a:rPr>
              <a:t> de </a:t>
            </a:r>
            <a:r>
              <a:rPr lang="es-ES" sz="1800" dirty="0" err="1">
                <a:effectLst/>
                <a:latin typeface="Arial" panose="020B0604020202020204" pitchFamily="34" charset="0"/>
              </a:rPr>
              <a:t>comunicación</a:t>
            </a:r>
            <a:r>
              <a:rPr lang="es-ES" sz="1800" dirty="0">
                <a:effectLst/>
                <a:latin typeface="Arial" panose="020B0604020202020204" pitchFamily="34" charset="0"/>
              </a:rPr>
              <a:t> </a:t>
            </a:r>
            <a:r>
              <a:rPr lang="es-ES" sz="1800" dirty="0" err="1">
                <a:effectLst/>
                <a:latin typeface="Arial" panose="020B0604020202020204" pitchFamily="34" charset="0"/>
              </a:rPr>
              <a:t>inalámbrica</a:t>
            </a:r>
            <a:r>
              <a:rPr lang="es-ES" sz="1800" dirty="0">
                <a:effectLst/>
                <a:latin typeface="Arial" panose="020B0604020202020204" pitchFamily="34" charset="0"/>
              </a:rPr>
              <a:t> IEEE 802.11 cumplen las especificaciones y son interoperables, independientemente del fabricante. </a:t>
            </a:r>
            <a:r>
              <a:rPr lang="es-ES" sz="1800" dirty="0" err="1">
                <a:effectLst/>
                <a:latin typeface="Arial" panose="020B0604020202020204" pitchFamily="34" charset="0"/>
              </a:rPr>
              <a:t>Wi</a:t>
            </a:r>
            <a:r>
              <a:rPr lang="es-ES" sz="1800" dirty="0">
                <a:effectLst/>
                <a:latin typeface="Arial" panose="020B0604020202020204" pitchFamily="34" charset="0"/>
              </a:rPr>
              <a:t>-Fi Alliance es una </a:t>
            </a:r>
            <a:r>
              <a:rPr lang="es-ES" sz="1800" dirty="0" err="1">
                <a:effectLst/>
                <a:latin typeface="Arial" panose="020B0604020202020204" pitchFamily="34" charset="0"/>
              </a:rPr>
              <a:t>asociación</a:t>
            </a:r>
            <a:r>
              <a:rPr lang="es-ES" sz="1800" dirty="0">
                <a:effectLst/>
                <a:latin typeface="Arial" panose="020B0604020202020204" pitchFamily="34" charset="0"/>
              </a:rPr>
              <a:t> de fabricantes de dispositivos </a:t>
            </a:r>
            <a:r>
              <a:rPr lang="es-ES" sz="1800" dirty="0" err="1">
                <a:effectLst/>
                <a:latin typeface="Arial" panose="020B0604020202020204" pitchFamily="34" charset="0"/>
              </a:rPr>
              <a:t>inalámbricos</a:t>
            </a:r>
            <a:r>
              <a:rPr lang="es-ES" sz="1800" dirty="0">
                <a:effectLst/>
                <a:latin typeface="Arial" panose="020B0604020202020204" pitchFamily="34" charset="0"/>
              </a:rPr>
              <a:t>. </a:t>
            </a:r>
            <a:endParaRPr lang="es-ES" sz="1400" dirty="0"/>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333648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3.1. ESTANDARES Y SISTEMAS ABIERTOS</a:t>
            </a:r>
          </a:p>
          <a:p>
            <a:r>
              <a:rPr lang="es-ES" sz="1800" dirty="0">
                <a:effectLst/>
                <a:latin typeface="Arial" panose="020B0604020202020204" pitchFamily="34" charset="0"/>
              </a:rPr>
              <a:t>La existencia de </a:t>
            </a:r>
            <a:r>
              <a:rPr lang="es-ES" sz="1800" dirty="0" err="1">
                <a:effectLst/>
                <a:latin typeface="Arial" panose="020B0604020202020204" pitchFamily="34" charset="0"/>
              </a:rPr>
              <a:t>estándares</a:t>
            </a:r>
            <a:r>
              <a:rPr lang="es-ES" sz="1800" dirty="0">
                <a:effectLst/>
                <a:latin typeface="Arial" panose="020B0604020202020204" pitchFamily="34" charset="0"/>
              </a:rPr>
              <a:t> es importante para evitar el problema del “cliente cautivo” al tiempo que favorece la competencia y abarata los costes para el cliente. </a:t>
            </a:r>
            <a:r>
              <a:rPr lang="es-ES" sz="1800" dirty="0">
                <a:effectLst/>
                <a:latin typeface="Arial,Bold"/>
              </a:rPr>
              <a:t>El problema del cliente cautivo</a:t>
            </a:r>
            <a:r>
              <a:rPr lang="es-ES" sz="1800" dirty="0">
                <a:effectLst/>
                <a:latin typeface="Arial" panose="020B0604020202020204" pitchFamily="34" charset="0"/>
              </a:rPr>
              <a:t>, aparece cuando un cliente adquiere un sistema a un determinado fabricante, invirtiendo una gran cantidad de dinero y recursos en comprarlo e implantarlo. Cuando este cliente quiere adquirir nuevos sistemas para ampliar o mejorar el funcionamiento del sistema, se encuentra que debe acudir forzosamente al mismo fabricante, ya que </a:t>
            </a:r>
            <a:r>
              <a:rPr lang="es-ES" sz="1800" dirty="0" err="1">
                <a:effectLst/>
                <a:latin typeface="Arial" panose="020B0604020202020204" pitchFamily="34" charset="0"/>
              </a:rPr>
              <a:t>ningún</a:t>
            </a:r>
            <a:r>
              <a:rPr lang="es-ES" sz="1800" dirty="0">
                <a:effectLst/>
                <a:latin typeface="Arial" panose="020B0604020202020204" pitchFamily="34" charset="0"/>
              </a:rPr>
              <a:t> producto de otros fabricantes puede interconectarse con los que tiene ya instalados </a:t>
            </a:r>
            <a:endParaRPr lang="es-ES" sz="1400" dirty="0"/>
          </a:p>
          <a:p>
            <a:r>
              <a:rPr lang="es-ES" sz="1800" dirty="0">
                <a:effectLst/>
                <a:latin typeface="Arial" panose="020B0604020202020204" pitchFamily="34" charset="0"/>
              </a:rPr>
              <a:t>Algunos fabricantes con </a:t>
            </a:r>
            <a:r>
              <a:rPr lang="es-ES" sz="1800" dirty="0" err="1">
                <a:effectLst/>
                <a:latin typeface="Arial" panose="020B0604020202020204" pitchFamily="34" charset="0"/>
              </a:rPr>
              <a:t>posición</a:t>
            </a:r>
            <a:r>
              <a:rPr lang="es-ES" sz="1800" dirty="0">
                <a:effectLst/>
                <a:latin typeface="Arial" panose="020B0604020202020204" pitchFamily="34" charset="0"/>
              </a:rPr>
              <a:t> importante en el mercado han tratado de conseguir la exclusividad de sus clientes de este modo. </a:t>
            </a:r>
            <a:endParaRPr lang="es-ES" sz="1400" dirty="0"/>
          </a:p>
          <a:p>
            <a:r>
              <a:rPr lang="es-ES" sz="1800" dirty="0">
                <a:effectLst/>
                <a:latin typeface="Arial" panose="020B0604020202020204" pitchFamily="34" charset="0"/>
              </a:rPr>
              <a:t>Se </a:t>
            </a:r>
            <a:r>
              <a:rPr lang="es-ES" sz="1800" dirty="0" err="1">
                <a:effectLst/>
                <a:latin typeface="Arial" panose="020B0604020202020204" pitchFamily="34" charset="0"/>
              </a:rPr>
              <a:t>acuña</a:t>
            </a:r>
            <a:r>
              <a:rPr lang="es-ES" sz="1800" dirty="0">
                <a:effectLst/>
                <a:latin typeface="Arial" panose="020B0604020202020204" pitchFamily="34" charset="0"/>
              </a:rPr>
              <a:t> el </a:t>
            </a:r>
            <a:r>
              <a:rPr lang="es-ES" sz="1800" dirty="0" err="1">
                <a:effectLst/>
                <a:latin typeface="Arial" panose="020B0604020202020204" pitchFamily="34" charset="0"/>
              </a:rPr>
              <a:t>término</a:t>
            </a:r>
            <a:r>
              <a:rPr lang="es-ES" sz="1800" dirty="0">
                <a:effectLst/>
                <a:latin typeface="Arial" panose="020B0604020202020204" pitchFamily="34" charset="0"/>
              </a:rPr>
              <a:t> “</a:t>
            </a:r>
            <a:r>
              <a:rPr lang="es-ES" sz="1800" dirty="0">
                <a:effectLst/>
                <a:latin typeface="Arial,Bold"/>
              </a:rPr>
              <a:t>Sistemas Abiertos</a:t>
            </a:r>
            <a:r>
              <a:rPr lang="es-ES" sz="1800" dirty="0">
                <a:effectLst/>
                <a:latin typeface="Arial" panose="020B0604020202020204" pitchFamily="34" charset="0"/>
              </a:rPr>
              <a:t>” para aquellos sistemas en los que se plantean soluciones </a:t>
            </a:r>
            <a:r>
              <a:rPr lang="es-ES" sz="1800" dirty="0" err="1">
                <a:effectLst/>
                <a:latin typeface="Arial" panose="020B0604020202020204" pitchFamily="34" charset="0"/>
              </a:rPr>
              <a:t>genéricas</a:t>
            </a:r>
            <a:r>
              <a:rPr lang="es-ES" sz="1800" dirty="0">
                <a:effectLst/>
                <a:latin typeface="Arial" panose="020B0604020202020204" pitchFamily="34" charset="0"/>
              </a:rPr>
              <a:t> y no dependientes de un determinado constructor de ordenadores. </a:t>
            </a:r>
            <a:endParaRPr lang="es-ES" sz="1400" dirty="0"/>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56511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3.1. ESTANDARES Y SISTEMAS ABIERTOS</a:t>
            </a:r>
          </a:p>
          <a:p>
            <a:r>
              <a:rPr lang="es-ES" sz="1800" dirty="0">
                <a:effectLst/>
                <a:latin typeface="Arial" panose="020B0604020202020204" pitchFamily="34" charset="0"/>
              </a:rPr>
              <a:t>La </a:t>
            </a:r>
            <a:r>
              <a:rPr lang="es-ES" sz="1800" dirty="0" err="1">
                <a:effectLst/>
                <a:latin typeface="Arial" panose="020B0604020202020204" pitchFamily="34" charset="0"/>
              </a:rPr>
              <a:t>utilización</a:t>
            </a:r>
            <a:r>
              <a:rPr lang="es-ES" sz="1800" dirty="0">
                <a:effectLst/>
                <a:latin typeface="Arial" panose="020B0604020202020204" pitchFamily="34" charset="0"/>
              </a:rPr>
              <a:t> de sistemas abiertos tiene </a:t>
            </a:r>
            <a:r>
              <a:rPr lang="es-ES" sz="1800" dirty="0" err="1">
                <a:effectLst/>
                <a:latin typeface="Arial" panose="020B0604020202020204" pitchFamily="34" charset="0"/>
              </a:rPr>
              <a:t>características</a:t>
            </a:r>
            <a:r>
              <a:rPr lang="es-ES" sz="1800" dirty="0">
                <a:effectLst/>
                <a:latin typeface="Arial" panose="020B0604020202020204" pitchFamily="34" charset="0"/>
              </a:rPr>
              <a:t> que resultan interesantes para las organizaciones que los utilicen: </a:t>
            </a:r>
            <a:endParaRPr lang="es-ES" sz="1400" dirty="0"/>
          </a:p>
          <a:p>
            <a:r>
              <a:rPr lang="es-ES" sz="1800" b="1" dirty="0">
                <a:solidFill>
                  <a:schemeClr val="accent6">
                    <a:lumMod val="40000"/>
                    <a:lumOff val="60000"/>
                  </a:schemeClr>
                </a:solidFill>
                <a:effectLst/>
                <a:latin typeface="Arial,Bold"/>
              </a:rPr>
              <a:t>Interoperabilidad</a:t>
            </a:r>
            <a:r>
              <a:rPr lang="es-ES" sz="1800" dirty="0">
                <a:solidFill>
                  <a:schemeClr val="accent6">
                    <a:lumMod val="40000"/>
                    <a:lumOff val="60000"/>
                  </a:schemeClr>
                </a:solidFill>
                <a:effectLst/>
                <a:latin typeface="Arial" panose="020B0604020202020204" pitchFamily="34" charset="0"/>
              </a:rPr>
              <a:t>. </a:t>
            </a:r>
            <a:r>
              <a:rPr lang="es-ES" sz="1800" dirty="0">
                <a:effectLst/>
                <a:latin typeface="Arial" panose="020B0604020202020204" pitchFamily="34" charset="0"/>
              </a:rPr>
              <a:t>Posibilidad de enlazar diferentes ordenadores de diferentes marcas, dando la </a:t>
            </a:r>
            <a:r>
              <a:rPr lang="es-ES" sz="1800" dirty="0" err="1">
                <a:effectLst/>
                <a:latin typeface="Arial" panose="020B0604020202020204" pitchFamily="34" charset="0"/>
              </a:rPr>
              <a:t>sensación</a:t>
            </a:r>
            <a:r>
              <a:rPr lang="es-ES" sz="1800" dirty="0">
                <a:effectLst/>
                <a:latin typeface="Arial" panose="020B0604020202020204" pitchFamily="34" charset="0"/>
              </a:rPr>
              <a:t> de que trabajan como un </a:t>
            </a:r>
            <a:r>
              <a:rPr lang="es-ES" sz="1800" dirty="0" err="1">
                <a:effectLst/>
                <a:latin typeface="Arial" panose="020B0604020202020204" pitchFamily="34" charset="0"/>
              </a:rPr>
              <a:t>único</a:t>
            </a:r>
            <a:r>
              <a:rPr lang="es-ES" sz="1800" dirty="0">
                <a:effectLst/>
                <a:latin typeface="Arial" panose="020B0604020202020204" pitchFamily="34" charset="0"/>
              </a:rPr>
              <a:t> sistema. </a:t>
            </a:r>
            <a:endParaRPr lang="es-ES" sz="1400" dirty="0"/>
          </a:p>
          <a:p>
            <a:r>
              <a:rPr lang="es-ES" sz="1800" b="1" dirty="0">
                <a:solidFill>
                  <a:schemeClr val="accent6">
                    <a:lumMod val="40000"/>
                    <a:lumOff val="60000"/>
                  </a:schemeClr>
                </a:solidFill>
                <a:effectLst/>
                <a:latin typeface="Arial,Bold"/>
              </a:rPr>
              <a:t>Portabilidad</a:t>
            </a:r>
            <a:r>
              <a:rPr lang="es-ES" sz="1800" dirty="0">
                <a:effectLst/>
                <a:latin typeface="Arial" panose="020B0604020202020204" pitchFamily="34" charset="0"/>
              </a:rPr>
              <a:t>. Posibilidad de que aplicaciones de diferentes desarrolladores de software funcionen en </a:t>
            </a:r>
            <a:r>
              <a:rPr lang="es-ES" sz="1800" dirty="0" err="1">
                <a:effectLst/>
                <a:latin typeface="Arial" panose="020B0604020202020204" pitchFamily="34" charset="0"/>
              </a:rPr>
              <a:t>máquinas</a:t>
            </a:r>
            <a:r>
              <a:rPr lang="es-ES" sz="1800" dirty="0">
                <a:effectLst/>
                <a:latin typeface="Arial" panose="020B0604020202020204" pitchFamily="34" charset="0"/>
              </a:rPr>
              <a:t> de diversos fabricantes. </a:t>
            </a:r>
            <a:endParaRPr lang="es-ES" sz="1400" dirty="0"/>
          </a:p>
          <a:p>
            <a:r>
              <a:rPr lang="es-ES" sz="1800" b="1" dirty="0">
                <a:solidFill>
                  <a:schemeClr val="accent6">
                    <a:lumMod val="40000"/>
                    <a:lumOff val="60000"/>
                  </a:schemeClr>
                </a:solidFill>
                <a:effectLst/>
                <a:latin typeface="Arial,Bold"/>
              </a:rPr>
              <a:t>Escalabilidad</a:t>
            </a:r>
            <a:r>
              <a:rPr lang="es-ES" sz="1800" dirty="0">
                <a:effectLst/>
                <a:latin typeface="Arial,Bold"/>
              </a:rPr>
              <a:t> </a:t>
            </a:r>
            <a:r>
              <a:rPr lang="es-ES" sz="1800" dirty="0">
                <a:effectLst/>
                <a:latin typeface="Arial" panose="020B0604020202020204" pitchFamily="34" charset="0"/>
              </a:rPr>
              <a:t>o capacidad de crecimiento. Posibilidad de usar el mismo entorno software en diferentes gamas de ordenadores, desde ordenadores de sobremesa hasta mainframes. </a:t>
            </a:r>
            <a:endParaRPr lang="es-ES" sz="1400" dirty="0"/>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272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3.1. ESTANDARES Y SISTEMAS ABIERTOS</a:t>
            </a:r>
          </a:p>
          <a:p>
            <a:r>
              <a:rPr lang="es-ES" sz="1800" dirty="0">
                <a:effectLst/>
                <a:latin typeface="Arial" panose="020B0604020202020204" pitchFamily="34" charset="0"/>
              </a:rPr>
              <a:t>De todas estas </a:t>
            </a:r>
            <a:r>
              <a:rPr lang="es-ES" sz="1800" dirty="0" err="1">
                <a:effectLst/>
                <a:latin typeface="Arial" panose="020B0604020202020204" pitchFamily="34" charset="0"/>
              </a:rPr>
              <a:t>características</a:t>
            </a:r>
            <a:r>
              <a:rPr lang="es-ES" sz="1800" dirty="0">
                <a:effectLst/>
                <a:latin typeface="Arial" panose="020B0604020202020204" pitchFamily="34" charset="0"/>
              </a:rPr>
              <a:t> se desprende una serie de ventajas para el usuario final: </a:t>
            </a:r>
            <a:endParaRPr lang="es-ES" sz="1400" dirty="0"/>
          </a:p>
          <a:p>
            <a:pPr>
              <a:buFont typeface="Arial" panose="020B0604020202020204" pitchFamily="34" charset="0"/>
              <a:buChar char="•"/>
            </a:pPr>
            <a:r>
              <a:rPr lang="es-ES" sz="1800" dirty="0">
                <a:effectLst/>
                <a:latin typeface="Arial" panose="020B0604020202020204" pitchFamily="34" charset="0"/>
              </a:rPr>
              <a:t>Libertad de </a:t>
            </a:r>
            <a:r>
              <a:rPr lang="es-ES" sz="1800" dirty="0" err="1">
                <a:effectLst/>
                <a:latin typeface="Arial" panose="020B0604020202020204" pitchFamily="34" charset="0"/>
              </a:rPr>
              <a:t>elección</a:t>
            </a:r>
            <a:r>
              <a:rPr lang="es-ES" sz="1800" dirty="0">
                <a:effectLst/>
                <a:latin typeface="Arial" panose="020B0604020202020204" pitchFamily="34" charset="0"/>
              </a:rPr>
              <a:t> tanto software como hardware. Evita el </a:t>
            </a:r>
            <a:r>
              <a:rPr lang="es-ES" sz="1800" dirty="0" err="1">
                <a:effectLst/>
                <a:latin typeface="Arial" panose="020B0604020202020204" pitchFamily="34" charset="0"/>
              </a:rPr>
              <a:t>síndrome</a:t>
            </a:r>
            <a:r>
              <a:rPr lang="es-ES" sz="1800" dirty="0">
                <a:effectLst/>
                <a:latin typeface="Arial" panose="020B0604020202020204" pitchFamily="34" charset="0"/>
              </a:rPr>
              <a:t> del cliente cautivo. </a:t>
            </a:r>
            <a:endParaRPr lang="es-ES" sz="1400" dirty="0">
              <a:effectLst/>
            </a:endParaRPr>
          </a:p>
          <a:p>
            <a:pPr>
              <a:buFont typeface="Arial" panose="020B0604020202020204" pitchFamily="34" charset="0"/>
              <a:buChar char="•"/>
            </a:pPr>
            <a:r>
              <a:rPr lang="es-ES" sz="1800" dirty="0" err="1">
                <a:effectLst/>
                <a:latin typeface="Arial" panose="020B0604020202020204" pitchFamily="34" charset="0"/>
              </a:rPr>
              <a:t>Protección</a:t>
            </a:r>
            <a:r>
              <a:rPr lang="es-ES" sz="1800" dirty="0">
                <a:effectLst/>
                <a:latin typeface="Arial" panose="020B0604020202020204" pitchFamily="34" charset="0"/>
              </a:rPr>
              <a:t> de la </a:t>
            </a:r>
            <a:r>
              <a:rPr lang="es-ES" sz="1800" dirty="0" err="1">
                <a:effectLst/>
                <a:latin typeface="Arial" panose="020B0604020202020204" pitchFamily="34" charset="0"/>
              </a:rPr>
              <a:t>inversión</a:t>
            </a:r>
            <a:r>
              <a:rPr lang="es-ES" sz="1800" dirty="0">
                <a:effectLst/>
                <a:latin typeface="Arial" panose="020B0604020202020204" pitchFamily="34" charset="0"/>
              </a:rPr>
              <a:t>. Se cubre el riesgo de que el proveedor desaparezca del mercado. </a:t>
            </a:r>
            <a:endParaRPr lang="es-ES" sz="1400" dirty="0">
              <a:effectLst/>
            </a:endParaRPr>
          </a:p>
          <a:p>
            <a:pPr>
              <a:buFont typeface="Arial" panose="020B0604020202020204" pitchFamily="34" charset="0"/>
              <a:buChar char="•"/>
            </a:pPr>
            <a:r>
              <a:rPr lang="es-ES" sz="1800" dirty="0">
                <a:effectLst/>
                <a:latin typeface="Arial" panose="020B0604020202020204" pitchFamily="34" charset="0"/>
              </a:rPr>
              <a:t>Mejor </a:t>
            </a:r>
            <a:r>
              <a:rPr lang="es-ES" sz="1800" dirty="0" err="1">
                <a:effectLst/>
                <a:latin typeface="Arial" panose="020B0604020202020204" pitchFamily="34" charset="0"/>
              </a:rPr>
              <a:t>relación</a:t>
            </a:r>
            <a:r>
              <a:rPr lang="es-ES" sz="1800" dirty="0">
                <a:effectLst/>
                <a:latin typeface="Arial" panose="020B0604020202020204" pitchFamily="34" charset="0"/>
              </a:rPr>
              <a:t> precio-rendimiento. No existe </a:t>
            </a:r>
            <a:r>
              <a:rPr lang="es-ES" sz="1800" dirty="0" err="1">
                <a:effectLst/>
                <a:latin typeface="Arial" panose="020B0604020202020204" pitchFamily="34" charset="0"/>
              </a:rPr>
              <a:t>régimen</a:t>
            </a:r>
            <a:r>
              <a:rPr lang="es-ES" sz="1800" dirty="0">
                <a:effectLst/>
                <a:latin typeface="Arial" panose="020B0604020202020204" pitchFamily="34" charset="0"/>
              </a:rPr>
              <a:t> de monopolio. </a:t>
            </a:r>
            <a:endParaRPr lang="es-ES" sz="1400" dirty="0">
              <a:effectLst/>
            </a:endParaRPr>
          </a:p>
          <a:p>
            <a:pPr>
              <a:buFont typeface="Arial" panose="020B0604020202020204" pitchFamily="34" charset="0"/>
              <a:buChar char="•"/>
            </a:pPr>
            <a:r>
              <a:rPr lang="es-ES" sz="1800" dirty="0" err="1">
                <a:effectLst/>
                <a:latin typeface="Arial" panose="020B0604020202020204" pitchFamily="34" charset="0"/>
              </a:rPr>
              <a:t>Garantía</a:t>
            </a:r>
            <a:r>
              <a:rPr lang="es-ES" sz="1800" dirty="0">
                <a:effectLst/>
                <a:latin typeface="Arial" panose="020B0604020202020204" pitchFamily="34" charset="0"/>
              </a:rPr>
              <a:t> de </a:t>
            </a:r>
            <a:r>
              <a:rPr lang="es-ES" sz="1800" dirty="0" err="1">
                <a:effectLst/>
                <a:latin typeface="Arial" panose="020B0604020202020204" pitchFamily="34" charset="0"/>
              </a:rPr>
              <a:t>comunicación</a:t>
            </a:r>
            <a:r>
              <a:rPr lang="es-ES" sz="1800" dirty="0">
                <a:effectLst/>
                <a:latin typeface="Arial" panose="020B0604020202020204" pitchFamily="34" charset="0"/>
              </a:rPr>
              <a:t> e interoperabilidad. Mayor efectividad en la </a:t>
            </a:r>
            <a:endParaRPr lang="es-ES" sz="1400" dirty="0">
              <a:effectLst/>
            </a:endParaRPr>
          </a:p>
          <a:p>
            <a:pPr>
              <a:buFont typeface="Arial" panose="020B0604020202020204" pitchFamily="34" charset="0"/>
              <a:buChar char="•"/>
            </a:pPr>
            <a:r>
              <a:rPr lang="es-ES" sz="1800" dirty="0" err="1">
                <a:effectLst/>
                <a:latin typeface="Arial" panose="020B0604020202020204" pitchFamily="34" charset="0"/>
              </a:rPr>
              <a:t>comunicación</a:t>
            </a:r>
            <a:r>
              <a:rPr lang="es-ES" sz="1800" dirty="0">
                <a:effectLst/>
                <a:latin typeface="Arial" panose="020B0604020202020204" pitchFamily="34" charset="0"/>
              </a:rPr>
              <a:t> entre las diferentes unidades y organismos. </a:t>
            </a:r>
            <a:endParaRPr lang="es-ES" sz="1400" dirty="0">
              <a:effectLst/>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65981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3.2. ORGANISMOS DE ESTANDARIZACION EN COMUNICACIONES</a:t>
            </a:r>
          </a:p>
          <a:p>
            <a:r>
              <a:rPr lang="es-ES" sz="1800" dirty="0">
                <a:effectLst/>
                <a:latin typeface="Arial" panose="020B0604020202020204" pitchFamily="34" charset="0"/>
              </a:rPr>
              <a:t>En el </a:t>
            </a:r>
            <a:r>
              <a:rPr lang="es-ES" sz="1800" dirty="0" err="1">
                <a:effectLst/>
                <a:latin typeface="Arial" panose="020B0604020202020204" pitchFamily="34" charset="0"/>
              </a:rPr>
              <a:t>ámbito</a:t>
            </a:r>
            <a:r>
              <a:rPr lang="es-ES" sz="1800" dirty="0">
                <a:effectLst/>
                <a:latin typeface="Arial" panose="020B0604020202020204" pitchFamily="34" charset="0"/>
              </a:rPr>
              <a:t> de las telecomunicaciones, las </a:t>
            </a:r>
            <a:r>
              <a:rPr lang="es-ES" sz="1800" dirty="0" err="1">
                <a:effectLst/>
                <a:latin typeface="Arial" panose="020B0604020202020204" pitchFamily="34" charset="0"/>
              </a:rPr>
              <a:t>compañías</a:t>
            </a:r>
            <a:r>
              <a:rPr lang="es-ES" sz="1800" dirty="0">
                <a:effectLst/>
                <a:latin typeface="Arial" panose="020B0604020202020204" pitchFamily="34" charset="0"/>
              </a:rPr>
              <a:t> </a:t>
            </a:r>
            <a:r>
              <a:rPr lang="es-ES" sz="1800" dirty="0" err="1">
                <a:effectLst/>
                <a:latin typeface="Arial" panose="020B0604020202020204" pitchFamily="34" charset="0"/>
              </a:rPr>
              <a:t>telefónicas</a:t>
            </a:r>
            <a:r>
              <a:rPr lang="es-ES" sz="1800" dirty="0">
                <a:effectLst/>
                <a:latin typeface="Arial" panose="020B0604020202020204" pitchFamily="34" charset="0"/>
              </a:rPr>
              <a:t> del mundo </a:t>
            </a:r>
            <a:r>
              <a:rPr lang="es-ES" sz="1800" dirty="0" err="1">
                <a:effectLst/>
                <a:latin typeface="Arial" panose="020B0604020202020204" pitchFamily="34" charset="0"/>
              </a:rPr>
              <a:t>varían</a:t>
            </a:r>
            <a:r>
              <a:rPr lang="es-ES" sz="1800" dirty="0">
                <a:effectLst/>
                <a:latin typeface="Arial" panose="020B0604020202020204" pitchFamily="34" charset="0"/>
              </a:rPr>
              <a:t> considerablemente de un </a:t>
            </a:r>
            <a:r>
              <a:rPr lang="es-ES" sz="1800" dirty="0" err="1">
                <a:effectLst/>
                <a:latin typeface="Arial" panose="020B0604020202020204" pitchFamily="34" charset="0"/>
              </a:rPr>
              <a:t>país</a:t>
            </a:r>
            <a:r>
              <a:rPr lang="es-ES" sz="1800" dirty="0">
                <a:effectLst/>
                <a:latin typeface="Arial" panose="020B0604020202020204" pitchFamily="34" charset="0"/>
              </a:rPr>
              <a:t> otro. En un extremo está Estados Unidos, con 1500 </a:t>
            </a:r>
            <a:r>
              <a:rPr lang="es-ES" sz="1800" dirty="0" err="1">
                <a:effectLst/>
                <a:latin typeface="Arial" panose="020B0604020202020204" pitchFamily="34" charset="0"/>
              </a:rPr>
              <a:t>compañías</a:t>
            </a:r>
            <a:r>
              <a:rPr lang="es-ES" sz="1800" dirty="0">
                <a:effectLst/>
                <a:latin typeface="Arial" panose="020B0604020202020204" pitchFamily="34" charset="0"/>
              </a:rPr>
              <a:t> </a:t>
            </a:r>
            <a:r>
              <a:rPr lang="es-ES" sz="1800" dirty="0" err="1">
                <a:effectLst/>
                <a:latin typeface="Arial" panose="020B0604020202020204" pitchFamily="34" charset="0"/>
              </a:rPr>
              <a:t>telefónicas</a:t>
            </a:r>
            <a:r>
              <a:rPr lang="es-ES" sz="1800" dirty="0">
                <a:effectLst/>
                <a:latin typeface="Arial" panose="020B0604020202020204" pitchFamily="34" charset="0"/>
              </a:rPr>
              <a:t> privadas tras la </a:t>
            </a:r>
            <a:r>
              <a:rPr lang="es-ES" sz="1800" dirty="0" err="1">
                <a:effectLst/>
                <a:latin typeface="Arial" panose="020B0604020202020204" pitchFamily="34" charset="0"/>
              </a:rPr>
              <a:t>división</a:t>
            </a:r>
            <a:r>
              <a:rPr lang="es-ES" sz="1800" dirty="0">
                <a:effectLst/>
                <a:latin typeface="Arial" panose="020B0604020202020204" pitchFamily="34" charset="0"/>
              </a:rPr>
              <a:t> en 1984 de AT&amp;T. En el otro extremo se encuentran los </a:t>
            </a:r>
            <a:r>
              <a:rPr lang="es-ES" sz="1800" dirty="0" err="1">
                <a:effectLst/>
                <a:latin typeface="Arial" panose="020B0604020202020204" pitchFamily="34" charset="0"/>
              </a:rPr>
              <a:t>países</a:t>
            </a:r>
            <a:r>
              <a:rPr lang="es-ES" sz="1800" dirty="0">
                <a:effectLst/>
                <a:latin typeface="Arial" panose="020B0604020202020204" pitchFamily="34" charset="0"/>
              </a:rPr>
              <a:t> en los que el gobierno nacional tiene un monopolio completo de todas las comunicaciones, de forma que la autoridad en telecomunicaciones es una </a:t>
            </a:r>
            <a:r>
              <a:rPr lang="es-ES" sz="1800" dirty="0" err="1">
                <a:effectLst/>
                <a:latin typeface="Arial" panose="020B0604020202020204" pitchFamily="34" charset="0"/>
              </a:rPr>
              <a:t>compañía</a:t>
            </a:r>
            <a:r>
              <a:rPr lang="es-ES" sz="1800" dirty="0">
                <a:effectLst/>
                <a:latin typeface="Arial" panose="020B0604020202020204" pitchFamily="34" charset="0"/>
              </a:rPr>
              <a:t> estatal usualmente conocida como PTT. </a:t>
            </a:r>
            <a:endParaRPr lang="es-ES" sz="1400" dirty="0">
              <a:effectLst/>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5B0C0CB3-1531-7383-AFFE-6B00350D65B1}"/>
              </a:ext>
            </a:extLst>
          </p:cNvPr>
          <p:cNvPicPr>
            <a:picLocks noChangeAspect="1"/>
          </p:cNvPicPr>
          <p:nvPr/>
        </p:nvPicPr>
        <p:blipFill>
          <a:blip r:embed="rId2"/>
          <a:stretch>
            <a:fillRect/>
          </a:stretch>
        </p:blipFill>
        <p:spPr>
          <a:xfrm>
            <a:off x="2209800" y="3894908"/>
            <a:ext cx="7772400" cy="2844538"/>
          </a:xfrm>
          <a:prstGeom prst="rect">
            <a:avLst/>
          </a:prstGeom>
        </p:spPr>
      </p:pic>
    </p:spTree>
    <p:extLst>
      <p:ext uri="{BB962C8B-B14F-4D97-AF65-F5344CB8AC3E}">
        <p14:creationId xmlns:p14="http://schemas.microsoft.com/office/powerpoint/2010/main" val="121062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3.2. ORGANISMOS DE ESTANDARIZACION EN COMUNICACIONES - </a:t>
            </a:r>
            <a:r>
              <a:rPr lang="es-ES" sz="1800" b="1" u="sng" dirty="0">
                <a:solidFill>
                  <a:srgbClr val="FFFF00"/>
                </a:solidFill>
                <a:latin typeface="Arial" panose="020B0604020202020204" pitchFamily="34" charset="0"/>
              </a:rPr>
              <a:t>ITU</a:t>
            </a:r>
          </a:p>
          <a:p>
            <a:r>
              <a:rPr lang="es-ES" sz="1800" dirty="0">
                <a:effectLst/>
                <a:latin typeface="Arial" panose="020B0604020202020204" pitchFamily="34" charset="0"/>
              </a:rPr>
              <a:t>En 1865, representantes gobiernos europeos se reunieron para formar el predecesor de la actual </a:t>
            </a:r>
            <a:r>
              <a:rPr lang="es-ES" sz="1800" dirty="0">
                <a:effectLst/>
                <a:latin typeface="Arial,Bold"/>
              </a:rPr>
              <a:t>ITU </a:t>
            </a:r>
            <a:r>
              <a:rPr lang="es-ES" sz="1800" dirty="0">
                <a:effectLst/>
                <a:latin typeface="Arial" panose="020B0604020202020204" pitchFamily="34" charset="0"/>
              </a:rPr>
              <a:t>(</a:t>
            </a:r>
            <a:r>
              <a:rPr lang="es-ES" sz="1800" dirty="0">
                <a:effectLst/>
                <a:latin typeface="Arial,Italic"/>
              </a:rPr>
              <a:t>International Telecom </a:t>
            </a:r>
            <a:r>
              <a:rPr lang="es-ES" sz="1800" dirty="0" err="1">
                <a:effectLst/>
                <a:latin typeface="Arial,Italic"/>
              </a:rPr>
              <a:t>Union</a:t>
            </a:r>
            <a:r>
              <a:rPr lang="es-ES" sz="1800" dirty="0">
                <a:effectLst/>
                <a:latin typeface="Arial" panose="020B0604020202020204" pitchFamily="34" charset="0"/>
              </a:rPr>
              <a:t>). La </a:t>
            </a:r>
            <a:r>
              <a:rPr lang="es-ES" sz="1800" dirty="0" err="1">
                <a:effectLst/>
                <a:latin typeface="Arial" panose="020B0604020202020204" pitchFamily="34" charset="0"/>
              </a:rPr>
              <a:t>misión</a:t>
            </a:r>
            <a:r>
              <a:rPr lang="es-ES" sz="1800" dirty="0">
                <a:effectLst/>
                <a:latin typeface="Arial" panose="020B0604020202020204" pitchFamily="34" charset="0"/>
              </a:rPr>
              <a:t> de la ITU fue estandarizar las telecomunicaciones internacionales, lo que en esos </a:t>
            </a:r>
            <a:r>
              <a:rPr lang="es-ES" sz="1800" dirty="0" err="1">
                <a:effectLst/>
                <a:latin typeface="Arial" panose="020B0604020202020204" pitchFamily="34" charset="0"/>
              </a:rPr>
              <a:t>días</a:t>
            </a:r>
            <a:r>
              <a:rPr lang="es-ES" sz="1800" dirty="0">
                <a:effectLst/>
                <a:latin typeface="Arial" panose="020B0604020202020204" pitchFamily="34" charset="0"/>
              </a:rPr>
              <a:t> significaba </a:t>
            </a:r>
            <a:r>
              <a:rPr lang="es-ES" sz="1800" dirty="0" err="1">
                <a:effectLst/>
                <a:latin typeface="Arial" panose="020B0604020202020204" pitchFamily="34" charset="0"/>
              </a:rPr>
              <a:t>telegrafía</a:t>
            </a:r>
            <a:r>
              <a:rPr lang="es-ES" sz="1800" dirty="0">
                <a:effectLst/>
                <a:latin typeface="Arial" panose="020B0604020202020204" pitchFamily="34" charset="0"/>
              </a:rPr>
              <a:t>. Cuando el </a:t>
            </a:r>
            <a:r>
              <a:rPr lang="es-ES" sz="1800" dirty="0" err="1">
                <a:effectLst/>
                <a:latin typeface="Arial" panose="020B0604020202020204" pitchFamily="34" charset="0"/>
              </a:rPr>
              <a:t>teléfono</a:t>
            </a:r>
            <a:r>
              <a:rPr lang="es-ES" sz="1800" dirty="0">
                <a:effectLst/>
                <a:latin typeface="Arial" panose="020B0604020202020204" pitchFamily="34" charset="0"/>
              </a:rPr>
              <a:t> se </a:t>
            </a:r>
            <a:r>
              <a:rPr lang="es-ES" sz="1800" dirty="0" err="1">
                <a:effectLst/>
                <a:latin typeface="Arial" panose="020B0604020202020204" pitchFamily="34" charset="0"/>
              </a:rPr>
              <a:t>convirtio</a:t>
            </a:r>
            <a:r>
              <a:rPr lang="es-ES" sz="1800" dirty="0">
                <a:effectLst/>
                <a:latin typeface="Arial" panose="020B0604020202020204" pitchFamily="34" charset="0"/>
              </a:rPr>
              <a:t>́ en un servicio internacional, la ITU </a:t>
            </a:r>
            <a:r>
              <a:rPr lang="es-ES" sz="1800" dirty="0" err="1">
                <a:effectLst/>
                <a:latin typeface="Arial" panose="020B0604020202020204" pitchFamily="34" charset="0"/>
              </a:rPr>
              <a:t>emprendio</a:t>
            </a:r>
            <a:r>
              <a:rPr lang="es-ES" sz="1800" dirty="0">
                <a:effectLst/>
                <a:latin typeface="Arial" panose="020B0604020202020204" pitchFamily="34" charset="0"/>
              </a:rPr>
              <a:t>́ la tarea de estandarizar </a:t>
            </a:r>
            <a:r>
              <a:rPr lang="es-ES" sz="1800" dirty="0" err="1">
                <a:effectLst/>
                <a:latin typeface="Arial" panose="020B0604020202020204" pitchFamily="34" charset="0"/>
              </a:rPr>
              <a:t>también</a:t>
            </a:r>
            <a:r>
              <a:rPr lang="es-ES" sz="1800" dirty="0">
                <a:effectLst/>
                <a:latin typeface="Arial" panose="020B0604020202020204" pitchFamily="34" charset="0"/>
              </a:rPr>
              <a:t> la </a:t>
            </a:r>
            <a:r>
              <a:rPr lang="es-ES" sz="1800" dirty="0" err="1">
                <a:effectLst/>
                <a:latin typeface="Arial" panose="020B0604020202020204" pitchFamily="34" charset="0"/>
              </a:rPr>
              <a:t>telefonía</a:t>
            </a:r>
            <a:r>
              <a:rPr lang="es-ES" sz="1800" dirty="0">
                <a:effectLst/>
                <a:latin typeface="Arial" panose="020B0604020202020204" pitchFamily="34" charset="0"/>
              </a:rPr>
              <a:t>. En 1947 la ITU llegó a ser una agencia de las Naciones Unidas. </a:t>
            </a:r>
            <a:endParaRPr lang="es-ES" sz="1400" dirty="0"/>
          </a:p>
          <a:p>
            <a:r>
              <a:rPr lang="es-ES" sz="1800" dirty="0">
                <a:effectLst/>
                <a:latin typeface="Arial" panose="020B0604020202020204" pitchFamily="34" charset="0"/>
              </a:rPr>
              <a:t>La ITU tiene tres sectores principales: </a:t>
            </a:r>
            <a:endParaRPr lang="es-ES" sz="1800" dirty="0">
              <a:effectLst/>
            </a:endParaRPr>
          </a:p>
          <a:p>
            <a:pPr marL="742950" lvl="1" indent="-285750">
              <a:buFont typeface="+mj-lt"/>
              <a:buAutoNum type="arabicPeriod"/>
            </a:pPr>
            <a:r>
              <a:rPr lang="es-ES" sz="1800" dirty="0">
                <a:effectLst/>
                <a:latin typeface="Arial" panose="020B0604020202020204" pitchFamily="34" charset="0"/>
              </a:rPr>
              <a:t>Sector de radiocomunicaciones (ITU-R), que se ocupa de la </a:t>
            </a:r>
            <a:r>
              <a:rPr lang="es-ES" sz="1800" dirty="0" err="1">
                <a:effectLst/>
                <a:latin typeface="Arial" panose="020B0604020202020204" pitchFamily="34" charset="0"/>
              </a:rPr>
              <a:t>asignación</a:t>
            </a:r>
            <a:r>
              <a:rPr lang="es-ES" sz="1800" dirty="0">
                <a:effectLst/>
                <a:latin typeface="Arial" panose="020B0604020202020204" pitchFamily="34" charset="0"/>
              </a:rPr>
              <a:t> de frecuencias de radio en todo el mundo a los grupos de </a:t>
            </a:r>
            <a:r>
              <a:rPr lang="es-ES" sz="1800" dirty="0" err="1">
                <a:effectLst/>
                <a:latin typeface="Arial" panose="020B0604020202020204" pitchFamily="34" charset="0"/>
              </a:rPr>
              <a:t>interés</a:t>
            </a:r>
            <a:r>
              <a:rPr lang="es-ES" sz="1800" dirty="0">
                <a:effectLst/>
                <a:latin typeface="Arial" panose="020B0604020202020204" pitchFamily="34" charset="0"/>
              </a:rPr>
              <a:t> en competencia. </a:t>
            </a:r>
          </a:p>
          <a:p>
            <a:pPr marL="742950" lvl="1" indent="-285750">
              <a:buFont typeface="+mj-lt"/>
              <a:buAutoNum type="arabicPeriod"/>
            </a:pPr>
            <a:r>
              <a:rPr lang="es-ES" sz="1800" dirty="0">
                <a:effectLst/>
                <a:latin typeface="Arial" panose="020B0604020202020204" pitchFamily="34" charset="0"/>
              </a:rPr>
              <a:t>Sector de </a:t>
            </a:r>
            <a:r>
              <a:rPr lang="es-ES" sz="1800" dirty="0" err="1">
                <a:effectLst/>
                <a:latin typeface="Arial" panose="020B0604020202020204" pitchFamily="34" charset="0"/>
              </a:rPr>
              <a:t>estandarización</a:t>
            </a:r>
            <a:r>
              <a:rPr lang="es-ES" sz="1800" dirty="0">
                <a:effectLst/>
                <a:latin typeface="Arial" panose="020B0604020202020204" pitchFamily="34" charset="0"/>
              </a:rPr>
              <a:t> de telecomunicaciones (ITU-T), relacionada con los sistemas </a:t>
            </a:r>
            <a:r>
              <a:rPr lang="es-ES" sz="1800" dirty="0" err="1">
                <a:effectLst/>
                <a:latin typeface="Arial" panose="020B0604020202020204" pitchFamily="34" charset="0"/>
              </a:rPr>
              <a:t>telefónicos</a:t>
            </a:r>
            <a:r>
              <a:rPr lang="es-ES" sz="1800" dirty="0">
                <a:effectLst/>
                <a:latin typeface="Arial" panose="020B0604020202020204" pitchFamily="34" charset="0"/>
              </a:rPr>
              <a:t> y de </a:t>
            </a:r>
            <a:r>
              <a:rPr lang="es-ES" sz="1800" dirty="0" err="1">
                <a:effectLst/>
                <a:latin typeface="Arial" panose="020B0604020202020204" pitchFamily="34" charset="0"/>
              </a:rPr>
              <a:t>comunicación</a:t>
            </a:r>
            <a:r>
              <a:rPr lang="es-ES" sz="1800" dirty="0">
                <a:effectLst/>
                <a:latin typeface="Arial" panose="020B0604020202020204" pitchFamily="34" charset="0"/>
              </a:rPr>
              <a:t> de datos. </a:t>
            </a:r>
          </a:p>
          <a:p>
            <a:pPr marL="742950" lvl="1" indent="-285750">
              <a:buFont typeface="+mj-lt"/>
              <a:buAutoNum type="arabicPeriod"/>
            </a:pPr>
            <a:r>
              <a:rPr lang="es-ES" sz="1800" dirty="0">
                <a:effectLst/>
                <a:latin typeface="Arial" panose="020B0604020202020204" pitchFamily="34" charset="0"/>
              </a:rPr>
              <a:t>Sector de desarrollo (ITU-D).</a:t>
            </a:r>
            <a:br>
              <a:rPr lang="es-ES" sz="1100" dirty="0">
                <a:effectLst/>
                <a:latin typeface="Arial" panose="020B0604020202020204" pitchFamily="34" charset="0"/>
              </a:rPr>
            </a:b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45103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1B123-5B21-FCD4-778A-743872150444}"/>
              </a:ext>
            </a:extLst>
          </p:cNvPr>
          <p:cNvSpPr>
            <a:spLocks noGrp="1"/>
          </p:cNvSpPr>
          <p:nvPr>
            <p:ph type="title"/>
          </p:nvPr>
        </p:nvSpPr>
        <p:spPr/>
        <p:txBody>
          <a:bodyPr/>
          <a:lstStyle/>
          <a:p>
            <a:r>
              <a:rPr lang="es-ES" dirty="0"/>
              <a:t>1. introducción</a:t>
            </a:r>
          </a:p>
        </p:txBody>
      </p:sp>
      <p:sp>
        <p:nvSpPr>
          <p:cNvPr id="3" name="Marcador de contenido 2">
            <a:extLst>
              <a:ext uri="{FF2B5EF4-FFF2-40B4-BE49-F238E27FC236}">
                <a16:creationId xmlns:a16="http://schemas.microsoft.com/office/drawing/2014/main" id="{FC47319A-5F4A-D466-70B1-CA4AB2DDF940}"/>
              </a:ext>
            </a:extLst>
          </p:cNvPr>
          <p:cNvSpPr>
            <a:spLocks noGrp="1"/>
          </p:cNvSpPr>
          <p:nvPr>
            <p:ph idx="1"/>
          </p:nvPr>
        </p:nvSpPr>
        <p:spPr>
          <a:xfrm>
            <a:off x="665018" y="1745674"/>
            <a:ext cx="11115304" cy="4493808"/>
          </a:xfrm>
        </p:spPr>
        <p:txBody>
          <a:bodyPr>
            <a:normAutofit lnSpcReduction="10000"/>
          </a:bodyPr>
          <a:lstStyle/>
          <a:p>
            <a:r>
              <a:rPr lang="es-ES" sz="1800" dirty="0">
                <a:effectLst/>
                <a:latin typeface="Arial" panose="020B0604020202020204" pitchFamily="34" charset="0"/>
              </a:rPr>
              <a:t>El siglo XX, ha estado dominado, </a:t>
            </a:r>
            <a:r>
              <a:rPr lang="es-ES" sz="1800" dirty="0" err="1">
                <a:effectLst/>
                <a:latin typeface="Arial" panose="020B0604020202020204" pitchFamily="34" charset="0"/>
              </a:rPr>
              <a:t>tecnológicamente</a:t>
            </a:r>
            <a:r>
              <a:rPr lang="es-ES" sz="1800" dirty="0">
                <a:effectLst/>
                <a:latin typeface="Arial" panose="020B0604020202020204" pitchFamily="34" charset="0"/>
              </a:rPr>
              <a:t> hablando, por la </a:t>
            </a:r>
            <a:r>
              <a:rPr lang="es-ES" sz="1800" dirty="0" err="1">
                <a:effectLst/>
                <a:latin typeface="Arial" panose="020B0604020202020204" pitchFamily="34" charset="0"/>
              </a:rPr>
              <a:t>obtención</a:t>
            </a:r>
            <a:r>
              <a:rPr lang="es-ES" sz="1800" dirty="0">
                <a:effectLst/>
                <a:latin typeface="Arial" panose="020B0604020202020204" pitchFamily="34" charset="0"/>
              </a:rPr>
              <a:t>, procesamiento y </a:t>
            </a:r>
            <a:r>
              <a:rPr lang="es-ES" sz="1800" dirty="0" err="1">
                <a:effectLst/>
                <a:latin typeface="Arial" panose="020B0604020202020204" pitchFamily="34" charset="0"/>
              </a:rPr>
              <a:t>distribución</a:t>
            </a:r>
            <a:r>
              <a:rPr lang="es-ES" sz="1800" dirty="0">
                <a:effectLst/>
                <a:latin typeface="Arial" panose="020B0604020202020204" pitchFamily="34" charset="0"/>
              </a:rPr>
              <a:t> de la </a:t>
            </a:r>
            <a:r>
              <a:rPr lang="es-ES" sz="1800" dirty="0" err="1">
                <a:effectLst/>
                <a:latin typeface="Arial" panose="020B0604020202020204" pitchFamily="34" charset="0"/>
              </a:rPr>
              <a:t>información</a:t>
            </a:r>
            <a:r>
              <a:rPr lang="es-ES" sz="1800" dirty="0">
                <a:effectLst/>
                <a:latin typeface="Arial" panose="020B0604020202020204" pitchFamily="34" charset="0"/>
              </a:rPr>
              <a:t>. Entre otros avances, hemos visto la </a:t>
            </a:r>
            <a:r>
              <a:rPr lang="es-ES" sz="1800" dirty="0" err="1">
                <a:effectLst/>
                <a:latin typeface="Arial" panose="020B0604020202020204" pitchFamily="34" charset="0"/>
              </a:rPr>
              <a:t>instalación</a:t>
            </a:r>
            <a:r>
              <a:rPr lang="es-ES" sz="1800" dirty="0">
                <a:effectLst/>
                <a:latin typeface="Arial" panose="020B0604020202020204" pitchFamily="34" charset="0"/>
              </a:rPr>
              <a:t> de redes </a:t>
            </a:r>
            <a:r>
              <a:rPr lang="es-ES" sz="1800" dirty="0" err="1">
                <a:effectLst/>
                <a:latin typeface="Arial" panose="020B0604020202020204" pitchFamily="34" charset="0"/>
              </a:rPr>
              <a:t>telefónicas</a:t>
            </a:r>
            <a:r>
              <a:rPr lang="es-ES" sz="1800" dirty="0">
                <a:effectLst/>
                <a:latin typeface="Arial" panose="020B0604020202020204" pitchFamily="34" charset="0"/>
              </a:rPr>
              <a:t> mundiales, la </a:t>
            </a:r>
            <a:r>
              <a:rPr lang="es-ES" sz="1800" dirty="0" err="1">
                <a:effectLst/>
                <a:latin typeface="Arial" panose="020B0604020202020204" pitchFamily="34" charset="0"/>
              </a:rPr>
              <a:t>invención</a:t>
            </a:r>
            <a:r>
              <a:rPr lang="es-ES" sz="1800" dirty="0">
                <a:effectLst/>
                <a:latin typeface="Arial" panose="020B0604020202020204" pitchFamily="34" charset="0"/>
              </a:rPr>
              <a:t> de la radio y la </a:t>
            </a:r>
            <a:r>
              <a:rPr lang="es-ES" sz="1800" dirty="0" err="1">
                <a:effectLst/>
                <a:latin typeface="Arial" panose="020B0604020202020204" pitchFamily="34" charset="0"/>
              </a:rPr>
              <a:t>televisión</a:t>
            </a:r>
            <a:r>
              <a:rPr lang="es-ES" sz="1800" dirty="0">
                <a:effectLst/>
                <a:latin typeface="Arial" panose="020B0604020202020204" pitchFamily="34" charset="0"/>
              </a:rPr>
              <a:t>, el nacimiento y crecimiento sin precedentes de la industria de ordenadores y el lanzamiento de </a:t>
            </a:r>
            <a:r>
              <a:rPr lang="es-ES" sz="1800" dirty="0" err="1">
                <a:effectLst/>
                <a:latin typeface="Arial" panose="020B0604020202020204" pitchFamily="34" charset="0"/>
              </a:rPr>
              <a:t>satélites</a:t>
            </a:r>
            <a:r>
              <a:rPr lang="es-ES" sz="1800" dirty="0">
                <a:effectLst/>
                <a:latin typeface="Arial" panose="020B0604020202020204" pitchFamily="34" charset="0"/>
              </a:rPr>
              <a:t> de </a:t>
            </a:r>
            <a:r>
              <a:rPr lang="es-ES" sz="1800" dirty="0" err="1">
                <a:effectLst/>
                <a:latin typeface="Arial" panose="020B0604020202020204" pitchFamily="34" charset="0"/>
              </a:rPr>
              <a:t>comunicación</a:t>
            </a:r>
            <a:r>
              <a:rPr lang="es-ES" sz="1800" dirty="0">
                <a:effectLst/>
                <a:latin typeface="Arial" panose="020B0604020202020204" pitchFamily="34" charset="0"/>
              </a:rPr>
              <a:t>. </a:t>
            </a:r>
            <a:endParaRPr lang="es-ES" dirty="0"/>
          </a:p>
          <a:p>
            <a:r>
              <a:rPr lang="es-ES" sz="1800" dirty="0">
                <a:effectLst/>
                <a:latin typeface="Arial" panose="020B0604020202020204" pitchFamily="34" charset="0"/>
              </a:rPr>
              <a:t>Debido al </a:t>
            </a:r>
            <a:r>
              <a:rPr lang="es-ES" sz="1800" dirty="0" err="1">
                <a:effectLst/>
                <a:latin typeface="Arial" panose="020B0604020202020204" pitchFamily="34" charset="0"/>
              </a:rPr>
              <a:t>rápido</a:t>
            </a:r>
            <a:r>
              <a:rPr lang="es-ES" sz="1800" dirty="0">
                <a:effectLst/>
                <a:latin typeface="Arial" panose="020B0604020202020204" pitchFamily="34" charset="0"/>
              </a:rPr>
              <a:t> progreso de la </a:t>
            </a:r>
            <a:r>
              <a:rPr lang="es-ES" sz="1800" dirty="0" err="1">
                <a:effectLst/>
                <a:latin typeface="Arial" panose="020B0604020202020204" pitchFamily="34" charset="0"/>
              </a:rPr>
              <a:t>tecnología</a:t>
            </a:r>
            <a:r>
              <a:rPr lang="es-ES" sz="1800" dirty="0">
                <a:effectLst/>
                <a:latin typeface="Arial" panose="020B0604020202020204" pitchFamily="34" charset="0"/>
              </a:rPr>
              <a:t>, las diferencias entre juntar, transportar, almacenar y procesar </a:t>
            </a:r>
            <a:r>
              <a:rPr lang="es-ES" sz="1800" dirty="0" err="1">
                <a:effectLst/>
                <a:latin typeface="Arial" panose="020B0604020202020204" pitchFamily="34" charset="0"/>
              </a:rPr>
              <a:t>información</a:t>
            </a:r>
            <a:r>
              <a:rPr lang="es-ES" sz="1800" dirty="0">
                <a:effectLst/>
                <a:latin typeface="Arial" panose="020B0604020202020204" pitchFamily="34" charset="0"/>
              </a:rPr>
              <a:t> han desaparecido con rapidez. Las organizaciones con cientos de oficinas que se extienden sobre una amplia </a:t>
            </a:r>
            <a:r>
              <a:rPr lang="es-ES" sz="1800" dirty="0" err="1">
                <a:effectLst/>
                <a:latin typeface="Arial" panose="020B0604020202020204" pitchFamily="34" charset="0"/>
              </a:rPr>
              <a:t>área</a:t>
            </a:r>
            <a:r>
              <a:rPr lang="es-ES" sz="1800" dirty="0">
                <a:effectLst/>
                <a:latin typeface="Arial" panose="020B0604020202020204" pitchFamily="34" charset="0"/>
              </a:rPr>
              <a:t> </a:t>
            </a:r>
            <a:r>
              <a:rPr lang="es-ES" sz="1800" dirty="0" err="1">
                <a:effectLst/>
                <a:latin typeface="Arial" panose="020B0604020202020204" pitchFamily="34" charset="0"/>
              </a:rPr>
              <a:t>geográfica</a:t>
            </a:r>
            <a:r>
              <a:rPr lang="es-ES" sz="1800" dirty="0">
                <a:effectLst/>
                <a:latin typeface="Arial" panose="020B0604020202020204" pitchFamily="34" charset="0"/>
              </a:rPr>
              <a:t> esperan ser capaces de examinar la </a:t>
            </a:r>
            <a:r>
              <a:rPr lang="es-ES" sz="1800" dirty="0" err="1">
                <a:effectLst/>
                <a:latin typeface="Arial" panose="020B0604020202020204" pitchFamily="34" charset="0"/>
              </a:rPr>
              <a:t>situación</a:t>
            </a:r>
            <a:r>
              <a:rPr lang="es-ES" sz="1800" dirty="0">
                <a:effectLst/>
                <a:latin typeface="Arial" panose="020B0604020202020204" pitchFamily="34" charset="0"/>
              </a:rPr>
              <a:t>, aun de sus </a:t>
            </a:r>
            <a:r>
              <a:rPr lang="es-ES" sz="1800" dirty="0" err="1">
                <a:effectLst/>
                <a:latin typeface="Arial" panose="020B0604020202020204" pitchFamily="34" charset="0"/>
              </a:rPr>
              <a:t>más</a:t>
            </a:r>
            <a:r>
              <a:rPr lang="es-ES" sz="1800" dirty="0">
                <a:effectLst/>
                <a:latin typeface="Arial" panose="020B0604020202020204" pitchFamily="34" charset="0"/>
              </a:rPr>
              <a:t> remotos puestos, oprimiendo un </a:t>
            </a:r>
            <a:r>
              <a:rPr lang="es-ES" sz="1800" dirty="0" err="1">
                <a:effectLst/>
                <a:latin typeface="Arial" panose="020B0604020202020204" pitchFamily="34" charset="0"/>
              </a:rPr>
              <a:t>botón</a:t>
            </a:r>
            <a:r>
              <a:rPr lang="es-ES" sz="1800" dirty="0">
                <a:effectLst/>
                <a:latin typeface="Arial" panose="020B0604020202020204" pitchFamily="34" charset="0"/>
              </a:rPr>
              <a:t>. Al crecer nuestra habilidad para obtener, procesar y distribuir </a:t>
            </a:r>
            <a:r>
              <a:rPr lang="es-ES" sz="1800" dirty="0" err="1">
                <a:effectLst/>
                <a:latin typeface="Arial" panose="020B0604020202020204" pitchFamily="34" charset="0"/>
              </a:rPr>
              <a:t>información</a:t>
            </a:r>
            <a:r>
              <a:rPr lang="es-ES" sz="1800" dirty="0">
                <a:effectLst/>
                <a:latin typeface="Arial" panose="020B0604020202020204" pitchFamily="34" charset="0"/>
              </a:rPr>
              <a:t>, </a:t>
            </a:r>
            <a:r>
              <a:rPr lang="es-ES" sz="1800" dirty="0" err="1">
                <a:effectLst/>
                <a:latin typeface="Arial" panose="020B0604020202020204" pitchFamily="34" charset="0"/>
              </a:rPr>
              <a:t>también</a:t>
            </a:r>
            <a:r>
              <a:rPr lang="es-ES" sz="1800" dirty="0">
                <a:effectLst/>
                <a:latin typeface="Arial" panose="020B0604020202020204" pitchFamily="34" charset="0"/>
              </a:rPr>
              <a:t> crece la demanda de </a:t>
            </a:r>
            <a:r>
              <a:rPr lang="es-ES" sz="1800" dirty="0" err="1">
                <a:effectLst/>
                <a:latin typeface="Arial" panose="020B0604020202020204" pitchFamily="34" charset="0"/>
              </a:rPr>
              <a:t>técnicas</a:t>
            </a:r>
            <a:r>
              <a:rPr lang="es-ES" sz="1800" dirty="0">
                <a:effectLst/>
                <a:latin typeface="Arial" panose="020B0604020202020204" pitchFamily="34" charset="0"/>
              </a:rPr>
              <a:t> de procesamiento de </a:t>
            </a:r>
            <a:r>
              <a:rPr lang="es-ES" sz="1800" dirty="0" err="1">
                <a:effectLst/>
                <a:latin typeface="Arial" panose="020B0604020202020204" pitchFamily="34" charset="0"/>
              </a:rPr>
              <a:t>información</a:t>
            </a:r>
            <a:r>
              <a:rPr lang="es-ES" sz="1800" dirty="0">
                <a:effectLst/>
                <a:latin typeface="Arial" panose="020B0604020202020204" pitchFamily="34" charset="0"/>
              </a:rPr>
              <a:t> </a:t>
            </a:r>
            <a:r>
              <a:rPr lang="es-ES" sz="1800" dirty="0" err="1">
                <a:effectLst/>
                <a:latin typeface="Arial" panose="020B0604020202020204" pitchFamily="34" charset="0"/>
              </a:rPr>
              <a:t>más</a:t>
            </a:r>
            <a:r>
              <a:rPr lang="es-ES" sz="1800" dirty="0">
                <a:effectLst/>
                <a:latin typeface="Arial" panose="020B0604020202020204" pitchFamily="34" charset="0"/>
              </a:rPr>
              <a:t> avanzadas. </a:t>
            </a:r>
            <a:endParaRPr lang="es-ES" dirty="0"/>
          </a:p>
          <a:p>
            <a:r>
              <a:rPr lang="es-ES" sz="1800" dirty="0">
                <a:effectLst/>
                <a:latin typeface="Arial" panose="020B0604020202020204" pitchFamily="34" charset="0"/>
              </a:rPr>
              <a:t>En este </a:t>
            </a:r>
            <a:r>
              <a:rPr lang="es-ES" sz="1800" dirty="0" err="1">
                <a:effectLst/>
                <a:latin typeface="Arial" panose="020B0604020202020204" pitchFamily="34" charset="0"/>
              </a:rPr>
              <a:t>capítulo</a:t>
            </a:r>
            <a:r>
              <a:rPr lang="es-ES" sz="1800" dirty="0">
                <a:effectLst/>
                <a:latin typeface="Arial" panose="020B0604020202020204" pitchFamily="34" charset="0"/>
              </a:rPr>
              <a:t> se introduce la </a:t>
            </a:r>
            <a:r>
              <a:rPr lang="es-ES" sz="1800" dirty="0" err="1">
                <a:effectLst/>
                <a:latin typeface="Arial" panose="020B0604020202020204" pitchFamily="34" charset="0"/>
              </a:rPr>
              <a:t>terminología</a:t>
            </a:r>
            <a:r>
              <a:rPr lang="es-ES" sz="1800" dirty="0">
                <a:effectLst/>
                <a:latin typeface="Arial" panose="020B0604020202020204" pitchFamily="34" charset="0"/>
              </a:rPr>
              <a:t> </a:t>
            </a:r>
            <a:r>
              <a:rPr lang="es-ES" sz="1800" dirty="0" err="1">
                <a:effectLst/>
                <a:latin typeface="Arial" panose="020B0604020202020204" pitchFamily="34" charset="0"/>
              </a:rPr>
              <a:t>técnica</a:t>
            </a:r>
            <a:r>
              <a:rPr lang="es-ES" sz="1800" dirty="0">
                <a:effectLst/>
                <a:latin typeface="Arial" panose="020B0604020202020204" pitchFamily="34" charset="0"/>
              </a:rPr>
              <a:t> en el </a:t>
            </a:r>
            <a:r>
              <a:rPr lang="es-ES" sz="1800" dirty="0" err="1">
                <a:effectLst/>
                <a:latin typeface="Arial" panose="020B0604020202020204" pitchFamily="34" charset="0"/>
              </a:rPr>
              <a:t>ámbito</a:t>
            </a:r>
            <a:r>
              <a:rPr lang="es-ES" sz="1800" dirty="0">
                <a:effectLst/>
                <a:latin typeface="Arial" panose="020B0604020202020204" pitchFamily="34" charset="0"/>
              </a:rPr>
              <a:t> de redes de comunicaciones que </a:t>
            </a:r>
            <a:r>
              <a:rPr lang="es-ES" sz="1800" dirty="0" err="1">
                <a:effectLst/>
                <a:latin typeface="Arial" panose="020B0604020202020204" pitchFamily="34" charset="0"/>
              </a:rPr>
              <a:t>servira</a:t>
            </a:r>
            <a:r>
              <a:rPr lang="es-ES" sz="1800" dirty="0">
                <a:effectLst/>
                <a:latin typeface="Arial" panose="020B0604020202020204" pitchFamily="34" charset="0"/>
              </a:rPr>
              <a:t>́ de base y referencia en todo el </a:t>
            </a:r>
            <a:r>
              <a:rPr lang="es-ES" sz="1800" dirty="0" err="1">
                <a:effectLst/>
                <a:latin typeface="Arial" panose="020B0604020202020204" pitchFamily="34" charset="0"/>
              </a:rPr>
              <a:t>módulo</a:t>
            </a:r>
            <a:r>
              <a:rPr lang="es-ES" sz="1800" dirty="0">
                <a:effectLst/>
                <a:latin typeface="Arial" panose="020B0604020202020204" pitchFamily="34" charset="0"/>
              </a:rPr>
              <a:t>. Otro punto importante tratado en este apartado, consiste en el estudio de los distintos sistemas de </a:t>
            </a:r>
            <a:r>
              <a:rPr lang="es-ES" sz="1800" dirty="0" err="1">
                <a:effectLst/>
                <a:latin typeface="Arial" panose="020B0604020202020204" pitchFamily="34" charset="0"/>
              </a:rPr>
              <a:t>numeración</a:t>
            </a:r>
            <a:r>
              <a:rPr lang="es-ES" sz="1800" dirty="0">
                <a:effectLst/>
                <a:latin typeface="Arial" panose="020B0604020202020204" pitchFamily="34" charset="0"/>
              </a:rPr>
              <a:t> empleados en el </a:t>
            </a:r>
            <a:r>
              <a:rPr lang="es-ES" sz="1800" dirty="0" err="1">
                <a:effectLst/>
                <a:latin typeface="Arial" panose="020B0604020202020204" pitchFamily="34" charset="0"/>
              </a:rPr>
              <a:t>ámbito</a:t>
            </a:r>
            <a:r>
              <a:rPr lang="es-ES" sz="1800" dirty="0">
                <a:effectLst/>
                <a:latin typeface="Arial" panose="020B0604020202020204" pitchFamily="34" charset="0"/>
              </a:rPr>
              <a:t> de la </a:t>
            </a:r>
            <a:r>
              <a:rPr lang="es-ES" sz="1800" dirty="0" err="1">
                <a:effectLst/>
                <a:latin typeface="Arial" panose="020B0604020202020204" pitchFamily="34" charset="0"/>
              </a:rPr>
              <a:t>informática</a:t>
            </a:r>
            <a:r>
              <a:rPr lang="es-ES" sz="1800" dirty="0">
                <a:effectLst/>
                <a:latin typeface="Arial" panose="020B0604020202020204" pitchFamily="34" charset="0"/>
              </a:rPr>
              <a:t>, con especial </a:t>
            </a:r>
            <a:r>
              <a:rPr lang="es-ES" sz="1800" dirty="0" err="1">
                <a:effectLst/>
                <a:latin typeface="Arial" panose="020B0604020202020204" pitchFamily="34" charset="0"/>
              </a:rPr>
              <a:t>aplicación</a:t>
            </a:r>
            <a:r>
              <a:rPr lang="es-ES" sz="1800" dirty="0">
                <a:effectLst/>
                <a:latin typeface="Arial" panose="020B0604020202020204" pitchFamily="34" charset="0"/>
              </a:rPr>
              <a:t> en el direccionamiento de las redes de comunicaciones. </a:t>
            </a:r>
            <a:endParaRPr lang="es-ES" dirty="0"/>
          </a:p>
          <a:p>
            <a:endParaRPr lang="es-ES" dirty="0"/>
          </a:p>
        </p:txBody>
      </p:sp>
    </p:spTree>
    <p:extLst>
      <p:ext uri="{BB962C8B-B14F-4D97-AF65-F5344CB8AC3E}">
        <p14:creationId xmlns:p14="http://schemas.microsoft.com/office/powerpoint/2010/main" val="381370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3.2. ORGANISMOS DE ESTANDARIZACION EN COMUNICACIONES - </a:t>
            </a:r>
            <a:r>
              <a:rPr lang="es-ES" sz="1800" b="1" u="sng" dirty="0">
                <a:solidFill>
                  <a:srgbClr val="FFFF00"/>
                </a:solidFill>
                <a:latin typeface="Arial" panose="020B0604020202020204" pitchFamily="34" charset="0"/>
              </a:rPr>
              <a:t>ISO</a:t>
            </a:r>
          </a:p>
          <a:p>
            <a:r>
              <a:rPr lang="es-ES" sz="1800" dirty="0">
                <a:effectLst/>
                <a:latin typeface="Arial" panose="020B0604020202020204" pitchFamily="34" charset="0"/>
              </a:rPr>
              <a:t>Los </a:t>
            </a:r>
            <a:r>
              <a:rPr lang="es-ES" sz="1800" dirty="0" err="1">
                <a:effectLst/>
                <a:latin typeface="Arial" panose="020B0604020202020204" pitchFamily="34" charset="0"/>
              </a:rPr>
              <a:t>estándares</a:t>
            </a:r>
            <a:r>
              <a:rPr lang="es-ES" sz="1800" dirty="0">
                <a:effectLst/>
                <a:latin typeface="Arial" panose="020B0604020202020204" pitchFamily="34" charset="0"/>
              </a:rPr>
              <a:t> internacionales son producidos por la </a:t>
            </a:r>
            <a:r>
              <a:rPr lang="es-ES" sz="1800" dirty="0">
                <a:effectLst/>
                <a:latin typeface="Arial,Bold"/>
              </a:rPr>
              <a:t>ISO </a:t>
            </a:r>
            <a:r>
              <a:rPr lang="es-ES" sz="1800" dirty="0">
                <a:effectLst/>
                <a:latin typeface="Arial" panose="020B0604020202020204" pitchFamily="34" charset="0"/>
              </a:rPr>
              <a:t>(</a:t>
            </a:r>
            <a:r>
              <a:rPr lang="es-ES" sz="1800" dirty="0">
                <a:effectLst/>
                <a:latin typeface="Arial,Italic"/>
              </a:rPr>
              <a:t>International </a:t>
            </a:r>
            <a:r>
              <a:rPr lang="es-ES" sz="1800" dirty="0" err="1">
                <a:effectLst/>
                <a:latin typeface="Arial,Italic"/>
              </a:rPr>
              <a:t>Standards</a:t>
            </a:r>
            <a:r>
              <a:rPr lang="es-ES" sz="1800" dirty="0">
                <a:effectLst/>
                <a:latin typeface="Arial,Italic"/>
              </a:rPr>
              <a:t> </a:t>
            </a:r>
            <a:r>
              <a:rPr lang="es-ES" sz="1800" dirty="0" err="1">
                <a:effectLst/>
                <a:latin typeface="Arial,Italic"/>
              </a:rPr>
              <a:t>Organization</a:t>
            </a:r>
            <a:r>
              <a:rPr lang="es-ES" sz="1800" dirty="0">
                <a:effectLst/>
                <a:latin typeface="Arial" panose="020B0604020202020204" pitchFamily="34" charset="0"/>
              </a:rPr>
              <a:t>) </a:t>
            </a:r>
            <a:r>
              <a:rPr lang="es-ES" sz="1800" dirty="0" err="1">
                <a:solidFill>
                  <a:srgbClr val="232323"/>
                </a:solidFill>
                <a:effectLst/>
                <a:latin typeface="Arial" panose="020B0604020202020204" pitchFamily="34" charset="0"/>
              </a:rPr>
              <a:t>Organización</a:t>
            </a:r>
            <a:r>
              <a:rPr lang="es-ES" sz="1800" dirty="0">
                <a:solidFill>
                  <a:srgbClr val="232323"/>
                </a:solidFill>
                <a:effectLst/>
                <a:latin typeface="Arial" panose="020B0604020202020204" pitchFamily="34" charset="0"/>
              </a:rPr>
              <a:t> Internacional de </a:t>
            </a:r>
            <a:r>
              <a:rPr lang="es-ES" sz="1800" dirty="0" err="1">
                <a:solidFill>
                  <a:srgbClr val="232323"/>
                </a:solidFill>
                <a:effectLst/>
                <a:latin typeface="Arial" panose="020B0604020202020204" pitchFamily="34" charset="0"/>
              </a:rPr>
              <a:t>Normalización</a:t>
            </a:r>
            <a:r>
              <a:rPr lang="es-ES" sz="1800" dirty="0">
                <a:effectLst/>
                <a:latin typeface="Arial" panose="020B0604020202020204" pitchFamily="34" charset="0"/>
              </a:rPr>
              <a:t>, fundada en 1946. Sus miembros son las organizaciones nacionales de </a:t>
            </a:r>
            <a:r>
              <a:rPr lang="es-ES" sz="1800" dirty="0" err="1">
                <a:effectLst/>
                <a:latin typeface="Arial" panose="020B0604020202020204" pitchFamily="34" charset="0"/>
              </a:rPr>
              <a:t>estándares</a:t>
            </a:r>
            <a:r>
              <a:rPr lang="es-ES" sz="1800" dirty="0">
                <a:effectLst/>
                <a:latin typeface="Arial" panose="020B0604020202020204" pitchFamily="34" charset="0"/>
              </a:rPr>
              <a:t> de los 89 </a:t>
            </a:r>
            <a:r>
              <a:rPr lang="es-ES" sz="1800" dirty="0" err="1">
                <a:effectLst/>
                <a:latin typeface="Arial" panose="020B0604020202020204" pitchFamily="34" charset="0"/>
              </a:rPr>
              <a:t>países</a:t>
            </a:r>
            <a:r>
              <a:rPr lang="es-ES" sz="1800" dirty="0">
                <a:effectLst/>
                <a:latin typeface="Arial" panose="020B0604020202020204" pitchFamily="34" charset="0"/>
              </a:rPr>
              <a:t> miembros. Estos miembros incluyen entre otros: </a:t>
            </a:r>
            <a:r>
              <a:rPr lang="es-ES" sz="1800" dirty="0">
                <a:effectLst/>
                <a:latin typeface="Arial,Bold"/>
              </a:rPr>
              <a:t>ANSI </a:t>
            </a:r>
            <a:r>
              <a:rPr lang="es-ES" sz="1800" dirty="0">
                <a:effectLst/>
                <a:latin typeface="Arial" panose="020B0604020202020204" pitchFamily="34" charset="0"/>
              </a:rPr>
              <a:t>(Estados Unidos), </a:t>
            </a:r>
            <a:r>
              <a:rPr lang="es-ES" sz="1800" dirty="0">
                <a:effectLst/>
                <a:latin typeface="Arial,Bold"/>
              </a:rPr>
              <a:t>BSI </a:t>
            </a:r>
            <a:r>
              <a:rPr lang="es-ES" sz="1800" dirty="0">
                <a:effectLst/>
                <a:latin typeface="Arial" panose="020B0604020202020204" pitchFamily="34" charset="0"/>
              </a:rPr>
              <a:t>(Gran </a:t>
            </a:r>
            <a:r>
              <a:rPr lang="es-ES" sz="1800" dirty="0" err="1">
                <a:effectLst/>
                <a:latin typeface="Arial" panose="020B0604020202020204" pitchFamily="34" charset="0"/>
              </a:rPr>
              <a:t>Bretaña</a:t>
            </a:r>
            <a:r>
              <a:rPr lang="es-ES" sz="1800" dirty="0">
                <a:effectLst/>
                <a:latin typeface="Arial" panose="020B0604020202020204" pitchFamily="34" charset="0"/>
              </a:rPr>
              <a:t>), </a:t>
            </a:r>
            <a:r>
              <a:rPr lang="es-ES" sz="1800" dirty="0">
                <a:effectLst/>
                <a:latin typeface="Arial,Bold"/>
              </a:rPr>
              <a:t>AFNOR </a:t>
            </a:r>
            <a:r>
              <a:rPr lang="es-ES" sz="1800" dirty="0">
                <a:effectLst/>
                <a:latin typeface="Arial" panose="020B0604020202020204" pitchFamily="34" charset="0"/>
              </a:rPr>
              <a:t>(Francia), </a:t>
            </a:r>
            <a:r>
              <a:rPr lang="es-ES" sz="1800" dirty="0">
                <a:effectLst/>
                <a:latin typeface="Arial,Bold"/>
              </a:rPr>
              <a:t>DIN </a:t>
            </a:r>
            <a:r>
              <a:rPr lang="es-ES" sz="1800" dirty="0">
                <a:effectLst/>
                <a:latin typeface="Arial" panose="020B0604020202020204" pitchFamily="34" charset="0"/>
              </a:rPr>
              <a:t>(Alemania), </a:t>
            </a:r>
            <a:r>
              <a:rPr lang="es-ES" sz="1800" dirty="0">
                <a:effectLst/>
                <a:latin typeface="Arial,Bold"/>
              </a:rPr>
              <a:t>AENOR </a:t>
            </a:r>
            <a:r>
              <a:rPr lang="es-ES" sz="1800" dirty="0">
                <a:effectLst/>
                <a:latin typeface="Arial" panose="020B0604020202020204" pitchFamily="34" charset="0"/>
              </a:rPr>
              <a:t>(</a:t>
            </a:r>
            <a:r>
              <a:rPr lang="es-ES" sz="1800" dirty="0" err="1">
                <a:effectLst/>
                <a:latin typeface="Arial" panose="020B0604020202020204" pitchFamily="34" charset="0"/>
              </a:rPr>
              <a:t>España</a:t>
            </a:r>
            <a:r>
              <a:rPr lang="es-ES" sz="1800" dirty="0">
                <a:effectLst/>
                <a:latin typeface="Arial" panose="020B0604020202020204" pitchFamily="34" charset="0"/>
              </a:rPr>
              <a:t>). </a:t>
            </a:r>
            <a:endParaRPr lang="es-ES" sz="1000" dirty="0"/>
          </a:p>
          <a:p>
            <a:r>
              <a:rPr lang="es-ES" sz="1800" dirty="0">
                <a:effectLst/>
                <a:latin typeface="Arial" panose="020B0604020202020204" pitchFamily="34" charset="0"/>
              </a:rPr>
              <a:t>La ISO tiene casi 200 </a:t>
            </a:r>
            <a:r>
              <a:rPr lang="es-ES" sz="1800" dirty="0" err="1">
                <a:effectLst/>
                <a:latin typeface="Arial" panose="020B0604020202020204" pitchFamily="34" charset="0"/>
              </a:rPr>
              <a:t>comités</a:t>
            </a:r>
            <a:r>
              <a:rPr lang="es-ES" sz="1800" dirty="0">
                <a:effectLst/>
                <a:latin typeface="Arial" panose="020B0604020202020204" pitchFamily="34" charset="0"/>
              </a:rPr>
              <a:t> </a:t>
            </a:r>
            <a:r>
              <a:rPr lang="es-ES" sz="1800" dirty="0" err="1">
                <a:effectLst/>
                <a:latin typeface="Arial" panose="020B0604020202020204" pitchFamily="34" charset="0"/>
              </a:rPr>
              <a:t>técnicos</a:t>
            </a:r>
            <a:r>
              <a:rPr lang="es-ES" sz="1800" dirty="0">
                <a:effectLst/>
                <a:latin typeface="Arial" panose="020B0604020202020204" pitchFamily="34" charset="0"/>
              </a:rPr>
              <a:t> (TC), numerados en el orden su </a:t>
            </a:r>
            <a:r>
              <a:rPr lang="es-ES" sz="1800" dirty="0" err="1">
                <a:effectLst/>
                <a:latin typeface="Arial" panose="020B0604020202020204" pitchFamily="34" charset="0"/>
              </a:rPr>
              <a:t>creación</a:t>
            </a:r>
            <a:r>
              <a:rPr lang="es-ES" sz="1800" dirty="0">
                <a:effectLst/>
                <a:latin typeface="Arial" panose="020B0604020202020204" pitchFamily="34" charset="0"/>
              </a:rPr>
              <a:t>, cada uno de los cuales se hace cargo de un tema </a:t>
            </a:r>
            <a:r>
              <a:rPr lang="es-ES" sz="1800" dirty="0" err="1">
                <a:effectLst/>
                <a:latin typeface="Arial" panose="020B0604020202020204" pitchFamily="34" charset="0"/>
              </a:rPr>
              <a:t>específico</a:t>
            </a:r>
            <a:r>
              <a:rPr lang="es-ES" sz="1800" dirty="0">
                <a:effectLst/>
                <a:latin typeface="Arial" panose="020B0604020202020204" pitchFamily="34" charset="0"/>
              </a:rPr>
              <a:t>. El TC97 se ocupa ordenadores y procesamiento de </a:t>
            </a:r>
            <a:r>
              <a:rPr lang="es-ES" sz="1800" dirty="0" err="1">
                <a:effectLst/>
                <a:latin typeface="Arial" panose="020B0604020202020204" pitchFamily="34" charset="0"/>
              </a:rPr>
              <a:t>información</a:t>
            </a:r>
            <a:r>
              <a:rPr lang="es-ES" sz="1800" dirty="0">
                <a:effectLst/>
                <a:latin typeface="Arial" panose="020B0604020202020204" pitchFamily="34" charset="0"/>
              </a:rPr>
              <a:t>. Cada TC tiene </a:t>
            </a:r>
            <a:r>
              <a:rPr lang="es-ES" sz="1800" dirty="0" err="1">
                <a:effectLst/>
                <a:latin typeface="Arial" panose="020B0604020202020204" pitchFamily="34" charset="0"/>
              </a:rPr>
              <a:t>subcomités</a:t>
            </a:r>
            <a:r>
              <a:rPr lang="es-ES" sz="1800" dirty="0">
                <a:effectLst/>
                <a:latin typeface="Arial" panose="020B0604020202020204" pitchFamily="34" charset="0"/>
              </a:rPr>
              <a:t> divididos en grupos de trabajo. </a:t>
            </a:r>
            <a:endParaRPr lang="es-ES" sz="1000" dirty="0"/>
          </a:p>
          <a:p>
            <a:r>
              <a:rPr lang="es-ES" sz="1800" dirty="0">
                <a:effectLst/>
                <a:latin typeface="Arial" panose="020B0604020202020204" pitchFamily="34" charset="0"/>
              </a:rPr>
              <a:t>En cuestiones de </a:t>
            </a:r>
            <a:r>
              <a:rPr lang="es-ES" sz="1800" dirty="0" err="1">
                <a:effectLst/>
                <a:latin typeface="Arial" panose="020B0604020202020204" pitchFamily="34" charset="0"/>
              </a:rPr>
              <a:t>estándares</a:t>
            </a:r>
            <a:r>
              <a:rPr lang="es-ES" sz="1800" dirty="0">
                <a:effectLst/>
                <a:latin typeface="Arial" panose="020B0604020202020204" pitchFamily="34" charset="0"/>
              </a:rPr>
              <a:t> de telecomunicaciones, la ISO y la ITU-T a menudo cooperan para evitar la </a:t>
            </a:r>
            <a:r>
              <a:rPr lang="es-ES" sz="1800" dirty="0" err="1">
                <a:effectLst/>
                <a:latin typeface="Arial" panose="020B0604020202020204" pitchFamily="34" charset="0"/>
              </a:rPr>
              <a:t>ironía</a:t>
            </a:r>
            <a:r>
              <a:rPr lang="es-ES" sz="1800" dirty="0">
                <a:effectLst/>
                <a:latin typeface="Arial" panose="020B0604020202020204" pitchFamily="34" charset="0"/>
              </a:rPr>
              <a:t> de tener dos </a:t>
            </a:r>
            <a:r>
              <a:rPr lang="es-ES" sz="1800" dirty="0" err="1">
                <a:effectLst/>
                <a:latin typeface="Arial" panose="020B0604020202020204" pitchFamily="34" charset="0"/>
              </a:rPr>
              <a:t>estándares</a:t>
            </a:r>
            <a:r>
              <a:rPr lang="es-ES" sz="1800" dirty="0">
                <a:effectLst/>
                <a:latin typeface="Arial" panose="020B0604020202020204" pitchFamily="34" charset="0"/>
              </a:rPr>
              <a:t> internacionales oficiales y mutuamente incompatibles (la ISO es un miembro de la ITU-T). </a:t>
            </a:r>
            <a:endParaRPr lang="es-ES" sz="1000" dirty="0"/>
          </a:p>
          <a:p>
            <a:br>
              <a:rPr lang="es-ES" sz="1100" dirty="0">
                <a:effectLst/>
                <a:latin typeface="Arial" panose="020B0604020202020204" pitchFamily="34" charset="0"/>
              </a:rPr>
            </a:b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00286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3.2. ORGANISMOS DE ESTANDARIZACION EN COMUNICACIONES – </a:t>
            </a:r>
            <a:r>
              <a:rPr lang="es-ES" sz="1800" u="sng" dirty="0">
                <a:solidFill>
                  <a:srgbClr val="FFFF00"/>
                </a:solidFill>
                <a:latin typeface="Arial" panose="020B0604020202020204" pitchFamily="34" charset="0"/>
              </a:rPr>
              <a:t>ANS</a:t>
            </a:r>
            <a:r>
              <a:rPr lang="es-ES" sz="1800" b="1" u="sng" dirty="0">
                <a:solidFill>
                  <a:srgbClr val="FFFF00"/>
                </a:solidFill>
                <a:latin typeface="Arial" panose="020B0604020202020204" pitchFamily="34" charset="0"/>
              </a:rPr>
              <a:t>I</a:t>
            </a:r>
          </a:p>
          <a:p>
            <a:r>
              <a:rPr lang="es-ES" sz="1800" dirty="0">
                <a:effectLst/>
                <a:latin typeface="Arial" panose="020B0604020202020204" pitchFamily="34" charset="0"/>
              </a:rPr>
              <a:t>El representante de Estados Unidos en la ISO es el </a:t>
            </a:r>
            <a:r>
              <a:rPr lang="es-ES" sz="1800" dirty="0">
                <a:effectLst/>
                <a:latin typeface="Arial,Bold"/>
              </a:rPr>
              <a:t>ANSI </a:t>
            </a:r>
            <a:r>
              <a:rPr lang="es-ES" sz="1800" dirty="0">
                <a:effectLst/>
                <a:latin typeface="Arial" panose="020B0604020202020204" pitchFamily="34" charset="0"/>
              </a:rPr>
              <a:t>(</a:t>
            </a:r>
            <a:r>
              <a:rPr lang="es-ES" sz="1800" dirty="0">
                <a:effectLst/>
                <a:latin typeface="Arial,Italic"/>
              </a:rPr>
              <a:t>American </a:t>
            </a:r>
            <a:r>
              <a:rPr lang="es-ES" sz="1800" dirty="0" err="1">
                <a:effectLst/>
                <a:latin typeface="Arial,Italic"/>
              </a:rPr>
              <a:t>National</a:t>
            </a:r>
            <a:r>
              <a:rPr lang="es-ES" sz="1800" dirty="0">
                <a:effectLst/>
                <a:latin typeface="Arial,Italic"/>
              </a:rPr>
              <a:t> </a:t>
            </a:r>
            <a:r>
              <a:rPr lang="es-ES" sz="1800" dirty="0" err="1">
                <a:effectLst/>
                <a:latin typeface="Arial,Italic"/>
              </a:rPr>
              <a:t>Standards</a:t>
            </a:r>
            <a:r>
              <a:rPr lang="es-ES" sz="1800" dirty="0">
                <a:effectLst/>
                <a:latin typeface="Arial,Italic"/>
              </a:rPr>
              <a:t> </a:t>
            </a:r>
            <a:r>
              <a:rPr lang="es-ES" sz="1800" dirty="0" err="1">
                <a:effectLst/>
                <a:latin typeface="Arial,Italic"/>
              </a:rPr>
              <a:t>Institute</a:t>
            </a:r>
            <a:r>
              <a:rPr lang="es-ES" sz="1800" dirty="0">
                <a:effectLst/>
                <a:latin typeface="Arial" panose="020B0604020202020204" pitchFamily="34" charset="0"/>
              </a:rPr>
              <a:t>) </a:t>
            </a:r>
            <a:r>
              <a:rPr lang="es-ES" sz="1800" dirty="0">
                <a:effectLst/>
                <a:latin typeface="Arial,Italic"/>
              </a:rPr>
              <a:t>Instituto Nacional Estadounidense de </a:t>
            </a:r>
            <a:r>
              <a:rPr lang="es-ES" sz="1800" dirty="0" err="1">
                <a:effectLst/>
                <a:latin typeface="Arial,Italic"/>
              </a:rPr>
              <a:t>Estándares</a:t>
            </a:r>
            <a:r>
              <a:rPr lang="es-ES" sz="1800" dirty="0">
                <a:effectLst/>
                <a:latin typeface="Arial" panose="020B0604020202020204" pitchFamily="34" charset="0"/>
              </a:rPr>
              <a:t>, una </a:t>
            </a:r>
            <a:r>
              <a:rPr lang="es-ES" sz="1800" dirty="0" err="1">
                <a:effectLst/>
                <a:latin typeface="Arial" panose="020B0604020202020204" pitchFamily="34" charset="0"/>
              </a:rPr>
              <a:t>organización</a:t>
            </a:r>
            <a:r>
              <a:rPr lang="es-ES" sz="1800" dirty="0">
                <a:effectLst/>
                <a:latin typeface="Arial" panose="020B0604020202020204" pitchFamily="34" charset="0"/>
              </a:rPr>
              <a:t> privada, no gubernamental y no lucrativa. Sus miembros son fabricantes, empresas de telecomunicaciones y otros particulares interesados. La ISO a menudo adopta los </a:t>
            </a:r>
            <a:r>
              <a:rPr lang="es-ES" sz="1800" dirty="0" err="1">
                <a:effectLst/>
                <a:latin typeface="Arial" panose="020B0604020202020204" pitchFamily="34" charset="0"/>
              </a:rPr>
              <a:t>estándares</a:t>
            </a:r>
            <a:r>
              <a:rPr lang="es-ES" sz="1800" dirty="0">
                <a:effectLst/>
                <a:latin typeface="Arial" panose="020B0604020202020204" pitchFamily="34" charset="0"/>
              </a:rPr>
              <a:t> ANSI como </a:t>
            </a:r>
            <a:r>
              <a:rPr lang="es-ES" sz="1800" dirty="0" err="1">
                <a:effectLst/>
                <a:latin typeface="Arial" panose="020B0604020202020204" pitchFamily="34" charset="0"/>
              </a:rPr>
              <a:t>estándares</a:t>
            </a:r>
            <a:r>
              <a:rPr lang="es-ES" sz="1800" dirty="0">
                <a:effectLst/>
                <a:latin typeface="Arial" panose="020B0604020202020204" pitchFamily="34" charset="0"/>
              </a:rPr>
              <a:t> internacionales. </a:t>
            </a:r>
            <a:endParaRPr lang="es-ES" sz="1000" dirty="0"/>
          </a:p>
          <a:p>
            <a:br>
              <a:rPr lang="es-ES" sz="1100" dirty="0">
                <a:effectLst/>
                <a:latin typeface="Arial" panose="020B0604020202020204" pitchFamily="34" charset="0"/>
              </a:rPr>
            </a:b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219206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3.2. ORGANISMOS DE ESTANDARIZACION EN COMUNICACIONES – </a:t>
            </a:r>
            <a:r>
              <a:rPr lang="es-ES" sz="1800" b="1" u="sng" dirty="0">
                <a:solidFill>
                  <a:srgbClr val="FFFF00"/>
                </a:solidFill>
                <a:latin typeface="Arial" panose="020B0604020202020204" pitchFamily="34" charset="0"/>
              </a:rPr>
              <a:t>IEEE</a:t>
            </a:r>
          </a:p>
          <a:p>
            <a:r>
              <a:rPr lang="es-ES" sz="1800" dirty="0">
                <a:effectLst/>
                <a:latin typeface="Arial" panose="020B0604020202020204" pitchFamily="34" charset="0"/>
              </a:rPr>
              <a:t>El representante de Estados Unidos en la ISO es el </a:t>
            </a:r>
            <a:r>
              <a:rPr lang="es-ES" sz="1800" dirty="0">
                <a:effectLst/>
                <a:latin typeface="Arial,Bold"/>
              </a:rPr>
              <a:t>ANSI </a:t>
            </a:r>
            <a:r>
              <a:rPr lang="es-ES" sz="1800" dirty="0">
                <a:effectLst/>
                <a:latin typeface="Arial" panose="020B0604020202020204" pitchFamily="34" charset="0"/>
              </a:rPr>
              <a:t>(</a:t>
            </a:r>
            <a:r>
              <a:rPr lang="es-ES" sz="1800" dirty="0">
                <a:effectLst/>
                <a:latin typeface="Arial,Italic"/>
              </a:rPr>
              <a:t>American </a:t>
            </a:r>
            <a:r>
              <a:rPr lang="es-ES" sz="1800" dirty="0" err="1">
                <a:effectLst/>
                <a:latin typeface="Arial,Italic"/>
              </a:rPr>
              <a:t>National</a:t>
            </a:r>
            <a:r>
              <a:rPr lang="es-ES" sz="1800" dirty="0">
                <a:effectLst/>
                <a:latin typeface="Arial,Italic"/>
              </a:rPr>
              <a:t> </a:t>
            </a:r>
            <a:r>
              <a:rPr lang="es-ES" sz="1800" dirty="0" err="1">
                <a:effectLst/>
                <a:latin typeface="Arial,Italic"/>
              </a:rPr>
              <a:t>Standards</a:t>
            </a:r>
            <a:r>
              <a:rPr lang="es-ES" sz="1800" dirty="0">
                <a:effectLst/>
                <a:latin typeface="Arial,Italic"/>
              </a:rPr>
              <a:t> </a:t>
            </a:r>
            <a:r>
              <a:rPr lang="es-ES" sz="1800" dirty="0" err="1">
                <a:effectLst/>
                <a:latin typeface="Arial,Italic"/>
              </a:rPr>
              <a:t>Institute</a:t>
            </a:r>
            <a:r>
              <a:rPr lang="es-ES" sz="1800" dirty="0">
                <a:effectLst/>
                <a:latin typeface="Arial" panose="020B0604020202020204" pitchFamily="34" charset="0"/>
              </a:rPr>
              <a:t>) Otro protagonista importante en el mundo de los </a:t>
            </a:r>
            <a:r>
              <a:rPr lang="es-ES" sz="1800" dirty="0" err="1">
                <a:effectLst/>
                <a:latin typeface="Arial" panose="020B0604020202020204" pitchFamily="34" charset="0"/>
              </a:rPr>
              <a:t>estándares</a:t>
            </a:r>
            <a:r>
              <a:rPr lang="es-ES" sz="1800" dirty="0">
                <a:effectLst/>
                <a:latin typeface="Arial" panose="020B0604020202020204" pitchFamily="34" charset="0"/>
              </a:rPr>
              <a:t> es el </a:t>
            </a:r>
            <a:r>
              <a:rPr lang="es-ES" sz="1800" dirty="0">
                <a:effectLst/>
                <a:latin typeface="Arial,Bold"/>
              </a:rPr>
              <a:t>IEEE </a:t>
            </a:r>
            <a:r>
              <a:rPr lang="es-ES" sz="1800" dirty="0">
                <a:effectLst/>
                <a:latin typeface="Arial" panose="020B0604020202020204" pitchFamily="34" charset="0"/>
              </a:rPr>
              <a:t>(</a:t>
            </a:r>
            <a:r>
              <a:rPr lang="es-ES" sz="1800" dirty="0" err="1">
                <a:effectLst/>
                <a:latin typeface="Arial,Italic"/>
              </a:rPr>
              <a:t>Institute</a:t>
            </a:r>
            <a:r>
              <a:rPr lang="es-ES" sz="1800" dirty="0">
                <a:effectLst/>
                <a:latin typeface="Arial,Italic"/>
              </a:rPr>
              <a:t> </a:t>
            </a:r>
            <a:r>
              <a:rPr lang="es-ES" sz="1800" dirty="0" err="1">
                <a:effectLst/>
                <a:latin typeface="Arial,Italic"/>
              </a:rPr>
              <a:t>of</a:t>
            </a:r>
            <a:r>
              <a:rPr lang="es-ES" sz="1800" dirty="0">
                <a:effectLst/>
                <a:latin typeface="Arial,Italic"/>
              </a:rPr>
              <a:t> </a:t>
            </a:r>
            <a:r>
              <a:rPr lang="es-ES" sz="1800" dirty="0" err="1">
                <a:effectLst/>
                <a:latin typeface="Arial,Italic"/>
              </a:rPr>
              <a:t>Electrical</a:t>
            </a:r>
            <a:r>
              <a:rPr lang="es-ES" sz="1800" dirty="0">
                <a:effectLst/>
                <a:latin typeface="Arial,Italic"/>
              </a:rPr>
              <a:t> and </a:t>
            </a:r>
            <a:r>
              <a:rPr lang="es-ES" sz="1800" dirty="0" err="1">
                <a:effectLst/>
                <a:latin typeface="Arial,Italic"/>
              </a:rPr>
              <a:t>Electronics</a:t>
            </a:r>
            <a:r>
              <a:rPr lang="es-ES" sz="1800" dirty="0">
                <a:effectLst/>
                <a:latin typeface="Arial,Italic"/>
              </a:rPr>
              <a:t> </a:t>
            </a:r>
            <a:r>
              <a:rPr lang="es-ES" sz="1800" dirty="0" err="1">
                <a:effectLst/>
                <a:latin typeface="Arial,Italic"/>
              </a:rPr>
              <a:t>Engineers</a:t>
            </a:r>
            <a:r>
              <a:rPr lang="es-ES" sz="1800" dirty="0">
                <a:effectLst/>
                <a:latin typeface="Arial" panose="020B0604020202020204" pitchFamily="34" charset="0"/>
              </a:rPr>
              <a:t>) Instituto de </a:t>
            </a:r>
            <a:r>
              <a:rPr lang="es-ES" sz="1800" dirty="0" err="1">
                <a:effectLst/>
                <a:latin typeface="Arial" panose="020B0604020202020204" pitchFamily="34" charset="0"/>
              </a:rPr>
              <a:t>Ingeniería</a:t>
            </a:r>
            <a:r>
              <a:rPr lang="es-ES" sz="1800" dirty="0">
                <a:effectLst/>
                <a:latin typeface="Arial" panose="020B0604020202020204" pitchFamily="34" charset="0"/>
              </a:rPr>
              <a:t> </a:t>
            </a:r>
            <a:r>
              <a:rPr lang="es-ES" sz="1800" dirty="0" err="1">
                <a:effectLst/>
                <a:latin typeface="Arial" panose="020B0604020202020204" pitchFamily="34" charset="0"/>
              </a:rPr>
              <a:t>Eléctrica</a:t>
            </a:r>
            <a:r>
              <a:rPr lang="es-ES" sz="1800" dirty="0">
                <a:effectLst/>
                <a:latin typeface="Arial" panose="020B0604020202020204" pitchFamily="34" charset="0"/>
              </a:rPr>
              <a:t> y </a:t>
            </a:r>
            <a:r>
              <a:rPr lang="es-ES" sz="1800" dirty="0" err="1">
                <a:effectLst/>
                <a:latin typeface="Arial" panose="020B0604020202020204" pitchFamily="34" charset="0"/>
              </a:rPr>
              <a:t>Electrónica</a:t>
            </a:r>
            <a:r>
              <a:rPr lang="es-ES" sz="1800" dirty="0">
                <a:effectLst/>
                <a:latin typeface="Arial" panose="020B0604020202020204" pitchFamily="34" charset="0"/>
              </a:rPr>
              <a:t>, la </a:t>
            </a:r>
            <a:r>
              <a:rPr lang="es-ES" sz="1800" dirty="0" err="1">
                <a:effectLst/>
                <a:latin typeface="Arial" panose="020B0604020202020204" pitchFamily="34" charset="0"/>
              </a:rPr>
              <a:t>organización</a:t>
            </a:r>
            <a:r>
              <a:rPr lang="es-ES" sz="1800" dirty="0">
                <a:effectLst/>
                <a:latin typeface="Arial" panose="020B0604020202020204" pitchFamily="34" charset="0"/>
              </a:rPr>
              <a:t> profesional </a:t>
            </a:r>
            <a:r>
              <a:rPr lang="es-ES" sz="1800" dirty="0" err="1">
                <a:effectLst/>
                <a:latin typeface="Arial" panose="020B0604020202020204" pitchFamily="34" charset="0"/>
              </a:rPr>
              <a:t>más</a:t>
            </a:r>
            <a:r>
              <a:rPr lang="es-ES" sz="1800" dirty="0">
                <a:effectLst/>
                <a:latin typeface="Arial" panose="020B0604020202020204" pitchFamily="34" charset="0"/>
              </a:rPr>
              <a:t> grande del mundo. </a:t>
            </a:r>
            <a:r>
              <a:rPr lang="es-ES" sz="1800" dirty="0" err="1">
                <a:effectLst/>
                <a:latin typeface="Arial" panose="020B0604020202020204" pitchFamily="34" charset="0"/>
              </a:rPr>
              <a:t>Además</a:t>
            </a:r>
            <a:r>
              <a:rPr lang="es-ES" sz="1800" dirty="0">
                <a:effectLst/>
                <a:latin typeface="Arial" panose="020B0604020202020204" pitchFamily="34" charset="0"/>
              </a:rPr>
              <a:t> de publicar revistas y organizar numerosas conferencias, el IEEE tiene un grupo de </a:t>
            </a:r>
            <a:r>
              <a:rPr lang="es-ES" sz="1800" dirty="0" err="1">
                <a:effectLst/>
                <a:latin typeface="Arial" panose="020B0604020202020204" pitchFamily="34" charset="0"/>
              </a:rPr>
              <a:t>estandarización</a:t>
            </a:r>
            <a:r>
              <a:rPr lang="es-ES" sz="1800" dirty="0">
                <a:effectLst/>
                <a:latin typeface="Arial" panose="020B0604020202020204" pitchFamily="34" charset="0"/>
              </a:rPr>
              <a:t> que elabora </a:t>
            </a:r>
            <a:r>
              <a:rPr lang="es-ES" sz="1800" dirty="0" err="1">
                <a:effectLst/>
                <a:latin typeface="Arial" panose="020B0604020202020204" pitchFamily="34" charset="0"/>
              </a:rPr>
              <a:t>estándares</a:t>
            </a:r>
            <a:r>
              <a:rPr lang="es-ES" sz="1800" dirty="0">
                <a:effectLst/>
                <a:latin typeface="Arial" panose="020B0604020202020204" pitchFamily="34" charset="0"/>
              </a:rPr>
              <a:t> en las </a:t>
            </a:r>
            <a:r>
              <a:rPr lang="es-ES" sz="1800" dirty="0" err="1">
                <a:effectLst/>
                <a:latin typeface="Arial" panose="020B0604020202020204" pitchFamily="34" charset="0"/>
              </a:rPr>
              <a:t>áreas</a:t>
            </a:r>
            <a:r>
              <a:rPr lang="es-ES" sz="1800" dirty="0">
                <a:effectLst/>
                <a:latin typeface="Arial" panose="020B0604020202020204" pitchFamily="34" charset="0"/>
              </a:rPr>
              <a:t> de </a:t>
            </a:r>
            <a:r>
              <a:rPr lang="es-ES" sz="1800" dirty="0" err="1">
                <a:effectLst/>
                <a:latin typeface="Arial" panose="020B0604020202020204" pitchFamily="34" charset="0"/>
              </a:rPr>
              <a:t>ingeniería</a:t>
            </a:r>
            <a:r>
              <a:rPr lang="es-ES" sz="1800" dirty="0">
                <a:effectLst/>
                <a:latin typeface="Arial" panose="020B0604020202020204" pitchFamily="34" charset="0"/>
              </a:rPr>
              <a:t> </a:t>
            </a:r>
            <a:r>
              <a:rPr lang="es-ES" sz="1800" dirty="0" err="1">
                <a:effectLst/>
                <a:latin typeface="Arial" panose="020B0604020202020204" pitchFamily="34" charset="0"/>
              </a:rPr>
              <a:t>eléctrica</a:t>
            </a:r>
            <a:r>
              <a:rPr lang="es-ES" sz="1800" dirty="0">
                <a:effectLst/>
                <a:latin typeface="Arial" panose="020B0604020202020204" pitchFamily="34" charset="0"/>
              </a:rPr>
              <a:t> y </a:t>
            </a:r>
            <a:r>
              <a:rPr lang="es-ES" sz="1800" dirty="0" err="1">
                <a:effectLst/>
                <a:latin typeface="Arial" panose="020B0604020202020204" pitchFamily="34" charset="0"/>
              </a:rPr>
              <a:t>computación</a:t>
            </a:r>
            <a:r>
              <a:rPr lang="es-ES" sz="1800" dirty="0">
                <a:effectLst/>
                <a:latin typeface="Arial" panose="020B0604020202020204" pitchFamily="34" charset="0"/>
              </a:rPr>
              <a:t>. El </a:t>
            </a:r>
            <a:r>
              <a:rPr lang="es-ES" sz="1800" dirty="0" err="1">
                <a:effectLst/>
                <a:latin typeface="Arial" panose="020B0604020202020204" pitchFamily="34" charset="0"/>
              </a:rPr>
              <a:t>estándar</a:t>
            </a:r>
            <a:r>
              <a:rPr lang="es-ES" sz="1800" dirty="0">
                <a:effectLst/>
                <a:latin typeface="Arial" panose="020B0604020202020204" pitchFamily="34" charset="0"/>
              </a:rPr>
              <a:t> 802 del IEEE para redes de </a:t>
            </a:r>
            <a:r>
              <a:rPr lang="es-ES" sz="1800" dirty="0" err="1">
                <a:effectLst/>
                <a:latin typeface="Arial" panose="020B0604020202020204" pitchFamily="34" charset="0"/>
              </a:rPr>
              <a:t>área</a:t>
            </a:r>
            <a:r>
              <a:rPr lang="es-ES" sz="1800" dirty="0">
                <a:effectLst/>
                <a:latin typeface="Arial" panose="020B0604020202020204" pitchFamily="34" charset="0"/>
              </a:rPr>
              <a:t> local es el </a:t>
            </a:r>
            <a:r>
              <a:rPr lang="es-ES" sz="1800" dirty="0" err="1">
                <a:effectLst/>
                <a:latin typeface="Arial" panose="020B0604020202020204" pitchFamily="34" charset="0"/>
              </a:rPr>
              <a:t>estándar</a:t>
            </a:r>
            <a:r>
              <a:rPr lang="es-ES" sz="1800" dirty="0">
                <a:effectLst/>
                <a:latin typeface="Arial" panose="020B0604020202020204" pitchFamily="34" charset="0"/>
              </a:rPr>
              <a:t> clave para las redes de </a:t>
            </a:r>
            <a:r>
              <a:rPr lang="es-ES" sz="1800" dirty="0" err="1">
                <a:effectLst/>
                <a:latin typeface="Arial" panose="020B0604020202020204" pitchFamily="34" charset="0"/>
              </a:rPr>
              <a:t>área</a:t>
            </a:r>
            <a:r>
              <a:rPr lang="es-ES" sz="1800" dirty="0">
                <a:effectLst/>
                <a:latin typeface="Arial" panose="020B0604020202020204" pitchFamily="34" charset="0"/>
              </a:rPr>
              <a:t> local, y posteriormente fue adoptado por la ISO como base para el </a:t>
            </a:r>
            <a:r>
              <a:rPr lang="es-ES" sz="1800" dirty="0" err="1">
                <a:effectLst/>
                <a:latin typeface="Arial" panose="020B0604020202020204" pitchFamily="34" charset="0"/>
              </a:rPr>
              <a:t>estándar</a:t>
            </a:r>
            <a:r>
              <a:rPr lang="es-ES" sz="1800" dirty="0">
                <a:effectLst/>
                <a:latin typeface="Arial" panose="020B0604020202020204" pitchFamily="34" charset="0"/>
              </a:rPr>
              <a:t> ISO 8802. </a:t>
            </a:r>
            <a:endParaRPr lang="es-ES" sz="1400" dirty="0"/>
          </a:p>
          <a:p>
            <a:br>
              <a:rPr lang="es-ES" sz="1100" dirty="0">
                <a:effectLst/>
                <a:latin typeface="Arial" panose="020B0604020202020204" pitchFamily="34" charset="0"/>
              </a:rPr>
            </a:b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98471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u="sng" dirty="0">
                <a:latin typeface="Arial" panose="020B0604020202020204" pitchFamily="34" charset="0"/>
              </a:rPr>
              <a:t>3.2. ORGANISMOS DE ESTANDARIZACION EN COMUNICACIONES – </a:t>
            </a:r>
            <a:r>
              <a:rPr lang="es-ES" sz="1800" u="sng" dirty="0">
                <a:solidFill>
                  <a:srgbClr val="FFFF00"/>
                </a:solidFill>
                <a:latin typeface="Arial" panose="020B0604020202020204" pitchFamily="34" charset="0"/>
              </a:rPr>
              <a:t>T</a:t>
            </a:r>
            <a:r>
              <a:rPr lang="es-ES" sz="1800" b="1" u="sng" dirty="0">
                <a:solidFill>
                  <a:srgbClr val="FFFF00"/>
                </a:solidFill>
                <a:latin typeface="Arial" panose="020B0604020202020204" pitchFamily="34" charset="0"/>
              </a:rPr>
              <a:t>IA</a:t>
            </a:r>
          </a:p>
          <a:p>
            <a:r>
              <a:rPr lang="es-ES" sz="1800" dirty="0">
                <a:effectLst/>
                <a:latin typeface="Arial" panose="020B0604020202020204" pitchFamily="34" charset="0"/>
              </a:rPr>
              <a:t>IA (</a:t>
            </a:r>
            <a:r>
              <a:rPr lang="es-ES" sz="1800" dirty="0" err="1">
                <a:effectLst/>
                <a:latin typeface="Arial,Italic"/>
              </a:rPr>
              <a:t>Telecommunications</a:t>
            </a:r>
            <a:r>
              <a:rPr lang="es-ES" sz="1800" dirty="0">
                <a:effectLst/>
                <a:latin typeface="Arial,Italic"/>
              </a:rPr>
              <a:t> </a:t>
            </a:r>
            <a:r>
              <a:rPr lang="es-ES" sz="1800" dirty="0" err="1">
                <a:effectLst/>
                <a:latin typeface="Arial,Italic"/>
              </a:rPr>
              <a:t>Industry</a:t>
            </a:r>
            <a:r>
              <a:rPr lang="es-ES" sz="1800" dirty="0">
                <a:effectLst/>
                <a:latin typeface="Arial,Italic"/>
              </a:rPr>
              <a:t> </a:t>
            </a:r>
            <a:r>
              <a:rPr lang="es-ES" sz="1800" dirty="0" err="1">
                <a:effectLst/>
                <a:latin typeface="Arial,Italic"/>
              </a:rPr>
              <a:t>Association</a:t>
            </a:r>
            <a:r>
              <a:rPr lang="es-ES" sz="1800" dirty="0">
                <a:effectLst/>
                <a:latin typeface="Arial" panose="020B0604020202020204" pitchFamily="34" charset="0"/>
              </a:rPr>
              <a:t>) </a:t>
            </a:r>
            <a:r>
              <a:rPr lang="es-ES" sz="1800" dirty="0" err="1">
                <a:effectLst/>
                <a:latin typeface="Arial" panose="020B0604020202020204" pitchFamily="34" charset="0"/>
              </a:rPr>
              <a:t>Asociación</a:t>
            </a:r>
            <a:r>
              <a:rPr lang="es-ES" sz="1800" dirty="0">
                <a:effectLst/>
                <a:latin typeface="Arial" panose="020B0604020202020204" pitchFamily="34" charset="0"/>
              </a:rPr>
              <a:t> de la Industria de Telecomunicaciones. Es la principal </a:t>
            </a:r>
            <a:r>
              <a:rPr lang="es-ES" sz="1800" dirty="0" err="1">
                <a:effectLst/>
                <a:latin typeface="Arial" panose="020B0604020202020204" pitchFamily="34" charset="0"/>
              </a:rPr>
              <a:t>asociación</a:t>
            </a:r>
            <a:r>
              <a:rPr lang="es-ES" sz="1800" dirty="0">
                <a:effectLst/>
                <a:latin typeface="Arial" panose="020B0604020202020204" pitchFamily="34" charset="0"/>
              </a:rPr>
              <a:t> comercial que representa el mundial de la </a:t>
            </a:r>
            <a:r>
              <a:rPr lang="es-ES" sz="1800" dirty="0" err="1">
                <a:effectLst/>
                <a:latin typeface="Arial" panose="020B0604020202020204" pitchFamily="34" charset="0"/>
              </a:rPr>
              <a:t>información</a:t>
            </a:r>
            <a:r>
              <a:rPr lang="es-ES" sz="1800" dirty="0">
                <a:effectLst/>
                <a:latin typeface="Arial" panose="020B0604020202020204" pitchFamily="34" charset="0"/>
              </a:rPr>
              <a:t> y la </a:t>
            </a:r>
            <a:r>
              <a:rPr lang="es-ES" sz="1800" dirty="0" err="1">
                <a:effectLst/>
                <a:latin typeface="Arial" panose="020B0604020202020204" pitchFamily="34" charset="0"/>
              </a:rPr>
              <a:t>comunicación</a:t>
            </a:r>
            <a:r>
              <a:rPr lang="es-ES" sz="1800" dirty="0">
                <a:effectLst/>
                <a:latin typeface="Arial" panose="020B0604020202020204" pitchFamily="34" charset="0"/>
              </a:rPr>
              <a:t> (TIC) a </a:t>
            </a:r>
            <a:r>
              <a:rPr lang="es-ES" sz="1800" dirty="0" err="1">
                <a:effectLst/>
                <a:latin typeface="Arial" panose="020B0604020202020204" pitchFamily="34" charset="0"/>
              </a:rPr>
              <a:t>través</a:t>
            </a:r>
            <a:r>
              <a:rPr lang="es-ES" sz="1800" dirty="0">
                <a:effectLst/>
                <a:latin typeface="Arial" panose="020B0604020202020204" pitchFamily="34" charset="0"/>
              </a:rPr>
              <a:t> de la </a:t>
            </a:r>
            <a:r>
              <a:rPr lang="es-ES" sz="1800" dirty="0" err="1">
                <a:effectLst/>
                <a:latin typeface="Arial" panose="020B0604020202020204" pitchFamily="34" charset="0"/>
              </a:rPr>
              <a:t>elaboración</a:t>
            </a:r>
            <a:r>
              <a:rPr lang="es-ES" sz="1800" dirty="0">
                <a:effectLst/>
                <a:latin typeface="Arial" panose="020B0604020202020204" pitchFamily="34" charset="0"/>
              </a:rPr>
              <a:t> de normas, los asuntos de gobierno, oportunidades de negocios, inteligencia de mercado, la </a:t>
            </a:r>
            <a:r>
              <a:rPr lang="es-ES" sz="1800" dirty="0" err="1">
                <a:effectLst/>
                <a:latin typeface="Arial" panose="020B0604020202020204" pitchFamily="34" charset="0"/>
              </a:rPr>
              <a:t>certificación</a:t>
            </a:r>
            <a:r>
              <a:rPr lang="es-ES" sz="1800" dirty="0">
                <a:effectLst/>
                <a:latin typeface="Arial" panose="020B0604020202020204" pitchFamily="34" charset="0"/>
              </a:rPr>
              <a:t> y en todo el mundo el cumplimiento de la normativa ambiental. </a:t>
            </a:r>
            <a:endParaRPr lang="es-ES" sz="1000" dirty="0"/>
          </a:p>
          <a:p>
            <a:r>
              <a:rPr lang="es-ES" sz="1800" dirty="0">
                <a:effectLst/>
                <a:latin typeface="Arial" panose="020B0604020202020204" pitchFamily="34" charset="0"/>
              </a:rPr>
              <a:t>Con el apoyo de sus 600 miembros, la TIA mejora el entorno de negocios para las empresas que participan en las telecomunicaciones, banda ancha, </a:t>
            </a:r>
            <a:r>
              <a:rPr lang="es-ES" sz="1800" dirty="0" err="1">
                <a:effectLst/>
                <a:latin typeface="Arial" panose="020B0604020202020204" pitchFamily="34" charset="0"/>
              </a:rPr>
              <a:t>móviles</a:t>
            </a:r>
            <a:r>
              <a:rPr lang="es-ES" sz="1800" dirty="0">
                <a:effectLst/>
                <a:latin typeface="Arial" panose="020B0604020202020204" pitchFamily="34" charset="0"/>
              </a:rPr>
              <a:t> </a:t>
            </a:r>
            <a:r>
              <a:rPr lang="es-ES" sz="1800" dirty="0" err="1">
                <a:effectLst/>
                <a:latin typeface="Arial" panose="020B0604020202020204" pitchFamily="34" charset="0"/>
              </a:rPr>
              <a:t>inalámbricas</a:t>
            </a:r>
            <a:r>
              <a:rPr lang="es-ES" sz="1800" dirty="0">
                <a:effectLst/>
                <a:latin typeface="Arial" panose="020B0604020202020204" pitchFamily="34" charset="0"/>
              </a:rPr>
              <a:t>, </a:t>
            </a:r>
            <a:r>
              <a:rPr lang="es-ES" sz="1800" dirty="0" err="1">
                <a:effectLst/>
                <a:latin typeface="Arial" panose="020B0604020202020204" pitchFamily="34" charset="0"/>
              </a:rPr>
              <a:t>tecnologías</a:t>
            </a:r>
            <a:r>
              <a:rPr lang="es-ES" sz="1800" dirty="0">
                <a:effectLst/>
                <a:latin typeface="Arial" panose="020B0604020202020204" pitchFamily="34" charset="0"/>
              </a:rPr>
              <a:t> de la </a:t>
            </a:r>
            <a:r>
              <a:rPr lang="es-ES" sz="1800" dirty="0" err="1">
                <a:effectLst/>
                <a:latin typeface="Arial" panose="020B0604020202020204" pitchFamily="34" charset="0"/>
              </a:rPr>
              <a:t>información</a:t>
            </a:r>
            <a:r>
              <a:rPr lang="es-ES" sz="1800" dirty="0">
                <a:effectLst/>
                <a:latin typeface="Arial" panose="020B0604020202020204" pitchFamily="34" charset="0"/>
              </a:rPr>
              <a:t>, redes, cable, </a:t>
            </a:r>
            <a:r>
              <a:rPr lang="es-ES" sz="1800" dirty="0" err="1">
                <a:effectLst/>
                <a:latin typeface="Arial" panose="020B0604020202020204" pitchFamily="34" charset="0"/>
              </a:rPr>
              <a:t>satélite</a:t>
            </a:r>
            <a:r>
              <a:rPr lang="es-ES" sz="1800" dirty="0">
                <a:effectLst/>
                <a:latin typeface="Arial" panose="020B0604020202020204" pitchFamily="34" charset="0"/>
              </a:rPr>
              <a:t>, comunicaciones unificadas, comunicaciones de emergencia y la </a:t>
            </a:r>
            <a:r>
              <a:rPr lang="es-ES" sz="1800" dirty="0" err="1">
                <a:effectLst/>
                <a:latin typeface="Arial" panose="020B0604020202020204" pitchFamily="34" charset="0"/>
              </a:rPr>
              <a:t>dimensión</a:t>
            </a:r>
            <a:r>
              <a:rPr lang="es-ES" sz="1800" dirty="0">
                <a:effectLst/>
                <a:latin typeface="Arial" panose="020B0604020202020204" pitchFamily="34" charset="0"/>
              </a:rPr>
              <a:t> </a:t>
            </a:r>
            <a:r>
              <a:rPr lang="es-ES" sz="1800" dirty="0" err="1">
                <a:effectLst/>
                <a:latin typeface="Arial" panose="020B0604020202020204" pitchFamily="34" charset="0"/>
              </a:rPr>
              <a:t>ecológica</a:t>
            </a:r>
            <a:r>
              <a:rPr lang="es-ES" sz="1800" dirty="0">
                <a:effectLst/>
                <a:latin typeface="Arial" panose="020B0604020202020204" pitchFamily="34" charset="0"/>
              </a:rPr>
              <a:t> de la </a:t>
            </a:r>
            <a:r>
              <a:rPr lang="es-ES" sz="1800" dirty="0" err="1">
                <a:effectLst/>
                <a:latin typeface="Arial" panose="020B0604020202020204" pitchFamily="34" charset="0"/>
              </a:rPr>
              <a:t>tecnología</a:t>
            </a:r>
            <a:r>
              <a:rPr lang="es-ES" sz="1800" dirty="0">
                <a:effectLst/>
                <a:latin typeface="Arial" panose="020B0604020202020204" pitchFamily="34" charset="0"/>
              </a:rPr>
              <a:t>. TIA es acreditado por ANSI. Desarrolla normas de cableado industrial voluntario para muchos productos de las telecomunicaciones. </a:t>
            </a:r>
            <a:endParaRPr lang="es-ES" sz="1000" dirty="0"/>
          </a:p>
          <a:p>
            <a:br>
              <a:rPr lang="es-ES" sz="1100" dirty="0">
                <a:effectLst/>
                <a:latin typeface="Arial" panose="020B0604020202020204" pitchFamily="34" charset="0"/>
              </a:rPr>
            </a:b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57980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74421"/>
            <a:ext cx="11032176" cy="5094514"/>
          </a:xfrm>
        </p:spPr>
        <p:txBody>
          <a:bodyPr>
            <a:normAutofit fontScale="92500" lnSpcReduction="10000"/>
          </a:bodyPr>
          <a:lstStyle/>
          <a:p>
            <a:r>
              <a:rPr lang="es-ES" sz="1800" u="sng" dirty="0">
                <a:latin typeface="Arial" panose="020B0604020202020204" pitchFamily="34" charset="0"/>
              </a:rPr>
              <a:t>3.3. ORGANISMOS DE ESTANDARIZACION EN INTERNET</a:t>
            </a:r>
            <a:endParaRPr lang="es-ES" sz="1800" b="1" u="sng" dirty="0">
              <a:solidFill>
                <a:srgbClr val="FFFF00"/>
              </a:solidFill>
              <a:latin typeface="Arial" panose="020B0604020202020204" pitchFamily="34" charset="0"/>
            </a:endParaRPr>
          </a:p>
          <a:p>
            <a:r>
              <a:rPr lang="es-ES" sz="1800" dirty="0">
                <a:effectLst/>
                <a:latin typeface="Arial" panose="020B0604020202020204" pitchFamily="34" charset="0"/>
              </a:rPr>
              <a:t>Al igual que hay normas ISO, DIN, UNE, etc... los </a:t>
            </a:r>
            <a:r>
              <a:rPr lang="es-ES" sz="1800" dirty="0" err="1">
                <a:effectLst/>
                <a:latin typeface="Arial" panose="020B0604020202020204" pitchFamily="34" charset="0"/>
              </a:rPr>
              <a:t>estándares</a:t>
            </a:r>
            <a:r>
              <a:rPr lang="es-ES" sz="1800" dirty="0">
                <a:effectLst/>
                <a:latin typeface="Arial" panose="020B0604020202020204" pitchFamily="34" charset="0"/>
              </a:rPr>
              <a:t> de Internet se etiquetan bajo el </a:t>
            </a:r>
            <a:r>
              <a:rPr lang="es-ES" sz="1800" dirty="0" err="1">
                <a:effectLst/>
                <a:latin typeface="Arial" panose="020B0604020202020204" pitchFamily="34" charset="0"/>
              </a:rPr>
              <a:t>acróstico</a:t>
            </a:r>
            <a:r>
              <a:rPr lang="es-ES" sz="1800" dirty="0">
                <a:effectLst/>
                <a:latin typeface="Arial" panose="020B0604020202020204" pitchFamily="34" charset="0"/>
              </a:rPr>
              <a:t> “</a:t>
            </a:r>
            <a:r>
              <a:rPr lang="es-ES" sz="1800" dirty="0">
                <a:effectLst/>
                <a:latin typeface="Arial,Bold"/>
              </a:rPr>
              <a:t>RFC</a:t>
            </a:r>
            <a:r>
              <a:rPr lang="es-ES" sz="1800" dirty="0">
                <a:effectLst/>
                <a:latin typeface="Arial" panose="020B0604020202020204" pitchFamily="34" charset="0"/>
              </a:rPr>
              <a:t>” (</a:t>
            </a:r>
            <a:r>
              <a:rPr lang="es-ES" sz="1800" dirty="0" err="1">
                <a:effectLst/>
                <a:latin typeface="Arial" panose="020B0604020202020204" pitchFamily="34" charset="0"/>
              </a:rPr>
              <a:t>Request</a:t>
            </a:r>
            <a:r>
              <a:rPr lang="es-ES" sz="1800" dirty="0">
                <a:effectLst/>
                <a:latin typeface="Arial" panose="020B0604020202020204" pitchFamily="34" charset="0"/>
              </a:rPr>
              <a:t> </a:t>
            </a:r>
            <a:r>
              <a:rPr lang="es-ES" sz="1800" dirty="0" err="1">
                <a:effectLst/>
                <a:latin typeface="Arial" panose="020B0604020202020204" pitchFamily="34" charset="0"/>
              </a:rPr>
              <a:t>for</a:t>
            </a:r>
            <a:r>
              <a:rPr lang="es-ES" sz="1800" dirty="0">
                <a:effectLst/>
                <a:latin typeface="Arial" panose="020B0604020202020204" pitchFamily="34" charset="0"/>
              </a:rPr>
              <a:t> </a:t>
            </a:r>
            <a:r>
              <a:rPr lang="es-ES" sz="1800" dirty="0" err="1">
                <a:effectLst/>
                <a:latin typeface="Arial" panose="020B0604020202020204" pitchFamily="34" charset="0"/>
              </a:rPr>
              <a:t>Comments</a:t>
            </a:r>
            <a:r>
              <a:rPr lang="es-ES" sz="1800" dirty="0">
                <a:effectLst/>
                <a:latin typeface="Arial" panose="020B0604020202020204" pitchFamily="34" charset="0"/>
              </a:rPr>
              <a:t>) que significa “Solicitud de Comentarios. La propuesta y </a:t>
            </a:r>
            <a:r>
              <a:rPr lang="es-ES" sz="1800" dirty="0" err="1">
                <a:effectLst/>
                <a:latin typeface="Arial" panose="020B0604020202020204" pitchFamily="34" charset="0"/>
              </a:rPr>
              <a:t>discusión</a:t>
            </a:r>
            <a:r>
              <a:rPr lang="es-ES" sz="1800" dirty="0">
                <a:effectLst/>
                <a:latin typeface="Arial" panose="020B0604020202020204" pitchFamily="34" charset="0"/>
              </a:rPr>
              <a:t> de RFC ́s los realizan los grupos de trabajo de la IETF en </a:t>
            </a:r>
            <a:r>
              <a:rPr lang="es-ES" sz="1800" dirty="0" err="1">
                <a:effectLst/>
                <a:latin typeface="Arial" panose="020B0604020202020204" pitchFamily="34" charset="0"/>
              </a:rPr>
              <a:t>colaboración</a:t>
            </a:r>
            <a:r>
              <a:rPr lang="es-ES" sz="1800" dirty="0">
                <a:effectLst/>
                <a:latin typeface="Arial" panose="020B0604020202020204" pitchFamily="34" charset="0"/>
              </a:rPr>
              <a:t> con IANA y el IAB </a:t>
            </a:r>
            <a:endParaRPr lang="es-ES" sz="1000" dirty="0"/>
          </a:p>
          <a:p>
            <a:r>
              <a:rPr lang="es-ES" sz="1800" dirty="0">
                <a:effectLst/>
                <a:latin typeface="Arial" panose="020B0604020202020204" pitchFamily="34" charset="0"/>
              </a:rPr>
              <a:t>Los debates sobre las RFC se realizan en listas de correo de </a:t>
            </a:r>
            <a:r>
              <a:rPr lang="es-ES" sz="1800" dirty="0" err="1">
                <a:effectLst/>
                <a:latin typeface="Arial" panose="020B0604020202020204" pitchFamily="34" charset="0"/>
              </a:rPr>
              <a:t>suscripción</a:t>
            </a:r>
            <a:r>
              <a:rPr lang="es-ES" sz="1800" dirty="0">
                <a:effectLst/>
                <a:latin typeface="Arial" panose="020B0604020202020204" pitchFamily="34" charset="0"/>
              </a:rPr>
              <a:t> abierta, sin restricciones ni cuotas de socio. Los grupos interesados presentan borradores para su </a:t>
            </a:r>
            <a:r>
              <a:rPr lang="es-ES" sz="1800" dirty="0" err="1">
                <a:effectLst/>
                <a:latin typeface="Arial" panose="020B0604020202020204" pitchFamily="34" charset="0"/>
              </a:rPr>
              <a:t>discusión</a:t>
            </a:r>
            <a:r>
              <a:rPr lang="es-ES" sz="1800" dirty="0">
                <a:effectLst/>
                <a:latin typeface="Arial" panose="020B0604020202020204" pitchFamily="34" charset="0"/>
              </a:rPr>
              <a:t>, que tienen su </a:t>
            </a:r>
            <a:r>
              <a:rPr lang="es-ES" sz="1800" dirty="0" err="1">
                <a:effectLst/>
                <a:latin typeface="Arial" panose="020B0604020202020204" pitchFamily="34" charset="0"/>
              </a:rPr>
              <a:t>número</a:t>
            </a:r>
            <a:r>
              <a:rPr lang="es-ES" sz="1800" dirty="0">
                <a:effectLst/>
                <a:latin typeface="Arial" panose="020B0604020202020204" pitchFamily="34" charset="0"/>
              </a:rPr>
              <a:t> interno y tradicionalmente se consideraban caducos (se desalojaban de la base de datos) si a los seis meses no </a:t>
            </a:r>
            <a:r>
              <a:rPr lang="es-ES" sz="1800" dirty="0" err="1">
                <a:effectLst/>
                <a:latin typeface="Arial" panose="020B0604020202020204" pitchFamily="34" charset="0"/>
              </a:rPr>
              <a:t>había</a:t>
            </a:r>
            <a:r>
              <a:rPr lang="es-ES" sz="1800" dirty="0">
                <a:effectLst/>
                <a:latin typeface="Arial" panose="020B0604020202020204" pitchFamily="34" charset="0"/>
              </a:rPr>
              <a:t> consenso para convertirlos un RFC. Un documento que se consensua para pasar a RFC recibe un </a:t>
            </a:r>
            <a:r>
              <a:rPr lang="es-ES" sz="1800" dirty="0" err="1">
                <a:effectLst/>
                <a:latin typeface="Arial" panose="020B0604020202020204" pitchFamily="34" charset="0"/>
              </a:rPr>
              <a:t>número</a:t>
            </a:r>
            <a:r>
              <a:rPr lang="es-ES" sz="1800" dirty="0">
                <a:effectLst/>
                <a:latin typeface="Arial" panose="020B0604020202020204" pitchFamily="34" charset="0"/>
              </a:rPr>
              <a:t> por parte del RFC Editor, que viene a ser algo </a:t>
            </a:r>
            <a:r>
              <a:rPr lang="es-ES" sz="1800" dirty="0" err="1">
                <a:effectLst/>
                <a:latin typeface="Arial" panose="020B0604020202020204" pitchFamily="34" charset="0"/>
              </a:rPr>
              <a:t>asi</a:t>
            </a:r>
            <a:r>
              <a:rPr lang="es-ES" sz="1800" dirty="0">
                <a:effectLst/>
                <a:latin typeface="Arial" panose="020B0604020202020204" pitchFamily="34" charset="0"/>
              </a:rPr>
              <a:t>́ como el secretariado de las asambleas, y entra en el “</a:t>
            </a:r>
            <a:r>
              <a:rPr lang="es-ES" sz="1800" dirty="0" err="1">
                <a:effectLst/>
                <a:latin typeface="Arial" panose="020B0604020202020204" pitchFamily="34" charset="0"/>
              </a:rPr>
              <a:t>standards</a:t>
            </a:r>
            <a:r>
              <a:rPr lang="es-ES" sz="1800" dirty="0">
                <a:effectLst/>
                <a:latin typeface="Arial" panose="020B0604020202020204" pitchFamily="34" charset="0"/>
              </a:rPr>
              <a:t> </a:t>
            </a:r>
            <a:r>
              <a:rPr lang="es-ES" sz="1800" dirty="0" err="1">
                <a:effectLst/>
                <a:latin typeface="Arial" panose="020B0604020202020204" pitchFamily="34" charset="0"/>
              </a:rPr>
              <a:t>track</a:t>
            </a:r>
            <a:r>
              <a:rPr lang="es-ES" sz="1800" dirty="0">
                <a:effectLst/>
                <a:latin typeface="Arial" panose="020B0604020202020204" pitchFamily="34" charset="0"/>
              </a:rPr>
              <a:t>”. Su ascenso en este “</a:t>
            </a:r>
            <a:r>
              <a:rPr lang="es-ES" sz="1800" dirty="0" err="1">
                <a:effectLst/>
                <a:latin typeface="Arial" panose="020B0604020202020204" pitchFamily="34" charset="0"/>
              </a:rPr>
              <a:t>track</a:t>
            </a:r>
            <a:r>
              <a:rPr lang="es-ES" sz="1800" dirty="0">
                <a:effectLst/>
                <a:latin typeface="Arial" panose="020B0604020202020204" pitchFamily="34" charset="0"/>
              </a:rPr>
              <a:t>” y su </a:t>
            </a:r>
            <a:r>
              <a:rPr lang="es-ES" sz="1800" dirty="0" err="1">
                <a:effectLst/>
                <a:latin typeface="Arial" panose="020B0604020202020204" pitchFamily="34" charset="0"/>
              </a:rPr>
              <a:t>calificación</a:t>
            </a:r>
            <a:r>
              <a:rPr lang="es-ES" sz="1800" dirty="0">
                <a:effectLst/>
                <a:latin typeface="Arial" panose="020B0604020202020204" pitchFamily="34" charset="0"/>
              </a:rPr>
              <a:t> como </a:t>
            </a:r>
            <a:r>
              <a:rPr lang="es-ES" sz="1800" dirty="0" err="1">
                <a:effectLst/>
                <a:latin typeface="Arial" panose="020B0604020202020204" pitchFamily="34" charset="0"/>
              </a:rPr>
              <a:t>Estándar</a:t>
            </a:r>
            <a:r>
              <a:rPr lang="es-ES" sz="1800" dirty="0">
                <a:effectLst/>
                <a:latin typeface="Arial" panose="020B0604020202020204" pitchFamily="34" charset="0"/>
              </a:rPr>
              <a:t> de Internet no </a:t>
            </a:r>
            <a:r>
              <a:rPr lang="es-ES" sz="1800" dirty="0" err="1">
                <a:effectLst/>
                <a:latin typeface="Arial" panose="020B0604020202020204" pitchFamily="34" charset="0"/>
              </a:rPr>
              <a:t>dependera</a:t>
            </a:r>
            <a:r>
              <a:rPr lang="es-ES" sz="1800" dirty="0">
                <a:effectLst/>
                <a:latin typeface="Arial" panose="020B0604020202020204" pitchFamily="34" charset="0"/>
              </a:rPr>
              <a:t>́ de los debates </a:t>
            </a:r>
            <a:r>
              <a:rPr lang="es-ES" sz="1800" dirty="0" err="1">
                <a:effectLst/>
                <a:latin typeface="Arial" panose="020B0604020202020204" pitchFamily="34" charset="0"/>
              </a:rPr>
              <a:t>técnicos</a:t>
            </a:r>
            <a:r>
              <a:rPr lang="es-ES" sz="1800" dirty="0">
                <a:effectLst/>
                <a:latin typeface="Arial" panose="020B0604020202020204" pitchFamily="34" charset="0"/>
              </a:rPr>
              <a:t> o decisiones </a:t>
            </a:r>
            <a:r>
              <a:rPr lang="es-ES" sz="1800" dirty="0" err="1">
                <a:effectLst/>
                <a:latin typeface="Arial" panose="020B0604020202020204" pitchFamily="34" charset="0"/>
              </a:rPr>
              <a:t>políticas</a:t>
            </a:r>
            <a:r>
              <a:rPr lang="es-ES" sz="1800" dirty="0">
                <a:effectLst/>
                <a:latin typeface="Arial" panose="020B0604020202020204" pitchFamily="34" charset="0"/>
              </a:rPr>
              <a:t>, sino de la </a:t>
            </a:r>
            <a:r>
              <a:rPr lang="es-ES" sz="1800" dirty="0" err="1">
                <a:effectLst/>
                <a:latin typeface="Arial" panose="020B0604020202020204" pitchFamily="34" charset="0"/>
              </a:rPr>
              <a:t>percepción</a:t>
            </a:r>
            <a:r>
              <a:rPr lang="es-ES" sz="1800" dirty="0">
                <a:effectLst/>
                <a:latin typeface="Arial" panose="020B0604020202020204" pitchFamily="34" charset="0"/>
              </a:rPr>
              <a:t> que se tenga respecto a la </a:t>
            </a:r>
            <a:r>
              <a:rPr lang="es-ES" sz="1800" dirty="0" err="1">
                <a:effectLst/>
                <a:latin typeface="Arial" panose="020B0604020202020204" pitchFamily="34" charset="0"/>
              </a:rPr>
              <a:t>aceptación</a:t>
            </a:r>
            <a:r>
              <a:rPr lang="es-ES" sz="1800" dirty="0">
                <a:effectLst/>
                <a:latin typeface="Arial" panose="020B0604020202020204" pitchFamily="34" charset="0"/>
              </a:rPr>
              <a:t> del documento; esto es, del </a:t>
            </a:r>
            <a:r>
              <a:rPr lang="es-ES" sz="1800" dirty="0" err="1">
                <a:effectLst/>
                <a:latin typeface="Arial" panose="020B0604020202020204" pitchFamily="34" charset="0"/>
              </a:rPr>
              <a:t>número</a:t>
            </a:r>
            <a:r>
              <a:rPr lang="es-ES" sz="1800" dirty="0">
                <a:effectLst/>
                <a:latin typeface="Arial" panose="020B0604020202020204" pitchFamily="34" charset="0"/>
              </a:rPr>
              <a:t> y calidad de </a:t>
            </a:r>
            <a:r>
              <a:rPr lang="es-ES" sz="1800" dirty="0" err="1">
                <a:effectLst/>
                <a:latin typeface="Arial" panose="020B0604020202020204" pitchFamily="34" charset="0"/>
              </a:rPr>
              <a:t>máquinas</a:t>
            </a:r>
            <a:r>
              <a:rPr lang="es-ES" sz="1800" dirty="0">
                <a:effectLst/>
                <a:latin typeface="Arial" panose="020B0604020202020204" pitchFamily="34" charset="0"/>
              </a:rPr>
              <a:t> en Internet que muestran respetar las sugerencias del documento. </a:t>
            </a:r>
            <a:endParaRPr lang="es-ES" sz="800" dirty="0"/>
          </a:p>
          <a:p>
            <a:r>
              <a:rPr lang="es-ES" sz="1800" dirty="0" err="1">
                <a:effectLst/>
                <a:latin typeface="Arial" panose="020B0604020202020204" pitchFamily="34" charset="0"/>
              </a:rPr>
              <a:t>Además</a:t>
            </a:r>
            <a:r>
              <a:rPr lang="es-ES" sz="1800" dirty="0">
                <a:effectLst/>
                <a:latin typeface="Arial" panose="020B0604020202020204" pitchFamily="34" charset="0"/>
              </a:rPr>
              <a:t> del </a:t>
            </a:r>
            <a:r>
              <a:rPr lang="es-ES" sz="1800" dirty="0" err="1">
                <a:effectLst/>
                <a:latin typeface="Arial" panose="020B0604020202020204" pitchFamily="34" charset="0"/>
              </a:rPr>
              <a:t>Standards</a:t>
            </a:r>
            <a:r>
              <a:rPr lang="es-ES" sz="1800" dirty="0">
                <a:effectLst/>
                <a:latin typeface="Arial" panose="020B0604020202020204" pitchFamily="34" charset="0"/>
              </a:rPr>
              <a:t> </a:t>
            </a:r>
            <a:r>
              <a:rPr lang="es-ES" sz="1800" dirty="0" err="1">
                <a:effectLst/>
                <a:latin typeface="Arial" panose="020B0604020202020204" pitchFamily="34" charset="0"/>
              </a:rPr>
              <a:t>Track</a:t>
            </a:r>
            <a:r>
              <a:rPr lang="es-ES" sz="1800" dirty="0">
                <a:effectLst/>
                <a:latin typeface="Arial" panose="020B0604020202020204" pitchFamily="34" charset="0"/>
              </a:rPr>
              <a:t>, las asambleas pueden emitir </a:t>
            </a:r>
            <a:r>
              <a:rPr lang="es-ES" sz="1800" dirty="0" err="1">
                <a:effectLst/>
                <a:latin typeface="Arial" panose="020B0604020202020204" pitchFamily="34" charset="0"/>
              </a:rPr>
              <a:t>RFC's</a:t>
            </a:r>
            <a:r>
              <a:rPr lang="es-ES" sz="1800" dirty="0">
                <a:effectLst/>
                <a:latin typeface="Arial" panose="020B0604020202020204" pitchFamily="34" charset="0"/>
              </a:rPr>
              <a:t> informativas. De estas, dos </a:t>
            </a:r>
            <a:r>
              <a:rPr lang="es-ES" sz="1800" dirty="0" err="1">
                <a:effectLst/>
                <a:latin typeface="Arial" panose="020B0604020202020204" pitchFamily="34" charset="0"/>
              </a:rPr>
              <a:t>subcategorías</a:t>
            </a:r>
            <a:r>
              <a:rPr lang="es-ES" sz="1800" dirty="0">
                <a:effectLst/>
                <a:latin typeface="Arial" panose="020B0604020202020204" pitchFamily="34" charset="0"/>
              </a:rPr>
              <a:t> reciben </a:t>
            </a:r>
            <a:r>
              <a:rPr lang="es-ES" sz="1800" dirty="0" err="1">
                <a:effectLst/>
                <a:latin typeface="Arial" panose="020B0604020202020204" pitchFamily="34" charset="0"/>
              </a:rPr>
              <a:t>además</a:t>
            </a:r>
            <a:r>
              <a:rPr lang="es-ES" sz="1800" dirty="0">
                <a:effectLst/>
                <a:latin typeface="Arial" panose="020B0604020202020204" pitchFamily="34" charset="0"/>
              </a:rPr>
              <a:t> </a:t>
            </a:r>
            <a:r>
              <a:rPr lang="es-ES" sz="1800" dirty="0" err="1">
                <a:effectLst/>
                <a:latin typeface="Arial" panose="020B0604020202020204" pitchFamily="34" charset="0"/>
              </a:rPr>
              <a:t>numeración</a:t>
            </a:r>
            <a:r>
              <a:rPr lang="es-ES" sz="1800" dirty="0">
                <a:effectLst/>
                <a:latin typeface="Arial" panose="020B0604020202020204" pitchFamily="34" charset="0"/>
              </a:rPr>
              <a:t> independiente: las “</a:t>
            </a:r>
            <a:r>
              <a:rPr lang="es-ES" sz="1800" dirty="0" err="1">
                <a:effectLst/>
                <a:latin typeface="Arial" panose="020B0604020202020204" pitchFamily="34" charset="0"/>
              </a:rPr>
              <a:t>Best</a:t>
            </a:r>
            <a:r>
              <a:rPr lang="es-ES" sz="1800" dirty="0">
                <a:effectLst/>
                <a:latin typeface="Arial" panose="020B0604020202020204" pitchFamily="34" charset="0"/>
              </a:rPr>
              <a:t> </a:t>
            </a:r>
            <a:r>
              <a:rPr lang="es-ES" sz="1800" dirty="0" err="1">
                <a:effectLst/>
                <a:latin typeface="Arial" panose="020B0604020202020204" pitchFamily="34" charset="0"/>
              </a:rPr>
              <a:t>Current</a:t>
            </a:r>
            <a:r>
              <a:rPr lang="es-ES" sz="1800" dirty="0">
                <a:effectLst/>
                <a:latin typeface="Arial" panose="020B0604020202020204" pitchFamily="34" charset="0"/>
              </a:rPr>
              <a:t> </a:t>
            </a:r>
            <a:r>
              <a:rPr lang="es-ES" sz="1800" dirty="0" err="1">
                <a:effectLst/>
                <a:latin typeface="Arial" panose="020B0604020202020204" pitchFamily="34" charset="0"/>
              </a:rPr>
              <a:t>Practice</a:t>
            </a:r>
            <a:r>
              <a:rPr lang="es-ES" sz="1800" dirty="0">
                <a:effectLst/>
                <a:latin typeface="Arial" panose="020B0604020202020204" pitchFamily="34" charset="0"/>
              </a:rPr>
              <a:t>” (BCP) y las “</a:t>
            </a:r>
            <a:r>
              <a:rPr lang="es-ES" sz="1800" dirty="0" err="1">
                <a:effectLst/>
                <a:latin typeface="Arial" panose="020B0604020202020204" pitchFamily="34" charset="0"/>
              </a:rPr>
              <a:t>For</a:t>
            </a:r>
            <a:r>
              <a:rPr lang="es-ES" sz="1800" dirty="0">
                <a:effectLst/>
                <a:latin typeface="Arial" panose="020B0604020202020204" pitchFamily="34" charset="0"/>
              </a:rPr>
              <a:t> </a:t>
            </a:r>
            <a:r>
              <a:rPr lang="es-ES" sz="1800" dirty="0" err="1">
                <a:effectLst/>
                <a:latin typeface="Arial" panose="020B0604020202020204" pitchFamily="34" charset="0"/>
              </a:rPr>
              <a:t>Your</a:t>
            </a:r>
            <a:r>
              <a:rPr lang="es-ES" sz="1800" dirty="0">
                <a:effectLst/>
                <a:latin typeface="Arial" panose="020B0604020202020204" pitchFamily="34" charset="0"/>
              </a:rPr>
              <a:t> </a:t>
            </a:r>
            <a:r>
              <a:rPr lang="es-ES" sz="1800" dirty="0" err="1">
                <a:effectLst/>
                <a:latin typeface="Arial" panose="020B0604020202020204" pitchFamily="34" charset="0"/>
              </a:rPr>
              <a:t>Info</a:t>
            </a:r>
            <a:r>
              <a:rPr lang="es-ES" sz="1800" dirty="0">
                <a:effectLst/>
                <a:latin typeface="Arial" panose="020B0604020202020204" pitchFamily="34" charset="0"/>
              </a:rPr>
              <a:t>” (FYI) </a:t>
            </a:r>
            <a:endParaRPr lang="es-ES" sz="8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77374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74422"/>
            <a:ext cx="11032176" cy="5094514"/>
          </a:xfrm>
        </p:spPr>
        <p:txBody>
          <a:bodyPr>
            <a:normAutofit/>
          </a:bodyPr>
          <a:lstStyle/>
          <a:p>
            <a:r>
              <a:rPr lang="es-ES" sz="1800" u="sng" dirty="0">
                <a:latin typeface="Arial" panose="020B0604020202020204" pitchFamily="34" charset="0"/>
              </a:rPr>
              <a:t>3.3. ORGANISMOS DE ESTANDARIZACION EN INTERNET – </a:t>
            </a:r>
            <a:r>
              <a:rPr lang="es-ES" sz="1800" u="sng" dirty="0">
                <a:solidFill>
                  <a:srgbClr val="FFFF00"/>
                </a:solidFill>
                <a:latin typeface="Arial" panose="020B0604020202020204" pitchFamily="34" charset="0"/>
              </a:rPr>
              <a:t>ISOC</a:t>
            </a:r>
            <a:endParaRPr lang="es-ES" sz="1800" b="1" u="sng" dirty="0">
              <a:solidFill>
                <a:srgbClr val="FFFF00"/>
              </a:solidFill>
              <a:latin typeface="Arial" panose="020B0604020202020204" pitchFamily="34" charset="0"/>
            </a:endParaRPr>
          </a:p>
          <a:p>
            <a:r>
              <a:rPr lang="es-ES" sz="1800" dirty="0">
                <a:effectLst/>
                <a:latin typeface="Arial" panose="020B0604020202020204" pitchFamily="34" charset="0"/>
              </a:rPr>
              <a:t>La </a:t>
            </a:r>
            <a:r>
              <a:rPr lang="es-ES" sz="1800" dirty="0">
                <a:effectLst/>
                <a:latin typeface="Arial,Bold"/>
              </a:rPr>
              <a:t>ISOC </a:t>
            </a:r>
            <a:r>
              <a:rPr lang="es-ES" sz="1800" dirty="0">
                <a:effectLst/>
                <a:latin typeface="Arial" panose="020B0604020202020204" pitchFamily="34" charset="0"/>
              </a:rPr>
              <a:t>(</a:t>
            </a:r>
            <a:r>
              <a:rPr lang="es-ES" sz="1800" dirty="0">
                <a:effectLst/>
                <a:latin typeface="Arial,Italic"/>
              </a:rPr>
              <a:t>Internet </a:t>
            </a:r>
            <a:r>
              <a:rPr lang="es-ES" sz="1800" dirty="0" err="1">
                <a:effectLst/>
                <a:latin typeface="Arial,Italic"/>
              </a:rPr>
              <a:t>Society</a:t>
            </a:r>
            <a:r>
              <a:rPr lang="es-ES" sz="1800" dirty="0">
                <a:effectLst/>
                <a:latin typeface="Arial" panose="020B0604020202020204" pitchFamily="34" charset="0"/>
              </a:rPr>
              <a:t>) Sociedad de Internet, es una </a:t>
            </a:r>
            <a:r>
              <a:rPr lang="es-ES" sz="1800" dirty="0" err="1">
                <a:effectLst/>
                <a:latin typeface="Arial" panose="020B0604020202020204" pitchFamily="34" charset="0"/>
              </a:rPr>
              <a:t>organización</a:t>
            </a:r>
            <a:r>
              <a:rPr lang="es-ES" sz="1800" dirty="0">
                <a:effectLst/>
                <a:latin typeface="Arial" panose="020B0604020202020204" pitchFamily="34" charset="0"/>
              </a:rPr>
              <a:t> profesional sin </a:t>
            </a:r>
            <a:r>
              <a:rPr lang="es-ES" sz="1800" dirty="0" err="1">
                <a:effectLst/>
                <a:latin typeface="Arial" panose="020B0604020202020204" pitchFamily="34" charset="0"/>
              </a:rPr>
              <a:t>ánimo</a:t>
            </a:r>
            <a:r>
              <a:rPr lang="es-ES" sz="1800" dirty="0">
                <a:effectLst/>
                <a:latin typeface="Arial" panose="020B0604020202020204" pitchFamily="34" charset="0"/>
              </a:rPr>
              <a:t> de lucro para la </a:t>
            </a:r>
            <a:r>
              <a:rPr lang="es-ES" sz="1800" dirty="0" err="1">
                <a:effectLst/>
                <a:latin typeface="Arial" panose="020B0604020202020204" pitchFamily="34" charset="0"/>
              </a:rPr>
              <a:t>cooperación</a:t>
            </a:r>
            <a:r>
              <a:rPr lang="es-ES" sz="1800" dirty="0">
                <a:effectLst/>
                <a:latin typeface="Arial" panose="020B0604020202020204" pitchFamily="34" charset="0"/>
              </a:rPr>
              <a:t> y </a:t>
            </a:r>
            <a:r>
              <a:rPr lang="es-ES" sz="1800" dirty="0" err="1">
                <a:effectLst/>
                <a:latin typeface="Arial" panose="020B0604020202020204" pitchFamily="34" charset="0"/>
              </a:rPr>
              <a:t>coordinación</a:t>
            </a:r>
            <a:r>
              <a:rPr lang="es-ES" sz="1800" dirty="0">
                <a:effectLst/>
                <a:latin typeface="Arial" panose="020B0604020202020204" pitchFamily="34" charset="0"/>
              </a:rPr>
              <a:t> en la </a:t>
            </a:r>
            <a:r>
              <a:rPr lang="es-ES" sz="1800" dirty="0" err="1">
                <a:effectLst/>
                <a:latin typeface="Arial" panose="020B0604020202020204" pitchFamily="34" charset="0"/>
              </a:rPr>
              <a:t>evolución</a:t>
            </a:r>
            <a:r>
              <a:rPr lang="es-ES" sz="1800" dirty="0">
                <a:effectLst/>
                <a:latin typeface="Arial" panose="020B0604020202020204" pitchFamily="34" charset="0"/>
              </a:rPr>
              <a:t> de Internet. Está formada por asociados individuales y organizaciones (agencias gubernamentales, operadores de red, empresas, fundaciones, etc.). Publica un </a:t>
            </a:r>
            <a:r>
              <a:rPr lang="es-ES" sz="1800" dirty="0" err="1">
                <a:effectLst/>
                <a:latin typeface="Arial" panose="020B0604020202020204" pitchFamily="34" charset="0"/>
              </a:rPr>
              <a:t>boletín</a:t>
            </a:r>
            <a:r>
              <a:rPr lang="es-ES" sz="1800" dirty="0">
                <a:effectLst/>
                <a:latin typeface="Arial" panose="020B0604020202020204" pitchFamily="34" charset="0"/>
              </a:rPr>
              <a:t> trimestral (</a:t>
            </a:r>
            <a:r>
              <a:rPr lang="es-ES" sz="1800" dirty="0" err="1">
                <a:effectLst/>
                <a:latin typeface="Arial" panose="020B0604020202020204" pitchFamily="34" charset="0"/>
              </a:rPr>
              <a:t>On</a:t>
            </a:r>
            <a:r>
              <a:rPr lang="es-ES" sz="1800" dirty="0">
                <a:effectLst/>
                <a:latin typeface="Arial" panose="020B0604020202020204" pitchFamily="34" charset="0"/>
              </a:rPr>
              <a:t> </a:t>
            </a:r>
            <a:r>
              <a:rPr lang="es-ES" sz="1800" dirty="0" err="1">
                <a:effectLst/>
                <a:latin typeface="Arial" panose="020B0604020202020204" pitchFamily="34" charset="0"/>
              </a:rPr>
              <a:t>The</a:t>
            </a:r>
            <a:r>
              <a:rPr lang="es-ES" sz="1800" dirty="0">
                <a:effectLst/>
                <a:latin typeface="Arial" panose="020B0604020202020204" pitchFamily="34" charset="0"/>
              </a:rPr>
              <a:t> Net) y convoca una conferencia anual (INET, http://</a:t>
            </a:r>
            <a:r>
              <a:rPr lang="es-ES" sz="1800" dirty="0" err="1">
                <a:effectLst/>
                <a:latin typeface="Arial" panose="020B0604020202020204" pitchFamily="34" charset="0"/>
              </a:rPr>
              <a:t>www.isoc.org</a:t>
            </a:r>
            <a:r>
              <a:rPr lang="es-ES" sz="1800" dirty="0">
                <a:effectLst/>
                <a:latin typeface="Arial" panose="020B0604020202020204" pitchFamily="34" charset="0"/>
              </a:rPr>
              <a:t>/inet98/). </a:t>
            </a:r>
            <a:endParaRPr lang="es-ES" sz="8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73501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763486"/>
            <a:ext cx="11032176" cy="5094514"/>
          </a:xfrm>
        </p:spPr>
        <p:txBody>
          <a:bodyPr>
            <a:normAutofit/>
          </a:bodyPr>
          <a:lstStyle/>
          <a:p>
            <a:r>
              <a:rPr lang="es-ES" sz="1800" u="sng" dirty="0">
                <a:latin typeface="Arial" panose="020B0604020202020204" pitchFamily="34" charset="0"/>
              </a:rPr>
              <a:t>3.3. ORGANISMOS DE ESTANDARIZACION EN INTERNET – </a:t>
            </a:r>
            <a:r>
              <a:rPr lang="es-ES" sz="1800" u="sng" dirty="0">
                <a:solidFill>
                  <a:srgbClr val="FFFF00"/>
                </a:solidFill>
                <a:latin typeface="Arial" panose="020B0604020202020204" pitchFamily="34" charset="0"/>
              </a:rPr>
              <a:t>IETF</a:t>
            </a:r>
            <a:endParaRPr lang="es-ES" sz="1800" b="1" u="sng" dirty="0">
              <a:solidFill>
                <a:srgbClr val="FFFF00"/>
              </a:solidFill>
              <a:latin typeface="Arial" panose="020B0604020202020204" pitchFamily="34" charset="0"/>
            </a:endParaRPr>
          </a:p>
          <a:p>
            <a:r>
              <a:rPr lang="es-ES" sz="1800" dirty="0">
                <a:effectLst/>
                <a:latin typeface="Arial,Bold"/>
              </a:rPr>
              <a:t>IETF </a:t>
            </a:r>
            <a:r>
              <a:rPr lang="es-ES" sz="1800" dirty="0">
                <a:effectLst/>
                <a:latin typeface="Arial" panose="020B0604020202020204" pitchFamily="34" charset="0"/>
              </a:rPr>
              <a:t>(</a:t>
            </a:r>
            <a:r>
              <a:rPr lang="es-ES" sz="1800" dirty="0">
                <a:effectLst/>
                <a:latin typeface="Arial,Italic"/>
              </a:rPr>
              <a:t>Internet </a:t>
            </a:r>
            <a:r>
              <a:rPr lang="es-ES" sz="1800" dirty="0" err="1">
                <a:effectLst/>
                <a:latin typeface="Arial,Italic"/>
              </a:rPr>
              <a:t>Engineering</a:t>
            </a:r>
            <a:r>
              <a:rPr lang="es-ES" sz="1800" dirty="0">
                <a:effectLst/>
                <a:latin typeface="Arial,Italic"/>
              </a:rPr>
              <a:t> </a:t>
            </a:r>
            <a:r>
              <a:rPr lang="es-ES" sz="1800" dirty="0" err="1">
                <a:effectLst/>
                <a:latin typeface="Arial,Italic"/>
              </a:rPr>
              <a:t>Task</a:t>
            </a:r>
            <a:r>
              <a:rPr lang="es-ES" sz="1800" dirty="0">
                <a:effectLst/>
                <a:latin typeface="Arial,Italic"/>
              </a:rPr>
              <a:t> </a:t>
            </a:r>
            <a:r>
              <a:rPr lang="es-ES" sz="1800" dirty="0" err="1">
                <a:effectLst/>
                <a:latin typeface="Arial,Italic"/>
              </a:rPr>
              <a:t>Force</a:t>
            </a:r>
            <a:r>
              <a:rPr lang="es-ES" sz="1800" dirty="0">
                <a:effectLst/>
                <a:latin typeface="Arial" panose="020B0604020202020204" pitchFamily="34" charset="0"/>
              </a:rPr>
              <a:t>) Grupo Especial sobre </a:t>
            </a:r>
            <a:r>
              <a:rPr lang="es-ES" sz="1800" dirty="0" err="1">
                <a:effectLst/>
                <a:latin typeface="Arial" panose="020B0604020202020204" pitchFamily="34" charset="0"/>
              </a:rPr>
              <a:t>Ingeniería</a:t>
            </a:r>
            <a:r>
              <a:rPr lang="es-ES" sz="1800" dirty="0">
                <a:effectLst/>
                <a:latin typeface="Arial" panose="020B0604020202020204" pitchFamily="34" charset="0"/>
              </a:rPr>
              <a:t> de Internet, es una comunidad internacional no gubernamental y abierta a la </a:t>
            </a:r>
            <a:r>
              <a:rPr lang="es-ES" sz="1800" dirty="0" err="1">
                <a:effectLst/>
                <a:latin typeface="Arial" panose="020B0604020202020204" pitchFamily="34" charset="0"/>
              </a:rPr>
              <a:t>participación</a:t>
            </a:r>
            <a:r>
              <a:rPr lang="es-ES" sz="1800" dirty="0">
                <a:effectLst/>
                <a:latin typeface="Arial" panose="020B0604020202020204" pitchFamily="34" charset="0"/>
              </a:rPr>
              <a:t> de ingenieros, operadores, fabricantes e investigadores de redes, procedentes principalmente de los </a:t>
            </a:r>
            <a:r>
              <a:rPr lang="es-ES" sz="1800" dirty="0" err="1">
                <a:effectLst/>
                <a:latin typeface="Arial" panose="020B0604020202020204" pitchFamily="34" charset="0"/>
              </a:rPr>
              <a:t>países</a:t>
            </a:r>
            <a:r>
              <a:rPr lang="es-ES" sz="1800" dirty="0">
                <a:effectLst/>
                <a:latin typeface="Arial" panose="020B0604020202020204" pitchFamily="34" charset="0"/>
              </a:rPr>
              <a:t> industrializados, que se encargan de la </a:t>
            </a:r>
            <a:r>
              <a:rPr lang="es-ES" sz="1800" dirty="0" err="1">
                <a:effectLst/>
                <a:latin typeface="Arial" panose="020B0604020202020204" pitchFamily="34" charset="0"/>
              </a:rPr>
              <a:t>evolución</a:t>
            </a:r>
            <a:r>
              <a:rPr lang="es-ES" sz="1800" dirty="0">
                <a:effectLst/>
                <a:latin typeface="Arial" panose="020B0604020202020204" pitchFamily="34" charset="0"/>
              </a:rPr>
              <a:t> de la arquitectura Internet y de su correcto funcionamiento. En este grupo puede participar cualquier persona que lo desee, aportando sus conocimientos personales. La labor </a:t>
            </a:r>
            <a:r>
              <a:rPr lang="es-ES" sz="1800" dirty="0" err="1">
                <a:effectLst/>
                <a:latin typeface="Arial" panose="020B0604020202020204" pitchFamily="34" charset="0"/>
              </a:rPr>
              <a:t>técnica</a:t>
            </a:r>
            <a:r>
              <a:rPr lang="es-ES" sz="1800" dirty="0">
                <a:effectLst/>
                <a:latin typeface="Arial" panose="020B0604020202020204" pitchFamily="34" charset="0"/>
              </a:rPr>
              <a:t> real del IETF, que incluye el desarrollo de normas de Internet, se realiza en sus grupos de trabajo que se dividen por temas de diferentes </a:t>
            </a:r>
            <a:r>
              <a:rPr lang="es-ES" sz="1800" dirty="0" err="1">
                <a:effectLst/>
                <a:latin typeface="Arial" panose="020B0604020202020204" pitchFamily="34" charset="0"/>
              </a:rPr>
              <a:t>ámbitos</a:t>
            </a:r>
            <a:r>
              <a:rPr lang="es-ES" sz="1800" dirty="0">
                <a:effectLst/>
                <a:latin typeface="Arial" panose="020B0604020202020204" pitchFamily="34" charset="0"/>
              </a:rPr>
              <a:t> (por ejemplo, encaminamiento, transporte, seguridad, etc.). La mayor parte de las actividades se llevan a cabo por listas de correo </a:t>
            </a:r>
            <a:r>
              <a:rPr lang="es-ES" sz="1800" dirty="0" err="1">
                <a:effectLst/>
                <a:latin typeface="Arial" panose="020B0604020202020204" pitchFamily="34" charset="0"/>
              </a:rPr>
              <a:t>electrónico</a:t>
            </a:r>
            <a:r>
              <a:rPr lang="es-ES" sz="1800" dirty="0">
                <a:effectLst/>
                <a:latin typeface="Arial" panose="020B0604020202020204" pitchFamily="34" charset="0"/>
              </a:rPr>
              <a:t>. El IETF se </a:t>
            </a:r>
            <a:r>
              <a:rPr lang="es-ES" sz="1800" dirty="0" err="1">
                <a:effectLst/>
                <a:latin typeface="Arial" panose="020B0604020202020204" pitchFamily="34" charset="0"/>
              </a:rPr>
              <a:t>reúne</a:t>
            </a:r>
            <a:r>
              <a:rPr lang="es-ES" sz="1800" dirty="0">
                <a:effectLst/>
                <a:latin typeface="Arial" panose="020B0604020202020204" pitchFamily="34" charset="0"/>
              </a:rPr>
              <a:t> tres veces por </a:t>
            </a:r>
            <a:r>
              <a:rPr lang="es-ES" sz="1800" dirty="0" err="1">
                <a:effectLst/>
                <a:latin typeface="Arial" panose="020B0604020202020204" pitchFamily="34" charset="0"/>
              </a:rPr>
              <a:t>año</a:t>
            </a:r>
            <a:r>
              <a:rPr lang="es-ES" sz="1800" dirty="0">
                <a:effectLst/>
                <a:latin typeface="Arial" panose="020B0604020202020204" pitchFamily="34" charset="0"/>
              </a:rPr>
              <a:t>. </a:t>
            </a:r>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372344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83771" y="1650671"/>
            <a:ext cx="11032176" cy="5094514"/>
          </a:xfrm>
        </p:spPr>
        <p:txBody>
          <a:bodyPr>
            <a:normAutofit/>
          </a:bodyPr>
          <a:lstStyle/>
          <a:p>
            <a:r>
              <a:rPr lang="es-ES" sz="1800" u="sng" dirty="0">
                <a:latin typeface="Arial" panose="020B0604020202020204" pitchFamily="34" charset="0"/>
              </a:rPr>
              <a:t>3.3. ORGANISMOS DE ESTANDARIZACION EN INTERNET – </a:t>
            </a:r>
            <a:r>
              <a:rPr lang="es-ES" sz="1800" u="sng" dirty="0">
                <a:solidFill>
                  <a:srgbClr val="FFFF00"/>
                </a:solidFill>
                <a:latin typeface="Arial" panose="020B0604020202020204" pitchFamily="34" charset="0"/>
              </a:rPr>
              <a:t>IANA</a:t>
            </a:r>
            <a:endParaRPr lang="es-ES" sz="1800" b="1" u="sng" dirty="0">
              <a:solidFill>
                <a:srgbClr val="FFFF00"/>
              </a:solidFill>
              <a:latin typeface="Arial" panose="020B0604020202020204" pitchFamily="34" charset="0"/>
            </a:endParaRPr>
          </a:p>
          <a:p>
            <a:r>
              <a:rPr lang="es-ES" sz="1800" dirty="0">
                <a:effectLst/>
                <a:latin typeface="Arial,Bold"/>
              </a:rPr>
              <a:t>IANA </a:t>
            </a:r>
            <a:r>
              <a:rPr lang="es-ES" sz="1800" dirty="0">
                <a:effectLst/>
                <a:latin typeface="Arial" panose="020B0604020202020204" pitchFamily="34" charset="0"/>
              </a:rPr>
              <a:t>(</a:t>
            </a:r>
            <a:r>
              <a:rPr lang="es-ES" sz="1800" dirty="0">
                <a:effectLst/>
                <a:latin typeface="Arial,Italic"/>
              </a:rPr>
              <a:t>Internet </a:t>
            </a:r>
            <a:r>
              <a:rPr lang="es-ES" sz="1800" dirty="0" err="1">
                <a:effectLst/>
                <a:latin typeface="Arial,Italic"/>
              </a:rPr>
              <a:t>Assigned</a:t>
            </a:r>
            <a:r>
              <a:rPr lang="es-ES" sz="1800" dirty="0">
                <a:effectLst/>
                <a:latin typeface="Arial,Italic"/>
              </a:rPr>
              <a:t> </a:t>
            </a:r>
            <a:r>
              <a:rPr lang="es-ES" sz="1800" dirty="0" err="1">
                <a:effectLst/>
                <a:latin typeface="Arial,Italic"/>
              </a:rPr>
              <a:t>Numbers</a:t>
            </a:r>
            <a:r>
              <a:rPr lang="es-ES" sz="1800" dirty="0">
                <a:effectLst/>
                <a:latin typeface="Arial,Italic"/>
              </a:rPr>
              <a:t> </a:t>
            </a:r>
            <a:r>
              <a:rPr lang="es-ES" sz="1800" dirty="0" err="1">
                <a:effectLst/>
                <a:latin typeface="Arial,Italic"/>
              </a:rPr>
              <a:t>Authority</a:t>
            </a:r>
            <a:r>
              <a:rPr lang="es-ES" sz="1800" dirty="0">
                <a:effectLst/>
                <a:latin typeface="Arial" panose="020B0604020202020204" pitchFamily="34" charset="0"/>
              </a:rPr>
              <a:t>) Autoridad de </a:t>
            </a:r>
            <a:r>
              <a:rPr lang="es-ES" sz="1800" dirty="0" err="1">
                <a:effectLst/>
                <a:latin typeface="Arial" panose="020B0604020202020204" pitchFamily="34" charset="0"/>
              </a:rPr>
              <a:t>Números</a:t>
            </a:r>
            <a:r>
              <a:rPr lang="es-ES" sz="1800" dirty="0">
                <a:effectLst/>
                <a:latin typeface="Arial" panose="020B0604020202020204" pitchFamily="34" charset="0"/>
              </a:rPr>
              <a:t> Asignados en Internet, es responsable de la </a:t>
            </a:r>
            <a:r>
              <a:rPr lang="es-ES" sz="1800" dirty="0" err="1">
                <a:effectLst/>
                <a:latin typeface="Arial" panose="020B0604020202020204" pitchFamily="34" charset="0"/>
              </a:rPr>
              <a:t>coordinación</a:t>
            </a:r>
            <a:r>
              <a:rPr lang="es-ES" sz="1800" dirty="0">
                <a:effectLst/>
                <a:latin typeface="Arial" panose="020B0604020202020204" pitchFamily="34" charset="0"/>
              </a:rPr>
              <a:t> global de la </a:t>
            </a:r>
            <a:r>
              <a:rPr lang="es-ES" sz="1800" dirty="0" err="1">
                <a:effectLst/>
                <a:latin typeface="Arial" panose="020B0604020202020204" pitchFamily="34" charset="0"/>
              </a:rPr>
              <a:t>raíz</a:t>
            </a:r>
            <a:r>
              <a:rPr lang="es-ES" sz="1800" dirty="0">
                <a:effectLst/>
                <a:latin typeface="Arial" panose="020B0604020202020204" pitchFamily="34" charset="0"/>
              </a:rPr>
              <a:t> DNS, coordina la </a:t>
            </a:r>
            <a:r>
              <a:rPr lang="es-ES" sz="1800" dirty="0" err="1">
                <a:effectLst/>
                <a:latin typeface="Arial" panose="020B0604020202020204" pitchFamily="34" charset="0"/>
              </a:rPr>
              <a:t>asignación</a:t>
            </a:r>
            <a:r>
              <a:rPr lang="es-ES" sz="1800" dirty="0">
                <a:effectLst/>
                <a:latin typeface="Arial" panose="020B0604020202020204" pitchFamily="34" charset="0"/>
              </a:rPr>
              <a:t> de las direcciones IP libres a organismos regionales, y gestiona sistemas de </a:t>
            </a:r>
            <a:r>
              <a:rPr lang="es-ES" sz="1800" dirty="0" err="1">
                <a:effectLst/>
                <a:latin typeface="Arial" panose="020B0604020202020204" pitchFamily="34" charset="0"/>
              </a:rPr>
              <a:t>numeración</a:t>
            </a:r>
            <a:r>
              <a:rPr lang="es-ES" sz="1800" dirty="0">
                <a:effectLst/>
                <a:latin typeface="Arial" panose="020B0604020202020204" pitchFamily="34" charset="0"/>
              </a:rPr>
              <a:t> en protocolos de Internet (por ejemplo puertos </a:t>
            </a:r>
            <a:r>
              <a:rPr lang="es-ES" sz="1800" dirty="0" err="1">
                <a:effectLst/>
                <a:latin typeface="Arial" panose="020B0604020202020204" pitchFamily="34" charset="0"/>
              </a:rPr>
              <a:t>tcp</a:t>
            </a:r>
            <a:r>
              <a:rPr lang="es-ES" sz="1800" dirty="0">
                <a:effectLst/>
                <a:latin typeface="Arial" panose="020B0604020202020204" pitchFamily="34" charset="0"/>
              </a:rPr>
              <a:t>/</a:t>
            </a:r>
            <a:r>
              <a:rPr lang="es-ES" sz="1800" dirty="0" err="1">
                <a:effectLst/>
                <a:latin typeface="Arial" panose="020B0604020202020204" pitchFamily="34" charset="0"/>
              </a:rPr>
              <a:t>udp</a:t>
            </a:r>
            <a:r>
              <a:rPr lang="es-ES" sz="1800" dirty="0">
                <a:effectLst/>
                <a:latin typeface="Arial" panose="020B0604020202020204" pitchFamily="34" charset="0"/>
              </a:rPr>
              <a:t>). Inicialmente era la responsable de todos los "</a:t>
            </a:r>
            <a:r>
              <a:rPr lang="es-ES" sz="1800" dirty="0" err="1">
                <a:effectLst/>
                <a:latin typeface="Arial" panose="020B0604020202020204" pitchFamily="34" charset="0"/>
              </a:rPr>
              <a:t>parámetros</a:t>
            </a:r>
            <a:r>
              <a:rPr lang="es-ES" sz="1800" dirty="0">
                <a:effectLst/>
                <a:latin typeface="Arial" panose="020B0604020202020204" pitchFamily="34" charset="0"/>
              </a:rPr>
              <a:t> </a:t>
            </a:r>
            <a:r>
              <a:rPr lang="es-ES" sz="1800" dirty="0" err="1">
                <a:effectLst/>
                <a:latin typeface="Arial" panose="020B0604020202020204" pitchFamily="34" charset="0"/>
              </a:rPr>
              <a:t>únicos</a:t>
            </a:r>
            <a:r>
              <a:rPr lang="es-ES" sz="1800" dirty="0">
                <a:effectLst/>
                <a:latin typeface="Arial" panose="020B0604020202020204" pitchFamily="34" charset="0"/>
              </a:rPr>
              <a:t>" de Internet: protocolos, direcciones IP, nombres de dominio, etc. En la actualidad muchas de sus funciones han sido asumidas por ICANN. </a:t>
            </a:r>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984957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50671"/>
            <a:ext cx="11032176" cy="5094514"/>
          </a:xfrm>
        </p:spPr>
        <p:txBody>
          <a:bodyPr>
            <a:normAutofit/>
          </a:bodyPr>
          <a:lstStyle/>
          <a:p>
            <a:r>
              <a:rPr lang="es-ES" sz="1800" u="sng" dirty="0">
                <a:latin typeface="Arial" panose="020B0604020202020204" pitchFamily="34" charset="0"/>
              </a:rPr>
              <a:t>3.3. ORGANISMOS DE ESTANDARIZACION EN INTERNET – </a:t>
            </a:r>
            <a:r>
              <a:rPr lang="es-ES" sz="1800" u="sng" dirty="0">
                <a:solidFill>
                  <a:srgbClr val="FFFF00"/>
                </a:solidFill>
                <a:latin typeface="Arial" panose="020B0604020202020204" pitchFamily="34" charset="0"/>
              </a:rPr>
              <a:t>ICANN</a:t>
            </a:r>
            <a:endParaRPr lang="es-ES" sz="1800" b="1" u="sng" dirty="0">
              <a:solidFill>
                <a:srgbClr val="FFFF00"/>
              </a:solidFill>
              <a:latin typeface="Arial" panose="020B0604020202020204" pitchFamily="34" charset="0"/>
            </a:endParaRPr>
          </a:p>
          <a:p>
            <a:r>
              <a:rPr lang="es-ES" sz="1800" dirty="0">
                <a:effectLst/>
                <a:latin typeface="Arial,Bold"/>
              </a:rPr>
              <a:t>IANA </a:t>
            </a:r>
            <a:r>
              <a:rPr lang="es-ES" sz="1800" dirty="0">
                <a:effectLst/>
                <a:latin typeface="Arial" panose="020B0604020202020204" pitchFamily="34" charset="0"/>
              </a:rPr>
              <a:t>(</a:t>
            </a:r>
            <a:r>
              <a:rPr lang="es-ES" sz="1800" dirty="0">
                <a:effectLst/>
                <a:latin typeface="Arial,Italic"/>
              </a:rPr>
              <a:t>Internet </a:t>
            </a:r>
            <a:r>
              <a:rPr lang="es-ES" sz="1800" dirty="0" err="1">
                <a:effectLst/>
                <a:latin typeface="Arial,Italic"/>
              </a:rPr>
              <a:t>Assigned</a:t>
            </a:r>
            <a:r>
              <a:rPr lang="es-ES" sz="1800" dirty="0">
                <a:effectLst/>
                <a:latin typeface="Arial,Italic"/>
              </a:rPr>
              <a:t> </a:t>
            </a:r>
            <a:r>
              <a:rPr lang="es-ES" sz="1800" dirty="0" err="1">
                <a:effectLst/>
                <a:latin typeface="Arial,Italic"/>
              </a:rPr>
              <a:t>Numbers</a:t>
            </a:r>
            <a:r>
              <a:rPr lang="es-ES" sz="1800" dirty="0">
                <a:effectLst/>
                <a:latin typeface="Arial,Italic"/>
              </a:rPr>
              <a:t> </a:t>
            </a:r>
            <a:r>
              <a:rPr lang="es-ES" sz="1800" dirty="0" err="1">
                <a:effectLst/>
                <a:latin typeface="Arial,Italic"/>
              </a:rPr>
              <a:t>Authority</a:t>
            </a:r>
            <a:r>
              <a:rPr lang="es-ES" sz="1800" dirty="0">
                <a:effectLst/>
                <a:latin typeface="Arial" panose="020B0604020202020204" pitchFamily="34" charset="0"/>
              </a:rPr>
              <a:t>) Autoridad de </a:t>
            </a:r>
            <a:r>
              <a:rPr lang="es-ES" sz="1800" dirty="0" err="1">
                <a:effectLst/>
                <a:latin typeface="Arial" panose="020B0604020202020204" pitchFamily="34" charset="0"/>
              </a:rPr>
              <a:t>Números</a:t>
            </a:r>
            <a:r>
              <a:rPr lang="es-ES" sz="1800" dirty="0">
                <a:effectLst/>
                <a:latin typeface="Arial" panose="020B0604020202020204" pitchFamily="34" charset="0"/>
              </a:rPr>
              <a:t> Asignados en Internet, es </a:t>
            </a:r>
            <a:r>
              <a:rPr lang="es-ES" sz="1800" dirty="0">
                <a:effectLst/>
                <a:latin typeface="Arial,Bold"/>
              </a:rPr>
              <a:t>ICANN </a:t>
            </a:r>
            <a:r>
              <a:rPr lang="es-ES" sz="1800" dirty="0">
                <a:effectLst/>
                <a:latin typeface="Arial" panose="020B0604020202020204" pitchFamily="34" charset="0"/>
              </a:rPr>
              <a:t>(</a:t>
            </a:r>
            <a:r>
              <a:rPr lang="es-ES" sz="1800" dirty="0">
                <a:effectLst/>
                <a:latin typeface="Arial,Italic"/>
              </a:rPr>
              <a:t>Internet </a:t>
            </a:r>
            <a:r>
              <a:rPr lang="es-ES" sz="1800" dirty="0" err="1">
                <a:effectLst/>
                <a:latin typeface="Arial,Italic"/>
              </a:rPr>
              <a:t>Corporation</a:t>
            </a:r>
            <a:r>
              <a:rPr lang="es-ES" sz="1800" dirty="0">
                <a:effectLst/>
                <a:latin typeface="Arial,Italic"/>
              </a:rPr>
              <a:t> </a:t>
            </a:r>
            <a:r>
              <a:rPr lang="es-ES" sz="1800" dirty="0" err="1">
                <a:effectLst/>
                <a:latin typeface="Arial,Italic"/>
              </a:rPr>
              <a:t>for</a:t>
            </a:r>
            <a:r>
              <a:rPr lang="es-ES" sz="1800" dirty="0">
                <a:effectLst/>
                <a:latin typeface="Arial,Italic"/>
              </a:rPr>
              <a:t> </a:t>
            </a:r>
            <a:r>
              <a:rPr lang="es-ES" sz="1800" dirty="0" err="1">
                <a:effectLst/>
                <a:latin typeface="Arial,Italic"/>
              </a:rPr>
              <a:t>Assigned</a:t>
            </a:r>
            <a:r>
              <a:rPr lang="es-ES" sz="1800" dirty="0">
                <a:effectLst/>
                <a:latin typeface="Arial,Italic"/>
              </a:rPr>
              <a:t> </a:t>
            </a:r>
            <a:r>
              <a:rPr lang="es-ES" sz="1800" dirty="0" err="1">
                <a:effectLst/>
                <a:latin typeface="Arial,Italic"/>
              </a:rPr>
              <a:t>Names</a:t>
            </a:r>
            <a:r>
              <a:rPr lang="es-ES" sz="1800" dirty="0">
                <a:effectLst/>
                <a:latin typeface="Arial,Italic"/>
              </a:rPr>
              <a:t> and </a:t>
            </a:r>
            <a:r>
              <a:rPr lang="es-ES" sz="1800" dirty="0" err="1">
                <a:effectLst/>
                <a:latin typeface="Arial,Italic"/>
              </a:rPr>
              <a:t>Numbers</a:t>
            </a:r>
            <a:r>
              <a:rPr lang="es-ES" sz="1800" dirty="0">
                <a:effectLst/>
                <a:latin typeface="Arial" panose="020B0604020202020204" pitchFamily="34" charset="0"/>
              </a:rPr>
              <a:t>) </a:t>
            </a:r>
            <a:r>
              <a:rPr lang="es-ES" sz="1800" dirty="0" err="1">
                <a:effectLst/>
                <a:latin typeface="Arial" panose="020B0604020202020204" pitchFamily="34" charset="0"/>
              </a:rPr>
              <a:t>Corporación</a:t>
            </a:r>
            <a:r>
              <a:rPr lang="es-ES" sz="1800" dirty="0">
                <a:effectLst/>
                <a:latin typeface="Arial" panose="020B0604020202020204" pitchFamily="34" charset="0"/>
              </a:rPr>
              <a:t> de Internet para la </a:t>
            </a:r>
            <a:r>
              <a:rPr lang="es-ES" sz="1800" dirty="0" err="1">
                <a:effectLst/>
                <a:latin typeface="Arial" panose="020B0604020202020204" pitchFamily="34" charset="0"/>
              </a:rPr>
              <a:t>Asignación</a:t>
            </a:r>
            <a:r>
              <a:rPr lang="es-ES" sz="1800" dirty="0">
                <a:effectLst/>
                <a:latin typeface="Arial" panose="020B0604020202020204" pitchFamily="34" charset="0"/>
              </a:rPr>
              <a:t> de Nombres y </a:t>
            </a:r>
            <a:r>
              <a:rPr lang="es-ES" sz="1800" dirty="0" err="1">
                <a:effectLst/>
                <a:latin typeface="Arial" panose="020B0604020202020204" pitchFamily="34" charset="0"/>
              </a:rPr>
              <a:t>Números</a:t>
            </a:r>
            <a:r>
              <a:rPr lang="es-ES" sz="1800" dirty="0">
                <a:effectLst/>
                <a:latin typeface="Arial" panose="020B0604020202020204" pitchFamily="34" charset="0"/>
              </a:rPr>
              <a:t>, es una </a:t>
            </a:r>
            <a:r>
              <a:rPr lang="es-ES" sz="1800" dirty="0" err="1">
                <a:effectLst/>
                <a:latin typeface="Arial" panose="020B0604020202020204" pitchFamily="34" charset="0"/>
              </a:rPr>
              <a:t>organización</a:t>
            </a:r>
            <a:r>
              <a:rPr lang="es-ES" sz="1800" dirty="0">
                <a:effectLst/>
                <a:latin typeface="Arial" panose="020B0604020202020204" pitchFamily="34" charset="0"/>
              </a:rPr>
              <a:t> sin fines de lucro que opera a nivel internacional, responsable de asignar espacio de direcciones </a:t>
            </a:r>
            <a:r>
              <a:rPr lang="es-ES" sz="1800" dirty="0" err="1">
                <a:effectLst/>
                <a:latin typeface="Arial" panose="020B0604020202020204" pitchFamily="34" charset="0"/>
              </a:rPr>
              <a:t>numéricas</a:t>
            </a:r>
            <a:r>
              <a:rPr lang="es-ES" sz="1800" dirty="0">
                <a:effectLst/>
                <a:latin typeface="Arial" panose="020B0604020202020204" pitchFamily="34" charset="0"/>
              </a:rPr>
              <a:t> del protocolo de Internet (IP), identificadores de protocolo y de las funciones de </a:t>
            </a:r>
            <a:r>
              <a:rPr lang="es-ES" sz="1800" dirty="0" err="1">
                <a:effectLst/>
                <a:latin typeface="Arial" panose="020B0604020202020204" pitchFamily="34" charset="0"/>
              </a:rPr>
              <a:t>gestión</a:t>
            </a:r>
            <a:r>
              <a:rPr lang="es-ES" sz="1800" dirty="0">
                <a:effectLst/>
                <a:latin typeface="Arial" panose="020B0604020202020204" pitchFamily="34" charset="0"/>
              </a:rPr>
              <a:t> [o </a:t>
            </a:r>
            <a:r>
              <a:rPr lang="es-ES" sz="1800" dirty="0" err="1">
                <a:effectLst/>
                <a:latin typeface="Arial" panose="020B0604020202020204" pitchFamily="34" charset="0"/>
              </a:rPr>
              <a:t>administración</a:t>
            </a:r>
            <a:r>
              <a:rPr lang="es-ES" sz="1800" dirty="0">
                <a:effectLst/>
                <a:latin typeface="Arial" panose="020B0604020202020204" pitchFamily="34" charset="0"/>
              </a:rPr>
              <a:t>] del sistema de nombres de dominio de primer nivel </a:t>
            </a:r>
            <a:r>
              <a:rPr lang="es-ES" sz="1800" dirty="0" err="1">
                <a:effectLst/>
                <a:latin typeface="Arial" panose="020B0604020202020204" pitchFamily="34" charset="0"/>
              </a:rPr>
              <a:t>genéricos</a:t>
            </a:r>
            <a:r>
              <a:rPr lang="es-ES" sz="1800" dirty="0">
                <a:effectLst/>
                <a:latin typeface="Arial" panose="020B0604020202020204" pitchFamily="34" charset="0"/>
              </a:rPr>
              <a:t> (</a:t>
            </a:r>
            <a:r>
              <a:rPr lang="es-ES" sz="1800" dirty="0" err="1">
                <a:effectLst/>
                <a:latin typeface="Arial" panose="020B0604020202020204" pitchFamily="34" charset="0"/>
              </a:rPr>
              <a:t>gTLD</a:t>
            </a:r>
            <a:r>
              <a:rPr lang="es-ES" sz="1800" dirty="0">
                <a:effectLst/>
                <a:latin typeface="Arial" panose="020B0604020202020204" pitchFamily="34" charset="0"/>
              </a:rPr>
              <a:t>) y de </a:t>
            </a:r>
            <a:r>
              <a:rPr lang="es-ES" sz="1800" dirty="0" err="1">
                <a:effectLst/>
                <a:latin typeface="Arial" panose="020B0604020202020204" pitchFamily="34" charset="0"/>
              </a:rPr>
              <a:t>códigos</a:t>
            </a:r>
            <a:r>
              <a:rPr lang="es-ES" sz="1800" dirty="0">
                <a:effectLst/>
                <a:latin typeface="Arial" panose="020B0604020202020204" pitchFamily="34" charset="0"/>
              </a:rPr>
              <a:t> de </a:t>
            </a:r>
            <a:r>
              <a:rPr lang="es-ES" sz="1800" dirty="0" err="1">
                <a:effectLst/>
                <a:latin typeface="Arial" panose="020B0604020202020204" pitchFamily="34" charset="0"/>
              </a:rPr>
              <a:t>países</a:t>
            </a:r>
            <a:r>
              <a:rPr lang="es-ES" sz="1800" dirty="0">
                <a:effectLst/>
                <a:latin typeface="Arial" panose="020B0604020202020204" pitchFamily="34" charset="0"/>
              </a:rPr>
              <a:t> (</a:t>
            </a:r>
            <a:r>
              <a:rPr lang="es-ES" sz="1800" dirty="0" err="1">
                <a:effectLst/>
                <a:latin typeface="Arial" panose="020B0604020202020204" pitchFamily="34" charset="0"/>
              </a:rPr>
              <a:t>ccTLD</a:t>
            </a:r>
            <a:r>
              <a:rPr lang="es-ES" sz="1800" dirty="0">
                <a:effectLst/>
                <a:latin typeface="Arial" panose="020B0604020202020204" pitchFamily="34" charset="0"/>
              </a:rPr>
              <a:t>), </a:t>
            </a:r>
            <a:r>
              <a:rPr lang="es-ES" sz="1800" dirty="0" err="1">
                <a:effectLst/>
                <a:latin typeface="Arial" panose="020B0604020202020204" pitchFamily="34" charset="0"/>
              </a:rPr>
              <a:t>asi</a:t>
            </a:r>
            <a:r>
              <a:rPr lang="es-ES" sz="1800" dirty="0">
                <a:effectLst/>
                <a:latin typeface="Arial" panose="020B0604020202020204" pitchFamily="34" charset="0"/>
              </a:rPr>
              <a:t>́ como de la </a:t>
            </a:r>
            <a:r>
              <a:rPr lang="es-ES" sz="1800" dirty="0" err="1">
                <a:effectLst/>
                <a:latin typeface="Arial" panose="020B0604020202020204" pitchFamily="34" charset="0"/>
              </a:rPr>
              <a:t>administración</a:t>
            </a:r>
            <a:r>
              <a:rPr lang="es-ES" sz="1800" dirty="0">
                <a:effectLst/>
                <a:latin typeface="Arial" panose="020B0604020202020204" pitchFamily="34" charset="0"/>
              </a:rPr>
              <a:t> del sistema de servidores </a:t>
            </a:r>
            <a:r>
              <a:rPr lang="es-ES" sz="1800" dirty="0" err="1">
                <a:effectLst/>
                <a:latin typeface="Arial" panose="020B0604020202020204" pitchFamily="34" charset="0"/>
              </a:rPr>
              <a:t>raíz</a:t>
            </a:r>
            <a:r>
              <a:rPr lang="es-ES" sz="1800" dirty="0">
                <a:effectLst/>
                <a:latin typeface="Arial" panose="020B0604020202020204" pitchFamily="34" charset="0"/>
              </a:rPr>
              <a:t>. Aunque en un principio estos servicios los </a:t>
            </a:r>
            <a:r>
              <a:rPr lang="es-ES" sz="1800" dirty="0" err="1">
                <a:effectLst/>
                <a:latin typeface="Arial" panose="020B0604020202020204" pitchFamily="34" charset="0"/>
              </a:rPr>
              <a:t>desempeñaba</a:t>
            </a:r>
            <a:r>
              <a:rPr lang="es-ES" sz="1800" dirty="0">
                <a:effectLst/>
                <a:latin typeface="Arial" panose="020B0604020202020204" pitchFamily="34" charset="0"/>
              </a:rPr>
              <a:t> Internet </a:t>
            </a:r>
            <a:r>
              <a:rPr lang="es-ES" sz="1800" dirty="0" err="1">
                <a:effectLst/>
                <a:latin typeface="Arial" panose="020B0604020202020204" pitchFamily="34" charset="0"/>
              </a:rPr>
              <a:t>Assigned</a:t>
            </a:r>
            <a:r>
              <a:rPr lang="es-ES" sz="1800" dirty="0">
                <a:effectLst/>
                <a:latin typeface="Arial" panose="020B0604020202020204" pitchFamily="34" charset="0"/>
              </a:rPr>
              <a:t> </a:t>
            </a:r>
            <a:r>
              <a:rPr lang="es-ES" sz="1800" dirty="0" err="1">
                <a:effectLst/>
                <a:latin typeface="Arial" panose="020B0604020202020204" pitchFamily="34" charset="0"/>
              </a:rPr>
              <a:t>Numbers</a:t>
            </a:r>
            <a:r>
              <a:rPr lang="es-ES" sz="1800" dirty="0">
                <a:effectLst/>
                <a:latin typeface="Arial" panose="020B0604020202020204" pitchFamily="34" charset="0"/>
              </a:rPr>
              <a:t> </a:t>
            </a:r>
            <a:r>
              <a:rPr lang="es-ES" sz="1800" dirty="0" err="1">
                <a:effectLst/>
                <a:latin typeface="Arial" panose="020B0604020202020204" pitchFamily="34" charset="0"/>
              </a:rPr>
              <a:t>Authority</a:t>
            </a:r>
            <a:r>
              <a:rPr lang="es-ES" sz="1800" dirty="0">
                <a:effectLst/>
                <a:latin typeface="Arial" panose="020B0604020202020204" pitchFamily="34" charset="0"/>
              </a:rPr>
              <a:t> (IANA) y otras entidades bajo contrato con el gobierno de EE.UU., actualmente son responsabilidad de ICANN. </a:t>
            </a:r>
            <a:endParaRPr lang="es-ES" sz="1400" dirty="0"/>
          </a:p>
          <a:p>
            <a:r>
              <a:rPr lang="es-ES" sz="1800" dirty="0">
                <a:effectLst/>
                <a:latin typeface="Arial" panose="020B0604020202020204" pitchFamily="34" charset="0"/>
              </a:rPr>
              <a:t>En Europa existe </a:t>
            </a:r>
            <a:r>
              <a:rPr lang="es-ES" sz="1800" dirty="0">
                <a:effectLst/>
                <a:latin typeface="Arial,Bold"/>
              </a:rPr>
              <a:t>RIPE </a:t>
            </a:r>
            <a:r>
              <a:rPr lang="es-ES" sz="1800" dirty="0">
                <a:effectLst/>
                <a:latin typeface="Arial" panose="020B0604020202020204" pitchFamily="34" charset="0"/>
              </a:rPr>
              <a:t>(http://</a:t>
            </a:r>
            <a:r>
              <a:rPr lang="es-ES" sz="1800" dirty="0" err="1">
                <a:effectLst/>
                <a:latin typeface="Arial" panose="020B0604020202020204" pitchFamily="34" charset="0"/>
              </a:rPr>
              <a:t>www.ripe.net</a:t>
            </a:r>
            <a:r>
              <a:rPr lang="es-ES" sz="1800" dirty="0">
                <a:effectLst/>
                <a:latin typeface="Arial" panose="020B0604020202020204" pitchFamily="34" charset="0"/>
              </a:rPr>
              <a:t>/), que se encarga de la </a:t>
            </a:r>
            <a:r>
              <a:rPr lang="es-ES" sz="1800" dirty="0" err="1">
                <a:effectLst/>
                <a:latin typeface="Arial" panose="020B0604020202020204" pitchFamily="34" charset="0"/>
              </a:rPr>
              <a:t>coordinación</a:t>
            </a:r>
            <a:r>
              <a:rPr lang="es-ES" sz="1800" dirty="0">
                <a:effectLst/>
                <a:latin typeface="Arial" panose="020B0604020202020204" pitchFamily="34" charset="0"/>
              </a:rPr>
              <a:t> del registro regional Europeo de dominios y direcciones IP. En cada </a:t>
            </a:r>
            <a:r>
              <a:rPr lang="es-ES" sz="1800" dirty="0" err="1">
                <a:effectLst/>
                <a:latin typeface="Arial" panose="020B0604020202020204" pitchFamily="34" charset="0"/>
              </a:rPr>
              <a:t>país</a:t>
            </a:r>
            <a:r>
              <a:rPr lang="es-ES" sz="1800" dirty="0">
                <a:effectLst/>
                <a:latin typeface="Arial" panose="020B0604020202020204" pitchFamily="34" charset="0"/>
              </a:rPr>
              <a:t> existe un registro delegado de Internet. Concretamente, en </a:t>
            </a:r>
            <a:r>
              <a:rPr lang="es-ES" sz="1800" dirty="0" err="1">
                <a:effectLst/>
                <a:latin typeface="Arial" panose="020B0604020202020204" pitchFamily="34" charset="0"/>
              </a:rPr>
              <a:t>España</a:t>
            </a:r>
            <a:r>
              <a:rPr lang="es-ES" sz="1800" dirty="0">
                <a:effectLst/>
                <a:latin typeface="Arial" panose="020B0604020202020204" pitchFamily="34" charset="0"/>
              </a:rPr>
              <a:t> es ES-NIC (Centro de Comunicaciones CSIC Red Iris, http://</a:t>
            </a:r>
            <a:r>
              <a:rPr lang="es-ES" sz="1800" dirty="0" err="1">
                <a:effectLst/>
                <a:latin typeface="Arial" panose="020B0604020202020204" pitchFamily="34" charset="0"/>
              </a:rPr>
              <a:t>www.nic.es</a:t>
            </a:r>
            <a:r>
              <a:rPr lang="es-ES" sz="1800" dirty="0">
                <a:effectLst/>
                <a:latin typeface="Arial" panose="020B0604020202020204" pitchFamily="34" charset="0"/>
              </a:rPr>
              <a:t>/) </a:t>
            </a:r>
            <a:endParaRPr lang="es-ES" sz="8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261560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26918"/>
            <a:ext cx="11032176" cy="5094514"/>
          </a:xfrm>
        </p:spPr>
        <p:txBody>
          <a:bodyPr>
            <a:normAutofit/>
          </a:bodyPr>
          <a:lstStyle/>
          <a:p>
            <a:r>
              <a:rPr lang="es-ES" sz="1800" u="sng" dirty="0">
                <a:latin typeface="Arial" panose="020B0604020202020204" pitchFamily="34" charset="0"/>
              </a:rPr>
              <a:t>3.3. ORGANISMOS DE ESTANDARIZACION EN INTERNET – </a:t>
            </a:r>
            <a:r>
              <a:rPr lang="es-ES" sz="1800" u="sng" dirty="0">
                <a:solidFill>
                  <a:srgbClr val="FFFF00"/>
                </a:solidFill>
                <a:latin typeface="Arial" panose="020B0604020202020204" pitchFamily="34" charset="0"/>
              </a:rPr>
              <a:t>IAB</a:t>
            </a:r>
            <a:endParaRPr lang="es-ES" sz="1800" b="1" u="sng" dirty="0">
              <a:solidFill>
                <a:srgbClr val="FFFF00"/>
              </a:solidFill>
              <a:latin typeface="Arial" panose="020B0604020202020204" pitchFamily="34" charset="0"/>
            </a:endParaRPr>
          </a:p>
          <a:p>
            <a:r>
              <a:rPr lang="es-ES" sz="1800" dirty="0">
                <a:effectLst/>
                <a:latin typeface="Arial" panose="020B0604020202020204" pitchFamily="34" charset="0"/>
              </a:rPr>
              <a:t>El </a:t>
            </a:r>
            <a:r>
              <a:rPr lang="es-ES" sz="1800" dirty="0">
                <a:effectLst/>
                <a:latin typeface="Arial,Bold"/>
              </a:rPr>
              <a:t>IAB </a:t>
            </a:r>
            <a:r>
              <a:rPr lang="es-ES" sz="1800" dirty="0">
                <a:effectLst/>
                <a:latin typeface="Arial" panose="020B0604020202020204" pitchFamily="34" charset="0"/>
              </a:rPr>
              <a:t>(</a:t>
            </a:r>
            <a:r>
              <a:rPr lang="es-ES" sz="1800" dirty="0">
                <a:effectLst/>
                <a:latin typeface="Arial,Italic"/>
              </a:rPr>
              <a:t>Internet </a:t>
            </a:r>
            <a:r>
              <a:rPr lang="es-ES" sz="1800" dirty="0" err="1">
                <a:effectLst/>
                <a:latin typeface="Arial,Italic"/>
              </a:rPr>
              <a:t>Architecture</a:t>
            </a:r>
            <a:r>
              <a:rPr lang="es-ES" sz="1800" dirty="0">
                <a:effectLst/>
                <a:latin typeface="Arial,Italic"/>
              </a:rPr>
              <a:t> </a:t>
            </a:r>
            <a:r>
              <a:rPr lang="es-ES" sz="1800" dirty="0" err="1">
                <a:effectLst/>
                <a:latin typeface="Arial,Italic"/>
              </a:rPr>
              <a:t>Board</a:t>
            </a:r>
            <a:r>
              <a:rPr lang="es-ES" sz="1800" dirty="0">
                <a:effectLst/>
                <a:latin typeface="Arial" panose="020B0604020202020204" pitchFamily="34" charset="0"/>
              </a:rPr>
              <a:t>) es el grupo asesor </a:t>
            </a:r>
            <a:r>
              <a:rPr lang="es-ES" sz="1800" dirty="0" err="1">
                <a:effectLst/>
                <a:latin typeface="Arial" panose="020B0604020202020204" pitchFamily="34" charset="0"/>
              </a:rPr>
              <a:t>técnico</a:t>
            </a:r>
            <a:r>
              <a:rPr lang="es-ES" sz="1800" dirty="0">
                <a:effectLst/>
                <a:latin typeface="Arial" panose="020B0604020202020204" pitchFamily="34" charset="0"/>
              </a:rPr>
              <a:t> de ISOC, formado por voluntarios, responsable de la </a:t>
            </a:r>
            <a:r>
              <a:rPr lang="es-ES" sz="1800" dirty="0" err="1">
                <a:effectLst/>
                <a:latin typeface="Arial" panose="020B0604020202020204" pitchFamily="34" charset="0"/>
              </a:rPr>
              <a:t>edición</a:t>
            </a:r>
            <a:r>
              <a:rPr lang="es-ES" sz="1800" dirty="0">
                <a:effectLst/>
                <a:latin typeface="Arial" panose="020B0604020202020204" pitchFamily="34" charset="0"/>
              </a:rPr>
              <a:t> y </a:t>
            </a:r>
            <a:r>
              <a:rPr lang="es-ES" sz="1800" dirty="0" err="1">
                <a:effectLst/>
                <a:latin typeface="Arial" panose="020B0604020202020204" pitchFamily="34" charset="0"/>
              </a:rPr>
              <a:t>publicación</a:t>
            </a:r>
            <a:r>
              <a:rPr lang="es-ES" sz="1800" dirty="0">
                <a:effectLst/>
                <a:latin typeface="Arial" panose="020B0604020202020204" pitchFamily="34" charset="0"/>
              </a:rPr>
              <a:t> de </a:t>
            </a:r>
            <a:r>
              <a:rPr lang="es-ES" sz="1800" dirty="0" err="1">
                <a:effectLst/>
                <a:latin typeface="Arial" panose="020B0604020202020204" pitchFamily="34" charset="0"/>
              </a:rPr>
              <a:t>RFC's</a:t>
            </a:r>
            <a:r>
              <a:rPr lang="es-ES" sz="1800" dirty="0">
                <a:effectLst/>
                <a:latin typeface="Arial" panose="020B0604020202020204" pitchFamily="34" charset="0"/>
              </a:rPr>
              <a:t> (</a:t>
            </a:r>
            <a:r>
              <a:rPr lang="es-ES" sz="1800" dirty="0" err="1">
                <a:effectLst/>
                <a:latin typeface="Arial" panose="020B0604020202020204" pitchFamily="34" charset="0"/>
              </a:rPr>
              <a:t>Request</a:t>
            </a:r>
            <a:r>
              <a:rPr lang="es-ES" sz="1800" dirty="0">
                <a:effectLst/>
                <a:latin typeface="Arial" panose="020B0604020202020204" pitchFamily="34" charset="0"/>
              </a:rPr>
              <a:t> </a:t>
            </a:r>
            <a:r>
              <a:rPr lang="es-ES" sz="1800" dirty="0" err="1">
                <a:effectLst/>
                <a:latin typeface="Arial" panose="020B0604020202020204" pitchFamily="34" charset="0"/>
              </a:rPr>
              <a:t>for</a:t>
            </a:r>
            <a:r>
              <a:rPr lang="es-ES" sz="1800" dirty="0">
                <a:effectLst/>
                <a:latin typeface="Arial" panose="020B0604020202020204" pitchFamily="34" charset="0"/>
              </a:rPr>
              <a:t> </a:t>
            </a:r>
            <a:r>
              <a:rPr lang="es-ES" sz="1800" dirty="0" err="1">
                <a:effectLst/>
                <a:latin typeface="Arial" panose="020B0604020202020204" pitchFamily="34" charset="0"/>
              </a:rPr>
              <a:t>Comments</a:t>
            </a:r>
            <a:r>
              <a:rPr lang="es-ES" sz="1800" dirty="0">
                <a:effectLst/>
                <a:latin typeface="Arial" panose="020B0604020202020204" pitchFamily="34" charset="0"/>
              </a:rPr>
              <a:t>), de la </a:t>
            </a:r>
            <a:r>
              <a:rPr lang="es-ES" sz="1800" dirty="0" err="1">
                <a:effectLst/>
                <a:latin typeface="Arial" panose="020B0604020202020204" pitchFamily="34" charset="0"/>
              </a:rPr>
              <a:t>gestión</a:t>
            </a:r>
            <a:r>
              <a:rPr lang="es-ES" sz="1800" dirty="0">
                <a:effectLst/>
                <a:latin typeface="Arial" panose="020B0604020202020204" pitchFamily="34" charset="0"/>
              </a:rPr>
              <a:t> de apelaciones por definiciones o uso de protocolos, etc. </a:t>
            </a:r>
            <a:r>
              <a:rPr lang="es-ES" sz="1800" dirty="0" err="1">
                <a:effectLst/>
                <a:latin typeface="Arial" panose="020B0604020202020204" pitchFamily="34" charset="0"/>
              </a:rPr>
              <a:t>Además</a:t>
            </a:r>
            <a:r>
              <a:rPr lang="es-ES" sz="1800" dirty="0">
                <a:effectLst/>
                <a:latin typeface="Arial" panose="020B0604020202020204" pitchFamily="34" charset="0"/>
              </a:rPr>
              <a:t> selecciona a los miembros del IESG y es responsable de supervisar las actividades de la IETF. </a:t>
            </a:r>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78600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p:txBody>
          <a:bodyPr/>
          <a:lstStyle/>
          <a:p>
            <a:r>
              <a:rPr lang="es-ES" dirty="0"/>
              <a:t>2. Redes de </a:t>
            </a:r>
            <a:r>
              <a:rPr lang="es-ES" dirty="0" err="1"/>
              <a:t>comunicacióN</a:t>
            </a:r>
            <a:endParaRPr lang="es-ES" dirty="0"/>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576937"/>
          </a:xfrm>
        </p:spPr>
        <p:txBody>
          <a:bodyPr>
            <a:normAutofit fontScale="85000" lnSpcReduction="20000"/>
          </a:bodyPr>
          <a:lstStyle/>
          <a:p>
            <a:r>
              <a:rPr lang="es-ES" sz="1800" dirty="0">
                <a:effectLst/>
                <a:latin typeface="Arial" panose="020B0604020202020204" pitchFamily="34" charset="0"/>
              </a:rPr>
              <a:t>2.1. </a:t>
            </a:r>
            <a:r>
              <a:rPr lang="es-ES" sz="1800" u="sng" dirty="0">
                <a:latin typeface="Arial" panose="020B0604020202020204" pitchFamily="34" charset="0"/>
              </a:rPr>
              <a:t>SISTEMAS DE COMUNICACIONES</a:t>
            </a:r>
            <a:endParaRPr lang="es-ES" sz="1800" u="sng" dirty="0">
              <a:effectLst/>
              <a:latin typeface="Arial" panose="020B0604020202020204" pitchFamily="34" charset="0"/>
            </a:endParaRPr>
          </a:p>
          <a:p>
            <a:r>
              <a:rPr lang="es-ES" sz="1800" dirty="0">
                <a:effectLst/>
                <a:latin typeface="Arial" panose="020B0604020202020204" pitchFamily="34" charset="0"/>
              </a:rPr>
              <a:t>Un sistema de </a:t>
            </a:r>
            <a:r>
              <a:rPr lang="es-ES" sz="1800" dirty="0" err="1">
                <a:effectLst/>
                <a:latin typeface="Arial" panose="020B0604020202020204" pitchFamily="34" charset="0"/>
              </a:rPr>
              <a:t>comunicación</a:t>
            </a:r>
            <a:r>
              <a:rPr lang="es-ES" sz="1800" dirty="0">
                <a:effectLst/>
                <a:latin typeface="Arial" panose="020B0604020202020204" pitchFamily="34" charset="0"/>
              </a:rPr>
              <a:t> es un sistema que transmite </a:t>
            </a:r>
            <a:r>
              <a:rPr lang="es-ES" sz="1800" dirty="0" err="1">
                <a:effectLst/>
                <a:latin typeface="Arial" panose="020B0604020202020204" pitchFamily="34" charset="0"/>
              </a:rPr>
              <a:t>información</a:t>
            </a:r>
            <a:r>
              <a:rPr lang="es-ES" sz="1800" dirty="0">
                <a:effectLst/>
                <a:latin typeface="Arial" panose="020B0604020202020204" pitchFamily="34" charset="0"/>
              </a:rPr>
              <a:t> desde un lugar (emisor o transmisor) a otro lugar (receptor). </a:t>
            </a:r>
            <a:endParaRPr lang="es-ES" sz="1400" dirty="0"/>
          </a:p>
          <a:p>
            <a:r>
              <a:rPr lang="es-ES" sz="1800" dirty="0">
                <a:effectLst/>
                <a:latin typeface="Arial" panose="020B0604020202020204" pitchFamily="34" charset="0"/>
              </a:rPr>
              <a:t>En la siguiente figura se muestra un esquema simplificado de un sistema de </a:t>
            </a:r>
            <a:r>
              <a:rPr lang="es-ES" sz="1800" dirty="0" err="1">
                <a:effectLst/>
                <a:latin typeface="Arial" panose="020B0604020202020204" pitchFamily="34" charset="0"/>
              </a:rPr>
              <a:t>comunicación</a:t>
            </a:r>
            <a:r>
              <a:rPr lang="es-ES" sz="1800" dirty="0">
                <a:effectLst/>
                <a:latin typeface="Arial" panose="020B0604020202020204" pitchFamily="34" charset="0"/>
              </a:rPr>
              <a:t>. A la </a:t>
            </a:r>
            <a:r>
              <a:rPr lang="es-ES" sz="1800" dirty="0" err="1">
                <a:effectLst/>
                <a:latin typeface="Arial" panose="020B0604020202020204" pitchFamily="34" charset="0"/>
              </a:rPr>
              <a:t>información</a:t>
            </a:r>
            <a:r>
              <a:rPr lang="es-ES" sz="1800" dirty="0">
                <a:effectLst/>
                <a:latin typeface="Arial" panose="020B0604020202020204" pitchFamily="34" charset="0"/>
              </a:rPr>
              <a:t> que se pretende que llegue al receptor (“</a:t>
            </a:r>
            <a:r>
              <a:rPr lang="es-ES" sz="1800" dirty="0" err="1">
                <a:effectLst/>
                <a:latin typeface="Arial" panose="020B0604020202020204" pitchFamily="34" charset="0"/>
              </a:rPr>
              <a:t>información</a:t>
            </a:r>
            <a:r>
              <a:rPr lang="es-ES" sz="1800" dirty="0">
                <a:effectLst/>
                <a:latin typeface="Arial" panose="020B0604020202020204" pitchFamily="34" charset="0"/>
              </a:rPr>
              <a:t> con significado” para el destinatario) se la denomina </a:t>
            </a:r>
            <a:r>
              <a:rPr lang="es-ES" sz="1800" dirty="0">
                <a:effectLst/>
                <a:latin typeface="Arial,Bold"/>
              </a:rPr>
              <a:t>mensaje </a:t>
            </a:r>
          </a:p>
          <a:p>
            <a:endParaRPr lang="es-ES" sz="1400" dirty="0"/>
          </a:p>
          <a:p>
            <a:r>
              <a:rPr lang="es-ES" sz="1800" dirty="0">
                <a:solidFill>
                  <a:schemeClr val="bg1"/>
                </a:solidFill>
                <a:effectLst/>
                <a:latin typeface="TimesNewRoman"/>
              </a:rPr>
              <a:t>   </a:t>
            </a:r>
            <a:endParaRPr lang="es-ES" sz="1400" dirty="0">
              <a:solidFill>
                <a:schemeClr val="bg1"/>
              </a:solidFill>
              <a:effectLst/>
            </a:endParaRPr>
          </a:p>
          <a:p>
            <a:r>
              <a:rPr lang="es-ES" sz="1800" dirty="0">
                <a:solidFill>
                  <a:schemeClr val="bg1"/>
                </a:solidFill>
                <a:effectLst/>
                <a:latin typeface="TimesNewRoman"/>
              </a:rPr>
              <a:t>                                                     </a:t>
            </a:r>
            <a:endParaRPr lang="es-ES" dirty="0">
              <a:solidFill>
                <a:schemeClr val="bg1"/>
              </a:solidFill>
              <a:effectLst/>
            </a:endParaRPr>
          </a:p>
          <a:p>
            <a:r>
              <a:rPr lang="es-ES" sz="1800" dirty="0">
                <a:solidFill>
                  <a:schemeClr val="bg1"/>
                </a:solidFill>
                <a:effectLst/>
                <a:latin typeface="TimesNewRoman"/>
              </a:rPr>
              <a:t>      </a:t>
            </a:r>
          </a:p>
          <a:p>
            <a:r>
              <a:rPr lang="es-ES" sz="1800" dirty="0">
                <a:solidFill>
                  <a:schemeClr val="bg1"/>
                </a:solidFill>
                <a:effectLst/>
                <a:latin typeface="TimesNewRoman"/>
              </a:rPr>
              <a:t>                     </a:t>
            </a:r>
          </a:p>
          <a:p>
            <a:r>
              <a:rPr lang="es-ES" sz="1800" dirty="0">
                <a:effectLst/>
                <a:latin typeface="Arial" panose="020B0604020202020204" pitchFamily="34" charset="0"/>
              </a:rPr>
              <a:t>El emisor transforma el mensaje original (</a:t>
            </a:r>
            <a:r>
              <a:rPr lang="es-ES" sz="1800" dirty="0" err="1">
                <a:effectLst/>
                <a:latin typeface="Arial" panose="020B0604020202020204" pitchFamily="34" charset="0"/>
              </a:rPr>
              <a:t>señal-mensaje</a:t>
            </a:r>
            <a:r>
              <a:rPr lang="es-ES" sz="1800" dirty="0">
                <a:effectLst/>
                <a:latin typeface="Arial" panose="020B0604020202020204" pitchFamily="34" charset="0"/>
              </a:rPr>
              <a:t>) en </a:t>
            </a:r>
            <a:r>
              <a:rPr lang="es-ES" sz="1800" dirty="0" err="1">
                <a:effectLst/>
                <a:latin typeface="Arial" panose="020B0604020202020204" pitchFamily="34" charset="0"/>
              </a:rPr>
              <a:t>señal</a:t>
            </a:r>
            <a:r>
              <a:rPr lang="es-ES" sz="1800" dirty="0">
                <a:effectLst/>
                <a:latin typeface="Arial" panose="020B0604020202020204" pitchFamily="34" charset="0"/>
              </a:rPr>
              <a:t> </a:t>
            </a:r>
            <a:r>
              <a:rPr lang="es-ES" sz="1800" dirty="0" err="1">
                <a:effectLst/>
                <a:latin typeface="Arial" panose="020B0604020202020204" pitchFamily="34" charset="0"/>
              </a:rPr>
              <a:t>eléctrica</a:t>
            </a:r>
            <a:r>
              <a:rPr lang="es-ES" sz="1800" dirty="0">
                <a:effectLst/>
                <a:latin typeface="Arial" panose="020B0604020202020204" pitchFamily="34" charset="0"/>
              </a:rPr>
              <a:t>, por medio de un transductor (un </a:t>
            </a:r>
            <a:r>
              <a:rPr lang="es-ES" sz="1800" dirty="0" err="1">
                <a:effectLst/>
                <a:latin typeface="Arial" panose="020B0604020202020204" pitchFamily="34" charset="0"/>
              </a:rPr>
              <a:t>micrófono</a:t>
            </a:r>
            <a:r>
              <a:rPr lang="es-ES" sz="1800" dirty="0">
                <a:effectLst/>
                <a:latin typeface="Arial" panose="020B0604020202020204" pitchFamily="34" charset="0"/>
              </a:rPr>
              <a:t>, por ejemplo), y la adecua y amplifica obteniendo otra </a:t>
            </a:r>
            <a:r>
              <a:rPr lang="es-ES" sz="1800" dirty="0" err="1">
                <a:effectLst/>
                <a:latin typeface="Arial" panose="020B0604020202020204" pitchFamily="34" charset="0"/>
              </a:rPr>
              <a:t>señal</a:t>
            </a:r>
            <a:r>
              <a:rPr lang="es-ES" sz="1800" dirty="0">
                <a:effectLst/>
                <a:latin typeface="Arial" panose="020B0604020202020204" pitchFamily="34" charset="0"/>
              </a:rPr>
              <a:t> (</a:t>
            </a:r>
            <a:r>
              <a:rPr lang="es-ES" sz="1800" dirty="0" err="1">
                <a:effectLst/>
                <a:latin typeface="Arial" panose="020B0604020202020204" pitchFamily="34" charset="0"/>
              </a:rPr>
              <a:t>señal</a:t>
            </a:r>
            <a:r>
              <a:rPr lang="es-ES" sz="1800" dirty="0">
                <a:effectLst/>
                <a:latin typeface="Arial" panose="020B0604020202020204" pitchFamily="34" charset="0"/>
              </a:rPr>
              <a:t> a transmitir) apta para ser emitida a </a:t>
            </a:r>
            <a:r>
              <a:rPr lang="es-ES" sz="1800" dirty="0" err="1">
                <a:effectLst/>
                <a:latin typeface="Arial" panose="020B0604020202020204" pitchFamily="34" charset="0"/>
              </a:rPr>
              <a:t>través</a:t>
            </a:r>
            <a:r>
              <a:rPr lang="es-ES" sz="1800" dirty="0">
                <a:effectLst/>
                <a:latin typeface="Arial" panose="020B0604020202020204" pitchFamily="34" charset="0"/>
              </a:rPr>
              <a:t> del canal y captada por el receptor. En el receptor se realiza el proceso inverso: la </a:t>
            </a:r>
            <a:r>
              <a:rPr lang="es-ES" sz="1800" dirty="0" err="1">
                <a:effectLst/>
                <a:latin typeface="Arial" panose="020B0604020202020204" pitchFamily="34" charset="0"/>
              </a:rPr>
              <a:t>señal</a:t>
            </a:r>
            <a:r>
              <a:rPr lang="es-ES" sz="1800" dirty="0">
                <a:effectLst/>
                <a:latin typeface="Arial" panose="020B0604020202020204" pitchFamily="34" charset="0"/>
              </a:rPr>
              <a:t> transmitida se reconvierte en la </a:t>
            </a:r>
            <a:r>
              <a:rPr lang="es-ES" sz="1800" dirty="0" err="1">
                <a:effectLst/>
                <a:latin typeface="Arial" panose="020B0604020202020204" pitchFamily="34" charset="0"/>
              </a:rPr>
              <a:t>señal-mensaje</a:t>
            </a:r>
            <a:r>
              <a:rPr lang="es-ES" sz="1800" dirty="0">
                <a:effectLst/>
                <a:latin typeface="Arial" panose="020B0604020202020204" pitchFamily="34" charset="0"/>
              </a:rPr>
              <a:t> de forma que </a:t>
            </a:r>
            <a:r>
              <a:rPr lang="es-ES" sz="1800" dirty="0" err="1">
                <a:effectLst/>
                <a:latin typeface="Arial" panose="020B0604020202020204" pitchFamily="34" charset="0"/>
              </a:rPr>
              <a:t>ésta</a:t>
            </a:r>
            <a:r>
              <a:rPr lang="es-ES" sz="1800" dirty="0">
                <a:effectLst/>
                <a:latin typeface="Arial" panose="020B0604020202020204" pitchFamily="34" charset="0"/>
              </a:rPr>
              <a:t> sea inteligible para el receptor final. </a:t>
            </a:r>
            <a:endParaRPr lang="es-ES" dirty="0"/>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07B8C476-7CDF-8B67-7ACB-1B22433A7E70}"/>
              </a:ext>
            </a:extLst>
          </p:cNvPr>
          <p:cNvPicPr>
            <a:picLocks noChangeAspect="1"/>
          </p:cNvPicPr>
          <p:nvPr/>
        </p:nvPicPr>
        <p:blipFill>
          <a:blip r:embed="rId2"/>
          <a:stretch>
            <a:fillRect/>
          </a:stretch>
        </p:blipFill>
        <p:spPr>
          <a:xfrm>
            <a:off x="1984169" y="3207160"/>
            <a:ext cx="7777289" cy="1656000"/>
          </a:xfrm>
          <a:prstGeom prst="rect">
            <a:avLst/>
          </a:prstGeom>
        </p:spPr>
      </p:pic>
    </p:spTree>
    <p:extLst>
      <p:ext uri="{BB962C8B-B14F-4D97-AF65-F5344CB8AC3E}">
        <p14:creationId xmlns:p14="http://schemas.microsoft.com/office/powerpoint/2010/main" val="3837967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3. Estandarización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6"/>
            <a:ext cx="11032176" cy="5094514"/>
          </a:xfrm>
        </p:spPr>
        <p:txBody>
          <a:bodyPr>
            <a:normAutofit/>
          </a:bodyPr>
          <a:lstStyle/>
          <a:p>
            <a:r>
              <a:rPr lang="es-ES" sz="1800" u="sng" dirty="0">
                <a:latin typeface="Arial" panose="020B0604020202020204" pitchFamily="34" charset="0"/>
              </a:rPr>
              <a:t>3.3. ORGANISMOS DE ESTANDARIZACION EN INTERNET – </a:t>
            </a:r>
            <a:r>
              <a:rPr lang="es-ES" sz="1800" u="sng" dirty="0">
                <a:solidFill>
                  <a:srgbClr val="FFFF00"/>
                </a:solidFill>
                <a:latin typeface="Arial" panose="020B0604020202020204" pitchFamily="34" charset="0"/>
              </a:rPr>
              <a:t>W3D</a:t>
            </a:r>
            <a:endParaRPr lang="es-ES" sz="1800" b="1" u="sng" dirty="0">
              <a:solidFill>
                <a:srgbClr val="FFFF00"/>
              </a:solidFill>
              <a:latin typeface="Arial" panose="020B0604020202020204" pitchFamily="34" charset="0"/>
            </a:endParaRPr>
          </a:p>
          <a:p>
            <a:r>
              <a:rPr lang="es-ES" sz="1800" dirty="0">
                <a:effectLst/>
                <a:latin typeface="Arial,Bold"/>
              </a:rPr>
              <a:t>W3C </a:t>
            </a:r>
            <a:r>
              <a:rPr lang="es-ES" sz="1800" dirty="0">
                <a:effectLst/>
                <a:latin typeface="Arial" panose="020B0604020202020204" pitchFamily="34" charset="0"/>
              </a:rPr>
              <a:t>(</a:t>
            </a:r>
            <a:r>
              <a:rPr lang="es-ES" sz="1800" dirty="0" err="1">
                <a:effectLst/>
                <a:latin typeface="Arial,Italic"/>
              </a:rPr>
              <a:t>World</a:t>
            </a:r>
            <a:r>
              <a:rPr lang="es-ES" sz="1800" dirty="0">
                <a:effectLst/>
                <a:latin typeface="Arial,Italic"/>
              </a:rPr>
              <a:t> Wide Web </a:t>
            </a:r>
            <a:r>
              <a:rPr lang="es-ES" sz="1800" dirty="0" err="1">
                <a:effectLst/>
                <a:latin typeface="Arial,Italic"/>
              </a:rPr>
              <a:t>Consortium</a:t>
            </a:r>
            <a:r>
              <a:rPr lang="es-ES" sz="1800" dirty="0">
                <a:effectLst/>
                <a:latin typeface="Arial" panose="020B0604020202020204" pitchFamily="34" charset="0"/>
              </a:rPr>
              <a:t>) es una comunidad internacional encargada del desarrollo de </a:t>
            </a:r>
            <a:r>
              <a:rPr lang="es-ES" sz="1800" dirty="0" err="1">
                <a:effectLst/>
                <a:latin typeface="Arial" panose="020B0604020202020204" pitchFamily="34" charset="0"/>
              </a:rPr>
              <a:t>estándares</a:t>
            </a:r>
            <a:r>
              <a:rPr lang="es-ES" sz="1800" dirty="0">
                <a:effectLst/>
                <a:latin typeface="Arial" panose="020B0604020202020204" pitchFamily="34" charset="0"/>
              </a:rPr>
              <a:t> Web. Entre sus miembros se encuentra Tim Berners-</a:t>
            </a:r>
            <a:r>
              <a:rPr lang="es-ES" sz="1800" dirty="0" err="1">
                <a:effectLst/>
                <a:latin typeface="Arial" panose="020B0604020202020204" pitchFamily="34" charset="0"/>
              </a:rPr>
              <a:t>Lee,el</a:t>
            </a:r>
            <a:r>
              <a:rPr lang="es-ES" sz="1800" dirty="0">
                <a:effectLst/>
                <a:latin typeface="Arial" panose="020B0604020202020204" pitchFamily="34" charset="0"/>
              </a:rPr>
              <a:t> creador de la WWW. Se plantea como </a:t>
            </a:r>
            <a:r>
              <a:rPr lang="es-ES" sz="1800" dirty="0" err="1">
                <a:effectLst/>
                <a:latin typeface="Arial" panose="020B0604020202020204" pitchFamily="34" charset="0"/>
              </a:rPr>
              <a:t>misión</a:t>
            </a:r>
            <a:r>
              <a:rPr lang="es-ES" sz="1800" dirty="0">
                <a:effectLst/>
                <a:latin typeface="Arial" panose="020B0604020202020204" pitchFamily="34" charset="0"/>
              </a:rPr>
              <a:t> conseguir que la WWW alcance todo su potencial (http://www.w3c.org/). Entre las </a:t>
            </a:r>
            <a:r>
              <a:rPr lang="es-ES" sz="1800" dirty="0" err="1">
                <a:effectLst/>
                <a:latin typeface="Arial" panose="020B0604020202020204" pitchFamily="34" charset="0"/>
              </a:rPr>
              <a:t>tecnologías</a:t>
            </a:r>
            <a:r>
              <a:rPr lang="es-ES" sz="1800" dirty="0">
                <a:effectLst/>
                <a:latin typeface="Arial" panose="020B0604020202020204" pitchFamily="34" charset="0"/>
              </a:rPr>
              <a:t> que han sido desarrolladas por W3C se encuentran HTML, CSS, DOM, y XML. Estos </a:t>
            </a:r>
            <a:r>
              <a:rPr lang="es-ES" sz="1800" dirty="0" err="1">
                <a:effectLst/>
                <a:latin typeface="Arial" panose="020B0604020202020204" pitchFamily="34" charset="0"/>
              </a:rPr>
              <a:t>estándares</a:t>
            </a:r>
            <a:r>
              <a:rPr lang="es-ES" sz="1800" dirty="0">
                <a:effectLst/>
                <a:latin typeface="Arial" panose="020B0604020202020204" pitchFamily="34" charset="0"/>
              </a:rPr>
              <a:t> son publicados y distribuidos de forma libre y gratuita como “recomendaciones del W3C” para su uso en la Internet. </a:t>
            </a:r>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804455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4.1 SEGÚN TECNOLOGIA DE TRANSMISIÓN</a:t>
            </a:r>
            <a:endParaRPr lang="es-ES" sz="1800" b="1" u="sng" dirty="0">
              <a:solidFill>
                <a:srgbClr val="FFFF00"/>
              </a:solidFill>
              <a:latin typeface="Arial" panose="020B0604020202020204" pitchFamily="34" charset="0"/>
            </a:endParaRPr>
          </a:p>
          <a:p>
            <a:r>
              <a:rPr lang="es-ES" sz="1800" dirty="0">
                <a:effectLst/>
                <a:latin typeface="Arial" panose="020B0604020202020204" pitchFamily="34" charset="0"/>
              </a:rPr>
              <a:t>Como regla general (con muchas excepciones), las redes </a:t>
            </a:r>
            <a:r>
              <a:rPr lang="es-ES" sz="1800" dirty="0" err="1">
                <a:effectLst/>
                <a:latin typeface="Arial" panose="020B0604020202020204" pitchFamily="34" charset="0"/>
              </a:rPr>
              <a:t>pequeñas</a:t>
            </a:r>
            <a:r>
              <a:rPr lang="es-ES" sz="1800" dirty="0">
                <a:effectLst/>
                <a:latin typeface="Arial" panose="020B0604020202020204" pitchFamily="34" charset="0"/>
              </a:rPr>
              <a:t> </a:t>
            </a:r>
            <a:r>
              <a:rPr lang="es-ES" sz="1800" dirty="0" err="1">
                <a:effectLst/>
                <a:latin typeface="Arial" panose="020B0604020202020204" pitchFamily="34" charset="0"/>
              </a:rPr>
              <a:t>geográficamente</a:t>
            </a:r>
            <a:r>
              <a:rPr lang="es-ES" sz="1800" dirty="0">
                <a:effectLst/>
                <a:latin typeface="Arial" panose="020B0604020202020204" pitchFamily="34" charset="0"/>
              </a:rPr>
              <a:t> hablando, usan la </a:t>
            </a:r>
            <a:r>
              <a:rPr lang="es-ES" sz="1800" dirty="0" err="1">
                <a:effectLst/>
                <a:latin typeface="Arial" panose="020B0604020202020204" pitchFamily="34" charset="0"/>
              </a:rPr>
              <a:t>difusión</a:t>
            </a:r>
            <a:r>
              <a:rPr lang="es-ES" sz="1800" dirty="0">
                <a:effectLst/>
                <a:latin typeface="Arial" panose="020B0604020202020204" pitchFamily="34" charset="0"/>
              </a:rPr>
              <a:t>, mientras que las redes </a:t>
            </a:r>
            <a:r>
              <a:rPr lang="es-ES" sz="1800" dirty="0" err="1">
                <a:effectLst/>
                <a:latin typeface="Arial" panose="020B0604020202020204" pitchFamily="34" charset="0"/>
              </a:rPr>
              <a:t>más</a:t>
            </a:r>
            <a:r>
              <a:rPr lang="es-ES" sz="1800" dirty="0">
                <a:effectLst/>
                <a:latin typeface="Arial" panose="020B0604020202020204" pitchFamily="34" charset="0"/>
              </a:rPr>
              <a:t> grandes son punto a punto. </a:t>
            </a:r>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830645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4.1 SEGÚN TECNOLOGIA DE TRANSMISIÓN</a:t>
            </a:r>
            <a:endParaRPr lang="es-ES" sz="1800" b="1" u="sng" dirty="0">
              <a:solidFill>
                <a:srgbClr val="FFFF00"/>
              </a:solidFill>
              <a:latin typeface="Arial" panose="020B0604020202020204" pitchFamily="34" charset="0"/>
            </a:endParaRPr>
          </a:p>
          <a:p>
            <a:r>
              <a:rPr lang="es-ES" sz="1800" dirty="0">
                <a:latin typeface="Arial" panose="020B0604020202020204" pitchFamily="34" charset="0"/>
              </a:rPr>
              <a:t>REDES DE DIFUSIÓN</a:t>
            </a:r>
          </a:p>
          <a:p>
            <a:r>
              <a:rPr lang="es-ES" sz="1800" dirty="0">
                <a:effectLst/>
                <a:latin typeface="Arial" panose="020B0604020202020204" pitchFamily="34" charset="0"/>
              </a:rPr>
              <a:t>Las redes de </a:t>
            </a:r>
            <a:r>
              <a:rPr lang="es-ES" sz="1800" dirty="0" err="1">
                <a:effectLst/>
                <a:latin typeface="Arial" panose="020B0604020202020204" pitchFamily="34" charset="0"/>
              </a:rPr>
              <a:t>difusión</a:t>
            </a:r>
            <a:r>
              <a:rPr lang="es-ES" sz="1800" dirty="0">
                <a:effectLst/>
                <a:latin typeface="Arial" panose="020B0604020202020204" pitchFamily="34" charset="0"/>
              </a:rPr>
              <a:t> tienen un canal de </a:t>
            </a:r>
            <a:r>
              <a:rPr lang="es-ES" sz="1800" dirty="0" err="1">
                <a:effectLst/>
                <a:latin typeface="Arial" panose="020B0604020202020204" pitchFamily="34" charset="0"/>
              </a:rPr>
              <a:t>comunicación</a:t>
            </a:r>
            <a:r>
              <a:rPr lang="es-ES" sz="1800" dirty="0">
                <a:effectLst/>
                <a:latin typeface="Arial" panose="020B0604020202020204" pitchFamily="34" charset="0"/>
              </a:rPr>
              <a:t> </a:t>
            </a:r>
            <a:r>
              <a:rPr lang="es-ES" sz="1800" dirty="0" err="1">
                <a:effectLst/>
                <a:latin typeface="Arial" panose="020B0604020202020204" pitchFamily="34" charset="0"/>
              </a:rPr>
              <a:t>único</a:t>
            </a:r>
            <a:r>
              <a:rPr lang="es-ES" sz="1800" dirty="0">
                <a:effectLst/>
                <a:latin typeface="Arial" panose="020B0604020202020204" pitchFamily="34" charset="0"/>
              </a:rPr>
              <a:t>, compartido por todos los nodos de la red. Los mensajes que </a:t>
            </a:r>
            <a:r>
              <a:rPr lang="es-ES" sz="1800" dirty="0" err="1">
                <a:effectLst/>
                <a:latin typeface="Arial" panose="020B0604020202020204" pitchFamily="34" charset="0"/>
              </a:rPr>
              <a:t>envía</a:t>
            </a:r>
            <a:r>
              <a:rPr lang="es-ES" sz="1800" dirty="0">
                <a:effectLst/>
                <a:latin typeface="Arial" panose="020B0604020202020204" pitchFamily="34" charset="0"/>
              </a:rPr>
              <a:t> un nodo son recibidos por todos los </a:t>
            </a:r>
            <a:r>
              <a:rPr lang="es-ES" sz="1800" dirty="0" err="1">
                <a:effectLst/>
                <a:latin typeface="Arial" panose="020B0604020202020204" pitchFamily="34" charset="0"/>
              </a:rPr>
              <a:t>demás</a:t>
            </a:r>
            <a:r>
              <a:rPr lang="es-ES" sz="1800" dirty="0">
                <a:effectLst/>
                <a:latin typeface="Arial" panose="020B0604020202020204" pitchFamily="34" charset="0"/>
              </a:rPr>
              <a:t>. </a:t>
            </a:r>
            <a:endParaRPr lang="es-ES" sz="1100" dirty="0"/>
          </a:p>
          <a:p>
            <a:r>
              <a:rPr lang="es-ES" sz="1800" dirty="0">
                <a:effectLst/>
                <a:latin typeface="Arial" panose="020B0604020202020204" pitchFamily="34" charset="0"/>
              </a:rPr>
              <a:t>Las </a:t>
            </a:r>
            <a:r>
              <a:rPr lang="es-ES" sz="1800" dirty="0" err="1">
                <a:effectLst/>
                <a:latin typeface="Arial" panose="020B0604020202020204" pitchFamily="34" charset="0"/>
              </a:rPr>
              <a:t>señales</a:t>
            </a:r>
            <a:r>
              <a:rPr lang="es-ES" sz="1800" dirty="0">
                <a:effectLst/>
                <a:latin typeface="Arial" panose="020B0604020202020204" pitchFamily="34" charset="0"/>
              </a:rPr>
              <a:t> </a:t>
            </a:r>
            <a:r>
              <a:rPr lang="es-ES" sz="1800" dirty="0" err="1">
                <a:effectLst/>
                <a:latin typeface="Arial" panose="020B0604020202020204" pitchFamily="34" charset="0"/>
              </a:rPr>
              <a:t>radioeléctricas</a:t>
            </a:r>
            <a:r>
              <a:rPr lang="es-ES" sz="1800" dirty="0">
                <a:effectLst/>
                <a:latin typeface="Arial" panose="020B0604020202020204" pitchFamily="34" charset="0"/>
              </a:rPr>
              <a:t> utilizadas en comunicaciones, constituyen un ejemplo </a:t>
            </a:r>
            <a:r>
              <a:rPr lang="es-ES" sz="1800" dirty="0" err="1">
                <a:effectLst/>
                <a:latin typeface="Arial" panose="020B0604020202020204" pitchFamily="34" charset="0"/>
              </a:rPr>
              <a:t>típico</a:t>
            </a:r>
            <a:r>
              <a:rPr lang="es-ES" sz="1800" dirty="0">
                <a:effectLst/>
                <a:latin typeface="Arial" panose="020B0604020202020204" pitchFamily="34" charset="0"/>
              </a:rPr>
              <a:t> de redes de </a:t>
            </a:r>
            <a:r>
              <a:rPr lang="es-ES" sz="1800" dirty="0" err="1">
                <a:effectLst/>
                <a:latin typeface="Arial" panose="020B0604020202020204" pitchFamily="34" charset="0"/>
              </a:rPr>
              <a:t>difusión</a:t>
            </a:r>
            <a:r>
              <a:rPr lang="es-ES" sz="1800" dirty="0">
                <a:effectLst/>
                <a:latin typeface="Arial" panose="020B0604020202020204" pitchFamily="34" charset="0"/>
              </a:rPr>
              <a:t> dado que se propagan en todas direcciones y alcanzan a muchos receptores. La radio comercial y la </a:t>
            </a:r>
            <a:r>
              <a:rPr lang="es-ES" sz="1800" dirty="0" err="1">
                <a:effectLst/>
                <a:latin typeface="Arial" panose="020B0604020202020204" pitchFamily="34" charset="0"/>
              </a:rPr>
              <a:t>televisión</a:t>
            </a:r>
            <a:r>
              <a:rPr lang="es-ES" sz="1800" dirty="0">
                <a:effectLst/>
                <a:latin typeface="Arial" panose="020B0604020202020204" pitchFamily="34" charset="0"/>
              </a:rPr>
              <a:t> son los casos </a:t>
            </a:r>
            <a:r>
              <a:rPr lang="es-ES" sz="1800" dirty="0" err="1">
                <a:effectLst/>
                <a:latin typeface="Arial" panose="020B0604020202020204" pitchFamily="34" charset="0"/>
              </a:rPr>
              <a:t>más</a:t>
            </a:r>
            <a:r>
              <a:rPr lang="es-ES" sz="1800" dirty="0">
                <a:effectLst/>
                <a:latin typeface="Arial" panose="020B0604020202020204" pitchFamily="34" charset="0"/>
              </a:rPr>
              <a:t> conocidos, pero </a:t>
            </a:r>
            <a:r>
              <a:rPr lang="es-ES" sz="1800" dirty="0" err="1">
                <a:effectLst/>
                <a:latin typeface="Arial" panose="020B0604020202020204" pitchFamily="34" charset="0"/>
              </a:rPr>
              <a:t>también</a:t>
            </a:r>
            <a:r>
              <a:rPr lang="es-ES" sz="1800" dirty="0">
                <a:effectLst/>
                <a:latin typeface="Arial" panose="020B0604020202020204" pitchFamily="34" charset="0"/>
              </a:rPr>
              <a:t> las redes de </a:t>
            </a:r>
            <a:r>
              <a:rPr lang="es-ES" sz="1800" dirty="0" err="1">
                <a:effectLst/>
                <a:latin typeface="Arial" panose="020B0604020202020204" pitchFamily="34" charset="0"/>
              </a:rPr>
              <a:t>satélites</a:t>
            </a:r>
            <a:r>
              <a:rPr lang="es-ES" sz="1800" dirty="0">
                <a:effectLst/>
                <a:latin typeface="Arial" panose="020B0604020202020204" pitchFamily="34" charset="0"/>
              </a:rPr>
              <a:t>, las redes </a:t>
            </a:r>
            <a:r>
              <a:rPr lang="es-ES" sz="1800" dirty="0" err="1">
                <a:effectLst/>
                <a:latin typeface="Arial" panose="020B0604020202020204" pitchFamily="34" charset="0"/>
              </a:rPr>
              <a:t>inalámbricas</a:t>
            </a:r>
            <a:r>
              <a:rPr lang="es-ES" sz="1800" dirty="0">
                <a:effectLst/>
                <a:latin typeface="Arial" panose="020B0604020202020204" pitchFamily="34" charset="0"/>
              </a:rPr>
              <a:t> de datos </a:t>
            </a:r>
            <a:r>
              <a:rPr lang="es-ES" sz="1800" dirty="0" err="1">
                <a:effectLst/>
                <a:latin typeface="Arial" panose="020B0604020202020204" pitchFamily="34" charset="0"/>
              </a:rPr>
              <a:t>packet</a:t>
            </a:r>
            <a:r>
              <a:rPr lang="es-ES" sz="1800" dirty="0">
                <a:effectLst/>
                <a:latin typeface="Arial" panose="020B0604020202020204" pitchFamily="34" charset="0"/>
              </a:rPr>
              <a:t>-radio, </a:t>
            </a:r>
            <a:r>
              <a:rPr lang="es-ES" sz="1800" dirty="0" err="1">
                <a:effectLst/>
                <a:latin typeface="Arial" panose="020B0604020202020204" pitchFamily="34" charset="0"/>
              </a:rPr>
              <a:t>Wi</a:t>
            </a:r>
            <a:r>
              <a:rPr lang="es-ES" sz="1800" dirty="0">
                <a:effectLst/>
                <a:latin typeface="Arial" panose="020B0604020202020204" pitchFamily="34" charset="0"/>
              </a:rPr>
              <a:t>-Fi, WiMAX, etc... </a:t>
            </a:r>
            <a:endParaRPr lang="es-ES" sz="1100" dirty="0"/>
          </a:p>
          <a:p>
            <a:r>
              <a:rPr lang="es-ES" sz="1800" dirty="0" err="1">
                <a:effectLst/>
                <a:latin typeface="Arial" panose="020B0604020202020204" pitchFamily="34" charset="0"/>
              </a:rPr>
              <a:t>También</a:t>
            </a:r>
            <a:r>
              <a:rPr lang="es-ES" sz="1800" dirty="0">
                <a:effectLst/>
                <a:latin typeface="Arial" panose="020B0604020202020204" pitchFamily="34" charset="0"/>
              </a:rPr>
              <a:t> existen implementaciones de redes de </a:t>
            </a:r>
            <a:r>
              <a:rPr lang="es-ES" sz="1800" dirty="0" err="1">
                <a:effectLst/>
                <a:latin typeface="Arial" panose="020B0604020202020204" pitchFamily="34" charset="0"/>
              </a:rPr>
              <a:t>difusión</a:t>
            </a:r>
            <a:r>
              <a:rPr lang="es-ES" sz="1800" dirty="0">
                <a:effectLst/>
                <a:latin typeface="Arial" panose="020B0604020202020204" pitchFamily="34" charset="0"/>
              </a:rPr>
              <a:t> mediante </a:t>
            </a:r>
            <a:r>
              <a:rPr lang="es-ES" sz="1800" dirty="0" err="1">
                <a:effectLst/>
                <a:latin typeface="Arial" panose="020B0604020202020204" pitchFamily="34" charset="0"/>
              </a:rPr>
              <a:t>líneas</a:t>
            </a:r>
            <a:r>
              <a:rPr lang="es-ES" sz="1800" dirty="0">
                <a:effectLst/>
                <a:latin typeface="Arial" panose="020B0604020202020204" pitchFamily="34" charset="0"/>
              </a:rPr>
              <a:t> de datos, como por ejemplo la </a:t>
            </a:r>
            <a:r>
              <a:rPr lang="es-ES" sz="1800" dirty="0" err="1">
                <a:effectLst/>
                <a:latin typeface="Arial" panose="020B0604020202020204" pitchFamily="34" charset="0"/>
              </a:rPr>
              <a:t>topología</a:t>
            </a:r>
            <a:r>
              <a:rPr lang="es-ES" sz="1800" dirty="0">
                <a:effectLst/>
                <a:latin typeface="Arial" panose="020B0604020202020204" pitchFamily="34" charset="0"/>
              </a:rPr>
              <a:t> de </a:t>
            </a:r>
            <a:r>
              <a:rPr lang="es-ES" sz="1800" dirty="0" err="1">
                <a:effectLst/>
                <a:latin typeface="Arial" panose="020B0604020202020204" pitchFamily="34" charset="0"/>
              </a:rPr>
              <a:t>conexión</a:t>
            </a:r>
            <a:r>
              <a:rPr lang="es-ES" sz="1800" dirty="0">
                <a:effectLst/>
                <a:latin typeface="Arial" panose="020B0604020202020204" pitchFamily="34" charset="0"/>
              </a:rPr>
              <a:t> en bus, que propaga una </a:t>
            </a:r>
            <a:r>
              <a:rPr lang="es-ES" sz="1800" dirty="0" err="1">
                <a:effectLst/>
                <a:latin typeface="Arial" panose="020B0604020202020204" pitchFamily="34" charset="0"/>
              </a:rPr>
              <a:t>señal</a:t>
            </a:r>
            <a:r>
              <a:rPr lang="es-ES" sz="1800" dirty="0">
                <a:effectLst/>
                <a:latin typeface="Arial" panose="020B0604020202020204" pitchFamily="34" charset="0"/>
              </a:rPr>
              <a:t> enviada por una </a:t>
            </a:r>
            <a:r>
              <a:rPr lang="es-ES" sz="1800" dirty="0" err="1">
                <a:effectLst/>
                <a:latin typeface="Arial" panose="020B0604020202020204" pitchFamily="34" charset="0"/>
              </a:rPr>
              <a:t>estación</a:t>
            </a:r>
            <a:r>
              <a:rPr lang="es-ES" sz="1800" dirty="0">
                <a:effectLst/>
                <a:latin typeface="Arial" panose="020B0604020202020204" pitchFamily="34" charset="0"/>
              </a:rPr>
              <a:t>, a todas las </a:t>
            </a:r>
            <a:r>
              <a:rPr lang="es-ES" sz="1800" dirty="0" err="1">
                <a:effectLst/>
                <a:latin typeface="Arial" panose="020B0604020202020204" pitchFamily="34" charset="0"/>
              </a:rPr>
              <a:t>demás</a:t>
            </a:r>
            <a:r>
              <a:rPr lang="es-ES" sz="1800" dirty="0">
                <a:effectLst/>
                <a:latin typeface="Arial" panose="020B0604020202020204" pitchFamily="34" charset="0"/>
              </a:rPr>
              <a:t>, a </a:t>
            </a:r>
            <a:r>
              <a:rPr lang="es-ES" sz="1800" dirty="0" err="1">
                <a:effectLst/>
                <a:latin typeface="Arial" panose="020B0604020202020204" pitchFamily="34" charset="0"/>
              </a:rPr>
              <a:t>través</a:t>
            </a:r>
            <a:r>
              <a:rPr lang="es-ES" sz="1800" dirty="0">
                <a:effectLst/>
                <a:latin typeface="Arial" panose="020B0604020202020204" pitchFamily="34" charset="0"/>
              </a:rPr>
              <a:t> de un cable que las interconecta. </a:t>
            </a:r>
            <a:r>
              <a:rPr lang="es-ES" sz="1800" dirty="0" err="1">
                <a:effectLst/>
                <a:latin typeface="Arial" panose="020B0604020202020204" pitchFamily="34" charset="0"/>
              </a:rPr>
              <a:t>También</a:t>
            </a:r>
            <a:r>
              <a:rPr lang="es-ES" sz="1800" dirty="0">
                <a:effectLst/>
                <a:latin typeface="Arial" panose="020B0604020202020204" pitchFamily="34" charset="0"/>
              </a:rPr>
              <a:t> se considera de </a:t>
            </a:r>
            <a:r>
              <a:rPr lang="es-ES" sz="1800" dirty="0" err="1">
                <a:effectLst/>
                <a:latin typeface="Arial" panose="020B0604020202020204" pitchFamily="34" charset="0"/>
              </a:rPr>
              <a:t>difusión</a:t>
            </a:r>
            <a:r>
              <a:rPr lang="es-ES" sz="1800" dirty="0">
                <a:effectLst/>
                <a:latin typeface="Arial" panose="020B0604020202020204" pitchFamily="34" charset="0"/>
              </a:rPr>
              <a:t> las </a:t>
            </a:r>
            <a:r>
              <a:rPr lang="es-ES" sz="1800" dirty="0" err="1">
                <a:effectLst/>
                <a:latin typeface="Arial" panose="020B0604020202020204" pitchFamily="34" charset="0"/>
              </a:rPr>
              <a:t>topologías</a:t>
            </a:r>
            <a:r>
              <a:rPr lang="es-ES" sz="1800" dirty="0">
                <a:effectLst/>
                <a:latin typeface="Arial" panose="020B0604020202020204" pitchFamily="34" charset="0"/>
              </a:rPr>
              <a:t> en anillo en las que los nodos se conectan formando un anillo en el que los datos circulan de nodo a nodo hasta que son recibidos por quien los </a:t>
            </a:r>
            <a:r>
              <a:rPr lang="es-ES" sz="1800" dirty="0" err="1">
                <a:effectLst/>
                <a:latin typeface="Arial" panose="020B0604020202020204" pitchFamily="34" charset="0"/>
              </a:rPr>
              <a:t>envio</a:t>
            </a:r>
            <a:r>
              <a:rPr lang="es-ES" sz="1800" dirty="0">
                <a:effectLst/>
                <a:latin typeface="Arial" panose="020B0604020202020204" pitchFamily="34" charset="0"/>
              </a:rPr>
              <a:t>́. </a:t>
            </a:r>
            <a:endParaRPr lang="es-ES" sz="1100" dirty="0"/>
          </a:p>
          <a:p>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75403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4.1 SEGÚN TECNOLOGIA DE TRANSMISIÓN</a:t>
            </a:r>
            <a:endParaRPr lang="es-ES" sz="1800" b="1" u="sng" dirty="0">
              <a:solidFill>
                <a:srgbClr val="FFFF00"/>
              </a:solidFill>
              <a:latin typeface="Arial" panose="020B0604020202020204" pitchFamily="34" charset="0"/>
            </a:endParaRPr>
          </a:p>
          <a:p>
            <a:r>
              <a:rPr lang="es-ES" sz="1800" dirty="0">
                <a:latin typeface="Arial" panose="020B0604020202020204" pitchFamily="34" charset="0"/>
              </a:rPr>
              <a:t>REDES DE DIFUSIÓN</a:t>
            </a:r>
          </a:p>
          <a:p>
            <a:r>
              <a:rPr lang="es-ES" sz="1800" dirty="0">
                <a:effectLst/>
                <a:latin typeface="Arial" panose="020B0604020202020204" pitchFamily="34" charset="0"/>
              </a:rPr>
              <a:t>En este tipo de redes, si existe </a:t>
            </a:r>
            <a:r>
              <a:rPr lang="es-ES" sz="1800" dirty="0" err="1">
                <a:effectLst/>
                <a:latin typeface="Arial" panose="020B0604020202020204" pitchFamily="34" charset="0"/>
              </a:rPr>
              <a:t>más</a:t>
            </a:r>
            <a:r>
              <a:rPr lang="es-ES" sz="1800" dirty="0">
                <a:effectLst/>
                <a:latin typeface="Arial" panose="020B0604020202020204" pitchFamily="34" charset="0"/>
              </a:rPr>
              <a:t> de un emisor en el canal, es necesario arbitrar </a:t>
            </a:r>
            <a:r>
              <a:rPr lang="es-ES" sz="1800" dirty="0" err="1">
                <a:effectLst/>
                <a:latin typeface="Arial" panose="020B0604020202020204" pitchFamily="34" charset="0"/>
              </a:rPr>
              <a:t>algún</a:t>
            </a:r>
            <a:r>
              <a:rPr lang="es-ES" sz="1800" dirty="0">
                <a:effectLst/>
                <a:latin typeface="Arial" panose="020B0604020202020204" pitchFamily="34" charset="0"/>
              </a:rPr>
              <a:t> mecanismo que determine a </a:t>
            </a:r>
            <a:r>
              <a:rPr lang="es-ES" sz="1800" dirty="0" err="1">
                <a:effectLst/>
                <a:latin typeface="Arial" panose="020B0604020202020204" pitchFamily="34" charset="0"/>
              </a:rPr>
              <a:t>quién</a:t>
            </a:r>
            <a:r>
              <a:rPr lang="es-ES" sz="1800" dirty="0">
                <a:effectLst/>
                <a:latin typeface="Arial" panose="020B0604020202020204" pitchFamily="34" charset="0"/>
              </a:rPr>
              <a:t> se le asigna el derecho a emitir. Si </a:t>
            </a:r>
            <a:r>
              <a:rPr lang="es-ES" sz="1800" dirty="0" err="1">
                <a:effectLst/>
                <a:latin typeface="Arial" panose="020B0604020202020204" pitchFamily="34" charset="0"/>
              </a:rPr>
              <a:t>más</a:t>
            </a:r>
            <a:r>
              <a:rPr lang="es-ES" sz="1800" dirty="0">
                <a:effectLst/>
                <a:latin typeface="Arial" panose="020B0604020202020204" pitchFamily="34" charset="0"/>
              </a:rPr>
              <a:t> de un emisor utiliza el canal compartido a la vez, se mezclan las </a:t>
            </a:r>
            <a:r>
              <a:rPr lang="es-ES" sz="1800" dirty="0" err="1">
                <a:effectLst/>
                <a:latin typeface="Arial" panose="020B0604020202020204" pitchFamily="34" charset="0"/>
              </a:rPr>
              <a:t>señales</a:t>
            </a:r>
            <a:r>
              <a:rPr lang="es-ES" sz="1800" dirty="0">
                <a:effectLst/>
                <a:latin typeface="Arial" panose="020B0604020202020204" pitchFamily="34" charset="0"/>
              </a:rPr>
              <a:t>, y la </a:t>
            </a:r>
            <a:r>
              <a:rPr lang="es-ES" sz="1800" dirty="0" err="1">
                <a:effectLst/>
                <a:latin typeface="Arial" panose="020B0604020202020204" pitchFamily="34" charset="0"/>
              </a:rPr>
              <a:t>comunicación</a:t>
            </a:r>
            <a:r>
              <a:rPr lang="es-ES" sz="1800" dirty="0">
                <a:effectLst/>
                <a:latin typeface="Arial" panose="020B0604020202020204" pitchFamily="34" charset="0"/>
              </a:rPr>
              <a:t> se hace imposible. Se </a:t>
            </a:r>
            <a:r>
              <a:rPr lang="es-ES" sz="1800" dirty="0" err="1">
                <a:effectLst/>
                <a:latin typeface="Arial" panose="020B0604020202020204" pitchFamily="34" charset="0"/>
              </a:rPr>
              <a:t>podría</a:t>
            </a:r>
            <a:r>
              <a:rPr lang="es-ES" sz="1800" dirty="0">
                <a:effectLst/>
                <a:latin typeface="Arial" panose="020B0604020202020204" pitchFamily="34" charset="0"/>
              </a:rPr>
              <a:t> comparar esta </a:t>
            </a:r>
            <a:r>
              <a:rPr lang="es-ES" sz="1800" dirty="0" err="1">
                <a:effectLst/>
                <a:latin typeface="Arial" panose="020B0604020202020204" pitchFamily="34" charset="0"/>
              </a:rPr>
              <a:t>situación</a:t>
            </a:r>
            <a:r>
              <a:rPr lang="es-ES" sz="1800" dirty="0">
                <a:effectLst/>
                <a:latin typeface="Arial" panose="020B0604020202020204" pitchFamily="34" charset="0"/>
              </a:rPr>
              <a:t> con un debate en el que varias personas van tomando la palabra, siguiendo unas determinadas reglas para evitar que dos personas hablen a la vez, se interrumpan, e impidan al resto de interlocutores la correcta </a:t>
            </a:r>
            <a:r>
              <a:rPr lang="es-ES" sz="1800" dirty="0" err="1">
                <a:effectLst/>
                <a:latin typeface="Arial" panose="020B0604020202020204" pitchFamily="34" charset="0"/>
              </a:rPr>
              <a:t>comprensión</a:t>
            </a:r>
            <a:r>
              <a:rPr lang="es-ES" sz="1800" dirty="0">
                <a:effectLst/>
                <a:latin typeface="Arial" panose="020B0604020202020204" pitchFamily="34" charset="0"/>
              </a:rPr>
              <a:t> de todo lo que se dice. </a:t>
            </a:r>
            <a:endParaRPr lang="es-ES" sz="1100" dirty="0"/>
          </a:p>
          <a:p>
            <a:r>
              <a:rPr lang="es-ES" sz="1800" dirty="0">
                <a:effectLst/>
                <a:latin typeface="Arial" panose="020B0604020202020204" pitchFamily="34" charset="0"/>
              </a:rPr>
              <a:t>Cuando en este tipo de canal, un mensaje va destinado a un solo receptor, es recibido igualmente por todos los </a:t>
            </a:r>
            <a:r>
              <a:rPr lang="es-ES" sz="1800" dirty="0" err="1">
                <a:effectLst/>
                <a:latin typeface="Arial" panose="020B0604020202020204" pitchFamily="34" charset="0"/>
              </a:rPr>
              <a:t>demás</a:t>
            </a:r>
            <a:r>
              <a:rPr lang="es-ES" sz="1800" dirty="0">
                <a:effectLst/>
                <a:latin typeface="Arial" panose="020B0604020202020204" pitchFamily="34" charset="0"/>
              </a:rPr>
              <a:t> nodos que </a:t>
            </a:r>
            <a:r>
              <a:rPr lang="es-ES" sz="1800" dirty="0" err="1">
                <a:effectLst/>
                <a:latin typeface="Arial" panose="020B0604020202020204" pitchFamily="34" charset="0"/>
              </a:rPr>
              <a:t>están</a:t>
            </a:r>
            <a:r>
              <a:rPr lang="es-ES" sz="1800" dirty="0">
                <a:effectLst/>
                <a:latin typeface="Arial" panose="020B0604020202020204" pitchFamily="34" charset="0"/>
              </a:rPr>
              <a:t> escuchando. Por ello, debe identificarse en el mismo mensaje al destinatario o destinatarios de la </a:t>
            </a:r>
            <a:r>
              <a:rPr lang="es-ES" sz="1800" dirty="0" err="1">
                <a:effectLst/>
                <a:latin typeface="Arial" panose="020B0604020202020204" pitchFamily="34" charset="0"/>
              </a:rPr>
              <a:t>comunicación</a:t>
            </a:r>
            <a:r>
              <a:rPr lang="es-ES" sz="1800" dirty="0">
                <a:effectLst/>
                <a:latin typeface="Arial" panose="020B0604020202020204" pitchFamily="34" charset="0"/>
              </a:rPr>
              <a:t> para que el resto de receptores lo ignoren. </a:t>
            </a:r>
            <a:endParaRPr lang="es-ES" sz="1000" dirty="0"/>
          </a:p>
          <a:p>
            <a:endParaRPr lang="es-ES" sz="1100" dirty="0"/>
          </a:p>
          <a:p>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4024908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lnSpcReduction="10000"/>
          </a:bodyPr>
          <a:lstStyle/>
          <a:p>
            <a:r>
              <a:rPr lang="es-ES" sz="1800" u="sng" dirty="0">
                <a:latin typeface="Arial" panose="020B0604020202020204" pitchFamily="34" charset="0"/>
              </a:rPr>
              <a:t>4.1 SEGÚN TECNOLOGIA DE TRANSMISIÓN</a:t>
            </a:r>
            <a:endParaRPr lang="es-ES" sz="1800" b="1" u="sng" dirty="0">
              <a:solidFill>
                <a:srgbClr val="FFFF00"/>
              </a:solidFill>
              <a:latin typeface="Arial" panose="020B0604020202020204" pitchFamily="34" charset="0"/>
            </a:endParaRPr>
          </a:p>
          <a:p>
            <a:r>
              <a:rPr lang="es-ES" sz="1800" dirty="0">
                <a:latin typeface="Arial" panose="020B0604020202020204" pitchFamily="34" charset="0"/>
              </a:rPr>
              <a:t>REDES DE DIFUSIÓN</a:t>
            </a:r>
          </a:p>
          <a:p>
            <a:r>
              <a:rPr lang="es-ES" sz="1800" dirty="0">
                <a:effectLst/>
                <a:latin typeface="Arial" panose="020B0604020202020204" pitchFamily="34" charset="0"/>
              </a:rPr>
              <a:t>Existen valores para este campo de </a:t>
            </a:r>
            <a:r>
              <a:rPr lang="es-ES" sz="1800" dirty="0" err="1">
                <a:effectLst/>
                <a:latin typeface="Arial" panose="020B0604020202020204" pitchFamily="34" charset="0"/>
              </a:rPr>
              <a:t>dirección</a:t>
            </a:r>
            <a:r>
              <a:rPr lang="es-ES" sz="1800" dirty="0">
                <a:effectLst/>
                <a:latin typeface="Arial" panose="020B0604020202020204" pitchFamily="34" charset="0"/>
              </a:rPr>
              <a:t> que indican casos especiales como que el mensaje vaya destinado a todos los nodos de la red (</a:t>
            </a:r>
            <a:r>
              <a:rPr lang="es-ES" sz="1800" dirty="0" err="1">
                <a:effectLst/>
                <a:latin typeface="Arial" panose="020B0604020202020204" pitchFamily="34" charset="0"/>
              </a:rPr>
              <a:t>difusión</a:t>
            </a:r>
            <a:r>
              <a:rPr lang="es-ES" sz="1800" dirty="0">
                <a:effectLst/>
                <a:latin typeface="Arial" panose="020B0604020202020204" pitchFamily="34" charset="0"/>
              </a:rPr>
              <a:t>), o solo a un subconjunto de todos los nodos (</a:t>
            </a:r>
            <a:r>
              <a:rPr lang="es-ES" sz="1800" dirty="0" err="1">
                <a:effectLst/>
                <a:latin typeface="Arial" panose="020B0604020202020204" pitchFamily="34" charset="0"/>
              </a:rPr>
              <a:t>multidifusión</a:t>
            </a:r>
            <a:r>
              <a:rPr lang="es-ES" sz="1800" dirty="0">
                <a:effectLst/>
                <a:latin typeface="Arial" panose="020B0604020202020204" pitchFamily="34" charset="0"/>
              </a:rPr>
              <a:t>). Por ello, en este tipo de redes es posible enviar una orden o mensaje que </a:t>
            </a:r>
            <a:r>
              <a:rPr lang="es-ES" sz="1800" dirty="0" err="1">
                <a:effectLst/>
                <a:latin typeface="Arial" panose="020B0604020202020204" pitchFamily="34" charset="0"/>
              </a:rPr>
              <a:t>sera</a:t>
            </a:r>
            <a:r>
              <a:rPr lang="es-ES" sz="1800" dirty="0">
                <a:effectLst/>
                <a:latin typeface="Arial" panose="020B0604020202020204" pitchFamily="34" charset="0"/>
              </a:rPr>
              <a:t>́ aceptada y procesada por todos los nodos o por un grupo de ellos, sin necesidad de enviar un mensaje dirigido a cada uno por separado con su </a:t>
            </a:r>
            <a:r>
              <a:rPr lang="es-ES" sz="1800" dirty="0" err="1">
                <a:effectLst/>
                <a:latin typeface="Arial" panose="020B0604020202020204" pitchFamily="34" charset="0"/>
              </a:rPr>
              <a:t>dirección</a:t>
            </a:r>
            <a:r>
              <a:rPr lang="es-ES" sz="1800" dirty="0">
                <a:effectLst/>
                <a:latin typeface="Arial" panose="020B0604020202020204" pitchFamily="34" charset="0"/>
              </a:rPr>
              <a:t> de destino particular. </a:t>
            </a:r>
            <a:endParaRPr lang="es-ES" sz="1000" dirty="0"/>
          </a:p>
          <a:p>
            <a:r>
              <a:rPr lang="es-ES" sz="1800" dirty="0">
                <a:effectLst/>
                <a:latin typeface="Arial" panose="020B0604020202020204" pitchFamily="34" charset="0"/>
              </a:rPr>
              <a:t>Las comunicaciones de </a:t>
            </a:r>
            <a:r>
              <a:rPr lang="es-ES" sz="1800" dirty="0" err="1">
                <a:effectLst/>
                <a:latin typeface="Arial" panose="020B0604020202020204" pitchFamily="34" charset="0"/>
              </a:rPr>
              <a:t>difusión</a:t>
            </a:r>
            <a:r>
              <a:rPr lang="es-ES" sz="1800" dirty="0">
                <a:effectLst/>
                <a:latin typeface="Arial" panose="020B0604020202020204" pitchFamily="34" charset="0"/>
              </a:rPr>
              <a:t> (broadcast) son utilizadas ampliamente en las redes </a:t>
            </a:r>
            <a:r>
              <a:rPr lang="es-ES" sz="1800" dirty="0" err="1">
                <a:effectLst/>
                <a:latin typeface="Arial" panose="020B0604020202020204" pitchFamily="34" charset="0"/>
              </a:rPr>
              <a:t>informáticas</a:t>
            </a:r>
            <a:r>
              <a:rPr lang="es-ES" sz="1800" dirty="0">
                <a:effectLst/>
                <a:latin typeface="Arial" panose="020B0604020202020204" pitchFamily="34" charset="0"/>
              </a:rPr>
              <a:t> de </a:t>
            </a:r>
            <a:r>
              <a:rPr lang="es-ES" sz="1800" dirty="0" err="1">
                <a:effectLst/>
                <a:latin typeface="Arial" panose="020B0604020202020204" pitchFamily="34" charset="0"/>
              </a:rPr>
              <a:t>área</a:t>
            </a:r>
            <a:r>
              <a:rPr lang="es-ES" sz="1800" dirty="0">
                <a:effectLst/>
                <a:latin typeface="Arial" panose="020B0604020202020204" pitchFamily="34" charset="0"/>
              </a:rPr>
              <a:t> local. Es muy </a:t>
            </a:r>
            <a:r>
              <a:rPr lang="es-ES" sz="1800" dirty="0" err="1">
                <a:effectLst/>
                <a:latin typeface="Arial" panose="020B0604020202020204" pitchFamily="34" charset="0"/>
              </a:rPr>
              <a:t>común</a:t>
            </a:r>
            <a:r>
              <a:rPr lang="es-ES" sz="1800" dirty="0">
                <a:effectLst/>
                <a:latin typeface="Arial" panose="020B0604020202020204" pitchFamily="34" charset="0"/>
              </a:rPr>
              <a:t> que los protocolos de redes de </a:t>
            </a:r>
            <a:r>
              <a:rPr lang="es-ES" sz="1800" dirty="0" err="1">
                <a:effectLst/>
                <a:latin typeface="Arial" panose="020B0604020202020204" pitchFamily="34" charset="0"/>
              </a:rPr>
              <a:t>área</a:t>
            </a:r>
            <a:r>
              <a:rPr lang="es-ES" sz="1800" dirty="0">
                <a:effectLst/>
                <a:latin typeface="Arial" panose="020B0604020202020204" pitchFamily="34" charset="0"/>
              </a:rPr>
              <a:t> local hagan consultas a todos los nodos de la red, solicitando por ejemplo que se identifique quien tiene determinada </a:t>
            </a:r>
            <a:r>
              <a:rPr lang="es-ES" sz="1800" dirty="0" err="1">
                <a:effectLst/>
                <a:latin typeface="Arial" panose="020B0604020202020204" pitchFamily="34" charset="0"/>
              </a:rPr>
              <a:t>característica</a:t>
            </a:r>
            <a:r>
              <a:rPr lang="es-ES" sz="1800" dirty="0">
                <a:effectLst/>
                <a:latin typeface="Arial" panose="020B0604020202020204" pitchFamily="34" charset="0"/>
              </a:rPr>
              <a:t> (servicio, tipo de nodo, </a:t>
            </a:r>
            <a:r>
              <a:rPr lang="es-ES" sz="1800" dirty="0" err="1">
                <a:effectLst/>
                <a:latin typeface="Arial" panose="020B0604020202020204" pitchFamily="34" charset="0"/>
              </a:rPr>
              <a:t>dirección</a:t>
            </a:r>
            <a:r>
              <a:rPr lang="es-ES" sz="1800" dirty="0">
                <a:effectLst/>
                <a:latin typeface="Arial" panose="020B0604020202020204" pitchFamily="34" charset="0"/>
              </a:rPr>
              <a:t>). </a:t>
            </a:r>
            <a:r>
              <a:rPr lang="es-ES" sz="1800" dirty="0" err="1">
                <a:effectLst/>
                <a:latin typeface="Arial" panose="020B0604020202020204" pitchFamily="34" charset="0"/>
              </a:rPr>
              <a:t>También</a:t>
            </a:r>
            <a:r>
              <a:rPr lang="es-ES" sz="1800" dirty="0">
                <a:effectLst/>
                <a:latin typeface="Arial" panose="020B0604020202020204" pitchFamily="34" charset="0"/>
              </a:rPr>
              <a:t> podemos encontrar </a:t>
            </a:r>
            <a:r>
              <a:rPr lang="es-ES" sz="1800" dirty="0" err="1">
                <a:effectLst/>
                <a:latin typeface="Arial" panose="020B0604020202020204" pitchFamily="34" charset="0"/>
              </a:rPr>
              <a:t>diálogos</a:t>
            </a:r>
            <a:r>
              <a:rPr lang="es-ES" sz="1800" dirty="0">
                <a:effectLst/>
                <a:latin typeface="Arial" panose="020B0604020202020204" pitchFamily="34" charset="0"/>
              </a:rPr>
              <a:t> en que el emisor no conoce la </a:t>
            </a:r>
            <a:r>
              <a:rPr lang="es-ES" sz="1800" dirty="0" err="1">
                <a:effectLst/>
                <a:latin typeface="Arial" panose="020B0604020202020204" pitchFamily="34" charset="0"/>
              </a:rPr>
              <a:t>dirección</a:t>
            </a:r>
            <a:r>
              <a:rPr lang="es-ES" sz="1800" dirty="0">
                <a:effectLst/>
                <a:latin typeface="Arial" panose="020B0604020202020204" pitchFamily="34" charset="0"/>
              </a:rPr>
              <a:t> del destinatario y dirige el mensaje a todos los nodos conectados esperando que el destinatario se dé por aludido y responda. En definitiva, las redes de </a:t>
            </a:r>
            <a:r>
              <a:rPr lang="es-ES" sz="1800" dirty="0" err="1">
                <a:effectLst/>
                <a:latin typeface="Arial" panose="020B0604020202020204" pitchFamily="34" charset="0"/>
              </a:rPr>
              <a:t>área</a:t>
            </a:r>
            <a:r>
              <a:rPr lang="es-ES" sz="1800" dirty="0">
                <a:effectLst/>
                <a:latin typeface="Arial" panose="020B0604020202020204" pitchFamily="34" charset="0"/>
              </a:rPr>
              <a:t> local utilizan profusamente las comunicaciones de </a:t>
            </a:r>
            <a:r>
              <a:rPr lang="es-ES" sz="1800" dirty="0" err="1">
                <a:effectLst/>
                <a:latin typeface="Arial" panose="020B0604020202020204" pitchFamily="34" charset="0"/>
              </a:rPr>
              <a:t>difusión</a:t>
            </a:r>
            <a:r>
              <a:rPr lang="es-ES" sz="1800" dirty="0">
                <a:effectLst/>
                <a:latin typeface="Arial" panose="020B0604020202020204" pitchFamily="34" charset="0"/>
              </a:rPr>
              <a:t> y </a:t>
            </a:r>
            <a:r>
              <a:rPr lang="es-ES" sz="1800" dirty="0" err="1">
                <a:effectLst/>
                <a:latin typeface="Arial" panose="020B0604020202020204" pitchFamily="34" charset="0"/>
              </a:rPr>
              <a:t>multidifusión</a:t>
            </a:r>
            <a:r>
              <a:rPr lang="es-ES" sz="1800" dirty="0">
                <a:effectLst/>
                <a:latin typeface="Arial" panose="020B0604020202020204" pitchFamily="34" charset="0"/>
              </a:rPr>
              <a:t> en su operativa de funcionamiento, y es </a:t>
            </a:r>
            <a:r>
              <a:rPr lang="es-ES" sz="1800" dirty="0" err="1">
                <a:effectLst/>
                <a:latin typeface="Arial" panose="020B0604020202020204" pitchFamily="34" charset="0"/>
              </a:rPr>
              <a:t>difícil</a:t>
            </a:r>
            <a:r>
              <a:rPr lang="es-ES" sz="1800" dirty="0">
                <a:effectLst/>
                <a:latin typeface="Arial" panose="020B0604020202020204" pitchFamily="34" charset="0"/>
              </a:rPr>
              <a:t> que trabajen sin este tipo de </a:t>
            </a:r>
            <a:r>
              <a:rPr lang="es-ES" sz="1800" dirty="0" err="1">
                <a:effectLst/>
                <a:latin typeface="Arial" panose="020B0604020202020204" pitchFamily="34" charset="0"/>
              </a:rPr>
              <a:t>comunicación</a:t>
            </a:r>
            <a:r>
              <a:rPr lang="es-ES" sz="1800" dirty="0">
                <a:effectLst/>
                <a:latin typeface="Arial" panose="020B0604020202020204" pitchFamily="34" charset="0"/>
              </a:rPr>
              <a:t>. </a:t>
            </a:r>
            <a:endParaRPr lang="es-ES" sz="1000" dirty="0"/>
          </a:p>
          <a:p>
            <a:endParaRPr lang="es-ES" sz="1100" dirty="0"/>
          </a:p>
          <a:p>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405791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lnSpcReduction="10000"/>
          </a:bodyPr>
          <a:lstStyle/>
          <a:p>
            <a:r>
              <a:rPr lang="es-ES" sz="1800" u="sng" dirty="0">
                <a:latin typeface="Arial" panose="020B0604020202020204" pitchFamily="34" charset="0"/>
              </a:rPr>
              <a:t>4.1 SEGÚN TECNOLOGIA DE TRANSMISIÓN</a:t>
            </a:r>
            <a:endParaRPr lang="es-ES" sz="1800" b="1" u="sng" dirty="0">
              <a:solidFill>
                <a:srgbClr val="FFFF00"/>
              </a:solidFill>
              <a:latin typeface="Arial" panose="020B0604020202020204" pitchFamily="34" charset="0"/>
            </a:endParaRPr>
          </a:p>
          <a:p>
            <a:r>
              <a:rPr lang="es-ES" sz="1800" dirty="0">
                <a:latin typeface="Arial" panose="020B0604020202020204" pitchFamily="34" charset="0"/>
              </a:rPr>
              <a:t>REDES PUNTO A PUNTO</a:t>
            </a:r>
          </a:p>
          <a:p>
            <a:r>
              <a:rPr lang="es-ES" sz="1800" dirty="0">
                <a:effectLst/>
                <a:latin typeface="Arial" panose="020B0604020202020204" pitchFamily="34" charset="0"/>
              </a:rPr>
              <a:t>En una red punto a punto, los nodos que la componen </a:t>
            </a:r>
            <a:r>
              <a:rPr lang="es-ES" sz="1800" dirty="0" err="1">
                <a:effectLst/>
                <a:latin typeface="Arial" panose="020B0604020202020204" pitchFamily="34" charset="0"/>
              </a:rPr>
              <a:t>están</a:t>
            </a:r>
            <a:r>
              <a:rPr lang="es-ES" sz="1800" dirty="0">
                <a:effectLst/>
                <a:latin typeface="Arial" panose="020B0604020202020204" pitchFamily="34" charset="0"/>
              </a:rPr>
              <a:t> interconectados entre sí mediante enlaces privados entre pares de nodos. Un nodo cualquiera puede tener varios de estos enlaces privados, y todos los nodos de la red se interconectan formando una red o malla, en la que una </a:t>
            </a:r>
            <a:r>
              <a:rPr lang="es-ES" sz="1800" dirty="0" err="1">
                <a:effectLst/>
                <a:latin typeface="Arial" panose="020B0604020202020204" pitchFamily="34" charset="0"/>
              </a:rPr>
              <a:t>comunicación</a:t>
            </a:r>
            <a:r>
              <a:rPr lang="es-ES" sz="1800" dirty="0">
                <a:effectLst/>
                <a:latin typeface="Arial" panose="020B0604020202020204" pitchFamily="34" charset="0"/>
              </a:rPr>
              <a:t> se retransmite de nodo a nodo, como en una carrera de relevos, hasta llegar a su destinatario. </a:t>
            </a:r>
            <a:endParaRPr lang="es-ES" sz="1000" dirty="0"/>
          </a:p>
          <a:p>
            <a:r>
              <a:rPr lang="es-ES" sz="1800" dirty="0">
                <a:effectLst/>
                <a:latin typeface="Arial" panose="020B0604020202020204" pitchFamily="34" charset="0"/>
              </a:rPr>
              <a:t>En una red punto a punto, lo </a:t>
            </a:r>
            <a:r>
              <a:rPr lang="es-ES" sz="1800" dirty="0" err="1">
                <a:effectLst/>
                <a:latin typeface="Arial" panose="020B0604020202020204" pitchFamily="34" charset="0"/>
              </a:rPr>
              <a:t>más</a:t>
            </a:r>
            <a:r>
              <a:rPr lang="es-ES" sz="1800" dirty="0">
                <a:effectLst/>
                <a:latin typeface="Arial" panose="020B0604020202020204" pitchFamily="34" charset="0"/>
              </a:rPr>
              <a:t> normal es que un nodo no cuente con un enlace privado con el nodo al que debe enviar </a:t>
            </a:r>
            <a:r>
              <a:rPr lang="es-ES" sz="1800" dirty="0" err="1">
                <a:effectLst/>
                <a:latin typeface="Arial" panose="020B0604020202020204" pitchFamily="34" charset="0"/>
              </a:rPr>
              <a:t>información</a:t>
            </a:r>
            <a:r>
              <a:rPr lang="es-ES" sz="1800" dirty="0">
                <a:effectLst/>
                <a:latin typeface="Arial" panose="020B0604020202020204" pitchFamily="34" charset="0"/>
              </a:rPr>
              <a:t>, de manera que para mandar un mensaje a un nodo con el que no tiene </a:t>
            </a:r>
            <a:r>
              <a:rPr lang="es-ES" sz="1800" dirty="0" err="1">
                <a:effectLst/>
                <a:latin typeface="Arial" panose="020B0604020202020204" pitchFamily="34" charset="0"/>
              </a:rPr>
              <a:t>conexión</a:t>
            </a:r>
            <a:r>
              <a:rPr lang="es-ES" sz="1800" dirty="0">
                <a:effectLst/>
                <a:latin typeface="Arial" panose="020B0604020202020204" pitchFamily="34" charset="0"/>
              </a:rPr>
              <a:t> directa, debe entregarlo a uno de los nodos con los que sí tiene </a:t>
            </a:r>
            <a:r>
              <a:rPr lang="es-ES" sz="1800" dirty="0" err="1">
                <a:effectLst/>
                <a:latin typeface="Arial" panose="020B0604020202020204" pitchFamily="34" charset="0"/>
              </a:rPr>
              <a:t>comunicación</a:t>
            </a:r>
            <a:r>
              <a:rPr lang="es-ES" sz="1800" dirty="0">
                <a:effectLst/>
                <a:latin typeface="Arial" panose="020B0604020202020204" pitchFamily="34" charset="0"/>
              </a:rPr>
              <a:t> directa. Este nodo puede que tampoco tenga </a:t>
            </a:r>
            <a:r>
              <a:rPr lang="es-ES" sz="1800" dirty="0" err="1">
                <a:effectLst/>
                <a:latin typeface="Arial" panose="020B0604020202020204" pitchFamily="34" charset="0"/>
              </a:rPr>
              <a:t>conexión</a:t>
            </a:r>
            <a:r>
              <a:rPr lang="es-ES" sz="1800" dirty="0">
                <a:effectLst/>
                <a:latin typeface="Arial" panose="020B0604020202020204" pitchFamily="34" charset="0"/>
              </a:rPr>
              <a:t> directa con el destinatario por lo que el proceso se repite hasta que el mensaje llega a un nodo conectado directamente al destinatario que lo entrega. </a:t>
            </a:r>
          </a:p>
          <a:p>
            <a:r>
              <a:rPr lang="es-ES" sz="1800" dirty="0">
                <a:effectLst/>
                <a:latin typeface="Arial" panose="020B0604020202020204" pitchFamily="34" charset="0"/>
              </a:rPr>
              <a:t>La red de </a:t>
            </a:r>
            <a:r>
              <a:rPr lang="es-ES" sz="1800" dirty="0" err="1">
                <a:effectLst/>
                <a:latin typeface="Arial" panose="020B0604020202020204" pitchFamily="34" charset="0"/>
              </a:rPr>
              <a:t>telefonía</a:t>
            </a:r>
            <a:r>
              <a:rPr lang="es-ES" sz="1800" dirty="0">
                <a:effectLst/>
                <a:latin typeface="Arial" panose="020B0604020202020204" pitchFamily="34" charset="0"/>
              </a:rPr>
              <a:t> tradicional es un ejemplo de red punto a punto. En este caso se distingue entre nodos terminales de </a:t>
            </a:r>
            <a:r>
              <a:rPr lang="es-ES" sz="1800" dirty="0" err="1">
                <a:effectLst/>
                <a:latin typeface="Arial" panose="020B0604020202020204" pitchFamily="34" charset="0"/>
              </a:rPr>
              <a:t>comunicación</a:t>
            </a:r>
            <a:r>
              <a:rPr lang="es-ES" sz="1800" dirty="0">
                <a:effectLst/>
                <a:latin typeface="Arial" panose="020B0604020202020204" pitchFamily="34" charset="0"/>
              </a:rPr>
              <a:t> que </a:t>
            </a:r>
            <a:r>
              <a:rPr lang="es-ES" sz="1800" dirty="0" err="1">
                <a:effectLst/>
                <a:latin typeface="Arial" panose="020B0604020202020204" pitchFamily="34" charset="0"/>
              </a:rPr>
              <a:t>serían</a:t>
            </a:r>
            <a:r>
              <a:rPr lang="es-ES" sz="1800" dirty="0">
                <a:effectLst/>
                <a:latin typeface="Arial" panose="020B0604020202020204" pitchFamily="34" charset="0"/>
              </a:rPr>
              <a:t> los </a:t>
            </a:r>
            <a:r>
              <a:rPr lang="es-ES" sz="1800" dirty="0" err="1">
                <a:effectLst/>
                <a:latin typeface="Arial" panose="020B0604020202020204" pitchFamily="34" charset="0"/>
              </a:rPr>
              <a:t>teléfonos</a:t>
            </a:r>
            <a:r>
              <a:rPr lang="es-ES" sz="1800" dirty="0">
                <a:effectLst/>
                <a:latin typeface="Arial" panose="020B0604020202020204" pitchFamily="34" charset="0"/>
              </a:rPr>
              <a:t> de los abonados, y nodos intermedios compuestos por centralitas </a:t>
            </a:r>
            <a:endParaRPr lang="es-ES" sz="1100" dirty="0"/>
          </a:p>
          <a:p>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478191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4.1 SEGÚN TECNOLOGIA DE TRANSMISIÓN</a:t>
            </a:r>
            <a:endParaRPr lang="es-ES" sz="1800" b="1" u="sng" dirty="0">
              <a:solidFill>
                <a:srgbClr val="FFFF00"/>
              </a:solidFill>
              <a:latin typeface="Arial" panose="020B0604020202020204" pitchFamily="34" charset="0"/>
            </a:endParaRPr>
          </a:p>
          <a:p>
            <a:r>
              <a:rPr lang="es-ES" sz="1800" dirty="0">
                <a:latin typeface="Arial" panose="020B0604020202020204" pitchFamily="34" charset="0"/>
              </a:rPr>
              <a:t>REDES PUNTO A PUNTO</a:t>
            </a:r>
          </a:p>
          <a:p>
            <a:r>
              <a:rPr lang="es-ES" sz="1800" dirty="0">
                <a:effectLst/>
                <a:latin typeface="Arial" panose="020B0604020202020204" pitchFamily="34" charset="0"/>
              </a:rPr>
              <a:t>Algunas posibles </a:t>
            </a:r>
            <a:r>
              <a:rPr lang="es-ES" sz="1800" dirty="0" err="1">
                <a:effectLst/>
                <a:latin typeface="Arial" panose="020B0604020202020204" pitchFamily="34" charset="0"/>
              </a:rPr>
              <a:t>topologías</a:t>
            </a:r>
            <a:r>
              <a:rPr lang="es-ES" sz="1800" dirty="0">
                <a:effectLst/>
                <a:latin typeface="Arial" panose="020B0604020202020204" pitchFamily="34" charset="0"/>
              </a:rPr>
              <a:t> (formas de </a:t>
            </a:r>
            <a:r>
              <a:rPr lang="es-ES" sz="1800" dirty="0" err="1">
                <a:effectLst/>
                <a:latin typeface="Arial" panose="020B0604020202020204" pitchFamily="34" charset="0"/>
              </a:rPr>
              <a:t>interconexión</a:t>
            </a:r>
            <a:r>
              <a:rPr lang="es-ES" sz="1800" dirty="0">
                <a:effectLst/>
                <a:latin typeface="Arial" panose="020B0604020202020204" pitchFamily="34" charset="0"/>
              </a:rPr>
              <a:t> entre nodos) para las redes punto a punto se muestran en la siguiente figura: </a:t>
            </a:r>
            <a:endParaRPr lang="es-ES" sz="1400" dirty="0"/>
          </a:p>
          <a:p>
            <a:endParaRPr lang="es-ES" sz="1400" dirty="0"/>
          </a:p>
          <a:p>
            <a:pPr marL="0" indent="0">
              <a:buNone/>
            </a:pPr>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8CE0B62E-B563-37B0-05EE-14A184EEF5CD}"/>
              </a:ext>
            </a:extLst>
          </p:cNvPr>
          <p:cNvPicPr>
            <a:picLocks noChangeAspect="1"/>
          </p:cNvPicPr>
          <p:nvPr/>
        </p:nvPicPr>
        <p:blipFill>
          <a:blip r:embed="rId2"/>
          <a:stretch>
            <a:fillRect/>
          </a:stretch>
        </p:blipFill>
        <p:spPr>
          <a:xfrm>
            <a:off x="2980706" y="3325777"/>
            <a:ext cx="7001494" cy="3407532"/>
          </a:xfrm>
          <a:prstGeom prst="rect">
            <a:avLst/>
          </a:prstGeom>
        </p:spPr>
      </p:pic>
    </p:spTree>
    <p:extLst>
      <p:ext uri="{BB962C8B-B14F-4D97-AF65-F5344CB8AC3E}">
        <p14:creationId xmlns:p14="http://schemas.microsoft.com/office/powerpoint/2010/main" val="358253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a:t>
            </a:r>
            <a:endParaRPr lang="es-ES" sz="1800" b="1" u="sng" dirty="0">
              <a:solidFill>
                <a:srgbClr val="FFFF00"/>
              </a:solidFill>
              <a:latin typeface="Arial" panose="020B0604020202020204" pitchFamily="34" charset="0"/>
            </a:endParaRPr>
          </a:p>
          <a:p>
            <a:r>
              <a:rPr lang="es-ES" sz="1800" dirty="0">
                <a:effectLst/>
                <a:latin typeface="Arial" panose="020B0604020202020204" pitchFamily="34" charset="0"/>
              </a:rPr>
              <a:t>En las redes de ordenadores, los nodos (y estaciones) establecen enlaces entre sí, de forma que pueden alcanzar cualquier otro nodo de la red, bien directamente, o bien a </a:t>
            </a:r>
            <a:r>
              <a:rPr lang="es-ES" sz="1800" dirty="0" err="1">
                <a:effectLst/>
                <a:latin typeface="Arial" panose="020B0604020202020204" pitchFamily="34" charset="0"/>
              </a:rPr>
              <a:t>través</a:t>
            </a:r>
            <a:r>
              <a:rPr lang="es-ES" sz="1800" dirty="0">
                <a:effectLst/>
                <a:latin typeface="Arial" panose="020B0604020202020204" pitchFamily="34" charset="0"/>
              </a:rPr>
              <a:t> de otros nodos. La forma en que se organizan estas conexiones y en la que los nodos se comunican entre sí para alcanzar a los </a:t>
            </a:r>
            <a:r>
              <a:rPr lang="es-ES" sz="1800" dirty="0" err="1">
                <a:effectLst/>
                <a:latin typeface="Arial" panose="020B0604020202020204" pitchFamily="34" charset="0"/>
              </a:rPr>
              <a:t>demás</a:t>
            </a:r>
            <a:r>
              <a:rPr lang="es-ES" sz="1800" dirty="0">
                <a:effectLst/>
                <a:latin typeface="Arial" panose="020B0604020202020204" pitchFamily="34" charset="0"/>
              </a:rPr>
              <a:t>, constituye lo que se denomina “</a:t>
            </a:r>
            <a:r>
              <a:rPr lang="es-ES" sz="1800" dirty="0" err="1">
                <a:effectLst/>
                <a:latin typeface="Arial" panose="020B0604020202020204" pitchFamily="34" charset="0"/>
              </a:rPr>
              <a:t>topología</a:t>
            </a:r>
            <a:r>
              <a:rPr lang="es-ES" sz="1800" dirty="0">
                <a:effectLst/>
                <a:latin typeface="Arial" panose="020B0604020202020204" pitchFamily="34" charset="0"/>
              </a:rPr>
              <a:t> de red” </a:t>
            </a:r>
            <a:endParaRPr lang="es-ES" sz="800" dirty="0"/>
          </a:p>
          <a:p>
            <a:r>
              <a:rPr lang="es-ES" sz="1800" dirty="0">
                <a:effectLst/>
                <a:latin typeface="Arial" panose="020B0604020202020204" pitchFamily="34" charset="0"/>
              </a:rPr>
              <a:t>La </a:t>
            </a:r>
            <a:r>
              <a:rPr lang="es-ES" sz="1800" dirty="0" err="1">
                <a:effectLst/>
                <a:latin typeface="Arial" panose="020B0604020202020204" pitchFamily="34" charset="0"/>
              </a:rPr>
              <a:t>topología</a:t>
            </a:r>
            <a:r>
              <a:rPr lang="es-ES" sz="1800" dirty="0">
                <a:effectLst/>
                <a:latin typeface="Arial" panose="020B0604020202020204" pitchFamily="34" charset="0"/>
              </a:rPr>
              <a:t> determina muchas de las propiedades, ventajas e inconvenientes de la propia red. </a:t>
            </a:r>
            <a:endParaRPr lang="es-ES" sz="8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421570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BUS</a:t>
            </a:r>
          </a:p>
          <a:p>
            <a:r>
              <a:rPr lang="es-ES" sz="1800" dirty="0">
                <a:effectLst/>
                <a:latin typeface="Arial" panose="020B0604020202020204" pitchFamily="34" charset="0"/>
              </a:rPr>
              <a:t>En esta </a:t>
            </a:r>
            <a:r>
              <a:rPr lang="es-ES" sz="1800" dirty="0" err="1">
                <a:effectLst/>
                <a:latin typeface="Arial" panose="020B0604020202020204" pitchFamily="34" charset="0"/>
              </a:rPr>
              <a:t>topología</a:t>
            </a:r>
            <a:r>
              <a:rPr lang="es-ES" sz="1800" dirty="0">
                <a:effectLst/>
                <a:latin typeface="Arial" panose="020B0604020202020204" pitchFamily="34" charset="0"/>
              </a:rPr>
              <a:t> todas las estaciones se conectan a un </a:t>
            </a:r>
            <a:r>
              <a:rPr lang="es-ES" sz="1800" dirty="0" err="1">
                <a:effectLst/>
                <a:latin typeface="Arial" panose="020B0604020202020204" pitchFamily="34" charset="0"/>
              </a:rPr>
              <a:t>único</a:t>
            </a:r>
            <a:r>
              <a:rPr lang="es-ES" sz="1800" dirty="0">
                <a:effectLst/>
                <a:latin typeface="Arial" panose="020B0604020202020204" pitchFamily="34" charset="0"/>
              </a:rPr>
              <a:t> medio bidireccional lineal o bus con puntos de </a:t>
            </a:r>
            <a:r>
              <a:rPr lang="es-ES" sz="1800" dirty="0" err="1">
                <a:effectLst/>
                <a:latin typeface="Arial" panose="020B0604020202020204" pitchFamily="34" charset="0"/>
              </a:rPr>
              <a:t>terminación</a:t>
            </a:r>
            <a:r>
              <a:rPr lang="es-ES" sz="1800" dirty="0">
                <a:effectLst/>
                <a:latin typeface="Arial" panose="020B0604020202020204" pitchFamily="34" charset="0"/>
              </a:rPr>
              <a:t> bien definidos. Cuando una </a:t>
            </a:r>
            <a:r>
              <a:rPr lang="es-ES" sz="1800" dirty="0" err="1">
                <a:effectLst/>
                <a:latin typeface="Arial" panose="020B0604020202020204" pitchFamily="34" charset="0"/>
              </a:rPr>
              <a:t>estación</a:t>
            </a:r>
            <a:r>
              <a:rPr lang="es-ES" sz="1800" dirty="0">
                <a:effectLst/>
                <a:latin typeface="Arial" panose="020B0604020202020204" pitchFamily="34" charset="0"/>
              </a:rPr>
              <a:t> transmite, su </a:t>
            </a:r>
            <a:r>
              <a:rPr lang="es-ES" sz="1800" dirty="0" err="1">
                <a:effectLst/>
                <a:latin typeface="Arial" panose="020B0604020202020204" pitchFamily="34" charset="0"/>
              </a:rPr>
              <a:t>señal</a:t>
            </a:r>
            <a:r>
              <a:rPr lang="es-ES" sz="1800" dirty="0">
                <a:effectLst/>
                <a:latin typeface="Arial" panose="020B0604020202020204" pitchFamily="34" charset="0"/>
              </a:rPr>
              <a:t> se propaga a ambos lados del emisor hacia todas las estaciones conectadas al bus hasta llegar a los puntos de </a:t>
            </a:r>
            <a:r>
              <a:rPr lang="es-ES" sz="1800" dirty="0" err="1">
                <a:effectLst/>
                <a:latin typeface="Arial" panose="020B0604020202020204" pitchFamily="34" charset="0"/>
              </a:rPr>
              <a:t>terminación</a:t>
            </a:r>
            <a:r>
              <a:rPr lang="es-ES" sz="1800" dirty="0">
                <a:effectLst/>
                <a:latin typeface="Arial" panose="020B0604020202020204" pitchFamily="34" charset="0"/>
              </a:rPr>
              <a:t> donde la </a:t>
            </a:r>
            <a:r>
              <a:rPr lang="es-ES" sz="1800" dirty="0" err="1">
                <a:effectLst/>
                <a:latin typeface="Arial" panose="020B0604020202020204" pitchFamily="34" charset="0"/>
              </a:rPr>
              <a:t>señal</a:t>
            </a:r>
            <a:r>
              <a:rPr lang="es-ES" sz="1800" dirty="0">
                <a:effectLst/>
                <a:latin typeface="Arial" panose="020B0604020202020204" pitchFamily="34" charset="0"/>
              </a:rPr>
              <a:t> es absorbida; de </a:t>
            </a:r>
            <a:r>
              <a:rPr lang="es-ES" sz="1800" dirty="0" err="1">
                <a:effectLst/>
                <a:latin typeface="Arial" panose="020B0604020202020204" pitchFamily="34" charset="0"/>
              </a:rPr>
              <a:t>aqui</a:t>
            </a:r>
            <a:r>
              <a:rPr lang="es-ES" sz="1800" dirty="0">
                <a:effectLst/>
                <a:latin typeface="Arial" panose="020B0604020202020204" pitchFamily="34" charset="0"/>
              </a:rPr>
              <a:t>́ que el bus reciba </a:t>
            </a:r>
            <a:r>
              <a:rPr lang="es-ES" sz="1800" dirty="0" err="1">
                <a:effectLst/>
                <a:latin typeface="Arial" panose="020B0604020202020204" pitchFamily="34" charset="0"/>
              </a:rPr>
              <a:t>también</a:t>
            </a:r>
            <a:r>
              <a:rPr lang="es-ES" sz="1800" dirty="0">
                <a:effectLst/>
                <a:latin typeface="Arial" panose="020B0604020202020204" pitchFamily="34" charset="0"/>
              </a:rPr>
              <a:t> el nombre de canal de </a:t>
            </a:r>
            <a:r>
              <a:rPr lang="es-ES" sz="1800" dirty="0" err="1">
                <a:effectLst/>
                <a:latin typeface="Arial" panose="020B0604020202020204" pitchFamily="34" charset="0"/>
              </a:rPr>
              <a:t>difusión</a:t>
            </a:r>
            <a:r>
              <a:rPr lang="es-ES" sz="1800" dirty="0">
                <a:effectLst/>
                <a:latin typeface="Arial" panose="020B0604020202020204" pitchFamily="34" charset="0"/>
              </a:rPr>
              <a:t>. </a:t>
            </a:r>
            <a:endParaRPr lang="es-ES" sz="1400" dirty="0"/>
          </a:p>
          <a:p>
            <a:r>
              <a:rPr lang="es-ES" sz="1800" dirty="0">
                <a:effectLst/>
                <a:latin typeface="Arial" panose="020B0604020202020204" pitchFamily="34" charset="0"/>
              </a:rPr>
              <a:t>La </a:t>
            </a:r>
            <a:r>
              <a:rPr lang="es-ES" sz="1800" dirty="0" err="1">
                <a:effectLst/>
                <a:latin typeface="Arial" panose="020B0604020202020204" pitchFamily="34" charset="0"/>
              </a:rPr>
              <a:t>mayoría</a:t>
            </a:r>
            <a:r>
              <a:rPr lang="es-ES" sz="1800" dirty="0">
                <a:effectLst/>
                <a:latin typeface="Arial" panose="020B0604020202020204" pitchFamily="34" charset="0"/>
              </a:rPr>
              <a:t> de las redes en bus tienen la ventaja de estar constituidas por elementos pasivos, es decir, todos los componentes activos se encuentran en las estaciones, por lo que una </a:t>
            </a:r>
            <a:r>
              <a:rPr lang="es-ES" sz="1800" dirty="0" err="1">
                <a:effectLst/>
                <a:latin typeface="Arial" panose="020B0604020202020204" pitchFamily="34" charset="0"/>
              </a:rPr>
              <a:t>avería</a:t>
            </a:r>
            <a:r>
              <a:rPr lang="es-ES" sz="1800" dirty="0">
                <a:effectLst/>
                <a:latin typeface="Arial" panose="020B0604020202020204" pitchFamily="34" charset="0"/>
              </a:rPr>
              <a:t> en una </a:t>
            </a:r>
            <a:r>
              <a:rPr lang="es-ES" sz="1800" dirty="0" err="1">
                <a:effectLst/>
                <a:latin typeface="Arial" panose="020B0604020202020204" pitchFamily="34" charset="0"/>
              </a:rPr>
              <a:t>estación</a:t>
            </a:r>
            <a:r>
              <a:rPr lang="es-ES" sz="1800" dirty="0">
                <a:effectLst/>
                <a:latin typeface="Arial" panose="020B0604020202020204" pitchFamily="34" charset="0"/>
              </a:rPr>
              <a:t> no afecta </a:t>
            </a:r>
            <a:r>
              <a:rPr lang="es-ES" sz="1800" dirty="0" err="1">
                <a:effectLst/>
                <a:latin typeface="Arial" panose="020B0604020202020204" pitchFamily="34" charset="0"/>
              </a:rPr>
              <a:t>más</a:t>
            </a:r>
            <a:r>
              <a:rPr lang="es-ES" sz="1800" dirty="0">
                <a:effectLst/>
                <a:latin typeface="Arial" panose="020B0604020202020204" pitchFamily="34" charset="0"/>
              </a:rPr>
              <a:t> que a ella misma. Son por lo tanto redes cuyos componentes son muy fiables ya que no van a fallar por problemas de </a:t>
            </a:r>
            <a:r>
              <a:rPr lang="es-ES" sz="1800" dirty="0" err="1">
                <a:effectLst/>
                <a:latin typeface="Arial" panose="020B0604020202020204" pitchFamily="34" charset="0"/>
              </a:rPr>
              <a:t>tensión</a:t>
            </a:r>
            <a:r>
              <a:rPr lang="es-ES" sz="1800" dirty="0">
                <a:effectLst/>
                <a:latin typeface="Arial" panose="020B0604020202020204" pitchFamily="34" charset="0"/>
              </a:rPr>
              <a:t> o desgaste de los componentes </a:t>
            </a:r>
            <a:r>
              <a:rPr lang="es-ES" sz="1800" dirty="0" err="1">
                <a:effectLst/>
                <a:latin typeface="Arial" panose="020B0604020202020204" pitchFamily="34" charset="0"/>
              </a:rPr>
              <a:t>electrónicos</a:t>
            </a:r>
            <a:r>
              <a:rPr lang="es-ES" sz="1800" dirty="0">
                <a:effectLst/>
                <a:latin typeface="Arial" panose="020B0604020202020204" pitchFamily="34" charset="0"/>
              </a:rPr>
              <a:t>. Sin embargo, una </a:t>
            </a:r>
            <a:r>
              <a:rPr lang="es-ES" sz="1800" dirty="0" err="1">
                <a:effectLst/>
                <a:latin typeface="Arial" panose="020B0604020202020204" pitchFamily="34" charset="0"/>
              </a:rPr>
              <a:t>avería</a:t>
            </a:r>
            <a:r>
              <a:rPr lang="es-ES" sz="1800" dirty="0">
                <a:effectLst/>
                <a:latin typeface="Arial" panose="020B0604020202020204" pitchFamily="34" charset="0"/>
              </a:rPr>
              <a:t> en el cableado afecta a la totalidad de la red.</a:t>
            </a:r>
          </a:p>
          <a:p>
            <a:r>
              <a:rPr lang="es-ES" sz="1800" dirty="0">
                <a:effectLst/>
                <a:latin typeface="Arial" panose="020B0604020202020204" pitchFamily="34" charset="0"/>
              </a:rPr>
              <a:t>Otras ventajas importantes son la modularidad (es muy sencillo </a:t>
            </a:r>
            <a:r>
              <a:rPr lang="es-ES" sz="1800" dirty="0" err="1">
                <a:effectLst/>
                <a:latin typeface="Arial" panose="020B0604020202020204" pitchFamily="34" charset="0"/>
              </a:rPr>
              <a:t>añadir</a:t>
            </a:r>
            <a:r>
              <a:rPr lang="es-ES" sz="1800" dirty="0">
                <a:effectLst/>
                <a:latin typeface="Arial" panose="020B0604020202020204" pitchFamily="34" charset="0"/>
              </a:rPr>
              <a:t> o retirar estaciones a la red) , la </a:t>
            </a:r>
            <a:r>
              <a:rPr lang="es-ES" sz="1800" dirty="0" err="1">
                <a:effectLst/>
                <a:latin typeface="Arial" panose="020B0604020202020204" pitchFamily="34" charset="0"/>
              </a:rPr>
              <a:t>topología</a:t>
            </a:r>
            <a:r>
              <a:rPr lang="es-ES" sz="1800" dirty="0">
                <a:effectLst/>
                <a:latin typeface="Arial" panose="020B0604020202020204" pitchFamily="34" charset="0"/>
              </a:rPr>
              <a:t> en bus es la </a:t>
            </a:r>
            <a:r>
              <a:rPr lang="es-ES" sz="1800" dirty="0" err="1">
                <a:effectLst/>
                <a:latin typeface="Arial" panose="020B0604020202020204" pitchFamily="34" charset="0"/>
              </a:rPr>
              <a:t>más</a:t>
            </a:r>
            <a:r>
              <a:rPr lang="es-ES" sz="1800" dirty="0">
                <a:effectLst/>
                <a:latin typeface="Arial" panose="020B0604020202020204" pitchFamily="34" charset="0"/>
              </a:rPr>
              <a:t> sencilla desde la </a:t>
            </a:r>
            <a:r>
              <a:rPr lang="es-ES" sz="1800" dirty="0" err="1">
                <a:effectLst/>
                <a:latin typeface="Arial" panose="020B0604020202020204" pitchFamily="34" charset="0"/>
              </a:rPr>
              <a:t>óptica</a:t>
            </a:r>
            <a:r>
              <a:rPr lang="es-ES" sz="1800" dirty="0">
                <a:effectLst/>
                <a:latin typeface="Arial" panose="020B0604020202020204" pitchFamily="34" charset="0"/>
              </a:rPr>
              <a:t> del cableado la </a:t>
            </a:r>
            <a:r>
              <a:rPr lang="es-ES" sz="1800" dirty="0" err="1">
                <a:effectLst/>
                <a:latin typeface="Arial" panose="020B0604020202020204" pitchFamily="34" charset="0"/>
              </a:rPr>
              <a:t>más</a:t>
            </a:r>
            <a:r>
              <a:rPr lang="es-ES" sz="1800" dirty="0">
                <a:effectLst/>
                <a:latin typeface="Arial" panose="020B0604020202020204" pitchFamily="34" charset="0"/>
              </a:rPr>
              <a:t> </a:t>
            </a:r>
            <a:r>
              <a:rPr lang="es-ES" sz="1800" dirty="0" err="1">
                <a:effectLst/>
                <a:latin typeface="Arial" panose="020B0604020202020204" pitchFamily="34" charset="0"/>
              </a:rPr>
              <a:t>económica</a:t>
            </a:r>
            <a:r>
              <a:rPr lang="es-ES" sz="1800" dirty="0">
                <a:effectLst/>
                <a:latin typeface="Arial" panose="020B0604020202020204" pitchFamily="34" charset="0"/>
              </a:rPr>
              <a:t> en su </a:t>
            </a:r>
            <a:r>
              <a:rPr lang="es-ES" sz="1800" dirty="0" err="1">
                <a:effectLst/>
                <a:latin typeface="Arial" panose="020B0604020202020204" pitchFamily="34" charset="0"/>
              </a:rPr>
              <a:t>instalación</a:t>
            </a:r>
            <a:r>
              <a:rPr lang="es-ES" sz="1800" dirty="0">
                <a:effectLst/>
                <a:latin typeface="Arial" panose="020B0604020202020204" pitchFamily="34" charset="0"/>
              </a:rPr>
              <a:t>. </a:t>
            </a:r>
            <a:endParaRPr lang="es-ES" sz="1400" dirty="0"/>
          </a:p>
          <a:p>
            <a:endParaRPr lang="es-ES" sz="1800" b="1" u="sng" dirty="0">
              <a:solidFill>
                <a:srgbClr val="FFFF00"/>
              </a:solidFill>
              <a:latin typeface="Arial" panose="020B0604020202020204" pitchFamily="34" charset="0"/>
            </a:endParaRPr>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10212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BUS</a:t>
            </a:r>
          </a:p>
          <a:p>
            <a:r>
              <a:rPr lang="es-ES" sz="1800" dirty="0">
                <a:effectLst/>
                <a:latin typeface="Arial" panose="020B0604020202020204" pitchFamily="34" charset="0"/>
              </a:rPr>
              <a:t>Como inconveniente se puede </a:t>
            </a:r>
            <a:r>
              <a:rPr lang="es-ES" sz="1800" dirty="0" err="1">
                <a:effectLst/>
                <a:latin typeface="Arial" panose="020B0604020202020204" pitchFamily="34" charset="0"/>
              </a:rPr>
              <a:t>señalar</a:t>
            </a:r>
            <a:r>
              <a:rPr lang="es-ES" sz="1800" dirty="0">
                <a:effectLst/>
                <a:latin typeface="Arial" panose="020B0604020202020204" pitchFamily="34" charset="0"/>
              </a:rPr>
              <a:t> que un fallo en cualquier parte del cableado provoca la imposibilidad total de comunicarse entre estaciones de la red. </a:t>
            </a:r>
            <a:r>
              <a:rPr lang="es-ES" sz="1800" dirty="0" err="1">
                <a:effectLst/>
                <a:latin typeface="Arial" panose="020B0604020202020204" pitchFamily="34" charset="0"/>
              </a:rPr>
              <a:t>Además</a:t>
            </a:r>
            <a:r>
              <a:rPr lang="es-ES" sz="1800" dirty="0">
                <a:effectLst/>
                <a:latin typeface="Arial" panose="020B0604020202020204" pitchFamily="34" charset="0"/>
              </a:rPr>
              <a:t> de provocar la </a:t>
            </a:r>
            <a:r>
              <a:rPr lang="es-ES" sz="1800" dirty="0" err="1">
                <a:effectLst/>
                <a:latin typeface="Arial" panose="020B0604020202020204" pitchFamily="34" charset="0"/>
              </a:rPr>
              <a:t>caída</a:t>
            </a:r>
            <a:r>
              <a:rPr lang="es-ES" sz="1800" dirty="0">
                <a:effectLst/>
                <a:latin typeface="Arial" panose="020B0604020202020204" pitchFamily="34" charset="0"/>
              </a:rPr>
              <a:t> de toda la red, un error de cable resulta </a:t>
            </a:r>
            <a:r>
              <a:rPr lang="es-ES" sz="1800" dirty="0" err="1">
                <a:effectLst/>
                <a:latin typeface="Arial" panose="020B0604020202020204" pitchFamily="34" charset="0"/>
              </a:rPr>
              <a:t>difícil</a:t>
            </a:r>
            <a:r>
              <a:rPr lang="es-ES" sz="1800" dirty="0">
                <a:effectLst/>
                <a:latin typeface="Arial" panose="020B0604020202020204" pitchFamily="34" charset="0"/>
              </a:rPr>
              <a:t> de reparar, debido a que puede haberse producido en cualquier parte de la </a:t>
            </a:r>
            <a:r>
              <a:rPr lang="es-ES" sz="1800" dirty="0" err="1">
                <a:effectLst/>
                <a:latin typeface="Arial" panose="020B0604020202020204" pitchFamily="34" charset="0"/>
              </a:rPr>
              <a:t>instalación</a:t>
            </a:r>
            <a:r>
              <a:rPr lang="es-ES" sz="1800" dirty="0">
                <a:effectLst/>
                <a:latin typeface="Arial" panose="020B0604020202020204" pitchFamily="34" charset="0"/>
              </a:rPr>
              <a:t>. En instalaciones extensas puede resultar complejo localizar y reparar el problema lo que conlleva un tiempo de inactividad elevado ante cualquier fallo, que afecta a todas las estaciones. </a:t>
            </a:r>
            <a:endParaRPr lang="es-ES" sz="1400" dirty="0"/>
          </a:p>
          <a:p>
            <a:r>
              <a:rPr lang="es-ES" sz="1800" dirty="0">
                <a:effectLst/>
                <a:latin typeface="Arial" panose="020B0604020202020204" pitchFamily="34" charset="0"/>
              </a:rPr>
              <a:t>Otra desventaja proviene del uso de un medio compartido entre todas las estaciones, lo que conlleva cierta complejidad en las estaciones para organizarse a la hora de tomar el canal para transmitir y resolver los problemas asociados. Debe garantizarse que no emitan dos o </a:t>
            </a:r>
            <a:r>
              <a:rPr lang="es-ES" sz="1800" dirty="0" err="1">
                <a:effectLst/>
                <a:latin typeface="Arial" panose="020B0604020202020204" pitchFamily="34" charset="0"/>
              </a:rPr>
              <a:t>más</a:t>
            </a:r>
            <a:r>
              <a:rPr lang="es-ES" sz="1800" dirty="0">
                <a:effectLst/>
                <a:latin typeface="Arial" panose="020B0604020202020204" pitchFamily="34" charset="0"/>
              </a:rPr>
              <a:t> estaciones al mismo tiempo, a la vez que cualquier </a:t>
            </a:r>
            <a:r>
              <a:rPr lang="es-ES" sz="1800" dirty="0" err="1">
                <a:effectLst/>
                <a:latin typeface="Arial" panose="020B0604020202020204" pitchFamily="34" charset="0"/>
              </a:rPr>
              <a:t>estación</a:t>
            </a:r>
            <a:r>
              <a:rPr lang="es-ES" sz="1800" dirty="0">
                <a:effectLst/>
                <a:latin typeface="Arial" panose="020B0604020202020204" pitchFamily="34" charset="0"/>
              </a:rPr>
              <a:t> que desea emitir, pueda hacerlo de forma adecuada. </a:t>
            </a:r>
            <a:endParaRPr lang="es-ES" sz="1400" dirty="0"/>
          </a:p>
          <a:p>
            <a:r>
              <a:rPr lang="es-ES" sz="1800" dirty="0">
                <a:effectLst/>
                <a:latin typeface="Arial" panose="020B0604020202020204" pitchFamily="34" charset="0"/>
              </a:rPr>
              <a:t>El rendimiento en este tipo de redes es muy bueno cuando unas pocas estaciones desean transmitir, pero decae considerablemente cuando muchas estaciones quieren tomar el canal compartido para comunicarse. </a:t>
            </a:r>
            <a:endParaRPr lang="es-ES" sz="1400" dirty="0"/>
          </a:p>
          <a:p>
            <a:endParaRPr lang="es-ES" sz="1800" b="1" u="sng" dirty="0">
              <a:solidFill>
                <a:srgbClr val="FFFF00"/>
              </a:solidFill>
              <a:latin typeface="Arial" panose="020B0604020202020204" pitchFamily="34" charset="0"/>
            </a:endParaRPr>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3738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p:txBody>
          <a:bodyPr/>
          <a:lstStyle/>
          <a:p>
            <a:r>
              <a:rPr lang="es-ES" dirty="0"/>
              <a:t>2. Redes de </a:t>
            </a:r>
            <a:r>
              <a:rPr lang="es-ES" dirty="0" err="1"/>
              <a:t>comunicacióN</a:t>
            </a:r>
            <a:endParaRPr lang="es-ES" dirty="0"/>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dirty="0">
                <a:effectLst/>
                <a:latin typeface="Arial" panose="020B0604020202020204" pitchFamily="34" charset="0"/>
              </a:rPr>
              <a:t>2.2. </a:t>
            </a:r>
            <a:r>
              <a:rPr lang="es-ES" sz="1800" u="sng" dirty="0">
                <a:latin typeface="Arial" panose="020B0604020202020204" pitchFamily="34" charset="0"/>
              </a:rPr>
              <a:t>REDES DE COMUNICACIONES</a:t>
            </a:r>
          </a:p>
          <a:p>
            <a:r>
              <a:rPr lang="es-ES" sz="1800" dirty="0">
                <a:effectLst/>
                <a:latin typeface="Arial" panose="020B0604020202020204" pitchFamily="34" charset="0"/>
              </a:rPr>
              <a:t>Una </a:t>
            </a:r>
            <a:r>
              <a:rPr lang="es-ES" sz="1800" dirty="0">
                <a:effectLst/>
                <a:latin typeface="Arial,Bold"/>
              </a:rPr>
              <a:t>red de comunicaciones </a:t>
            </a:r>
            <a:r>
              <a:rPr lang="es-ES" sz="1800" dirty="0">
                <a:effectLst/>
                <a:latin typeface="Arial" panose="020B0604020202020204" pitchFamily="34" charset="0"/>
              </a:rPr>
              <a:t>es un conjunto de nodos (</a:t>
            </a:r>
            <a:r>
              <a:rPr lang="es-ES" sz="1800" dirty="0" err="1">
                <a:effectLst/>
                <a:latin typeface="Arial" panose="020B0604020202020204" pitchFamily="34" charset="0"/>
              </a:rPr>
              <a:t>máquinas</a:t>
            </a:r>
            <a:r>
              <a:rPr lang="es-ES" sz="1800" dirty="0">
                <a:effectLst/>
                <a:latin typeface="Arial" panose="020B0604020202020204" pitchFamily="34" charset="0"/>
              </a:rPr>
              <a:t> y conmutadores) unidos entre sí por medio de enlaces o </a:t>
            </a:r>
            <a:r>
              <a:rPr lang="es-ES" sz="1800" dirty="0" err="1">
                <a:effectLst/>
                <a:latin typeface="Arial" panose="020B0604020202020204" pitchFamily="34" charset="0"/>
              </a:rPr>
              <a:t>líneas</a:t>
            </a:r>
            <a:r>
              <a:rPr lang="es-ES" sz="1800" dirty="0">
                <a:effectLst/>
                <a:latin typeface="Arial" panose="020B0604020202020204" pitchFamily="34" charset="0"/>
              </a:rPr>
              <a:t> de </a:t>
            </a:r>
            <a:r>
              <a:rPr lang="es-ES" sz="1800" dirty="0" err="1">
                <a:effectLst/>
                <a:latin typeface="Arial" panose="020B0604020202020204" pitchFamily="34" charset="0"/>
              </a:rPr>
              <a:t>interconexión</a:t>
            </a:r>
            <a:r>
              <a:rPr lang="es-ES" sz="1800" dirty="0">
                <a:effectLst/>
                <a:latin typeface="Arial" panose="020B0604020202020204" pitchFamily="34" charset="0"/>
              </a:rPr>
              <a:t>, de forma que cada nodo pueda comunicar con cualquier otro, bien directamente, bien por medio de otros nodos. </a:t>
            </a:r>
            <a:endParaRPr lang="es-ES" sz="1400" dirty="0"/>
          </a:p>
          <a:p>
            <a:r>
              <a:rPr lang="es-ES" sz="1800" dirty="0">
                <a:effectLst/>
                <a:latin typeface="Arial" panose="020B0604020202020204" pitchFamily="34" charset="0"/>
              </a:rPr>
              <a:t>En las redes de ordenadores, los sistemas de </a:t>
            </a:r>
            <a:r>
              <a:rPr lang="es-ES" sz="1800" dirty="0" err="1">
                <a:effectLst/>
                <a:latin typeface="Arial" panose="020B0604020202020204" pitchFamily="34" charset="0"/>
              </a:rPr>
              <a:t>comunicación</a:t>
            </a:r>
            <a:r>
              <a:rPr lang="es-ES" sz="1800" dirty="0">
                <a:effectLst/>
                <a:latin typeface="Arial" panose="020B0604020202020204" pitchFamily="34" charset="0"/>
              </a:rPr>
              <a:t> son sistemas en los que tanto el emisor como el receptor, son equipos </a:t>
            </a:r>
            <a:r>
              <a:rPr lang="es-ES" sz="1800" dirty="0" err="1">
                <a:effectLst/>
                <a:latin typeface="Arial" panose="020B0604020202020204" pitchFamily="34" charset="0"/>
              </a:rPr>
              <a:t>electrónicos</a:t>
            </a:r>
            <a:r>
              <a:rPr lang="es-ES" sz="1800" dirty="0">
                <a:effectLst/>
                <a:latin typeface="Arial" panose="020B0604020202020204" pitchFamily="34" charset="0"/>
              </a:rPr>
              <a:t>. En estos sistemas suelen distinguirse dos equipos: </a:t>
            </a:r>
            <a:endParaRPr lang="es-ES" sz="1400" dirty="0"/>
          </a:p>
          <a:p>
            <a:pPr lvl="1"/>
            <a:r>
              <a:rPr lang="es-ES" sz="1800" dirty="0">
                <a:effectLst/>
                <a:latin typeface="Arial,BoldItalic"/>
              </a:rPr>
              <a:t>Equipo terminal de datos </a:t>
            </a:r>
            <a:r>
              <a:rPr lang="es-ES" sz="1800" dirty="0">
                <a:effectLst/>
                <a:latin typeface="Arial" panose="020B0604020202020204" pitchFamily="34" charset="0"/>
              </a:rPr>
              <a:t>o DTE, que son los elementos origen y destino finales de la </a:t>
            </a:r>
            <a:r>
              <a:rPr lang="es-ES" sz="1800" dirty="0" err="1">
                <a:effectLst/>
                <a:latin typeface="Arial" panose="020B0604020202020204" pitchFamily="34" charset="0"/>
              </a:rPr>
              <a:t>información</a:t>
            </a:r>
            <a:r>
              <a:rPr lang="es-ES" sz="1800" dirty="0">
                <a:effectLst/>
                <a:latin typeface="Arial" panose="020B0604020202020204" pitchFamily="34" charset="0"/>
              </a:rPr>
              <a:t>. </a:t>
            </a:r>
            <a:endParaRPr lang="es-ES" sz="1200" dirty="0">
              <a:effectLst/>
            </a:endParaRPr>
          </a:p>
          <a:p>
            <a:pPr lvl="1"/>
            <a:r>
              <a:rPr lang="es-ES" sz="1800" dirty="0">
                <a:effectLst/>
                <a:latin typeface="Arial,BoldItalic"/>
              </a:rPr>
              <a:t>Equipo terminal de la </a:t>
            </a:r>
            <a:r>
              <a:rPr lang="es-ES" sz="1800" dirty="0" err="1">
                <a:effectLst/>
                <a:latin typeface="Arial,BoldItalic"/>
              </a:rPr>
              <a:t>línea</a:t>
            </a:r>
            <a:r>
              <a:rPr lang="es-ES" sz="1800" dirty="0">
                <a:effectLst/>
                <a:latin typeface="Arial,BoldItalic"/>
              </a:rPr>
              <a:t> de comunicaciones </a:t>
            </a:r>
            <a:r>
              <a:rPr lang="es-ES" sz="1800" dirty="0">
                <a:effectLst/>
                <a:latin typeface="Arial" panose="020B0604020202020204" pitchFamily="34" charset="0"/>
              </a:rPr>
              <a:t>o DCE, que son el emisor o receptor, propiamente dichos, encargados </a:t>
            </a:r>
            <a:r>
              <a:rPr lang="es-ES" sz="1800" dirty="0" err="1">
                <a:effectLst/>
                <a:latin typeface="Arial" panose="020B0604020202020204" pitchFamily="34" charset="0"/>
              </a:rPr>
              <a:t>específicamente</a:t>
            </a:r>
            <a:r>
              <a:rPr lang="es-ES" sz="1800" dirty="0">
                <a:effectLst/>
                <a:latin typeface="Arial" panose="020B0604020202020204" pitchFamily="34" charset="0"/>
              </a:rPr>
              <a:t> de adaptar la </a:t>
            </a:r>
            <a:r>
              <a:rPr lang="es-ES" sz="1800" dirty="0" err="1">
                <a:effectLst/>
                <a:latin typeface="Arial" panose="020B0604020202020204" pitchFamily="34" charset="0"/>
              </a:rPr>
              <a:t>señal</a:t>
            </a:r>
            <a:r>
              <a:rPr lang="es-ES" sz="1800" dirty="0">
                <a:effectLst/>
                <a:latin typeface="Arial" panose="020B0604020202020204" pitchFamily="34" charset="0"/>
              </a:rPr>
              <a:t> o mensaje para transmitirlo o recibirlo </a:t>
            </a:r>
            <a:r>
              <a:rPr lang="es-ES" sz="1800" dirty="0" err="1">
                <a:effectLst/>
                <a:latin typeface="Arial" panose="020B0604020202020204" pitchFamily="34" charset="0"/>
              </a:rPr>
              <a:t>convenientemente.En</a:t>
            </a:r>
            <a:r>
              <a:rPr lang="es-ES" sz="1800" dirty="0">
                <a:effectLst/>
                <a:latin typeface="Arial" panose="020B0604020202020204" pitchFamily="34" charset="0"/>
              </a:rPr>
              <a:t> las redes de ordenadores, las </a:t>
            </a:r>
            <a:r>
              <a:rPr lang="es-ES" sz="1800" dirty="0">
                <a:effectLst/>
                <a:latin typeface="Arial,Bold"/>
              </a:rPr>
              <a:t>estaciones </a:t>
            </a:r>
            <a:r>
              <a:rPr lang="es-ES" sz="1800" dirty="0">
                <a:effectLst/>
                <a:latin typeface="Arial" panose="020B0604020202020204" pitchFamily="34" charset="0"/>
              </a:rPr>
              <a:t>son equipos terminales de datos o </a:t>
            </a:r>
            <a:r>
              <a:rPr lang="es-ES" sz="1800" dirty="0">
                <a:effectLst/>
                <a:latin typeface="Arial,Bold"/>
              </a:rPr>
              <a:t>sistemas </a:t>
            </a:r>
            <a:r>
              <a:rPr lang="es-ES" sz="1800" dirty="0" err="1">
                <a:effectLst/>
                <a:latin typeface="Arial,Bold"/>
              </a:rPr>
              <a:t>huésped</a:t>
            </a:r>
            <a:r>
              <a:rPr lang="es-ES" sz="1800" dirty="0">
                <a:effectLst/>
                <a:latin typeface="Arial,Bold"/>
              </a:rPr>
              <a:t> </a:t>
            </a:r>
            <a:r>
              <a:rPr lang="es-ES" sz="1800" dirty="0">
                <a:effectLst/>
                <a:latin typeface="Arial" panose="020B0604020202020204" pitchFamily="34" charset="0"/>
              </a:rPr>
              <a:t>(</a:t>
            </a:r>
            <a:r>
              <a:rPr lang="es-ES" sz="1800" dirty="0">
                <a:effectLst/>
                <a:latin typeface="Arial,BoldItalic"/>
              </a:rPr>
              <a:t>host </a:t>
            </a:r>
            <a:r>
              <a:rPr lang="es-ES" sz="1800" dirty="0" err="1">
                <a:effectLst/>
                <a:latin typeface="Arial,Italic"/>
              </a:rPr>
              <a:t>systems</a:t>
            </a:r>
            <a:r>
              <a:rPr lang="es-ES" sz="1800" dirty="0">
                <a:effectLst/>
                <a:latin typeface="Arial" panose="020B0604020202020204" pitchFamily="34" charset="0"/>
              </a:rPr>
              <a:t>) o, sencillamente, </a:t>
            </a:r>
            <a:r>
              <a:rPr lang="es-ES" sz="1800" dirty="0">
                <a:effectLst/>
                <a:latin typeface="Arial,Bold"/>
              </a:rPr>
              <a:t>terminales</a:t>
            </a:r>
            <a:r>
              <a:rPr lang="es-ES" sz="1800" dirty="0">
                <a:effectLst/>
                <a:latin typeface="Arial" panose="020B0604020202020204" pitchFamily="34" charset="0"/>
              </a:rPr>
              <a:t>. </a:t>
            </a: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198759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BUS</a:t>
            </a:r>
          </a:p>
          <a:p>
            <a:r>
              <a:rPr lang="es-ES" sz="1800" dirty="0">
                <a:effectLst/>
                <a:latin typeface="Arial" panose="020B0604020202020204" pitchFamily="34" charset="0"/>
              </a:rPr>
              <a:t>No es una </a:t>
            </a:r>
            <a:r>
              <a:rPr lang="es-ES" sz="1800" dirty="0" err="1">
                <a:effectLst/>
                <a:latin typeface="Arial" panose="020B0604020202020204" pitchFamily="34" charset="0"/>
              </a:rPr>
              <a:t>topología</a:t>
            </a:r>
            <a:r>
              <a:rPr lang="es-ES" sz="1800" dirty="0">
                <a:effectLst/>
                <a:latin typeface="Arial" panose="020B0604020202020204" pitchFamily="34" charset="0"/>
              </a:rPr>
              <a:t> adecuada para grandes redes. Se trata de una </a:t>
            </a:r>
            <a:r>
              <a:rPr lang="es-ES" sz="1800" dirty="0" err="1">
                <a:effectLst/>
                <a:latin typeface="Arial" panose="020B0604020202020204" pitchFamily="34" charset="0"/>
              </a:rPr>
              <a:t>topología</a:t>
            </a:r>
            <a:r>
              <a:rPr lang="es-ES" sz="1800" dirty="0">
                <a:effectLst/>
                <a:latin typeface="Arial" panose="020B0604020202020204" pitchFamily="34" charset="0"/>
              </a:rPr>
              <a:t> para redes de reducidas dimensiones que resulta muy barata, sencilla de instalar, y fiable (sin elementos activos), pero en la que resulta muy </a:t>
            </a:r>
            <a:r>
              <a:rPr lang="es-ES" sz="1800" dirty="0" err="1">
                <a:effectLst/>
                <a:latin typeface="Arial" panose="020B0604020202020204" pitchFamily="34" charset="0"/>
              </a:rPr>
              <a:t>difícil</a:t>
            </a:r>
            <a:r>
              <a:rPr lang="es-ES" sz="1800" dirty="0">
                <a:effectLst/>
                <a:latin typeface="Arial" panose="020B0604020202020204" pitchFamily="34" charset="0"/>
              </a:rPr>
              <a:t> localizar un problema de cableado que </a:t>
            </a:r>
            <a:r>
              <a:rPr lang="es-ES" sz="1800" dirty="0" err="1">
                <a:effectLst/>
                <a:latin typeface="Arial" panose="020B0604020202020204" pitchFamily="34" charset="0"/>
              </a:rPr>
              <a:t>además</a:t>
            </a:r>
            <a:r>
              <a:rPr lang="es-ES" sz="1800" dirty="0">
                <a:effectLst/>
                <a:latin typeface="Arial" panose="020B0604020202020204" pitchFamily="34" charset="0"/>
              </a:rPr>
              <a:t> afecta al funcionamiento de todo el sistema, lo que resulta inaceptablemente costoso en la </a:t>
            </a:r>
            <a:r>
              <a:rPr lang="es-ES" sz="1800" dirty="0" err="1">
                <a:effectLst/>
                <a:latin typeface="Arial" panose="020B0604020202020204" pitchFamily="34" charset="0"/>
              </a:rPr>
              <a:t>mayoría</a:t>
            </a:r>
            <a:r>
              <a:rPr lang="es-ES" sz="1800" dirty="0">
                <a:effectLst/>
                <a:latin typeface="Arial" panose="020B0604020202020204" pitchFamily="34" charset="0"/>
              </a:rPr>
              <a:t> de las organizaciones. </a:t>
            </a:r>
            <a:endParaRPr lang="es-ES" sz="800" dirty="0"/>
          </a:p>
          <a:p>
            <a:r>
              <a:rPr lang="es-ES" sz="1800" dirty="0">
                <a:effectLst/>
                <a:latin typeface="Arial" panose="020B0604020202020204" pitchFamily="34" charset="0"/>
              </a:rPr>
              <a:t>Existe una variante de esta </a:t>
            </a:r>
            <a:r>
              <a:rPr lang="es-ES" sz="1800" dirty="0" err="1">
                <a:effectLst/>
                <a:latin typeface="Arial" panose="020B0604020202020204" pitchFamily="34" charset="0"/>
              </a:rPr>
              <a:t>topología</a:t>
            </a:r>
            <a:r>
              <a:rPr lang="es-ES" sz="1800" dirty="0">
                <a:effectLst/>
                <a:latin typeface="Arial" panose="020B0604020202020204" pitchFamily="34" charset="0"/>
              </a:rPr>
              <a:t> que aunque </a:t>
            </a:r>
            <a:r>
              <a:rPr lang="es-ES" sz="1800" dirty="0" err="1">
                <a:effectLst/>
                <a:latin typeface="Arial" panose="020B0604020202020204" pitchFamily="34" charset="0"/>
              </a:rPr>
              <a:t>físicamente</a:t>
            </a:r>
            <a:r>
              <a:rPr lang="es-ES" sz="1800" dirty="0">
                <a:effectLst/>
                <a:latin typeface="Arial" panose="020B0604020202020204" pitchFamily="34" charset="0"/>
              </a:rPr>
              <a:t> es una red en bus para aprovechar todas sus ventajas, se organiza de forma </a:t>
            </a:r>
            <a:r>
              <a:rPr lang="es-ES" sz="1800" dirty="0" err="1">
                <a:effectLst/>
                <a:latin typeface="Arial" panose="020B0604020202020204" pitchFamily="34" charset="0"/>
              </a:rPr>
              <a:t>lógica</a:t>
            </a:r>
            <a:r>
              <a:rPr lang="es-ES" sz="1800" dirty="0">
                <a:effectLst/>
                <a:latin typeface="Arial" panose="020B0604020202020204" pitchFamily="34" charset="0"/>
              </a:rPr>
              <a:t> en forma de anillo para realizar las comunicaciones: Token Bus 802.4 </a:t>
            </a:r>
            <a:endParaRPr lang="es-ES" sz="8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749258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fontScale="92500" lnSpcReduction="10000"/>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ESTRELLA</a:t>
            </a:r>
          </a:p>
          <a:p>
            <a:r>
              <a:rPr lang="es-ES" sz="1800" dirty="0">
                <a:effectLst/>
                <a:latin typeface="Arial" panose="020B0604020202020204" pitchFamily="34" charset="0"/>
              </a:rPr>
              <a:t>En la </a:t>
            </a:r>
            <a:r>
              <a:rPr lang="es-ES" sz="1800" dirty="0" err="1">
                <a:effectLst/>
                <a:latin typeface="Arial" panose="020B0604020202020204" pitchFamily="34" charset="0"/>
              </a:rPr>
              <a:t>topología</a:t>
            </a:r>
            <a:r>
              <a:rPr lang="es-ES" sz="1800" dirty="0">
                <a:effectLst/>
                <a:latin typeface="Arial" panose="020B0604020202020204" pitchFamily="34" charset="0"/>
              </a:rPr>
              <a:t> en estrella todas las estaciones </a:t>
            </a:r>
            <a:r>
              <a:rPr lang="es-ES" sz="1800" dirty="0" err="1">
                <a:effectLst/>
                <a:latin typeface="Arial" panose="020B0604020202020204" pitchFamily="34" charset="0"/>
              </a:rPr>
              <a:t>están</a:t>
            </a:r>
            <a:r>
              <a:rPr lang="es-ES" sz="1800" dirty="0">
                <a:effectLst/>
                <a:latin typeface="Arial" panose="020B0604020202020204" pitchFamily="34" charset="0"/>
              </a:rPr>
              <a:t> conectadas mediante enlaces bidireccionales a un nodo central, que asume las funciones de </a:t>
            </a:r>
            <a:r>
              <a:rPr lang="es-ES" sz="1800" dirty="0" err="1">
                <a:effectLst/>
                <a:latin typeface="Arial" panose="020B0604020202020204" pitchFamily="34" charset="0"/>
              </a:rPr>
              <a:t>gestión</a:t>
            </a:r>
            <a:r>
              <a:rPr lang="es-ES" sz="1800" dirty="0">
                <a:effectLst/>
                <a:latin typeface="Arial" panose="020B0604020202020204" pitchFamily="34" charset="0"/>
              </a:rPr>
              <a:t> y control de las comunicaciones, proporcionando un camino entre dos dispositivos que deseen comunicarse. </a:t>
            </a:r>
            <a:endParaRPr lang="es-ES" sz="1400" dirty="0"/>
          </a:p>
          <a:p>
            <a:r>
              <a:rPr lang="es-ES" sz="1800" dirty="0">
                <a:effectLst/>
                <a:latin typeface="Arial" panose="020B0604020202020204" pitchFamily="34" charset="0"/>
              </a:rPr>
              <a:t>La principal ventaja de la </a:t>
            </a:r>
            <a:r>
              <a:rPr lang="es-ES" sz="1800" dirty="0" err="1">
                <a:effectLst/>
                <a:latin typeface="Arial" panose="020B0604020202020204" pitchFamily="34" charset="0"/>
              </a:rPr>
              <a:t>topología</a:t>
            </a:r>
            <a:r>
              <a:rPr lang="es-ES" sz="1800" dirty="0">
                <a:effectLst/>
                <a:latin typeface="Arial" panose="020B0604020202020204" pitchFamily="34" charset="0"/>
              </a:rPr>
              <a:t> en estrella es que el acceso a la red, es decir, la </a:t>
            </a:r>
            <a:r>
              <a:rPr lang="es-ES" sz="1800" dirty="0" err="1">
                <a:effectLst/>
                <a:latin typeface="Arial" panose="020B0604020202020204" pitchFamily="34" charset="0"/>
              </a:rPr>
              <a:t>decisión</a:t>
            </a:r>
            <a:r>
              <a:rPr lang="es-ES" sz="1800" dirty="0">
                <a:effectLst/>
                <a:latin typeface="Arial" panose="020B0604020202020204" pitchFamily="34" charset="0"/>
              </a:rPr>
              <a:t> de </a:t>
            </a:r>
            <a:r>
              <a:rPr lang="es-ES" sz="1800" dirty="0" err="1">
                <a:effectLst/>
                <a:latin typeface="Arial" panose="020B0604020202020204" pitchFamily="34" charset="0"/>
              </a:rPr>
              <a:t>cuándo</a:t>
            </a:r>
            <a:r>
              <a:rPr lang="es-ES" sz="1800" dirty="0">
                <a:effectLst/>
                <a:latin typeface="Arial" panose="020B0604020202020204" pitchFamily="34" charset="0"/>
              </a:rPr>
              <a:t> una </a:t>
            </a:r>
            <a:r>
              <a:rPr lang="es-ES" sz="1800" dirty="0" err="1">
                <a:effectLst/>
                <a:latin typeface="Arial" panose="020B0604020202020204" pitchFamily="34" charset="0"/>
              </a:rPr>
              <a:t>estación</a:t>
            </a:r>
            <a:r>
              <a:rPr lang="es-ES" sz="1800" dirty="0">
                <a:effectLst/>
                <a:latin typeface="Arial" panose="020B0604020202020204" pitchFamily="34" charset="0"/>
              </a:rPr>
              <a:t> puede o no transmitir se halla bajo control central. Las estaciones pueden ser por tanto muy simples y baratas. </a:t>
            </a:r>
            <a:r>
              <a:rPr lang="es-ES" sz="1800" dirty="0" err="1">
                <a:effectLst/>
                <a:latin typeface="Arial" panose="020B0604020202020204" pitchFamily="34" charset="0"/>
              </a:rPr>
              <a:t>Además</a:t>
            </a:r>
            <a:r>
              <a:rPr lang="es-ES" sz="1800" dirty="0">
                <a:effectLst/>
                <a:latin typeface="Arial" panose="020B0604020202020204" pitchFamily="34" charset="0"/>
              </a:rPr>
              <a:t>, la flexibilidad en cuanto a </a:t>
            </a:r>
            <a:r>
              <a:rPr lang="es-ES" sz="1800" dirty="0" err="1">
                <a:effectLst/>
                <a:latin typeface="Arial" panose="020B0604020202020204" pitchFamily="34" charset="0"/>
              </a:rPr>
              <a:t>configuración</a:t>
            </a:r>
            <a:r>
              <a:rPr lang="es-ES" sz="1800" dirty="0">
                <a:effectLst/>
                <a:latin typeface="Arial" panose="020B0604020202020204" pitchFamily="34" charset="0"/>
              </a:rPr>
              <a:t> y </a:t>
            </a:r>
            <a:r>
              <a:rPr lang="es-ES" sz="1800" dirty="0" err="1">
                <a:effectLst/>
                <a:latin typeface="Arial" panose="020B0604020202020204" pitchFamily="34" charset="0"/>
              </a:rPr>
              <a:t>localización</a:t>
            </a:r>
            <a:r>
              <a:rPr lang="es-ES" sz="1800" dirty="0">
                <a:effectLst/>
                <a:latin typeface="Arial" panose="020B0604020202020204" pitchFamily="34" charset="0"/>
              </a:rPr>
              <a:t> de fallos es aceptable al estar toda la funcionalidad localizada en un nodo central. </a:t>
            </a:r>
            <a:endParaRPr lang="es-ES" sz="800" dirty="0"/>
          </a:p>
          <a:p>
            <a:r>
              <a:rPr lang="es-ES" sz="1800" dirty="0">
                <a:effectLst/>
                <a:latin typeface="Arial" panose="020B0604020202020204" pitchFamily="34" charset="0"/>
              </a:rPr>
              <a:t>El nodo central es un elemento </a:t>
            </a:r>
            <a:r>
              <a:rPr lang="es-ES" sz="1800" dirty="0" err="1">
                <a:effectLst/>
                <a:latin typeface="Arial" panose="020B0604020202020204" pitchFamily="34" charset="0"/>
              </a:rPr>
              <a:t>crítico</a:t>
            </a:r>
            <a:r>
              <a:rPr lang="es-ES" sz="1800" dirty="0">
                <a:effectLst/>
                <a:latin typeface="Arial" panose="020B0604020202020204" pitchFamily="34" charset="0"/>
              </a:rPr>
              <a:t> ya que su rendimiento debe ser muy superior a los nodos que interconecta si no queremos que se sature, y un fallo del nodo centra </a:t>
            </a:r>
            <a:r>
              <a:rPr lang="es-ES" sz="1800" dirty="0" err="1">
                <a:effectLst/>
                <a:latin typeface="Arial" panose="020B0604020202020204" pitchFamily="34" charset="0"/>
              </a:rPr>
              <a:t>dejaría</a:t>
            </a:r>
            <a:r>
              <a:rPr lang="es-ES" sz="1800" dirty="0">
                <a:effectLst/>
                <a:latin typeface="Arial" panose="020B0604020202020204" pitchFamily="34" charset="0"/>
              </a:rPr>
              <a:t> toda la red fuera de servicio. El nodo central es un elemento complejo que debe proporcionar un elevado rendimiento y funciones de control y </a:t>
            </a:r>
            <a:r>
              <a:rPr lang="es-ES" sz="1800" dirty="0" err="1">
                <a:effectLst/>
                <a:latin typeface="Arial" panose="020B0604020202020204" pitchFamily="34" charset="0"/>
              </a:rPr>
              <a:t>gestión</a:t>
            </a:r>
            <a:r>
              <a:rPr lang="es-ES" sz="1800" dirty="0">
                <a:effectLst/>
                <a:latin typeface="Arial" panose="020B0604020202020204" pitchFamily="34" charset="0"/>
              </a:rPr>
              <a:t>, por lo que resulta bastante caro. El nodo central debe canalizar todos los datos, por lo que en situaciones de gran cantidad de estaciones </a:t>
            </a:r>
            <a:r>
              <a:rPr lang="es-ES" sz="1800" dirty="0" err="1">
                <a:effectLst/>
                <a:latin typeface="Arial" panose="020B0604020202020204" pitchFamily="34" charset="0"/>
              </a:rPr>
              <a:t>comunicándose</a:t>
            </a:r>
            <a:r>
              <a:rPr lang="es-ES" sz="1800" dirty="0">
                <a:effectLst/>
                <a:latin typeface="Arial" panose="020B0604020202020204" pitchFamily="34" charset="0"/>
              </a:rPr>
              <a:t>, puede provocar un cuello de botella. Otro problema asociado a esta topología consiste en la posibilidad de que el caro y complejo nodo central falle por </a:t>
            </a:r>
            <a:r>
              <a:rPr lang="es-ES" sz="1800" dirty="0" err="1">
                <a:effectLst/>
                <a:latin typeface="Arial" panose="020B0604020202020204" pitchFamily="34" charset="0"/>
              </a:rPr>
              <a:t>algún</a:t>
            </a:r>
            <a:r>
              <a:rPr lang="es-ES" sz="1800" dirty="0">
                <a:effectLst/>
                <a:latin typeface="Arial" panose="020B0604020202020204" pitchFamily="34" charset="0"/>
              </a:rPr>
              <a:t> motivo, lo que dejaría a toda las estaciones sin ninguna posibilidad de </a:t>
            </a:r>
            <a:r>
              <a:rPr lang="es-ES" sz="1800" dirty="0" err="1">
                <a:effectLst/>
                <a:latin typeface="Arial" panose="020B0604020202020204" pitchFamily="34" charset="0"/>
              </a:rPr>
              <a:t>comunicación</a:t>
            </a:r>
            <a:r>
              <a:rPr lang="es-ES" sz="1800" dirty="0">
                <a:latin typeface="Arial" panose="020B0604020202020204" pitchFamily="34" charset="0"/>
              </a:rPr>
              <a:t>.</a:t>
            </a:r>
            <a:endParaRPr lang="es-ES" sz="8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34436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ESTRELLA</a:t>
            </a:r>
          </a:p>
          <a:p>
            <a:r>
              <a:rPr lang="es-ES" sz="1800" dirty="0">
                <a:effectLst/>
                <a:latin typeface="Arial" panose="020B0604020202020204" pitchFamily="34" charset="0"/>
              </a:rPr>
              <a:t>Se trata de una red costosa de instalar tanto en dispositivos como en cableado, sin embargo proporciona bastante seguridad ya que un fallo en una </a:t>
            </a:r>
            <a:r>
              <a:rPr lang="es-ES" sz="1800" dirty="0" err="1">
                <a:effectLst/>
                <a:latin typeface="Arial" panose="020B0604020202020204" pitchFamily="34" charset="0"/>
              </a:rPr>
              <a:t>estación</a:t>
            </a:r>
            <a:r>
              <a:rPr lang="es-ES" sz="1800" dirty="0">
                <a:effectLst/>
                <a:latin typeface="Arial" panose="020B0604020202020204" pitchFamily="34" charset="0"/>
              </a:rPr>
              <a:t> o cable solo afecta a dicha </a:t>
            </a:r>
            <a:r>
              <a:rPr lang="es-ES" sz="1800" dirty="0" err="1">
                <a:effectLst/>
                <a:latin typeface="Arial" panose="020B0604020202020204" pitchFamily="34" charset="0"/>
              </a:rPr>
              <a:t>estación</a:t>
            </a:r>
            <a:r>
              <a:rPr lang="es-ES" sz="1800" dirty="0">
                <a:effectLst/>
                <a:latin typeface="Arial" panose="020B0604020202020204" pitchFamily="34" charset="0"/>
              </a:rPr>
              <a:t>. El nodo central suele ser un elemento especializado en las tareas que realiza, no una </a:t>
            </a:r>
            <a:r>
              <a:rPr lang="es-ES" sz="1800" dirty="0" err="1">
                <a:effectLst/>
                <a:latin typeface="Arial" panose="020B0604020202020204" pitchFamily="34" charset="0"/>
              </a:rPr>
              <a:t>estación</a:t>
            </a:r>
            <a:r>
              <a:rPr lang="es-ES" sz="1800" dirty="0">
                <a:effectLst/>
                <a:latin typeface="Arial" panose="020B0604020202020204" pitchFamily="34" charset="0"/>
              </a:rPr>
              <a:t> cualquiera. Es un tipo de </a:t>
            </a:r>
            <a:r>
              <a:rPr lang="es-ES" sz="1800" dirty="0" err="1">
                <a:effectLst/>
                <a:latin typeface="Arial" panose="020B0604020202020204" pitchFamily="34" charset="0"/>
              </a:rPr>
              <a:t>topología</a:t>
            </a:r>
            <a:r>
              <a:rPr lang="es-ES" sz="1800" dirty="0">
                <a:effectLst/>
                <a:latin typeface="Arial" panose="020B0604020202020204" pitchFamily="34" charset="0"/>
              </a:rPr>
              <a:t> que se utiliza en redes de reducidas dimensiones ya que el cableado es inviable para grandes longitudes. </a:t>
            </a:r>
            <a:endParaRPr lang="es-ES" sz="14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536933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ANILLO Y DOBLE ANILLLO</a:t>
            </a:r>
          </a:p>
          <a:p>
            <a:r>
              <a:rPr lang="es-ES" sz="1800" dirty="0">
                <a:effectLst/>
                <a:latin typeface="Arial" panose="020B0604020202020204" pitchFamily="34" charset="0"/>
              </a:rPr>
              <a:t>En una </a:t>
            </a:r>
            <a:r>
              <a:rPr lang="es-ES" sz="1800" dirty="0" err="1">
                <a:effectLst/>
                <a:latin typeface="Arial" panose="020B0604020202020204" pitchFamily="34" charset="0"/>
              </a:rPr>
              <a:t>topología</a:t>
            </a:r>
            <a:r>
              <a:rPr lang="es-ES" sz="1800" dirty="0">
                <a:effectLst/>
                <a:latin typeface="Arial" panose="020B0604020202020204" pitchFamily="34" charset="0"/>
              </a:rPr>
              <a:t> en anillo, cada </a:t>
            </a:r>
            <a:r>
              <a:rPr lang="es-ES" sz="1800" dirty="0" err="1">
                <a:effectLst/>
                <a:latin typeface="Arial" panose="020B0604020202020204" pitchFamily="34" charset="0"/>
              </a:rPr>
              <a:t>estación</a:t>
            </a:r>
            <a:r>
              <a:rPr lang="es-ES" sz="1800" dirty="0">
                <a:effectLst/>
                <a:latin typeface="Arial" panose="020B0604020202020204" pitchFamily="34" charset="0"/>
              </a:rPr>
              <a:t> dispone de una </a:t>
            </a:r>
            <a:r>
              <a:rPr lang="es-ES" sz="1800" dirty="0" err="1">
                <a:effectLst/>
                <a:latin typeface="Arial" panose="020B0604020202020204" pitchFamily="34" charset="0"/>
              </a:rPr>
              <a:t>línea</a:t>
            </a:r>
            <a:r>
              <a:rPr lang="es-ES" sz="1800" dirty="0">
                <a:effectLst/>
                <a:latin typeface="Arial" panose="020B0604020202020204" pitchFamily="34" charset="0"/>
              </a:rPr>
              <a:t> de </a:t>
            </a:r>
            <a:r>
              <a:rPr lang="es-ES" sz="1800" dirty="0" err="1">
                <a:effectLst/>
                <a:latin typeface="Arial" panose="020B0604020202020204" pitchFamily="34" charset="0"/>
              </a:rPr>
              <a:t>comunicación</a:t>
            </a:r>
            <a:r>
              <a:rPr lang="es-ES" sz="1800" dirty="0">
                <a:effectLst/>
                <a:latin typeface="Arial" panose="020B0604020202020204" pitchFamily="34" charset="0"/>
              </a:rPr>
              <a:t> privada con otros dos nodos, formando por tanto un anillo por el que circula la </a:t>
            </a:r>
            <a:r>
              <a:rPr lang="es-ES" sz="1800" dirty="0" err="1">
                <a:effectLst/>
                <a:latin typeface="Arial" panose="020B0604020202020204" pitchFamily="34" charset="0"/>
              </a:rPr>
              <a:t>información</a:t>
            </a:r>
            <a:r>
              <a:rPr lang="es-ES" sz="1800" dirty="0">
                <a:effectLst/>
                <a:latin typeface="Arial" panose="020B0604020202020204" pitchFamily="34" charset="0"/>
              </a:rPr>
              <a:t>. </a:t>
            </a:r>
            <a:endParaRPr lang="es-ES" sz="1400" dirty="0"/>
          </a:p>
          <a:p>
            <a:r>
              <a:rPr lang="es-ES" sz="1800" dirty="0">
                <a:effectLst/>
                <a:latin typeface="Arial" panose="020B0604020202020204" pitchFamily="34" charset="0"/>
              </a:rPr>
              <a:t>En general los enlaces son unidireccionales circulando la </a:t>
            </a:r>
            <a:r>
              <a:rPr lang="es-ES" sz="1800" dirty="0" err="1">
                <a:effectLst/>
                <a:latin typeface="Arial" panose="020B0604020202020204" pitchFamily="34" charset="0"/>
              </a:rPr>
              <a:t>información</a:t>
            </a:r>
            <a:r>
              <a:rPr lang="es-ES" sz="1800" dirty="0">
                <a:effectLst/>
                <a:latin typeface="Arial" panose="020B0604020202020204" pitchFamily="34" charset="0"/>
              </a:rPr>
              <a:t> de un nodo a otro siempre en el mismo sentido, hasta que alcanza a su destinatario. </a:t>
            </a:r>
            <a:endParaRPr lang="es-ES" sz="800" dirty="0"/>
          </a:p>
          <a:p>
            <a:r>
              <a:rPr lang="es-ES" sz="1800" dirty="0">
                <a:effectLst/>
                <a:latin typeface="Arial" panose="020B0604020202020204" pitchFamily="34" charset="0"/>
              </a:rPr>
              <a:t>Los nodos o estaciones de la red son elementos activos que recogen la </a:t>
            </a:r>
            <a:r>
              <a:rPr lang="es-ES" sz="1800" dirty="0" err="1">
                <a:effectLst/>
                <a:latin typeface="Arial" panose="020B0604020202020204" pitchFamily="34" charset="0"/>
              </a:rPr>
              <a:t>información</a:t>
            </a:r>
            <a:r>
              <a:rPr lang="es-ES" sz="1800" dirty="0">
                <a:effectLst/>
                <a:latin typeface="Arial" panose="020B0604020202020204" pitchFamily="34" charset="0"/>
              </a:rPr>
              <a:t> que circula, la examinan para ver si va destinada a ellos y la reexpiden para que llegue a su destinatario </a:t>
            </a:r>
            <a:endParaRPr lang="es-ES" sz="800" dirty="0"/>
          </a:p>
          <a:p>
            <a:r>
              <a:rPr lang="es-ES" sz="1800" dirty="0">
                <a:effectLst/>
                <a:latin typeface="Arial" panose="020B0604020202020204" pitchFamily="34" charset="0"/>
              </a:rPr>
              <a:t>Si un nodo se estropea, la </a:t>
            </a:r>
            <a:r>
              <a:rPr lang="es-ES" sz="1800" dirty="0" err="1">
                <a:effectLst/>
                <a:latin typeface="Arial" panose="020B0604020202020204" pitchFamily="34" charset="0"/>
              </a:rPr>
              <a:t>comunicación</a:t>
            </a:r>
            <a:r>
              <a:rPr lang="es-ES" sz="1800" dirty="0">
                <a:effectLst/>
                <a:latin typeface="Arial" panose="020B0604020202020204" pitchFamily="34" charset="0"/>
              </a:rPr>
              <a:t> se ve interrumpida y la red entera cae. Para evitar esto, cuando un nodo se apaga o se cae, unos circuitos simples conectan las dos </a:t>
            </a:r>
            <a:r>
              <a:rPr lang="es-ES" sz="1800" dirty="0" err="1">
                <a:effectLst/>
                <a:latin typeface="Arial" panose="020B0604020202020204" pitchFamily="34" charset="0"/>
              </a:rPr>
              <a:t>líneas</a:t>
            </a:r>
            <a:r>
              <a:rPr lang="es-ES" sz="1800" dirty="0">
                <a:effectLst/>
                <a:latin typeface="Arial" panose="020B0604020202020204" pitchFamily="34" charset="0"/>
              </a:rPr>
              <a:t> para que la </a:t>
            </a:r>
            <a:r>
              <a:rPr lang="es-ES" sz="1800" dirty="0" err="1">
                <a:effectLst/>
                <a:latin typeface="Arial" panose="020B0604020202020204" pitchFamily="34" charset="0"/>
              </a:rPr>
              <a:t>información</a:t>
            </a:r>
            <a:r>
              <a:rPr lang="es-ES" sz="1800" dirty="0">
                <a:effectLst/>
                <a:latin typeface="Arial" panose="020B0604020202020204" pitchFamily="34" charset="0"/>
              </a:rPr>
              <a:t> </a:t>
            </a:r>
            <a:r>
              <a:rPr lang="es-ES" sz="1800" dirty="0" err="1">
                <a:effectLst/>
                <a:latin typeface="Arial" panose="020B0604020202020204" pitchFamily="34" charset="0"/>
              </a:rPr>
              <a:t>continúe</a:t>
            </a:r>
            <a:r>
              <a:rPr lang="es-ES" sz="1800" dirty="0">
                <a:effectLst/>
                <a:latin typeface="Arial" panose="020B0604020202020204" pitchFamily="34" charset="0"/>
              </a:rPr>
              <a:t> circulando. </a:t>
            </a:r>
            <a:endParaRPr lang="es-ES" sz="8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196653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ANILLO Y DOBLE ANILLLO</a:t>
            </a:r>
          </a:p>
          <a:p>
            <a:r>
              <a:rPr lang="es-ES" sz="1800" dirty="0">
                <a:effectLst/>
                <a:latin typeface="Arial" panose="020B0604020202020204" pitchFamily="34" charset="0"/>
              </a:rPr>
              <a:t>Es una </a:t>
            </a:r>
            <a:r>
              <a:rPr lang="es-ES" sz="1800" dirty="0" err="1">
                <a:effectLst/>
                <a:latin typeface="Arial" panose="020B0604020202020204" pitchFamily="34" charset="0"/>
              </a:rPr>
              <a:t>topología</a:t>
            </a:r>
            <a:r>
              <a:rPr lang="es-ES" sz="1800" dirty="0">
                <a:effectLst/>
                <a:latin typeface="Arial" panose="020B0604020202020204" pitchFamily="34" charset="0"/>
              </a:rPr>
              <a:t> adecuada para redes </a:t>
            </a:r>
            <a:r>
              <a:rPr lang="es-ES" sz="1800" dirty="0" err="1">
                <a:effectLst/>
                <a:latin typeface="Arial" panose="020B0604020202020204" pitchFamily="34" charset="0"/>
              </a:rPr>
              <a:t>pequeñas</a:t>
            </a:r>
            <a:r>
              <a:rPr lang="es-ES" sz="1800" dirty="0">
                <a:effectLst/>
                <a:latin typeface="Arial" panose="020B0604020202020204" pitchFamily="34" charset="0"/>
              </a:rPr>
              <a:t> y medianas. El cableado es sencillo de tender y resulta bastante reducido (</a:t>
            </a:r>
            <a:r>
              <a:rPr lang="es-ES" sz="1800" dirty="0" err="1">
                <a:effectLst/>
                <a:latin typeface="Arial" panose="020B0604020202020204" pitchFamily="34" charset="0"/>
              </a:rPr>
              <a:t>más</a:t>
            </a:r>
            <a:r>
              <a:rPr lang="es-ES" sz="1800" dirty="0">
                <a:effectLst/>
                <a:latin typeface="Arial" panose="020B0604020202020204" pitchFamily="34" charset="0"/>
              </a:rPr>
              <a:t> o menos como bus). Se suele dibujar como un anillo, pero en realidad </a:t>
            </a:r>
            <a:r>
              <a:rPr lang="es-ES" sz="1800" dirty="0" err="1">
                <a:effectLst/>
                <a:latin typeface="Arial" panose="020B0604020202020204" pitchFamily="34" charset="0"/>
              </a:rPr>
              <a:t>sólo</a:t>
            </a:r>
            <a:r>
              <a:rPr lang="es-ES" sz="1800" dirty="0">
                <a:effectLst/>
                <a:latin typeface="Arial" panose="020B0604020202020204" pitchFamily="34" charset="0"/>
              </a:rPr>
              <a:t> debe respetarse que forme un circuito cerrado por lo que se ajusta muy bien a cualquier </a:t>
            </a:r>
            <a:r>
              <a:rPr lang="es-ES" sz="1800" dirty="0" err="1">
                <a:effectLst/>
                <a:latin typeface="Arial" panose="020B0604020202020204" pitchFamily="34" charset="0"/>
              </a:rPr>
              <a:t>distribución</a:t>
            </a:r>
            <a:r>
              <a:rPr lang="es-ES" sz="1800" dirty="0">
                <a:effectLst/>
                <a:latin typeface="Arial" panose="020B0604020202020204" pitchFamily="34" charset="0"/>
              </a:rPr>
              <a:t> </a:t>
            </a:r>
            <a:r>
              <a:rPr lang="es-ES" sz="1800" dirty="0" err="1">
                <a:effectLst/>
                <a:latin typeface="Arial" panose="020B0604020202020204" pitchFamily="34" charset="0"/>
              </a:rPr>
              <a:t>geográfica</a:t>
            </a:r>
            <a:r>
              <a:rPr lang="es-ES" sz="1800" dirty="0">
                <a:effectLst/>
                <a:latin typeface="Arial" panose="020B0604020202020204" pitchFamily="34" charset="0"/>
              </a:rPr>
              <a:t> tanto en instalaciones </a:t>
            </a:r>
            <a:r>
              <a:rPr lang="es-ES" sz="1800" dirty="0" err="1">
                <a:effectLst/>
                <a:latin typeface="Arial" panose="020B0604020202020204" pitchFamily="34" charset="0"/>
              </a:rPr>
              <a:t>pequeñas</a:t>
            </a:r>
            <a:r>
              <a:rPr lang="es-ES" sz="1800" dirty="0">
                <a:effectLst/>
                <a:latin typeface="Arial" panose="020B0604020202020204" pitchFamily="34" charset="0"/>
              </a:rPr>
              <a:t> como de </a:t>
            </a:r>
            <a:r>
              <a:rPr lang="es-ES" sz="1800" dirty="0" err="1">
                <a:effectLst/>
                <a:latin typeface="Arial" panose="020B0604020202020204" pitchFamily="34" charset="0"/>
              </a:rPr>
              <a:t>tamaño</a:t>
            </a:r>
            <a:r>
              <a:rPr lang="es-ES" sz="1800" dirty="0">
                <a:effectLst/>
                <a:latin typeface="Arial" panose="020B0604020202020204" pitchFamily="34" charset="0"/>
              </a:rPr>
              <a:t> medio. </a:t>
            </a:r>
            <a:endParaRPr lang="es-ES" sz="800" dirty="0"/>
          </a:p>
          <a:p>
            <a:r>
              <a:rPr lang="es-ES" sz="1800" dirty="0">
                <a:effectLst/>
                <a:latin typeface="Arial" panose="020B0604020202020204" pitchFamily="34" charset="0"/>
              </a:rPr>
              <a:t>Un problema de estas redes consiste en que la rotura de un cable provoca la imposibilidad de funcionamiento de toda la red, a lo sumo permite comunicar los nodos contiguos. </a:t>
            </a:r>
            <a:endParaRPr lang="es-ES" sz="800" dirty="0"/>
          </a:p>
          <a:p>
            <a:r>
              <a:rPr lang="es-ES" sz="1800" dirty="0">
                <a:effectLst/>
                <a:latin typeface="Arial" panose="020B0604020202020204" pitchFamily="34" charset="0"/>
              </a:rPr>
              <a:t>El funcionamiento de las comunicaciones en estas redes exige a las estaciones conectadas unas complejas tareas de control y </a:t>
            </a:r>
            <a:r>
              <a:rPr lang="es-ES" sz="1800" dirty="0" err="1">
                <a:effectLst/>
                <a:latin typeface="Arial" panose="020B0604020202020204" pitchFamily="34" charset="0"/>
              </a:rPr>
              <a:t>gestión</a:t>
            </a:r>
            <a:r>
              <a:rPr lang="es-ES" sz="1800" dirty="0">
                <a:effectLst/>
                <a:latin typeface="Arial" panose="020B0604020202020204" pitchFamily="34" charset="0"/>
              </a:rPr>
              <a:t> de la integridad de las comunicaciones. Por ello no suelen ser redes baratas ya que los nodos deben realizar tareas complejas. </a:t>
            </a:r>
            <a:r>
              <a:rPr lang="es-ES" sz="1800" dirty="0" err="1">
                <a:effectLst/>
                <a:latin typeface="Arial" panose="020B0604020202020204" pitchFamily="34" charset="0"/>
              </a:rPr>
              <a:t>Además</a:t>
            </a:r>
            <a:r>
              <a:rPr lang="es-ES" sz="1800" dirty="0">
                <a:effectLst/>
                <a:latin typeface="Arial" panose="020B0604020202020204" pitchFamily="34" charset="0"/>
              </a:rPr>
              <a:t> el hecho de que cada </a:t>
            </a:r>
            <a:r>
              <a:rPr lang="es-ES" sz="1800" dirty="0" err="1">
                <a:effectLst/>
                <a:latin typeface="Arial" panose="020B0604020202020204" pitchFamily="34" charset="0"/>
              </a:rPr>
              <a:t>estación</a:t>
            </a:r>
            <a:r>
              <a:rPr lang="es-ES" sz="1800" dirty="0">
                <a:effectLst/>
                <a:latin typeface="Arial" panose="020B0604020202020204" pitchFamily="34" charset="0"/>
              </a:rPr>
              <a:t> </a:t>
            </a:r>
            <a:r>
              <a:rPr lang="es-ES" sz="1800" dirty="0" err="1">
                <a:effectLst/>
                <a:latin typeface="Arial" panose="020B0604020202020204" pitchFamily="34" charset="0"/>
              </a:rPr>
              <a:t>actúa</a:t>
            </a:r>
            <a:r>
              <a:rPr lang="es-ES" sz="1800" dirty="0">
                <a:effectLst/>
                <a:latin typeface="Arial" panose="020B0604020202020204" pitchFamily="34" charset="0"/>
              </a:rPr>
              <a:t> como repetidor de las </a:t>
            </a:r>
            <a:r>
              <a:rPr lang="es-ES" sz="1800" dirty="0" err="1">
                <a:effectLst/>
                <a:latin typeface="Arial" panose="020B0604020202020204" pitchFamily="34" charset="0"/>
              </a:rPr>
              <a:t>señales</a:t>
            </a:r>
            <a:r>
              <a:rPr lang="es-ES" sz="1800" dirty="0">
                <a:effectLst/>
                <a:latin typeface="Arial" panose="020B0604020202020204" pitchFamily="34" charset="0"/>
              </a:rPr>
              <a:t> introduce retrasos en las comunicaciones. </a:t>
            </a:r>
            <a:endParaRPr lang="es-ES" sz="8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21505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ANILLO Y DOBLE ANILLLO</a:t>
            </a:r>
          </a:p>
          <a:p>
            <a:r>
              <a:rPr lang="es-ES" sz="1800" dirty="0">
                <a:effectLst/>
                <a:latin typeface="Arial" panose="020B0604020202020204" pitchFamily="34" charset="0"/>
              </a:rPr>
              <a:t>Como ventaja, este tipo de redes permite un gran control sobre todas las comunicaciones, permitiendo establecer tasas fijas y sostenidas de </a:t>
            </a:r>
            <a:r>
              <a:rPr lang="es-ES" sz="1800" dirty="0" err="1">
                <a:effectLst/>
                <a:latin typeface="Arial" panose="020B0604020202020204" pitchFamily="34" charset="0"/>
              </a:rPr>
              <a:t>comunicación</a:t>
            </a:r>
            <a:r>
              <a:rPr lang="es-ES" sz="1800" dirty="0">
                <a:effectLst/>
                <a:latin typeface="Arial" panose="020B0604020202020204" pitchFamily="34" charset="0"/>
              </a:rPr>
              <a:t> a las estaciones, prioridades en los datos y garantizando una calidad en las comunicaciones que </a:t>
            </a:r>
            <a:r>
              <a:rPr lang="es-ES" sz="1800" dirty="0" err="1">
                <a:effectLst/>
                <a:latin typeface="Arial" panose="020B0604020202020204" pitchFamily="34" charset="0"/>
              </a:rPr>
              <a:t>jamás</a:t>
            </a:r>
            <a:r>
              <a:rPr lang="es-ES" sz="1800" dirty="0">
                <a:effectLst/>
                <a:latin typeface="Arial" panose="020B0604020202020204" pitchFamily="34" charset="0"/>
              </a:rPr>
              <a:t> </a:t>
            </a:r>
            <a:r>
              <a:rPr lang="es-ES" sz="1800" dirty="0" err="1">
                <a:effectLst/>
                <a:latin typeface="Arial" panose="020B0604020202020204" pitchFamily="34" charset="0"/>
              </a:rPr>
              <a:t>podríamos</a:t>
            </a:r>
            <a:r>
              <a:rPr lang="es-ES" sz="1800" dirty="0">
                <a:effectLst/>
                <a:latin typeface="Arial" panose="020B0604020202020204" pitchFamily="34" charset="0"/>
              </a:rPr>
              <a:t> encontrar otras redes como las </a:t>
            </a:r>
            <a:r>
              <a:rPr lang="es-ES" sz="1800" dirty="0" err="1">
                <a:effectLst/>
                <a:latin typeface="Arial" panose="020B0604020202020204" pitchFamily="34" charset="0"/>
              </a:rPr>
              <a:t>topologías</a:t>
            </a:r>
            <a:r>
              <a:rPr lang="es-ES" sz="1800" dirty="0">
                <a:effectLst/>
                <a:latin typeface="Arial" panose="020B0604020202020204" pitchFamily="34" charset="0"/>
              </a:rPr>
              <a:t> en bus. </a:t>
            </a:r>
            <a:endParaRPr lang="es-ES" sz="800" dirty="0"/>
          </a:p>
          <a:p>
            <a:r>
              <a:rPr lang="es-ES" sz="1800" dirty="0">
                <a:effectLst/>
                <a:latin typeface="Arial" panose="020B0604020202020204" pitchFamily="34" charset="0"/>
              </a:rPr>
              <a:t>Otra ventaja consiste en la facilidad para detectar y localizar un error de cableado, ya que se puede ver desde qué </a:t>
            </a:r>
            <a:r>
              <a:rPr lang="es-ES" sz="1800" dirty="0" err="1">
                <a:effectLst/>
                <a:latin typeface="Arial" panose="020B0604020202020204" pitchFamily="34" charset="0"/>
              </a:rPr>
              <a:t>estación</a:t>
            </a:r>
            <a:r>
              <a:rPr lang="es-ES" sz="1800" dirty="0">
                <a:effectLst/>
                <a:latin typeface="Arial" panose="020B0604020202020204" pitchFamily="34" charset="0"/>
              </a:rPr>
              <a:t> recibimos la </a:t>
            </a:r>
            <a:r>
              <a:rPr lang="es-ES" sz="1800" dirty="0" err="1">
                <a:effectLst/>
                <a:latin typeface="Arial" panose="020B0604020202020204" pitchFamily="34" charset="0"/>
              </a:rPr>
              <a:t>información</a:t>
            </a:r>
            <a:r>
              <a:rPr lang="es-ES" sz="1800" dirty="0">
                <a:effectLst/>
                <a:latin typeface="Arial" panose="020B0604020202020204" pitchFamily="34" charset="0"/>
              </a:rPr>
              <a:t>, por lo que la rotura se encontrará entre </a:t>
            </a:r>
            <a:r>
              <a:rPr lang="es-ES" sz="1800" dirty="0" err="1">
                <a:effectLst/>
                <a:latin typeface="Arial" panose="020B0604020202020204" pitchFamily="34" charset="0"/>
              </a:rPr>
              <a:t>ésta</a:t>
            </a:r>
            <a:r>
              <a:rPr lang="es-ES" sz="1800" dirty="0">
                <a:effectLst/>
                <a:latin typeface="Arial" panose="020B0604020202020204" pitchFamily="34" charset="0"/>
              </a:rPr>
              <a:t> y la anterior. </a:t>
            </a:r>
            <a:endParaRPr lang="es-ES" sz="8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209302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ANILLO Y DOBLE ANILLLO</a:t>
            </a:r>
          </a:p>
          <a:p>
            <a:r>
              <a:rPr lang="es-ES" sz="1800" dirty="0">
                <a:effectLst/>
                <a:latin typeface="Arial" panose="020B0604020202020204" pitchFamily="34" charset="0"/>
              </a:rPr>
              <a:t>Una variante de esta </a:t>
            </a:r>
            <a:r>
              <a:rPr lang="es-ES" sz="1800" dirty="0" err="1">
                <a:effectLst/>
                <a:latin typeface="Arial" panose="020B0604020202020204" pitchFamily="34" charset="0"/>
              </a:rPr>
              <a:t>topología</a:t>
            </a:r>
            <a:r>
              <a:rPr lang="es-ES" sz="1800" dirty="0">
                <a:effectLst/>
                <a:latin typeface="Arial" panose="020B0604020202020204" pitchFamily="34" charset="0"/>
              </a:rPr>
              <a:t>, dispone de dos anillos </a:t>
            </a:r>
            <a:r>
              <a:rPr lang="es-ES" sz="1800" dirty="0" err="1">
                <a:effectLst/>
                <a:latin typeface="Arial" panose="020B0604020202020204" pitchFamily="34" charset="0"/>
              </a:rPr>
              <a:t>concéntricos</a:t>
            </a:r>
            <a:r>
              <a:rPr lang="es-ES" sz="1800" dirty="0">
                <a:effectLst/>
                <a:latin typeface="Arial" panose="020B0604020202020204" pitchFamily="34" charset="0"/>
              </a:rPr>
              <a:t> a los que se conectan las estaciones. Cada una de las dos </a:t>
            </a:r>
            <a:r>
              <a:rPr lang="es-ES" sz="1800" dirty="0" err="1">
                <a:effectLst/>
                <a:latin typeface="Arial" panose="020B0604020202020204" pitchFamily="34" charset="0"/>
              </a:rPr>
              <a:t>líneas</a:t>
            </a:r>
            <a:r>
              <a:rPr lang="es-ES" sz="1800" dirty="0">
                <a:effectLst/>
                <a:latin typeface="Arial" panose="020B0604020202020204" pitchFamily="34" charset="0"/>
              </a:rPr>
              <a:t> del anillo transmite la </a:t>
            </a:r>
            <a:r>
              <a:rPr lang="es-ES" sz="1800" dirty="0" err="1">
                <a:effectLst/>
                <a:latin typeface="Arial" panose="020B0604020202020204" pitchFamily="34" charset="0"/>
              </a:rPr>
              <a:t>información</a:t>
            </a:r>
            <a:r>
              <a:rPr lang="es-ES" sz="1800" dirty="0">
                <a:effectLst/>
                <a:latin typeface="Arial" panose="020B0604020202020204" pitchFamily="34" charset="0"/>
              </a:rPr>
              <a:t> en una </a:t>
            </a:r>
            <a:r>
              <a:rPr lang="es-ES" sz="1800" dirty="0" err="1">
                <a:effectLst/>
                <a:latin typeface="Arial" panose="020B0604020202020204" pitchFamily="34" charset="0"/>
              </a:rPr>
              <a:t>dirección</a:t>
            </a:r>
            <a:r>
              <a:rPr lang="es-ES" sz="1800" dirty="0">
                <a:effectLst/>
                <a:latin typeface="Arial" panose="020B0604020202020204" pitchFamily="34" charset="0"/>
              </a:rPr>
              <a:t> distinta. </a:t>
            </a:r>
            <a:endParaRPr lang="es-ES" sz="8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F3BDD783-B4F3-A7A6-E210-86F6DE7475D8}"/>
              </a:ext>
            </a:extLst>
          </p:cNvPr>
          <p:cNvPicPr>
            <a:picLocks noChangeAspect="1"/>
          </p:cNvPicPr>
          <p:nvPr/>
        </p:nvPicPr>
        <p:blipFill>
          <a:blip r:embed="rId2"/>
          <a:stretch>
            <a:fillRect/>
          </a:stretch>
        </p:blipFill>
        <p:spPr>
          <a:xfrm>
            <a:off x="1972294" y="3000982"/>
            <a:ext cx="7772400" cy="3238500"/>
          </a:xfrm>
          <a:prstGeom prst="rect">
            <a:avLst/>
          </a:prstGeom>
        </p:spPr>
      </p:pic>
    </p:spTree>
    <p:extLst>
      <p:ext uri="{BB962C8B-B14F-4D97-AF65-F5344CB8AC3E}">
        <p14:creationId xmlns:p14="http://schemas.microsoft.com/office/powerpoint/2010/main" val="1947319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ANILLO Y DOBLE ANILLLO</a:t>
            </a:r>
          </a:p>
          <a:p>
            <a:r>
              <a:rPr lang="es-ES" sz="1800" dirty="0">
                <a:effectLst/>
                <a:latin typeface="Arial" panose="020B0604020202020204" pitchFamily="34" charset="0"/>
              </a:rPr>
              <a:t>Las ventajas del anillo doble no consiste </a:t>
            </a:r>
            <a:r>
              <a:rPr lang="es-ES" sz="1800" dirty="0" err="1">
                <a:effectLst/>
                <a:latin typeface="Arial" panose="020B0604020202020204" pitchFamily="34" charset="0"/>
              </a:rPr>
              <a:t>sólo</a:t>
            </a:r>
            <a:r>
              <a:rPr lang="es-ES" sz="1800" dirty="0">
                <a:effectLst/>
                <a:latin typeface="Arial" panose="020B0604020202020204" pitchFamily="34" charset="0"/>
              </a:rPr>
              <a:t> en que disponemos de dos </a:t>
            </a:r>
            <a:r>
              <a:rPr lang="es-ES" sz="1800" dirty="0" err="1">
                <a:effectLst/>
                <a:latin typeface="Arial" panose="020B0604020202020204" pitchFamily="34" charset="0"/>
              </a:rPr>
              <a:t>líneas</a:t>
            </a:r>
            <a:r>
              <a:rPr lang="es-ES" sz="1800" dirty="0">
                <a:effectLst/>
                <a:latin typeface="Arial" panose="020B0604020202020204" pitchFamily="34" charset="0"/>
              </a:rPr>
              <a:t> para comunicar cada </a:t>
            </a:r>
            <a:r>
              <a:rPr lang="es-ES" sz="1800" dirty="0" err="1">
                <a:effectLst/>
                <a:latin typeface="Arial" panose="020B0604020202020204" pitchFamily="34" charset="0"/>
              </a:rPr>
              <a:t>estación</a:t>
            </a:r>
            <a:r>
              <a:rPr lang="es-ES" sz="1800" dirty="0">
                <a:effectLst/>
                <a:latin typeface="Arial" panose="020B0604020202020204" pitchFamily="34" charset="0"/>
              </a:rPr>
              <a:t> que pueden utilizarse por separado y de forma </a:t>
            </a:r>
            <a:r>
              <a:rPr lang="es-ES" sz="1800" dirty="0" err="1">
                <a:effectLst/>
                <a:latin typeface="Arial" panose="020B0604020202020204" pitchFamily="34" charset="0"/>
              </a:rPr>
              <a:t>simultánea</a:t>
            </a:r>
            <a:r>
              <a:rPr lang="es-ES" sz="1800" dirty="0">
                <a:effectLst/>
                <a:latin typeface="Arial" panose="020B0604020202020204" pitchFamily="34" charset="0"/>
              </a:rPr>
              <a:t>, sino que nos proporciona la posibilidad de corregir un fallo en el cableado de forma </a:t>
            </a:r>
            <a:r>
              <a:rPr lang="es-ES" sz="1800" dirty="0" err="1">
                <a:effectLst/>
                <a:latin typeface="Arial" panose="020B0604020202020204" pitchFamily="34" charset="0"/>
              </a:rPr>
              <a:t>automática</a:t>
            </a:r>
            <a:r>
              <a:rPr lang="es-ES" sz="1800" dirty="0">
                <a:effectLst/>
                <a:latin typeface="Arial" panose="020B0604020202020204" pitchFamily="34" charset="0"/>
              </a:rPr>
              <a:t>, permitiendo que la red siga funcionando aun si se cortaran todos los cables que comunican dos estaciones. </a:t>
            </a:r>
            <a:endParaRPr lang="es-ES" sz="800" dirty="0"/>
          </a:p>
          <a:p>
            <a:r>
              <a:rPr lang="es-ES" sz="1800" dirty="0">
                <a:effectLst/>
                <a:latin typeface="Arial" panose="020B0604020202020204" pitchFamily="34" charset="0"/>
              </a:rPr>
              <a:t>Las estaciones que detectan la rotura, encaminan la </a:t>
            </a:r>
            <a:r>
              <a:rPr lang="es-ES" sz="1800" dirty="0" err="1">
                <a:effectLst/>
                <a:latin typeface="Arial" panose="020B0604020202020204" pitchFamily="34" charset="0"/>
              </a:rPr>
              <a:t>información</a:t>
            </a:r>
            <a:r>
              <a:rPr lang="es-ES" sz="1800" dirty="0">
                <a:effectLst/>
                <a:latin typeface="Arial" panose="020B0604020202020204" pitchFamily="34" charset="0"/>
              </a:rPr>
              <a:t> de una de las </a:t>
            </a:r>
            <a:r>
              <a:rPr lang="es-ES" sz="1800" dirty="0" err="1">
                <a:effectLst/>
                <a:latin typeface="Arial" panose="020B0604020202020204" pitchFamily="34" charset="0"/>
              </a:rPr>
              <a:t>líneas</a:t>
            </a:r>
            <a:r>
              <a:rPr lang="es-ES" sz="1800" dirty="0">
                <a:effectLst/>
                <a:latin typeface="Arial" panose="020B0604020202020204" pitchFamily="34" charset="0"/>
              </a:rPr>
              <a:t> a la otra, construyendo un anillo simple que permite mantener la </a:t>
            </a:r>
            <a:r>
              <a:rPr lang="es-ES" sz="1800" dirty="0" err="1">
                <a:effectLst/>
                <a:latin typeface="Arial" panose="020B0604020202020204" pitchFamily="34" charset="0"/>
              </a:rPr>
              <a:t>comunicación</a:t>
            </a:r>
            <a:r>
              <a:rPr lang="es-ES" sz="1800" dirty="0">
                <a:effectLst/>
                <a:latin typeface="Arial" panose="020B0604020202020204" pitchFamily="34" charset="0"/>
              </a:rPr>
              <a:t> aunque se pierda la </a:t>
            </a:r>
            <a:r>
              <a:rPr lang="es-ES" sz="1800" dirty="0" err="1">
                <a:effectLst/>
                <a:latin typeface="Arial" panose="020B0604020202020204" pitchFamily="34" charset="0"/>
              </a:rPr>
              <a:t>línea</a:t>
            </a:r>
            <a:r>
              <a:rPr lang="es-ES" sz="1800" dirty="0">
                <a:effectLst/>
                <a:latin typeface="Arial" panose="020B0604020202020204" pitchFamily="34" charset="0"/>
              </a:rPr>
              <a:t> doble. </a:t>
            </a:r>
            <a:endParaRPr lang="es-ES" sz="8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464032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ARBOL</a:t>
            </a:r>
          </a:p>
          <a:p>
            <a:r>
              <a:rPr lang="es-ES" sz="1800" dirty="0">
                <a:effectLst/>
                <a:latin typeface="Arial" panose="020B0604020202020204" pitchFamily="34" charset="0"/>
              </a:rPr>
              <a:t>En esta </a:t>
            </a:r>
            <a:r>
              <a:rPr lang="es-ES" sz="1800" dirty="0" err="1">
                <a:effectLst/>
                <a:latin typeface="Arial" panose="020B0604020202020204" pitchFamily="34" charset="0"/>
              </a:rPr>
              <a:t>topología</a:t>
            </a:r>
            <a:r>
              <a:rPr lang="es-ES" sz="1800" dirty="0">
                <a:effectLst/>
                <a:latin typeface="Arial" panose="020B0604020202020204" pitchFamily="34" charset="0"/>
              </a:rPr>
              <a:t>, existe un nodo central que se denomina “</a:t>
            </a:r>
            <a:r>
              <a:rPr lang="es-ES" sz="1800" dirty="0" err="1">
                <a:effectLst/>
                <a:latin typeface="Arial" panose="020B0604020202020204" pitchFamily="34" charset="0"/>
              </a:rPr>
              <a:t>raíz</a:t>
            </a:r>
            <a:r>
              <a:rPr lang="es-ES" sz="1800" dirty="0">
                <a:effectLst/>
                <a:latin typeface="Arial" panose="020B0604020202020204" pitchFamily="34" charset="0"/>
              </a:rPr>
              <a:t>” que se conecta a otros nodos denominados “nodos de primer nivel”. Los nodos del primer nivel no pueden conectarse entre sí, para comunicarse deben enviar la </a:t>
            </a:r>
            <a:r>
              <a:rPr lang="es-ES" sz="1800" dirty="0" err="1">
                <a:effectLst/>
                <a:latin typeface="Arial" panose="020B0604020202020204" pitchFamily="34" charset="0"/>
              </a:rPr>
              <a:t>información</a:t>
            </a:r>
            <a:r>
              <a:rPr lang="es-ES" sz="1800" dirty="0">
                <a:effectLst/>
                <a:latin typeface="Arial" panose="020B0604020202020204" pitchFamily="34" charset="0"/>
              </a:rPr>
              <a:t> al nodo </a:t>
            </a:r>
            <a:r>
              <a:rPr lang="es-ES" sz="1800" dirty="0" err="1">
                <a:effectLst/>
                <a:latin typeface="Arial" panose="020B0604020202020204" pitchFamily="34" charset="0"/>
              </a:rPr>
              <a:t>raíz</a:t>
            </a:r>
            <a:r>
              <a:rPr lang="es-ES" sz="1800" dirty="0">
                <a:effectLst/>
                <a:latin typeface="Arial" panose="020B0604020202020204" pitchFamily="34" charset="0"/>
              </a:rPr>
              <a:t> de forma obligatoria. A su vez, los nodos de primer nivel pueden tener conexiones a nodos denominados de segundo nivel. En general, un nodo de nivel “n” </a:t>
            </a:r>
            <a:r>
              <a:rPr lang="es-ES" sz="1800" dirty="0" err="1">
                <a:effectLst/>
                <a:latin typeface="Arial" panose="020B0604020202020204" pitchFamily="34" charset="0"/>
              </a:rPr>
              <a:t>tendra</a:t>
            </a:r>
            <a:r>
              <a:rPr lang="es-ES" sz="1800" dirty="0">
                <a:effectLst/>
                <a:latin typeface="Arial" panose="020B0604020202020204" pitchFamily="34" charset="0"/>
              </a:rPr>
              <a:t>́ una </a:t>
            </a:r>
            <a:r>
              <a:rPr lang="es-ES" sz="1800" dirty="0" err="1">
                <a:effectLst/>
                <a:latin typeface="Arial" panose="020B0604020202020204" pitchFamily="34" charset="0"/>
              </a:rPr>
              <a:t>línea</a:t>
            </a:r>
            <a:r>
              <a:rPr lang="es-ES" sz="1800" dirty="0">
                <a:effectLst/>
                <a:latin typeface="Arial" panose="020B0604020202020204" pitchFamily="34" charset="0"/>
              </a:rPr>
              <a:t> que le interconecta a un </a:t>
            </a:r>
            <a:r>
              <a:rPr lang="es-ES" sz="1800" dirty="0" err="1">
                <a:effectLst/>
                <a:latin typeface="Arial" panose="020B0604020202020204" pitchFamily="34" charset="0"/>
              </a:rPr>
              <a:t>único</a:t>
            </a:r>
            <a:r>
              <a:rPr lang="es-ES" sz="1800" dirty="0">
                <a:effectLst/>
                <a:latin typeface="Arial" panose="020B0604020202020204" pitchFamily="34" charset="0"/>
              </a:rPr>
              <a:t> nodo del nivel superior n-1, y </a:t>
            </a:r>
            <a:r>
              <a:rPr lang="es-ES" sz="1800" dirty="0" err="1">
                <a:effectLst/>
                <a:latin typeface="Arial" panose="020B0604020202020204" pitchFamily="34" charset="0"/>
              </a:rPr>
              <a:t>podra</a:t>
            </a:r>
            <a:r>
              <a:rPr lang="es-ES" sz="1800" dirty="0">
                <a:effectLst/>
                <a:latin typeface="Arial" panose="020B0604020202020204" pitchFamily="34" charset="0"/>
              </a:rPr>
              <a:t>́ tener varias </a:t>
            </a:r>
            <a:r>
              <a:rPr lang="es-ES" sz="1800" dirty="0" err="1">
                <a:effectLst/>
                <a:latin typeface="Arial" panose="020B0604020202020204" pitchFamily="34" charset="0"/>
              </a:rPr>
              <a:t>líneas</a:t>
            </a:r>
            <a:r>
              <a:rPr lang="es-ES" sz="1800" dirty="0">
                <a:effectLst/>
                <a:latin typeface="Arial" panose="020B0604020202020204" pitchFamily="34" charset="0"/>
              </a:rPr>
              <a:t> de </a:t>
            </a:r>
            <a:r>
              <a:rPr lang="es-ES" sz="1800" dirty="0" err="1">
                <a:effectLst/>
                <a:latin typeface="Arial" panose="020B0604020202020204" pitchFamily="34" charset="0"/>
              </a:rPr>
              <a:t>comunicación</a:t>
            </a:r>
            <a:r>
              <a:rPr lang="es-ES" sz="1800" dirty="0">
                <a:effectLst/>
                <a:latin typeface="Arial" panose="020B0604020202020204" pitchFamily="34" charset="0"/>
              </a:rPr>
              <a:t> con nodos del siguiente nivel n+1, pero nunca </a:t>
            </a:r>
            <a:r>
              <a:rPr lang="es-ES" sz="1800" dirty="0" err="1">
                <a:effectLst/>
                <a:latin typeface="Arial" panose="020B0604020202020204" pitchFamily="34" charset="0"/>
              </a:rPr>
              <a:t>tendra</a:t>
            </a:r>
            <a:r>
              <a:rPr lang="es-ES" sz="1800" dirty="0">
                <a:effectLst/>
                <a:latin typeface="Arial" panose="020B0604020202020204" pitchFamily="34" charset="0"/>
              </a:rPr>
              <a:t>́ </a:t>
            </a:r>
            <a:r>
              <a:rPr lang="es-ES" sz="1800" dirty="0" err="1">
                <a:effectLst/>
                <a:latin typeface="Arial" panose="020B0604020202020204" pitchFamily="34" charset="0"/>
              </a:rPr>
              <a:t>líneas</a:t>
            </a:r>
            <a:r>
              <a:rPr lang="es-ES" sz="1800" dirty="0">
                <a:effectLst/>
                <a:latin typeface="Arial" panose="020B0604020202020204" pitchFamily="34" charset="0"/>
              </a:rPr>
              <a:t> de </a:t>
            </a:r>
            <a:r>
              <a:rPr lang="es-ES" sz="1800" dirty="0" err="1">
                <a:effectLst/>
                <a:latin typeface="Arial" panose="020B0604020202020204" pitchFamily="34" charset="0"/>
              </a:rPr>
              <a:t>comunicación</a:t>
            </a:r>
            <a:r>
              <a:rPr lang="es-ES" sz="1800" dirty="0">
                <a:effectLst/>
                <a:latin typeface="Arial" panose="020B0604020202020204" pitchFamily="34" charset="0"/>
              </a:rPr>
              <a:t> con nodos de su propio nivel. </a:t>
            </a:r>
            <a:endParaRPr lang="es-ES" sz="800" dirty="0"/>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E519A3B7-4DA7-6A2B-7BCD-F37A0A4953EF}"/>
              </a:ext>
            </a:extLst>
          </p:cNvPr>
          <p:cNvPicPr>
            <a:picLocks noChangeAspect="1"/>
          </p:cNvPicPr>
          <p:nvPr/>
        </p:nvPicPr>
        <p:blipFill>
          <a:blip r:embed="rId2"/>
          <a:stretch>
            <a:fillRect/>
          </a:stretch>
        </p:blipFill>
        <p:spPr>
          <a:xfrm>
            <a:off x="4032250" y="4186052"/>
            <a:ext cx="4127500" cy="2374900"/>
          </a:xfrm>
          <a:prstGeom prst="rect">
            <a:avLst/>
          </a:prstGeom>
        </p:spPr>
      </p:pic>
    </p:spTree>
    <p:extLst>
      <p:ext uri="{BB962C8B-B14F-4D97-AF65-F5344CB8AC3E}">
        <p14:creationId xmlns:p14="http://schemas.microsoft.com/office/powerpoint/2010/main" val="2098490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ARBOL</a:t>
            </a:r>
          </a:p>
          <a:p>
            <a:r>
              <a:rPr lang="es-ES" sz="1800" dirty="0">
                <a:effectLst/>
                <a:latin typeface="Arial" panose="020B0604020202020204" pitchFamily="34" charset="0"/>
              </a:rPr>
              <a:t>En esta </a:t>
            </a:r>
            <a:r>
              <a:rPr lang="es-ES" sz="1800" dirty="0" err="1">
                <a:effectLst/>
                <a:latin typeface="Arial" panose="020B0604020202020204" pitchFamily="34" charset="0"/>
              </a:rPr>
              <a:t>topología</a:t>
            </a:r>
            <a:r>
              <a:rPr lang="es-ES" sz="1800" dirty="0">
                <a:effectLst/>
                <a:latin typeface="Arial" panose="020B0604020202020204" pitchFamily="34" charset="0"/>
              </a:rPr>
              <a:t>, cada nodo se encarga de la </a:t>
            </a:r>
            <a:r>
              <a:rPr lang="es-ES" sz="1800" dirty="0" err="1">
                <a:effectLst/>
                <a:latin typeface="Arial" panose="020B0604020202020204" pitchFamily="34" charset="0"/>
              </a:rPr>
              <a:t>comunicación</a:t>
            </a:r>
            <a:r>
              <a:rPr lang="es-ES" sz="1800" dirty="0">
                <a:effectLst/>
                <a:latin typeface="Arial" panose="020B0604020202020204" pitchFamily="34" charset="0"/>
              </a:rPr>
              <a:t> de sus nodos de nivel inferior. Al conjunto de un nodo y todos sus nodos conectados de niveles inferiores se le suele denominar “rama“. Cada rama puede considerarse como una </a:t>
            </a:r>
            <a:r>
              <a:rPr lang="es-ES" sz="1800" dirty="0" err="1">
                <a:effectLst/>
                <a:latin typeface="Arial" panose="020B0604020202020204" pitchFamily="34" charset="0"/>
              </a:rPr>
              <a:t>pequeña</a:t>
            </a:r>
            <a:r>
              <a:rPr lang="es-ES" sz="1800" dirty="0">
                <a:effectLst/>
                <a:latin typeface="Arial" panose="020B0604020202020204" pitchFamily="34" charset="0"/>
              </a:rPr>
              <a:t> subred independiente capaz de administrar todas las comunicaciones que afecten a sus nodos. </a:t>
            </a:r>
            <a:endParaRPr lang="es-ES" sz="1400" dirty="0"/>
          </a:p>
          <a:p>
            <a:r>
              <a:rPr lang="es-ES" sz="1800" dirty="0">
                <a:effectLst/>
                <a:latin typeface="Arial" panose="020B0604020202020204" pitchFamily="34" charset="0"/>
              </a:rPr>
              <a:t>La estructura en </a:t>
            </a:r>
            <a:r>
              <a:rPr lang="es-ES" sz="1800" dirty="0" err="1">
                <a:effectLst/>
                <a:latin typeface="Arial" panose="020B0604020202020204" pitchFamily="34" charset="0"/>
              </a:rPr>
              <a:t>árbol</a:t>
            </a:r>
            <a:r>
              <a:rPr lang="es-ES" sz="1800" dirty="0">
                <a:effectLst/>
                <a:latin typeface="Arial" panose="020B0604020202020204" pitchFamily="34" charset="0"/>
              </a:rPr>
              <a:t> proporciona una forma de </a:t>
            </a:r>
            <a:r>
              <a:rPr lang="es-ES" sz="1800" dirty="0" err="1">
                <a:effectLst/>
                <a:latin typeface="Arial" panose="020B0604020202020204" pitchFamily="34" charset="0"/>
              </a:rPr>
              <a:t>comunicación</a:t>
            </a:r>
            <a:r>
              <a:rPr lang="es-ES" sz="1800" dirty="0">
                <a:effectLst/>
                <a:latin typeface="Arial" panose="020B0604020202020204" pitchFamily="34" charset="0"/>
              </a:rPr>
              <a:t> que minimiza el </a:t>
            </a:r>
            <a:r>
              <a:rPr lang="es-ES" sz="1800" dirty="0" err="1">
                <a:effectLst/>
                <a:latin typeface="Arial" panose="020B0604020202020204" pitchFamily="34" charset="0"/>
              </a:rPr>
              <a:t>número</a:t>
            </a:r>
            <a:r>
              <a:rPr lang="es-ES" sz="1800" dirty="0">
                <a:effectLst/>
                <a:latin typeface="Arial" panose="020B0604020202020204" pitchFamily="34" charset="0"/>
              </a:rPr>
              <a:t> de nodos intermedios que es preciso utilizar para llegar al nodo con el que queremos comunicarnos, lo que es especialmente interesante en redes muy extensas. </a:t>
            </a:r>
            <a:endParaRPr lang="es-ES" sz="1400" dirty="0"/>
          </a:p>
          <a:p>
            <a:r>
              <a:rPr lang="es-ES" sz="1800" dirty="0">
                <a:effectLst/>
                <a:latin typeface="Arial" panose="020B0604020202020204" pitchFamily="34" charset="0"/>
              </a:rPr>
              <a:t>El nodo </a:t>
            </a:r>
            <a:r>
              <a:rPr lang="es-ES" sz="1800" dirty="0" err="1">
                <a:effectLst/>
                <a:latin typeface="Arial" panose="020B0604020202020204" pitchFamily="34" charset="0"/>
              </a:rPr>
              <a:t>raíz</a:t>
            </a:r>
            <a:r>
              <a:rPr lang="es-ES" sz="1800" dirty="0">
                <a:effectLst/>
                <a:latin typeface="Arial" panose="020B0604020202020204" pitchFamily="34" charset="0"/>
              </a:rPr>
              <a:t> </a:t>
            </a:r>
            <a:r>
              <a:rPr lang="es-ES" sz="1800" dirty="0" err="1">
                <a:effectLst/>
                <a:latin typeface="Arial" panose="020B0604020202020204" pitchFamily="34" charset="0"/>
              </a:rPr>
              <a:t>controlaría</a:t>
            </a:r>
            <a:r>
              <a:rPr lang="es-ES" sz="1800" dirty="0">
                <a:effectLst/>
                <a:latin typeface="Arial" panose="020B0604020202020204" pitchFamily="34" charset="0"/>
              </a:rPr>
              <a:t> todo el </a:t>
            </a:r>
            <a:r>
              <a:rPr lang="es-ES" sz="1800" dirty="0" err="1">
                <a:effectLst/>
                <a:latin typeface="Arial" panose="020B0604020202020204" pitchFamily="34" charset="0"/>
              </a:rPr>
              <a:t>tráfico</a:t>
            </a:r>
            <a:r>
              <a:rPr lang="es-ES" sz="1800" dirty="0">
                <a:effectLst/>
                <a:latin typeface="Arial" panose="020B0604020202020204" pitchFamily="34" charset="0"/>
              </a:rPr>
              <a:t> de datos entre todas las ramas a las que está conectado, mientras que un nodo de </a:t>
            </a:r>
            <a:r>
              <a:rPr lang="es-ES" sz="1800" dirty="0" err="1">
                <a:effectLst/>
                <a:latin typeface="Arial" panose="020B0604020202020204" pitchFamily="34" charset="0"/>
              </a:rPr>
              <a:t>más</a:t>
            </a:r>
            <a:r>
              <a:rPr lang="es-ES" sz="1800" dirty="0">
                <a:effectLst/>
                <a:latin typeface="Arial" panose="020B0604020202020204" pitchFamily="34" charset="0"/>
              </a:rPr>
              <a:t> bajo nivel solo </a:t>
            </a:r>
            <a:r>
              <a:rPr lang="es-ES" sz="1800" dirty="0" err="1">
                <a:effectLst/>
                <a:latin typeface="Arial" panose="020B0604020202020204" pitchFamily="34" charset="0"/>
              </a:rPr>
              <a:t>controlaría</a:t>
            </a:r>
            <a:r>
              <a:rPr lang="es-ES" sz="1800" dirty="0">
                <a:effectLst/>
                <a:latin typeface="Arial" panose="020B0604020202020204" pitchFamily="34" charset="0"/>
              </a:rPr>
              <a:t> las comunicaciones de las estaciones directamente conectadas a </a:t>
            </a:r>
            <a:r>
              <a:rPr lang="es-ES" sz="1800" dirty="0" err="1">
                <a:effectLst/>
                <a:latin typeface="Arial" panose="020B0604020202020204" pitchFamily="34" charset="0"/>
              </a:rPr>
              <a:t>él</a:t>
            </a:r>
            <a:r>
              <a:rPr lang="es-ES" sz="1800" dirty="0">
                <a:effectLst/>
                <a:latin typeface="Arial" panose="020B0604020202020204" pitchFamily="34" charset="0"/>
              </a:rPr>
              <a:t>. Todo ello permite un gran control de todas las comunicaciones, permitiendo avanzadas funciones de </a:t>
            </a:r>
            <a:r>
              <a:rPr lang="es-ES" sz="1800" dirty="0" err="1">
                <a:effectLst/>
                <a:latin typeface="Arial" panose="020B0604020202020204" pitchFamily="34" charset="0"/>
              </a:rPr>
              <a:t>gestión</a:t>
            </a:r>
            <a:r>
              <a:rPr lang="es-ES" sz="1800" dirty="0">
                <a:effectLst/>
                <a:latin typeface="Arial" panose="020B0604020202020204" pitchFamily="34" charset="0"/>
              </a:rPr>
              <a:t> y </a:t>
            </a:r>
            <a:r>
              <a:rPr lang="es-ES" sz="1800" dirty="0" err="1">
                <a:effectLst/>
                <a:latin typeface="Arial" panose="020B0604020202020204" pitchFamily="34" charset="0"/>
              </a:rPr>
              <a:t>monitorización</a:t>
            </a:r>
            <a:r>
              <a:rPr lang="es-ES" sz="1800" dirty="0">
                <a:effectLst/>
                <a:latin typeface="Arial" panose="020B0604020202020204" pitchFamily="34" charset="0"/>
              </a:rPr>
              <a:t>. </a:t>
            </a:r>
            <a:endParaRPr lang="es-ES" sz="1400" dirty="0"/>
          </a:p>
          <a:p>
            <a:endParaRPr lang="es-ES" sz="1800" b="1" u="sng" dirty="0">
              <a:solidFill>
                <a:srgbClr val="FFFF00"/>
              </a:solidFill>
              <a:latin typeface="Arial" panose="020B0604020202020204" pitchFamily="34" charset="0"/>
            </a:endParaRPr>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88808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p:txBody>
          <a:bodyPr/>
          <a:lstStyle/>
          <a:p>
            <a:r>
              <a:rPr lang="es-ES" dirty="0"/>
              <a:t>2. Redes de </a:t>
            </a:r>
            <a:r>
              <a:rPr lang="es-ES" dirty="0" err="1"/>
              <a:t>comunicacióN</a:t>
            </a:r>
            <a:endParaRPr lang="es-ES" dirty="0"/>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dirty="0">
                <a:effectLst/>
                <a:latin typeface="Arial" panose="020B0604020202020204" pitchFamily="34" charset="0"/>
              </a:rPr>
              <a:t>2.2. </a:t>
            </a:r>
            <a:r>
              <a:rPr lang="es-ES" sz="1800" u="sng" dirty="0">
                <a:latin typeface="Arial" panose="020B0604020202020204" pitchFamily="34" charset="0"/>
              </a:rPr>
              <a:t>REDES DE COMUNICACIONES</a:t>
            </a:r>
          </a:p>
          <a:p>
            <a:r>
              <a:rPr lang="es-ES" sz="1800" dirty="0">
                <a:effectLst/>
                <a:latin typeface="Arial" panose="020B0604020202020204" pitchFamily="34" charset="0"/>
              </a:rPr>
              <a:t>En las redes de ordenadores, las </a:t>
            </a:r>
            <a:r>
              <a:rPr lang="es-ES" sz="1800" dirty="0">
                <a:effectLst/>
                <a:latin typeface="Arial,Bold"/>
              </a:rPr>
              <a:t>estaciones </a:t>
            </a:r>
            <a:r>
              <a:rPr lang="es-ES" sz="1800" dirty="0">
                <a:effectLst/>
                <a:latin typeface="Arial" panose="020B0604020202020204" pitchFamily="34" charset="0"/>
              </a:rPr>
              <a:t>son equipos terminales de datos o </a:t>
            </a:r>
            <a:r>
              <a:rPr lang="es-ES" sz="1800" dirty="0">
                <a:effectLst/>
                <a:latin typeface="Arial,Bold"/>
              </a:rPr>
              <a:t>sistemas </a:t>
            </a:r>
            <a:r>
              <a:rPr lang="es-ES" sz="1800" dirty="0" err="1">
                <a:effectLst/>
                <a:latin typeface="Arial,Bold"/>
              </a:rPr>
              <a:t>huésped</a:t>
            </a:r>
            <a:r>
              <a:rPr lang="es-ES" sz="1800" dirty="0">
                <a:effectLst/>
                <a:latin typeface="Arial,Bold"/>
              </a:rPr>
              <a:t> </a:t>
            </a:r>
            <a:r>
              <a:rPr lang="es-ES" sz="1800" dirty="0">
                <a:effectLst/>
                <a:latin typeface="Arial" panose="020B0604020202020204" pitchFamily="34" charset="0"/>
              </a:rPr>
              <a:t>(</a:t>
            </a:r>
            <a:r>
              <a:rPr lang="es-ES" sz="1800" dirty="0">
                <a:effectLst/>
                <a:latin typeface="Arial,BoldItalic"/>
              </a:rPr>
              <a:t>host </a:t>
            </a:r>
            <a:r>
              <a:rPr lang="es-ES" sz="1800" dirty="0" err="1">
                <a:effectLst/>
                <a:latin typeface="Arial,Italic"/>
              </a:rPr>
              <a:t>systems</a:t>
            </a:r>
            <a:r>
              <a:rPr lang="es-ES" sz="1800" dirty="0">
                <a:effectLst/>
                <a:latin typeface="Arial" panose="020B0604020202020204" pitchFamily="34" charset="0"/>
              </a:rPr>
              <a:t>) o, sencillamente, </a:t>
            </a:r>
            <a:r>
              <a:rPr lang="es-ES" sz="1800" dirty="0">
                <a:effectLst/>
                <a:latin typeface="Arial,Bold"/>
              </a:rPr>
              <a:t>terminales</a:t>
            </a:r>
            <a:r>
              <a:rPr lang="es-ES" sz="1800" dirty="0">
                <a:effectLst/>
                <a:latin typeface="Arial" panose="020B0604020202020204" pitchFamily="34" charset="0"/>
              </a:rPr>
              <a:t>. </a:t>
            </a:r>
            <a:endParaRPr lang="es-ES" sz="1400" dirty="0">
              <a:effectLst/>
            </a:endParaRPr>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A5555B61-4FEB-7E4F-DC09-785490FCFE8E}"/>
              </a:ext>
            </a:extLst>
          </p:cNvPr>
          <p:cNvPicPr>
            <a:picLocks noChangeAspect="1"/>
          </p:cNvPicPr>
          <p:nvPr/>
        </p:nvPicPr>
        <p:blipFill>
          <a:blip r:embed="rId2"/>
          <a:stretch>
            <a:fillRect/>
          </a:stretch>
        </p:blipFill>
        <p:spPr>
          <a:xfrm>
            <a:off x="2208212" y="3317007"/>
            <a:ext cx="7772400" cy="1654959"/>
          </a:xfrm>
          <a:prstGeom prst="rect">
            <a:avLst/>
          </a:prstGeom>
        </p:spPr>
      </p:pic>
    </p:spTree>
    <p:extLst>
      <p:ext uri="{BB962C8B-B14F-4D97-AF65-F5344CB8AC3E}">
        <p14:creationId xmlns:p14="http://schemas.microsoft.com/office/powerpoint/2010/main" val="566644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ARBOL</a:t>
            </a:r>
          </a:p>
          <a:p>
            <a:r>
              <a:rPr lang="es-ES" sz="1800" dirty="0">
                <a:effectLst/>
                <a:latin typeface="Arial" panose="020B0604020202020204" pitchFamily="34" charset="0"/>
              </a:rPr>
              <a:t>Pero esta </a:t>
            </a:r>
            <a:r>
              <a:rPr lang="es-ES" sz="1800" dirty="0" err="1">
                <a:effectLst/>
                <a:latin typeface="Arial" panose="020B0604020202020204" pitchFamily="34" charset="0"/>
              </a:rPr>
              <a:t>topología</a:t>
            </a:r>
            <a:r>
              <a:rPr lang="es-ES" sz="1800" dirty="0">
                <a:effectLst/>
                <a:latin typeface="Arial" panose="020B0604020202020204" pitchFamily="34" charset="0"/>
              </a:rPr>
              <a:t> </a:t>
            </a:r>
            <a:r>
              <a:rPr lang="es-ES" sz="1800" dirty="0" err="1">
                <a:effectLst/>
                <a:latin typeface="Arial" panose="020B0604020202020204" pitchFamily="34" charset="0"/>
              </a:rPr>
              <a:t>también</a:t>
            </a:r>
            <a:r>
              <a:rPr lang="es-ES" sz="1800" dirty="0">
                <a:effectLst/>
                <a:latin typeface="Arial" panose="020B0604020202020204" pitchFamily="34" charset="0"/>
              </a:rPr>
              <a:t> tiene sus desventajas. En primer lugar nos encontramos que las tareas de </a:t>
            </a:r>
            <a:r>
              <a:rPr lang="es-ES" sz="1800" dirty="0" err="1">
                <a:effectLst/>
                <a:latin typeface="Arial" panose="020B0604020202020204" pitchFamily="34" charset="0"/>
              </a:rPr>
              <a:t>reenvío</a:t>
            </a:r>
            <a:r>
              <a:rPr lang="es-ES" sz="1800" dirty="0">
                <a:effectLst/>
                <a:latin typeface="Arial" panose="020B0604020202020204" pitchFamily="34" charset="0"/>
              </a:rPr>
              <a:t> de </a:t>
            </a:r>
            <a:r>
              <a:rPr lang="es-ES" sz="1800" dirty="0" err="1">
                <a:effectLst/>
                <a:latin typeface="Arial" panose="020B0604020202020204" pitchFamily="34" charset="0"/>
              </a:rPr>
              <a:t>información</a:t>
            </a:r>
            <a:r>
              <a:rPr lang="es-ES" sz="1800" dirty="0">
                <a:effectLst/>
                <a:latin typeface="Arial" panose="020B0604020202020204" pitchFamily="34" charset="0"/>
              </a:rPr>
              <a:t> y control de las comunicaciones son </a:t>
            </a:r>
            <a:r>
              <a:rPr lang="es-ES" sz="1800" dirty="0" err="1">
                <a:effectLst/>
                <a:latin typeface="Arial" panose="020B0604020202020204" pitchFamily="34" charset="0"/>
              </a:rPr>
              <a:t>más</a:t>
            </a:r>
            <a:r>
              <a:rPr lang="es-ES" sz="1800" dirty="0">
                <a:effectLst/>
                <a:latin typeface="Arial" panose="020B0604020202020204" pitchFamily="34" charset="0"/>
              </a:rPr>
              <a:t> complejas conforme subimos de nivel, llegando al punto en que el nodo </a:t>
            </a:r>
            <a:r>
              <a:rPr lang="es-ES" sz="1800" dirty="0" err="1">
                <a:effectLst/>
                <a:latin typeface="Arial" panose="020B0604020202020204" pitchFamily="34" charset="0"/>
              </a:rPr>
              <a:t>raíz</a:t>
            </a:r>
            <a:r>
              <a:rPr lang="es-ES" sz="1800" dirty="0">
                <a:effectLst/>
                <a:latin typeface="Arial" panose="020B0604020202020204" pitchFamily="34" charset="0"/>
              </a:rPr>
              <a:t> debe ser extraordinariamente complejo y potente para poder llevar a cabo sus funciones. Cuanto </a:t>
            </a:r>
            <a:r>
              <a:rPr lang="es-ES" sz="1800" dirty="0" err="1">
                <a:effectLst/>
                <a:latin typeface="Arial" panose="020B0604020202020204" pitchFamily="34" charset="0"/>
              </a:rPr>
              <a:t>más</a:t>
            </a:r>
            <a:r>
              <a:rPr lang="es-ES" sz="1800" dirty="0">
                <a:effectLst/>
                <a:latin typeface="Arial" panose="020B0604020202020204" pitchFamily="34" charset="0"/>
              </a:rPr>
              <a:t> alto es el nivel de un nodo de la red, </a:t>
            </a:r>
            <a:r>
              <a:rPr lang="es-ES" sz="1800" dirty="0" err="1">
                <a:effectLst/>
                <a:latin typeface="Arial" panose="020B0604020202020204" pitchFamily="34" charset="0"/>
              </a:rPr>
              <a:t>más</a:t>
            </a:r>
            <a:r>
              <a:rPr lang="es-ES" sz="1800" dirty="0">
                <a:effectLst/>
                <a:latin typeface="Arial" panose="020B0604020202020204" pitchFamily="34" charset="0"/>
              </a:rPr>
              <a:t> </a:t>
            </a:r>
            <a:r>
              <a:rPr lang="es-ES" sz="1800" dirty="0" err="1">
                <a:effectLst/>
                <a:latin typeface="Arial" panose="020B0604020202020204" pitchFamily="34" charset="0"/>
              </a:rPr>
              <a:t>información</a:t>
            </a:r>
            <a:r>
              <a:rPr lang="es-ES" sz="1800" dirty="0">
                <a:effectLst/>
                <a:latin typeface="Arial" panose="020B0604020202020204" pitchFamily="34" charset="0"/>
              </a:rPr>
              <a:t> debe manejar y por tanto resulta </a:t>
            </a:r>
            <a:r>
              <a:rPr lang="es-ES" sz="1800" dirty="0" err="1">
                <a:effectLst/>
                <a:latin typeface="Arial" panose="020B0604020202020204" pitchFamily="34" charset="0"/>
              </a:rPr>
              <a:t>más</a:t>
            </a:r>
            <a:r>
              <a:rPr lang="es-ES" sz="1800" dirty="0">
                <a:effectLst/>
                <a:latin typeface="Arial" panose="020B0604020202020204" pitchFamily="34" charset="0"/>
              </a:rPr>
              <a:t> caro </a:t>
            </a:r>
            <a:endParaRPr lang="es-ES" sz="1400" dirty="0"/>
          </a:p>
          <a:p>
            <a:r>
              <a:rPr lang="es-ES" sz="1800" dirty="0" err="1">
                <a:effectLst/>
                <a:latin typeface="Arial" panose="020B0604020202020204" pitchFamily="34" charset="0"/>
              </a:rPr>
              <a:t>Además</a:t>
            </a:r>
            <a:r>
              <a:rPr lang="es-ES" sz="1800" dirty="0">
                <a:effectLst/>
                <a:latin typeface="Arial" panose="020B0604020202020204" pitchFamily="34" charset="0"/>
              </a:rPr>
              <a:t>, los nodos </a:t>
            </a:r>
            <a:r>
              <a:rPr lang="es-ES" sz="1800" dirty="0" err="1">
                <a:effectLst/>
                <a:latin typeface="Arial" panose="020B0604020202020204" pitchFamily="34" charset="0"/>
              </a:rPr>
              <a:t>más</a:t>
            </a:r>
            <a:r>
              <a:rPr lang="es-ES" sz="1800" dirty="0">
                <a:effectLst/>
                <a:latin typeface="Arial" panose="020B0604020202020204" pitchFamily="34" charset="0"/>
              </a:rPr>
              <a:t> altos, y especialmente la </a:t>
            </a:r>
            <a:r>
              <a:rPr lang="es-ES" sz="1800" dirty="0" err="1">
                <a:effectLst/>
                <a:latin typeface="Arial" panose="020B0604020202020204" pitchFamily="34" charset="0"/>
              </a:rPr>
              <a:t>raíz</a:t>
            </a:r>
            <a:r>
              <a:rPr lang="es-ES" sz="1800" dirty="0">
                <a:effectLst/>
                <a:latin typeface="Arial" panose="020B0604020202020204" pitchFamily="34" charset="0"/>
              </a:rPr>
              <a:t> deben ser muy fiables, ya que un fallo </a:t>
            </a:r>
            <a:r>
              <a:rPr lang="es-ES" sz="1800" dirty="0" err="1">
                <a:effectLst/>
                <a:latin typeface="Arial" panose="020B0604020202020204" pitchFamily="34" charset="0"/>
              </a:rPr>
              <a:t>dejaría</a:t>
            </a:r>
            <a:r>
              <a:rPr lang="es-ES" sz="1800" dirty="0">
                <a:effectLst/>
                <a:latin typeface="Arial" panose="020B0604020202020204" pitchFamily="34" charset="0"/>
              </a:rPr>
              <a:t> sin posibilidad de </a:t>
            </a:r>
            <a:r>
              <a:rPr lang="es-ES" sz="1800" dirty="0" err="1">
                <a:effectLst/>
                <a:latin typeface="Arial" panose="020B0604020202020204" pitchFamily="34" charset="0"/>
              </a:rPr>
              <a:t>comunicación</a:t>
            </a:r>
            <a:r>
              <a:rPr lang="es-ES" sz="1800" dirty="0">
                <a:effectLst/>
                <a:latin typeface="Arial" panose="020B0604020202020204" pitchFamily="34" charset="0"/>
              </a:rPr>
              <a:t> a amplias zonas de la red. </a:t>
            </a:r>
            <a:endParaRPr lang="es-ES" sz="1400" dirty="0"/>
          </a:p>
          <a:p>
            <a:endParaRPr lang="es-ES" sz="1800" b="1" u="sng" dirty="0">
              <a:solidFill>
                <a:srgbClr val="FFFF00"/>
              </a:solidFill>
              <a:latin typeface="Arial" panose="020B0604020202020204" pitchFamily="34" charset="0"/>
            </a:endParaRPr>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446318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ARBOL</a:t>
            </a:r>
          </a:p>
          <a:p>
            <a:r>
              <a:rPr lang="es-ES" sz="1800" dirty="0">
                <a:effectLst/>
                <a:latin typeface="Arial" panose="020B0604020202020204" pitchFamily="34" charset="0"/>
              </a:rPr>
              <a:t>El ejemplo </a:t>
            </a:r>
            <a:r>
              <a:rPr lang="es-ES" sz="1800" dirty="0" err="1">
                <a:effectLst/>
                <a:latin typeface="Arial" panose="020B0604020202020204" pitchFamily="34" charset="0"/>
              </a:rPr>
              <a:t>típico</a:t>
            </a:r>
            <a:r>
              <a:rPr lang="es-ES" sz="1800" dirty="0">
                <a:effectLst/>
                <a:latin typeface="Arial" panose="020B0604020202020204" pitchFamily="34" charset="0"/>
              </a:rPr>
              <a:t> de este tipo de redes consiste en la red de </a:t>
            </a:r>
            <a:r>
              <a:rPr lang="es-ES" sz="1800" dirty="0" err="1">
                <a:effectLst/>
                <a:latin typeface="Arial" panose="020B0604020202020204" pitchFamily="34" charset="0"/>
              </a:rPr>
              <a:t>telefonía</a:t>
            </a:r>
            <a:r>
              <a:rPr lang="es-ES" sz="1800" dirty="0">
                <a:effectLst/>
                <a:latin typeface="Arial" panose="020B0604020202020204" pitchFamily="34" charset="0"/>
              </a:rPr>
              <a:t> conmutada que todos conocemos y hemos utilizado: Los </a:t>
            </a:r>
            <a:r>
              <a:rPr lang="es-ES" sz="1800" dirty="0" err="1">
                <a:effectLst/>
                <a:latin typeface="Arial" panose="020B0604020202020204" pitchFamily="34" charset="0"/>
              </a:rPr>
              <a:t>teléfonos</a:t>
            </a:r>
            <a:r>
              <a:rPr lang="es-ES" sz="1800" dirty="0">
                <a:effectLst/>
                <a:latin typeface="Arial" panose="020B0604020202020204" pitchFamily="34" charset="0"/>
              </a:rPr>
              <a:t> se conectan a una centralita local, las centralitas locales de la ciudad se interconectan en una centralita de la ciudad y </a:t>
            </a:r>
            <a:r>
              <a:rPr lang="es-ES" sz="1800" dirty="0" err="1">
                <a:effectLst/>
                <a:latin typeface="Arial" panose="020B0604020202020204" pitchFamily="34" charset="0"/>
              </a:rPr>
              <a:t>ésta</a:t>
            </a:r>
            <a:r>
              <a:rPr lang="es-ES" sz="1800" dirty="0">
                <a:effectLst/>
                <a:latin typeface="Arial" panose="020B0604020202020204" pitchFamily="34" charset="0"/>
              </a:rPr>
              <a:t> a su vez a una centralita de </a:t>
            </a:r>
            <a:r>
              <a:rPr lang="es-ES" sz="1800" dirty="0" err="1">
                <a:effectLst/>
                <a:latin typeface="Arial" panose="020B0604020202020204" pitchFamily="34" charset="0"/>
              </a:rPr>
              <a:t>área</a:t>
            </a:r>
            <a:r>
              <a:rPr lang="es-ES" sz="1800" dirty="0">
                <a:effectLst/>
                <a:latin typeface="Arial" panose="020B0604020202020204" pitchFamily="34" charset="0"/>
              </a:rPr>
              <a:t> y </a:t>
            </a:r>
            <a:r>
              <a:rPr lang="es-ES" sz="1800" dirty="0" err="1">
                <a:effectLst/>
                <a:latin typeface="Arial" panose="020B0604020202020204" pitchFamily="34" charset="0"/>
              </a:rPr>
              <a:t>asi</a:t>
            </a:r>
            <a:r>
              <a:rPr lang="es-ES" sz="1800" dirty="0">
                <a:effectLst/>
                <a:latin typeface="Arial" panose="020B0604020202020204" pitchFamily="34" charset="0"/>
              </a:rPr>
              <a:t>́ hasta que llegamos al nodo central. </a:t>
            </a:r>
            <a:endParaRPr lang="es-ES" sz="1400" dirty="0"/>
          </a:p>
          <a:p>
            <a:r>
              <a:rPr lang="es-ES" sz="1800" dirty="0">
                <a:effectLst/>
                <a:latin typeface="Arial" panose="020B0604020202020204" pitchFamily="34" charset="0"/>
              </a:rPr>
              <a:t>Si realizamos una llamada a un abonado que viva cerca de nuestra vivienda, la llamada posiblemente </a:t>
            </a:r>
            <a:r>
              <a:rPr lang="es-ES" sz="1800" dirty="0" err="1">
                <a:effectLst/>
                <a:latin typeface="Arial" panose="020B0604020202020204" pitchFamily="34" charset="0"/>
              </a:rPr>
              <a:t>sera</a:t>
            </a:r>
            <a:r>
              <a:rPr lang="es-ES" sz="1800" dirty="0">
                <a:effectLst/>
                <a:latin typeface="Arial" panose="020B0604020202020204" pitchFamily="34" charset="0"/>
              </a:rPr>
              <a:t>́ encaminada a </a:t>
            </a:r>
            <a:r>
              <a:rPr lang="es-ES" sz="1800" dirty="0" err="1">
                <a:effectLst/>
                <a:latin typeface="Arial" panose="020B0604020202020204" pitchFamily="34" charset="0"/>
              </a:rPr>
              <a:t>través</a:t>
            </a:r>
            <a:r>
              <a:rPr lang="es-ES" sz="1800" dirty="0">
                <a:effectLst/>
                <a:latin typeface="Arial" panose="020B0604020202020204" pitchFamily="34" charset="0"/>
              </a:rPr>
              <a:t> de nuestra centralita local, o como mucho pasando por la centralita de la ciudad. Cuanto </a:t>
            </a:r>
            <a:r>
              <a:rPr lang="es-ES" sz="1800" dirty="0" err="1">
                <a:effectLst/>
                <a:latin typeface="Arial" panose="020B0604020202020204" pitchFamily="34" charset="0"/>
              </a:rPr>
              <a:t>más</a:t>
            </a:r>
            <a:r>
              <a:rPr lang="es-ES" sz="1800" dirty="0">
                <a:effectLst/>
                <a:latin typeface="Arial" panose="020B0604020202020204" pitchFamily="34" charset="0"/>
              </a:rPr>
              <a:t> lejano se encuentre nuestro interlocutor, </a:t>
            </a:r>
            <a:r>
              <a:rPr lang="es-ES" sz="1800" dirty="0" err="1">
                <a:effectLst/>
                <a:latin typeface="Arial" panose="020B0604020202020204" pitchFamily="34" charset="0"/>
              </a:rPr>
              <a:t>más</a:t>
            </a:r>
            <a:r>
              <a:rPr lang="es-ES" sz="1800" dirty="0">
                <a:effectLst/>
                <a:latin typeface="Arial" panose="020B0604020202020204" pitchFamily="34" charset="0"/>
              </a:rPr>
              <a:t> centralitas se ven involucradas en la </a:t>
            </a:r>
            <a:r>
              <a:rPr lang="es-ES" sz="1800" dirty="0" err="1">
                <a:effectLst/>
                <a:latin typeface="Arial" panose="020B0604020202020204" pitchFamily="34" charset="0"/>
              </a:rPr>
              <a:t>comunicación</a:t>
            </a:r>
            <a:r>
              <a:rPr lang="es-ES" sz="1800" dirty="0">
                <a:effectLst/>
                <a:latin typeface="Arial" panose="020B0604020202020204" pitchFamily="34" charset="0"/>
              </a:rPr>
              <a:t> y </a:t>
            </a:r>
            <a:r>
              <a:rPr lang="es-ES" sz="1800" dirty="0" err="1">
                <a:effectLst/>
                <a:latin typeface="Arial" panose="020B0604020202020204" pitchFamily="34" charset="0"/>
              </a:rPr>
              <a:t>más</a:t>
            </a:r>
            <a:r>
              <a:rPr lang="es-ES" sz="1800" dirty="0">
                <a:effectLst/>
                <a:latin typeface="Arial" panose="020B0604020202020204" pitchFamily="34" charset="0"/>
              </a:rPr>
              <a:t> costos presenta para la operadora de comunicaciones. </a:t>
            </a:r>
            <a:r>
              <a:rPr lang="es-ES" sz="1800" dirty="0" err="1">
                <a:effectLst/>
                <a:latin typeface="Arial" panose="020B0604020202020204" pitchFamily="34" charset="0"/>
              </a:rPr>
              <a:t>Éste</a:t>
            </a:r>
            <a:r>
              <a:rPr lang="es-ES" sz="1800" dirty="0">
                <a:effectLst/>
                <a:latin typeface="Arial" panose="020B0604020202020204" pitchFamily="34" charset="0"/>
              </a:rPr>
              <a:t> es el motivo de la </a:t>
            </a:r>
            <a:r>
              <a:rPr lang="es-ES" sz="1800" dirty="0" err="1">
                <a:effectLst/>
                <a:latin typeface="Arial" panose="020B0604020202020204" pitchFamily="34" charset="0"/>
              </a:rPr>
              <a:t>tarificación</a:t>
            </a:r>
            <a:r>
              <a:rPr lang="es-ES" sz="1800" dirty="0">
                <a:effectLst/>
                <a:latin typeface="Arial" panose="020B0604020202020204" pitchFamily="34" charset="0"/>
              </a:rPr>
              <a:t> de llamadas en </a:t>
            </a:r>
            <a:r>
              <a:rPr lang="es-ES" sz="1800" dirty="0" err="1">
                <a:effectLst/>
                <a:latin typeface="Arial" panose="020B0604020202020204" pitchFamily="34" charset="0"/>
              </a:rPr>
              <a:t>función</a:t>
            </a:r>
            <a:r>
              <a:rPr lang="es-ES" sz="1800" dirty="0">
                <a:effectLst/>
                <a:latin typeface="Arial" panose="020B0604020202020204" pitchFamily="34" charset="0"/>
              </a:rPr>
              <a:t> de la distancia. </a:t>
            </a:r>
            <a:endParaRPr lang="es-ES" sz="1400" dirty="0"/>
          </a:p>
          <a:p>
            <a:endParaRPr lang="es-ES" sz="1800" b="1" u="sng" dirty="0">
              <a:solidFill>
                <a:srgbClr val="FFFF00"/>
              </a:solidFill>
              <a:latin typeface="Arial" panose="020B0604020202020204" pitchFamily="34" charset="0"/>
            </a:endParaRPr>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9512753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I</a:t>
            </a:r>
            <a:r>
              <a:rPr lang="es-ES" sz="1800" b="1" u="sng" dirty="0">
                <a:solidFill>
                  <a:srgbClr val="FFFF00"/>
                </a:solidFill>
                <a:latin typeface="Arial" panose="020B0604020202020204" pitchFamily="34" charset="0"/>
              </a:rPr>
              <a:t>NTERCONEXION TOTAL</a:t>
            </a:r>
          </a:p>
          <a:p>
            <a:r>
              <a:rPr lang="es-ES" sz="1800" dirty="0">
                <a:effectLst/>
                <a:latin typeface="Arial" panose="020B0604020202020204" pitchFamily="34" charset="0"/>
              </a:rPr>
              <a:t>En esta </a:t>
            </a:r>
            <a:r>
              <a:rPr lang="es-ES" sz="1800" dirty="0" err="1">
                <a:effectLst/>
                <a:latin typeface="Arial" panose="020B0604020202020204" pitchFamily="34" charset="0"/>
              </a:rPr>
              <a:t>topología</a:t>
            </a:r>
            <a:r>
              <a:rPr lang="es-ES" sz="1800" dirty="0">
                <a:effectLst/>
                <a:latin typeface="Arial" panose="020B0604020202020204" pitchFamily="34" charset="0"/>
              </a:rPr>
              <a:t>, cada </a:t>
            </a:r>
            <a:r>
              <a:rPr lang="es-ES" sz="1800" dirty="0" err="1">
                <a:effectLst/>
                <a:latin typeface="Arial" panose="020B0604020202020204" pitchFamily="34" charset="0"/>
              </a:rPr>
              <a:t>estación</a:t>
            </a:r>
            <a:r>
              <a:rPr lang="es-ES" sz="1800" dirty="0">
                <a:effectLst/>
                <a:latin typeface="Arial" panose="020B0604020202020204" pitchFamily="34" charset="0"/>
              </a:rPr>
              <a:t> dispone de una </a:t>
            </a:r>
            <a:r>
              <a:rPr lang="es-ES" sz="1800" dirty="0" err="1">
                <a:effectLst/>
                <a:latin typeface="Arial" panose="020B0604020202020204" pitchFamily="34" charset="0"/>
              </a:rPr>
              <a:t>línea</a:t>
            </a:r>
            <a:r>
              <a:rPr lang="es-ES" sz="1800" dirty="0">
                <a:effectLst/>
                <a:latin typeface="Arial" panose="020B0604020202020204" pitchFamily="34" charset="0"/>
              </a:rPr>
              <a:t> privada con cualquier otra </a:t>
            </a:r>
            <a:r>
              <a:rPr lang="es-ES" sz="1800" dirty="0" err="1">
                <a:effectLst/>
                <a:latin typeface="Arial" panose="020B0604020202020204" pitchFamily="34" charset="0"/>
              </a:rPr>
              <a:t>estación</a:t>
            </a:r>
            <a:r>
              <a:rPr lang="es-ES" sz="1800" dirty="0">
                <a:effectLst/>
                <a:latin typeface="Arial" panose="020B0604020202020204" pitchFamily="34" charset="0"/>
              </a:rPr>
              <a:t> con la que puede comunicarse: </a:t>
            </a:r>
            <a:endParaRPr lang="es-ES" sz="1400" dirty="0"/>
          </a:p>
          <a:p>
            <a:endParaRPr lang="es-ES" sz="1800" b="1" u="sng" dirty="0">
              <a:solidFill>
                <a:srgbClr val="FFFF00"/>
              </a:solidFill>
              <a:latin typeface="Arial" panose="020B0604020202020204" pitchFamily="34" charset="0"/>
            </a:endParaRPr>
          </a:p>
          <a:p>
            <a:endParaRPr lang="es-ES" sz="1000" dirty="0"/>
          </a:p>
          <a:p>
            <a:pPr marL="0" indent="0">
              <a:buNone/>
            </a:pPr>
            <a:endParaRPr lang="es-ES" sz="1100" dirty="0">
              <a:effectLst/>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r>
              <a:rPr lang="es-ES" sz="1800" dirty="0">
                <a:effectLst/>
                <a:latin typeface="Arial" panose="020B0604020202020204" pitchFamily="34" charset="0"/>
              </a:rPr>
              <a:t>No existe necesidad de reenviar </a:t>
            </a:r>
            <a:r>
              <a:rPr lang="es-ES" sz="1800" dirty="0" err="1">
                <a:effectLst/>
                <a:latin typeface="Arial" panose="020B0604020202020204" pitchFamily="34" charset="0"/>
              </a:rPr>
              <a:t>información</a:t>
            </a:r>
            <a:r>
              <a:rPr lang="es-ES" sz="1800" dirty="0">
                <a:effectLst/>
                <a:latin typeface="Arial" panose="020B0604020202020204" pitchFamily="34" charset="0"/>
              </a:rPr>
              <a:t> de un nodo a otro ya que todos pueden comunicarse entre sí de forma directa. La </a:t>
            </a:r>
            <a:r>
              <a:rPr lang="es-ES" sz="1800" dirty="0" err="1">
                <a:effectLst/>
                <a:latin typeface="Arial" panose="020B0604020202020204" pitchFamily="34" charset="0"/>
              </a:rPr>
              <a:t>caída</a:t>
            </a:r>
            <a:r>
              <a:rPr lang="es-ES" sz="1800" dirty="0">
                <a:effectLst/>
                <a:latin typeface="Arial" panose="020B0604020202020204" pitchFamily="34" charset="0"/>
              </a:rPr>
              <a:t> de una </a:t>
            </a:r>
            <a:r>
              <a:rPr lang="es-ES" sz="1800" dirty="0" err="1">
                <a:effectLst/>
                <a:latin typeface="Arial" panose="020B0604020202020204" pitchFamily="34" charset="0"/>
              </a:rPr>
              <a:t>línea</a:t>
            </a:r>
            <a:r>
              <a:rPr lang="es-ES" sz="1800" dirty="0">
                <a:effectLst/>
                <a:latin typeface="Arial" panose="020B0604020202020204" pitchFamily="34" charset="0"/>
              </a:rPr>
              <a:t> </a:t>
            </a:r>
            <a:r>
              <a:rPr lang="es-ES" sz="1800" dirty="0" err="1">
                <a:effectLst/>
                <a:latin typeface="Arial" panose="020B0604020202020204" pitchFamily="34" charset="0"/>
              </a:rPr>
              <a:t>sólo</a:t>
            </a:r>
            <a:r>
              <a:rPr lang="es-ES" sz="1800" dirty="0">
                <a:effectLst/>
                <a:latin typeface="Arial" panose="020B0604020202020204" pitchFamily="34" charset="0"/>
              </a:rPr>
              <a:t> afecta a la </a:t>
            </a:r>
            <a:r>
              <a:rPr lang="es-ES" sz="1800" dirty="0" err="1">
                <a:effectLst/>
                <a:latin typeface="Arial" panose="020B0604020202020204" pitchFamily="34" charset="0"/>
              </a:rPr>
              <a:t>comunicación</a:t>
            </a:r>
            <a:r>
              <a:rPr lang="es-ES" sz="1800" dirty="0">
                <a:effectLst/>
                <a:latin typeface="Arial" panose="020B0604020202020204" pitchFamily="34" charset="0"/>
              </a:rPr>
              <a:t> entre dos estaciones, y la </a:t>
            </a:r>
            <a:r>
              <a:rPr lang="es-ES" sz="1800" dirty="0" err="1">
                <a:effectLst/>
                <a:latin typeface="Arial" panose="020B0604020202020204" pitchFamily="34" charset="0"/>
              </a:rPr>
              <a:t>caída</a:t>
            </a:r>
            <a:r>
              <a:rPr lang="es-ES" sz="1800" dirty="0">
                <a:effectLst/>
                <a:latin typeface="Arial" panose="020B0604020202020204" pitchFamily="34" charset="0"/>
              </a:rPr>
              <a:t> de una </a:t>
            </a:r>
            <a:r>
              <a:rPr lang="es-ES" sz="1800" dirty="0" err="1">
                <a:effectLst/>
                <a:latin typeface="Arial" panose="020B0604020202020204" pitchFamily="34" charset="0"/>
              </a:rPr>
              <a:t>estación</a:t>
            </a:r>
            <a:r>
              <a:rPr lang="es-ES" sz="1800" dirty="0">
                <a:effectLst/>
                <a:latin typeface="Arial" panose="020B0604020202020204" pitchFamily="34" charset="0"/>
              </a:rPr>
              <a:t> o nodo no tiene ninguna </a:t>
            </a:r>
            <a:r>
              <a:rPr lang="es-ES" sz="1800" dirty="0" err="1">
                <a:effectLst/>
                <a:latin typeface="Arial" panose="020B0604020202020204" pitchFamily="34" charset="0"/>
              </a:rPr>
              <a:t>repercusión</a:t>
            </a:r>
            <a:r>
              <a:rPr lang="es-ES" sz="1800" dirty="0">
                <a:effectLst/>
                <a:latin typeface="Arial" panose="020B0604020202020204" pitchFamily="34" charset="0"/>
              </a:rPr>
              <a:t> para la red. Es el sistema de </a:t>
            </a:r>
            <a:r>
              <a:rPr lang="es-ES" sz="1800" dirty="0" err="1">
                <a:effectLst/>
                <a:latin typeface="Arial" panose="020B0604020202020204" pitchFamily="34" charset="0"/>
              </a:rPr>
              <a:t>comunicación</a:t>
            </a:r>
            <a:r>
              <a:rPr lang="es-ES" sz="1800" dirty="0">
                <a:effectLst/>
                <a:latin typeface="Arial" panose="020B0604020202020204" pitchFamily="34" charset="0"/>
              </a:rPr>
              <a:t> </a:t>
            </a:r>
            <a:r>
              <a:rPr lang="es-ES" sz="1800" dirty="0" err="1">
                <a:effectLst/>
                <a:latin typeface="Arial" panose="020B0604020202020204" pitchFamily="34" charset="0"/>
              </a:rPr>
              <a:t>más</a:t>
            </a:r>
            <a:r>
              <a:rPr lang="es-ES" sz="1800" dirty="0">
                <a:effectLst/>
                <a:latin typeface="Arial" panose="020B0604020202020204" pitchFamily="34" charset="0"/>
              </a:rPr>
              <a:t> simple y fiable. </a:t>
            </a:r>
            <a:endParaRPr lang="es-ES" sz="1400" dirty="0"/>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6465ED94-FBFA-6C3F-2272-291247ADDF14}"/>
              </a:ext>
            </a:extLst>
          </p:cNvPr>
          <p:cNvPicPr>
            <a:picLocks noChangeAspect="1"/>
          </p:cNvPicPr>
          <p:nvPr/>
        </p:nvPicPr>
        <p:blipFill>
          <a:blip r:embed="rId2"/>
          <a:stretch>
            <a:fillRect/>
          </a:stretch>
        </p:blipFill>
        <p:spPr>
          <a:xfrm>
            <a:off x="4329834" y="2645311"/>
            <a:ext cx="3532332" cy="2032449"/>
          </a:xfrm>
          <a:prstGeom prst="rect">
            <a:avLst/>
          </a:prstGeom>
        </p:spPr>
      </p:pic>
    </p:spTree>
    <p:extLst>
      <p:ext uri="{BB962C8B-B14F-4D97-AF65-F5344CB8AC3E}">
        <p14:creationId xmlns:p14="http://schemas.microsoft.com/office/powerpoint/2010/main" val="861750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IRREGULAR</a:t>
            </a:r>
          </a:p>
          <a:p>
            <a:r>
              <a:rPr lang="es-ES" sz="1800" dirty="0">
                <a:effectLst/>
                <a:latin typeface="Arial" panose="020B0604020202020204" pitchFamily="34" charset="0"/>
              </a:rPr>
              <a:t>En este tipo de </a:t>
            </a:r>
            <a:r>
              <a:rPr lang="es-ES" sz="1800" dirty="0" err="1">
                <a:effectLst/>
                <a:latin typeface="Arial" panose="020B0604020202020204" pitchFamily="34" charset="0"/>
              </a:rPr>
              <a:t>topologías</a:t>
            </a:r>
            <a:r>
              <a:rPr lang="es-ES" sz="1800" dirty="0">
                <a:effectLst/>
                <a:latin typeface="Arial" panose="020B0604020202020204" pitchFamily="34" charset="0"/>
              </a:rPr>
              <a:t>, cada nodo se conecta varios otros nodos sin restricciones. Cualquier nodo </a:t>
            </a:r>
            <a:r>
              <a:rPr lang="es-ES" sz="1800" dirty="0" err="1">
                <a:effectLst/>
                <a:latin typeface="Arial" panose="020B0604020202020204" pitchFamily="34" charset="0"/>
              </a:rPr>
              <a:t>tendra</a:t>
            </a:r>
            <a:r>
              <a:rPr lang="es-ES" sz="1800" dirty="0">
                <a:effectLst/>
                <a:latin typeface="Arial" panose="020B0604020202020204" pitchFamily="34" charset="0"/>
              </a:rPr>
              <a:t>́ </a:t>
            </a:r>
            <a:r>
              <a:rPr lang="es-ES" sz="1800" dirty="0" err="1">
                <a:effectLst/>
                <a:latin typeface="Arial" panose="020B0604020202020204" pitchFamily="34" charset="0"/>
              </a:rPr>
              <a:t>conexión</a:t>
            </a:r>
            <a:r>
              <a:rPr lang="es-ES" sz="1800" dirty="0">
                <a:effectLst/>
                <a:latin typeface="Arial" panose="020B0604020202020204" pitchFamily="34" charset="0"/>
              </a:rPr>
              <a:t> con uno o </a:t>
            </a:r>
            <a:r>
              <a:rPr lang="es-ES" sz="1800" dirty="0" err="1">
                <a:effectLst/>
                <a:latin typeface="Arial" panose="020B0604020202020204" pitchFamily="34" charset="0"/>
              </a:rPr>
              <a:t>más</a:t>
            </a:r>
            <a:r>
              <a:rPr lang="es-ES" sz="1800" dirty="0">
                <a:effectLst/>
                <a:latin typeface="Arial" panose="020B0604020202020204" pitchFamily="34" charset="0"/>
              </a:rPr>
              <a:t> nodos de la red. </a:t>
            </a:r>
          </a:p>
          <a:p>
            <a:endParaRPr lang="es-ES" sz="1800" dirty="0">
              <a:latin typeface="Arial" panose="020B0604020202020204" pitchFamily="34" charset="0"/>
            </a:endParaRPr>
          </a:p>
          <a:p>
            <a:endParaRPr lang="es-ES" sz="1800" dirty="0">
              <a:latin typeface="Arial" panose="020B0604020202020204" pitchFamily="34" charset="0"/>
            </a:endParaRPr>
          </a:p>
          <a:p>
            <a:endParaRPr lang="es-ES" sz="1800" dirty="0">
              <a:latin typeface="Arial" panose="020B0604020202020204" pitchFamily="34" charset="0"/>
            </a:endParaRPr>
          </a:p>
          <a:p>
            <a:endParaRPr lang="es-ES" sz="1800" dirty="0">
              <a:latin typeface="Arial" panose="020B0604020202020204" pitchFamily="34" charset="0"/>
            </a:endParaRPr>
          </a:p>
          <a:p>
            <a:endParaRPr lang="es-ES" sz="1800" dirty="0">
              <a:latin typeface="Arial" panose="020B0604020202020204" pitchFamily="34" charset="0"/>
            </a:endParaRPr>
          </a:p>
          <a:p>
            <a:endParaRPr lang="es-ES" sz="1800" dirty="0">
              <a:latin typeface="Arial" panose="020B0604020202020204" pitchFamily="34" charset="0"/>
            </a:endParaRPr>
          </a:p>
          <a:p>
            <a:r>
              <a:rPr lang="es-ES" sz="1800" dirty="0">
                <a:effectLst/>
                <a:latin typeface="Arial" panose="020B0604020202020204" pitchFamily="34" charset="0"/>
              </a:rPr>
              <a:t>Esta </a:t>
            </a:r>
            <a:r>
              <a:rPr lang="es-ES" sz="1800" dirty="0" err="1">
                <a:effectLst/>
                <a:latin typeface="Arial" panose="020B0604020202020204" pitchFamily="34" charset="0"/>
              </a:rPr>
              <a:t>topología</a:t>
            </a:r>
            <a:r>
              <a:rPr lang="es-ES" sz="1800" dirty="0">
                <a:effectLst/>
                <a:latin typeface="Arial" panose="020B0604020202020204" pitchFamily="34" charset="0"/>
              </a:rPr>
              <a:t> se adapta muy bien a redes de gran </a:t>
            </a:r>
            <a:r>
              <a:rPr lang="es-ES" sz="1800" dirty="0" err="1">
                <a:effectLst/>
                <a:latin typeface="Arial" panose="020B0604020202020204" pitchFamily="34" charset="0"/>
              </a:rPr>
              <a:t>extensión</a:t>
            </a:r>
            <a:r>
              <a:rPr lang="es-ES" sz="1800" dirty="0">
                <a:effectLst/>
                <a:latin typeface="Arial" panose="020B0604020202020204" pitchFamily="34" charset="0"/>
              </a:rPr>
              <a:t>. Permite tender </a:t>
            </a:r>
            <a:r>
              <a:rPr lang="es-ES" sz="1800" dirty="0" err="1">
                <a:effectLst/>
                <a:latin typeface="Arial" panose="020B0604020202020204" pitchFamily="34" charset="0"/>
              </a:rPr>
              <a:t>líneas</a:t>
            </a:r>
            <a:r>
              <a:rPr lang="es-ES" sz="1800" dirty="0">
                <a:effectLst/>
                <a:latin typeface="Arial" panose="020B0604020202020204" pitchFamily="34" charset="0"/>
              </a:rPr>
              <a:t> donde sea </a:t>
            </a:r>
            <a:r>
              <a:rPr lang="es-ES" sz="1800" dirty="0" err="1">
                <a:effectLst/>
                <a:latin typeface="Arial" panose="020B0604020202020204" pitchFamily="34" charset="0"/>
              </a:rPr>
              <a:t>más</a:t>
            </a:r>
            <a:r>
              <a:rPr lang="es-ES" sz="1800" dirty="0">
                <a:effectLst/>
                <a:latin typeface="Arial" panose="020B0604020202020204" pitchFamily="34" charset="0"/>
              </a:rPr>
              <a:t> sencillo o </a:t>
            </a:r>
            <a:r>
              <a:rPr lang="es-ES" sz="1800" dirty="0" err="1">
                <a:effectLst/>
                <a:latin typeface="Arial" panose="020B0604020202020204" pitchFamily="34" charset="0"/>
              </a:rPr>
              <a:t>cómodo</a:t>
            </a:r>
            <a:r>
              <a:rPr lang="es-ES" sz="1800" dirty="0">
                <a:effectLst/>
                <a:latin typeface="Arial" panose="020B0604020202020204" pitchFamily="34" charset="0"/>
              </a:rPr>
              <a:t>, y aprovechar todos los enlaces para poder llegar al destinatario por distintos caminos. </a:t>
            </a:r>
            <a:endParaRPr lang="es-ES" sz="1100" dirty="0"/>
          </a:p>
          <a:p>
            <a:endParaRPr lang="es-ES" sz="1400" dirty="0"/>
          </a:p>
          <a:p>
            <a:endParaRPr lang="es-ES" sz="1800" b="1" u="sng" dirty="0">
              <a:solidFill>
                <a:srgbClr val="FFFF00"/>
              </a:solidFill>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5" name="Imagen 4">
            <a:extLst>
              <a:ext uri="{FF2B5EF4-FFF2-40B4-BE49-F238E27FC236}">
                <a16:creationId xmlns:a16="http://schemas.microsoft.com/office/drawing/2014/main" id="{B6915CD9-DDF0-A959-B488-CA8C313F1A59}"/>
              </a:ext>
            </a:extLst>
          </p:cNvPr>
          <p:cNvPicPr>
            <a:picLocks noChangeAspect="1"/>
          </p:cNvPicPr>
          <p:nvPr/>
        </p:nvPicPr>
        <p:blipFill>
          <a:blip r:embed="rId2"/>
          <a:stretch>
            <a:fillRect/>
          </a:stretch>
        </p:blipFill>
        <p:spPr>
          <a:xfrm>
            <a:off x="4032250" y="2844305"/>
            <a:ext cx="4127500" cy="2374900"/>
          </a:xfrm>
          <a:prstGeom prst="rect">
            <a:avLst/>
          </a:prstGeom>
        </p:spPr>
      </p:pic>
    </p:spTree>
    <p:extLst>
      <p:ext uri="{BB962C8B-B14F-4D97-AF65-F5344CB8AC3E}">
        <p14:creationId xmlns:p14="http://schemas.microsoft.com/office/powerpoint/2010/main" val="3205754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IRREGULAR</a:t>
            </a:r>
          </a:p>
          <a:p>
            <a:r>
              <a:rPr lang="es-ES" sz="1800" dirty="0">
                <a:effectLst/>
                <a:latin typeface="Arial" panose="020B0604020202020204" pitchFamily="34" charset="0"/>
              </a:rPr>
              <a:t>La </a:t>
            </a:r>
            <a:r>
              <a:rPr lang="es-ES" sz="1800" dirty="0" err="1">
                <a:effectLst/>
                <a:latin typeface="Arial" panose="020B0604020202020204" pitchFamily="34" charset="0"/>
              </a:rPr>
              <a:t>caída</a:t>
            </a:r>
            <a:r>
              <a:rPr lang="es-ES" sz="1800" dirty="0">
                <a:effectLst/>
                <a:latin typeface="Arial" panose="020B0604020202020204" pitchFamily="34" charset="0"/>
              </a:rPr>
              <a:t> de un nodo o de un enlace no tiene por qué impedir las comunicaciones, siempre que existan caminos alternativos para llegar al destinatario. </a:t>
            </a:r>
            <a:endParaRPr lang="es-ES" sz="1100" dirty="0"/>
          </a:p>
          <a:p>
            <a:r>
              <a:rPr lang="es-ES" sz="1800" dirty="0">
                <a:effectLst/>
                <a:latin typeface="Arial" panose="020B0604020202020204" pitchFamily="34" charset="0"/>
              </a:rPr>
              <a:t>En la parte negativa, cada nodo intermedio debe decidir por qué </a:t>
            </a:r>
            <a:r>
              <a:rPr lang="es-ES" sz="1800" dirty="0" err="1">
                <a:effectLst/>
                <a:latin typeface="Arial" panose="020B0604020202020204" pitchFamily="34" charset="0"/>
              </a:rPr>
              <a:t>línea</a:t>
            </a:r>
            <a:r>
              <a:rPr lang="es-ES" sz="1800" dirty="0">
                <a:effectLst/>
                <a:latin typeface="Arial" panose="020B0604020202020204" pitchFamily="34" charset="0"/>
              </a:rPr>
              <a:t> debe enviar los datos para que lleguen correctamente al destino. Esta tarea es compleja cuando la </a:t>
            </a:r>
            <a:r>
              <a:rPr lang="es-ES" sz="1800" dirty="0" err="1">
                <a:effectLst/>
                <a:latin typeface="Arial" panose="020B0604020202020204" pitchFamily="34" charset="0"/>
              </a:rPr>
              <a:t>extensión</a:t>
            </a:r>
            <a:r>
              <a:rPr lang="es-ES" sz="1800" dirty="0">
                <a:effectLst/>
                <a:latin typeface="Arial" panose="020B0604020202020204" pitchFamily="34" charset="0"/>
              </a:rPr>
              <a:t> de la red es grande, y cuando existen varias rutas distintas para llegar al mismo destino. En definitiva, las tareas realizadas por los nodos intermedios son complejas, requieren un conocimiento actualizado del estado de la red, y deben hacerse de una forma </a:t>
            </a:r>
            <a:r>
              <a:rPr lang="es-ES" sz="1800" dirty="0" err="1">
                <a:effectLst/>
                <a:latin typeface="Arial" panose="020B0604020202020204" pitchFamily="34" charset="0"/>
              </a:rPr>
              <a:t>rápida</a:t>
            </a:r>
            <a:r>
              <a:rPr lang="es-ES" sz="1800" dirty="0">
                <a:effectLst/>
                <a:latin typeface="Arial" panose="020B0604020202020204" pitchFamily="34" charset="0"/>
              </a:rPr>
              <a:t>. Todo ello tiene como consecuencia que los nodos intermedios son complejos y caros. </a:t>
            </a:r>
            <a:endParaRPr lang="es-ES" sz="1000" dirty="0"/>
          </a:p>
          <a:p>
            <a:endParaRPr lang="es-ES" sz="1100" dirty="0"/>
          </a:p>
          <a:p>
            <a:endParaRPr lang="es-ES" sz="1400" dirty="0"/>
          </a:p>
          <a:p>
            <a:endParaRPr lang="es-ES" sz="1800" b="1" u="sng" dirty="0">
              <a:solidFill>
                <a:srgbClr val="FFFF00"/>
              </a:solidFill>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233670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4.2 TOPOLOGIAS EN REDES – </a:t>
            </a:r>
            <a:r>
              <a:rPr lang="es-ES" sz="1800" b="1" u="sng" dirty="0">
                <a:solidFill>
                  <a:srgbClr val="FFFF00"/>
                </a:solidFill>
                <a:latin typeface="Arial" panose="020B0604020202020204" pitchFamily="34" charset="0"/>
              </a:rPr>
              <a:t>HÍBRIDAS</a:t>
            </a:r>
          </a:p>
          <a:p>
            <a:r>
              <a:rPr lang="es-ES" sz="1800" dirty="0">
                <a:effectLst/>
                <a:latin typeface="Arial" panose="020B0604020202020204" pitchFamily="34" charset="0"/>
              </a:rPr>
              <a:t>Las redes de </a:t>
            </a:r>
            <a:r>
              <a:rPr lang="es-ES" sz="1800" dirty="0" err="1">
                <a:effectLst/>
                <a:latin typeface="Arial" panose="020B0604020202020204" pitchFamily="34" charset="0"/>
              </a:rPr>
              <a:t>comunicación</a:t>
            </a:r>
            <a:r>
              <a:rPr lang="es-ES" sz="1800" dirty="0">
                <a:effectLst/>
                <a:latin typeface="Arial" panose="020B0604020202020204" pitchFamily="34" charset="0"/>
              </a:rPr>
              <a:t> se instalan en organizaciones muy diversas y deben interconectar gran cantidad de equipos con distintas funciones y necesidades. A veces no existe una sola red que pueda cumplir todos los requerimientos, o nos encontramos con distintas redes que hay que interconectar, o bien es preciso adaptar la </a:t>
            </a:r>
            <a:r>
              <a:rPr lang="es-ES" sz="1800" dirty="0" err="1">
                <a:effectLst/>
                <a:latin typeface="Arial" panose="020B0604020202020204" pitchFamily="34" charset="0"/>
              </a:rPr>
              <a:t>topología</a:t>
            </a:r>
            <a:r>
              <a:rPr lang="es-ES" sz="1800" dirty="0">
                <a:effectLst/>
                <a:latin typeface="Arial" panose="020B0604020202020204" pitchFamily="34" charset="0"/>
              </a:rPr>
              <a:t> a las necesidades de la </a:t>
            </a:r>
            <a:r>
              <a:rPr lang="es-ES" sz="1800" dirty="0" err="1">
                <a:effectLst/>
                <a:latin typeface="Arial" panose="020B0604020202020204" pitchFamily="34" charset="0"/>
              </a:rPr>
              <a:t>organización</a:t>
            </a:r>
            <a:r>
              <a:rPr lang="es-ES" sz="1800" dirty="0">
                <a:effectLst/>
                <a:latin typeface="Arial" panose="020B0604020202020204" pitchFamily="34" charset="0"/>
              </a:rPr>
              <a:t>. Por todo ello, podemos encontrar combinaciones de las </a:t>
            </a:r>
            <a:r>
              <a:rPr lang="es-ES" sz="1800" dirty="0" err="1">
                <a:effectLst/>
                <a:latin typeface="Arial" panose="020B0604020202020204" pitchFamily="34" charset="0"/>
              </a:rPr>
              <a:t>topologías</a:t>
            </a:r>
            <a:r>
              <a:rPr lang="es-ES" sz="1800" dirty="0">
                <a:effectLst/>
                <a:latin typeface="Arial" panose="020B0604020202020204" pitchFamily="34" charset="0"/>
              </a:rPr>
              <a:t> que hemos visto. </a:t>
            </a:r>
            <a:endParaRPr lang="es-ES" sz="1400" dirty="0"/>
          </a:p>
          <a:p>
            <a:endParaRPr lang="es-ES" sz="1100" dirty="0"/>
          </a:p>
          <a:p>
            <a:endParaRPr lang="es-ES" sz="1400" dirty="0"/>
          </a:p>
          <a:p>
            <a:endParaRPr lang="es-ES" sz="1800" b="1" u="sng" dirty="0">
              <a:solidFill>
                <a:srgbClr val="FFFF00"/>
              </a:solidFill>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7974F323-67A6-7B8C-8E65-A70B6885E57E}"/>
              </a:ext>
            </a:extLst>
          </p:cNvPr>
          <p:cNvPicPr>
            <a:picLocks noChangeAspect="1"/>
          </p:cNvPicPr>
          <p:nvPr/>
        </p:nvPicPr>
        <p:blipFill>
          <a:blip r:embed="rId2"/>
          <a:stretch>
            <a:fillRect/>
          </a:stretch>
        </p:blipFill>
        <p:spPr>
          <a:xfrm>
            <a:off x="1141412" y="3901622"/>
            <a:ext cx="3365500" cy="2451100"/>
          </a:xfrm>
          <a:prstGeom prst="rect">
            <a:avLst/>
          </a:prstGeom>
        </p:spPr>
      </p:pic>
      <p:pic>
        <p:nvPicPr>
          <p:cNvPr id="5" name="Imagen 4">
            <a:extLst>
              <a:ext uri="{FF2B5EF4-FFF2-40B4-BE49-F238E27FC236}">
                <a16:creationId xmlns:a16="http://schemas.microsoft.com/office/drawing/2014/main" id="{8E923BCA-D076-D499-E535-A50865120413}"/>
              </a:ext>
            </a:extLst>
          </p:cNvPr>
          <p:cNvPicPr>
            <a:picLocks noChangeAspect="1"/>
          </p:cNvPicPr>
          <p:nvPr/>
        </p:nvPicPr>
        <p:blipFill>
          <a:blip r:embed="rId3"/>
          <a:stretch>
            <a:fillRect/>
          </a:stretch>
        </p:blipFill>
        <p:spPr>
          <a:xfrm>
            <a:off x="7291388" y="3749222"/>
            <a:ext cx="3759200" cy="2603500"/>
          </a:xfrm>
          <a:prstGeom prst="rect">
            <a:avLst/>
          </a:prstGeom>
        </p:spPr>
      </p:pic>
    </p:spTree>
    <p:extLst>
      <p:ext uri="{BB962C8B-B14F-4D97-AF65-F5344CB8AC3E}">
        <p14:creationId xmlns:p14="http://schemas.microsoft.com/office/powerpoint/2010/main" val="2882793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4.3 TECNOLOGIAS DE CONMUTACIÓN</a:t>
            </a:r>
          </a:p>
          <a:p>
            <a:r>
              <a:rPr lang="es-ES" sz="1800" b="0" i="0" dirty="0">
                <a:effectLst/>
                <a:latin typeface="Poppins" panose="020B0604020202020204" pitchFamily="34" charset="0"/>
              </a:rPr>
              <a:t>Para entender la conmutación, es necesario darse cuenta de que la red existente entre dos personas que se comunican es un campo complejo de dispositivos y máquinas, especialmente si la red es Internet. Considere la posibilidad de que una persona en Mauricio tenga una conversación telefónica con otra persona del otro lado del mundo, por ejemplo, en los Estados Unidos. Hay un gran número de </a:t>
            </a:r>
            <a:r>
              <a:rPr lang="es-ES" sz="1800" b="0" i="0" dirty="0" err="1">
                <a:effectLst/>
                <a:latin typeface="Poppins" panose="020B0604020202020204" pitchFamily="34" charset="0"/>
              </a:rPr>
              <a:t>routers</a:t>
            </a:r>
            <a:r>
              <a:rPr lang="es-ES" sz="1800" b="0" i="0" dirty="0">
                <a:effectLst/>
                <a:latin typeface="Poppins" panose="020B0604020202020204" pitchFamily="34" charset="0"/>
              </a:rPr>
              <a:t>, switches y otros tipos de dispositivos que llevan los datos transmitidos durante la comunicación de un extremo al otro.</a:t>
            </a:r>
            <a:endParaRPr lang="es-ES" sz="1800" b="1" u="sng" dirty="0">
              <a:latin typeface="Arial" panose="020B0604020202020204" pitchFamily="34" charset="0"/>
            </a:endParaRPr>
          </a:p>
          <a:p>
            <a:r>
              <a:rPr lang="es-ES" sz="1800" b="0" i="0" dirty="0">
                <a:effectLst/>
                <a:latin typeface="Poppins" pitchFamily="2" charset="77"/>
              </a:rPr>
              <a:t>El antiguo sistema telefónico (RTPC) utiliza la conmutación de circuitos para transmitir datos de voz, mientras que VoIP utiliza la conmutación de paquetes para hacerlo. La diferencia en la forma en que estos dos tipos de conmutación de trabajo es la cosa que hizo VoIP tan diferente y exitosa.</a:t>
            </a:r>
            <a:endParaRPr lang="es-ES" sz="1800" dirty="0"/>
          </a:p>
          <a:p>
            <a:endParaRPr lang="es-ES" sz="1400" dirty="0"/>
          </a:p>
          <a:p>
            <a:endParaRPr lang="es-ES" sz="1800" b="1" u="sng" dirty="0">
              <a:solidFill>
                <a:srgbClr val="FFFF00"/>
              </a:solidFill>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719187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4.3 TECNOLOGIAS DE CONMUTACIÓN - </a:t>
            </a:r>
            <a:r>
              <a:rPr lang="es-ES" sz="1800" b="1" u="sng" dirty="0">
                <a:solidFill>
                  <a:srgbClr val="FFFF00"/>
                </a:solidFill>
                <a:latin typeface="Arial" panose="020B0604020202020204" pitchFamily="34" charset="0"/>
              </a:rPr>
              <a:t>CIRCUITOS</a:t>
            </a:r>
          </a:p>
          <a:p>
            <a:r>
              <a:rPr lang="es-ES" sz="1800" b="0" i="0" dirty="0">
                <a:effectLst/>
                <a:latin typeface="Arial" panose="020B0604020202020204" pitchFamily="34" charset="0"/>
                <a:cs typeface="Arial" panose="020B0604020202020204" pitchFamily="34" charset="0"/>
              </a:rPr>
              <a:t>Lo importante que hay que buscar al transmitir información a través de una red tan compleja es la ruta o circuito.</a:t>
            </a:r>
          </a:p>
          <a:p>
            <a:r>
              <a:rPr lang="es-ES" sz="1800" b="0" i="0" dirty="0">
                <a:effectLst/>
                <a:latin typeface="Arial" panose="020B0604020202020204" pitchFamily="34" charset="0"/>
                <a:cs typeface="Arial" panose="020B0604020202020204" pitchFamily="34" charset="0"/>
              </a:rPr>
              <a:t>En la conmutación de circuitos, esta ruta se decide antes de que comience la transmisión de datos. El sistema decide qué ruta seguir, basándose en un algoritmo de optimización de recursos, y la transmisión se realiza de acuerdo con la ruta. Durante toda la duración de la sesión de comunicación entre los dos organismos comunicantes, la ruta es dedicada y exclusiva, y se libera sólo cuando la sesión finaliza.</a:t>
            </a:r>
            <a:endParaRPr lang="es-ES" sz="1800" dirty="0">
              <a:latin typeface="Arial" panose="020B0604020202020204" pitchFamily="34" charset="0"/>
              <a:cs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41271924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4.3 TECNOLOGIAS DE CONMUTACIÓN - </a:t>
            </a:r>
            <a:r>
              <a:rPr lang="es-ES" sz="1800" b="1" u="sng" dirty="0">
                <a:solidFill>
                  <a:srgbClr val="FFFF00"/>
                </a:solidFill>
                <a:latin typeface="Arial" panose="020B0604020202020204" pitchFamily="34" charset="0"/>
              </a:rPr>
              <a:t>CIRCUITOS</a:t>
            </a:r>
          </a:p>
          <a:p>
            <a:r>
              <a:rPr lang="es-ES" sz="1800" dirty="0">
                <a:effectLst/>
                <a:latin typeface="Arial" panose="020B0604020202020204" pitchFamily="34" charset="0"/>
              </a:rPr>
              <a:t>Este modo de </a:t>
            </a:r>
            <a:r>
              <a:rPr lang="es-ES" sz="1800" dirty="0" err="1">
                <a:effectLst/>
                <a:latin typeface="Arial" panose="020B0604020202020204" pitchFamily="34" charset="0"/>
              </a:rPr>
              <a:t>operación</a:t>
            </a:r>
            <a:r>
              <a:rPr lang="es-ES" sz="1800" dirty="0">
                <a:effectLst/>
                <a:latin typeface="Arial" panose="020B0604020202020204" pitchFamily="34" charset="0"/>
              </a:rPr>
              <a:t> fuerza a que existan 3 fases: </a:t>
            </a:r>
          </a:p>
          <a:p>
            <a:pPr>
              <a:buFont typeface="Arial" panose="020B0604020202020204" pitchFamily="34" charset="0"/>
              <a:buChar char="•"/>
            </a:pPr>
            <a:r>
              <a:rPr lang="es-ES" sz="1800" b="1" dirty="0">
                <a:effectLst/>
                <a:latin typeface="Arial" panose="020B0604020202020204" pitchFamily="34" charset="0"/>
              </a:rPr>
              <a:t>Fase 1</a:t>
            </a:r>
            <a:r>
              <a:rPr lang="es-ES" sz="1800" dirty="0">
                <a:effectLst/>
                <a:latin typeface="Arial" panose="020B0604020202020204" pitchFamily="34" charset="0"/>
              </a:rPr>
              <a:t>. Establecimiento del circuito. </a:t>
            </a:r>
            <a:r>
              <a:rPr lang="es-ES" sz="1800" dirty="0" err="1">
                <a:effectLst/>
                <a:latin typeface="Arial" panose="020B0604020202020204" pitchFamily="34" charset="0"/>
              </a:rPr>
              <a:t>Existira</a:t>
            </a:r>
            <a:r>
              <a:rPr lang="es-ES" sz="1800" dirty="0">
                <a:effectLst/>
                <a:latin typeface="Arial" panose="020B0604020202020204" pitchFamily="34" charset="0"/>
              </a:rPr>
              <a:t>́ una fase de </a:t>
            </a:r>
            <a:r>
              <a:rPr lang="es-ES" sz="1800" dirty="0" err="1">
                <a:effectLst/>
                <a:latin typeface="Arial" panose="020B0604020202020204" pitchFamily="34" charset="0"/>
              </a:rPr>
              <a:t>búsqueda</a:t>
            </a:r>
            <a:r>
              <a:rPr lang="es-ES" sz="1800" dirty="0">
                <a:effectLst/>
                <a:latin typeface="Arial" panose="020B0604020202020204" pitchFamily="34" charset="0"/>
              </a:rPr>
              <a:t> del camino </a:t>
            </a:r>
            <a:r>
              <a:rPr lang="es-ES" sz="1800" dirty="0" err="1">
                <a:effectLst/>
                <a:latin typeface="Arial" panose="020B0604020202020204" pitchFamily="34" charset="0"/>
              </a:rPr>
              <a:t>más</a:t>
            </a:r>
            <a:r>
              <a:rPr lang="es-ES" sz="1800" dirty="0">
                <a:effectLst/>
                <a:latin typeface="Arial" panose="020B0604020202020204" pitchFamily="34" charset="0"/>
              </a:rPr>
              <a:t> adecuado para alcanzar el punto de destino. En esta fase se plantea una demora. </a:t>
            </a:r>
            <a:endParaRPr lang="es-ES" sz="1100" dirty="0">
              <a:effectLst/>
            </a:endParaRPr>
          </a:p>
          <a:p>
            <a:pPr>
              <a:buFont typeface="Arial" panose="020B0604020202020204" pitchFamily="34" charset="0"/>
              <a:buChar char="•"/>
            </a:pPr>
            <a:r>
              <a:rPr lang="es-ES" sz="1800" b="1" dirty="0">
                <a:effectLst/>
                <a:latin typeface="Arial" panose="020B0604020202020204" pitchFamily="34" charset="0"/>
              </a:rPr>
              <a:t>Fase 2</a:t>
            </a:r>
            <a:r>
              <a:rPr lang="es-ES" sz="1800" dirty="0">
                <a:effectLst/>
                <a:latin typeface="Arial" panose="020B0604020202020204" pitchFamily="34" charset="0"/>
              </a:rPr>
              <a:t>. Establecido el circuito dedicado, se procede al intercambio de </a:t>
            </a:r>
            <a:r>
              <a:rPr lang="es-ES" sz="1800" dirty="0" err="1">
                <a:effectLst/>
                <a:latin typeface="Arial" panose="020B0604020202020204" pitchFamily="34" charset="0"/>
              </a:rPr>
              <a:t>información</a:t>
            </a:r>
            <a:r>
              <a:rPr lang="es-ES" sz="1800" dirty="0">
                <a:effectLst/>
                <a:latin typeface="Arial" panose="020B0604020202020204" pitchFamily="34" charset="0"/>
              </a:rPr>
              <a:t>. Durante esta fase nadie fuera de los interlocutores puede utilizar </a:t>
            </a:r>
            <a:r>
              <a:rPr lang="es-ES" sz="1800" dirty="0" err="1">
                <a:effectLst/>
                <a:latin typeface="Arial" panose="020B0604020202020204" pitchFamily="34" charset="0"/>
              </a:rPr>
              <a:t>ningún</a:t>
            </a:r>
            <a:r>
              <a:rPr lang="es-ES" sz="1800" dirty="0">
                <a:effectLst/>
                <a:latin typeface="Arial" panose="020B0604020202020204" pitchFamily="34" charset="0"/>
              </a:rPr>
              <a:t> segmento del circuito dedicado formado para el establecimiento de </a:t>
            </a:r>
            <a:r>
              <a:rPr lang="es-ES" sz="1800" dirty="0" err="1">
                <a:effectLst/>
                <a:latin typeface="Arial" panose="020B0604020202020204" pitchFamily="34" charset="0"/>
              </a:rPr>
              <a:t>conexión</a:t>
            </a:r>
            <a:r>
              <a:rPr lang="es-ES" sz="1800" dirty="0">
                <a:effectLst/>
                <a:latin typeface="Arial" panose="020B0604020202020204" pitchFamily="34" charset="0"/>
              </a:rPr>
              <a:t>. Esta es una </a:t>
            </a:r>
            <a:r>
              <a:rPr lang="es-ES" sz="1800" dirty="0" err="1">
                <a:effectLst/>
                <a:latin typeface="Arial" panose="020B0604020202020204" pitchFamily="34" charset="0"/>
              </a:rPr>
              <a:t>restricción</a:t>
            </a:r>
            <a:r>
              <a:rPr lang="es-ES" sz="1800" dirty="0">
                <a:effectLst/>
                <a:latin typeface="Arial" panose="020B0604020202020204" pitchFamily="34" charset="0"/>
              </a:rPr>
              <a:t> clara de este tipo de subredes y que es poco justificable si los interlocutores, en el caso de ordenadores, pasan gran parte del tiempo sin transmitir nada. </a:t>
            </a:r>
            <a:endParaRPr lang="es-ES" sz="1100" dirty="0">
              <a:effectLst/>
            </a:endParaRPr>
          </a:p>
          <a:p>
            <a:pPr>
              <a:buFont typeface="Arial" panose="020B0604020202020204" pitchFamily="34" charset="0"/>
              <a:buChar char="•"/>
            </a:pPr>
            <a:r>
              <a:rPr lang="es-ES" sz="1800" dirty="0">
                <a:effectLst/>
                <a:latin typeface="Arial" panose="020B0604020202020204" pitchFamily="34" charset="0"/>
              </a:rPr>
              <a:t>Fase 3. </a:t>
            </a:r>
            <a:r>
              <a:rPr lang="es-ES" sz="1800" dirty="0" err="1">
                <a:effectLst/>
                <a:latin typeface="Arial" panose="020B0604020202020204" pitchFamily="34" charset="0"/>
              </a:rPr>
              <a:t>Liberalización</a:t>
            </a:r>
            <a:r>
              <a:rPr lang="es-ES" sz="1800" dirty="0">
                <a:effectLst/>
                <a:latin typeface="Arial" panose="020B0604020202020204" pitchFamily="34" charset="0"/>
              </a:rPr>
              <a:t> del circuito una vez terminado el proceso de intercambio de </a:t>
            </a:r>
            <a:r>
              <a:rPr lang="es-ES" sz="1800" dirty="0" err="1">
                <a:effectLst/>
                <a:latin typeface="Arial" panose="020B0604020202020204" pitchFamily="34" charset="0"/>
              </a:rPr>
              <a:t>información</a:t>
            </a:r>
            <a:r>
              <a:rPr lang="es-ES" sz="1800" dirty="0">
                <a:effectLst/>
                <a:latin typeface="Arial" panose="020B0604020202020204" pitchFamily="34" charset="0"/>
              </a:rPr>
              <a:t>. </a:t>
            </a:r>
            <a:endParaRPr lang="es-ES" sz="1100" dirty="0">
              <a:effectLst/>
            </a:endParaRPr>
          </a:p>
          <a:p>
            <a:endParaRPr lang="es-ES" sz="1400" dirty="0"/>
          </a:p>
          <a:p>
            <a:endParaRPr lang="es-ES" sz="1800" b="1" u="sng" dirty="0">
              <a:solidFill>
                <a:srgbClr val="FFFF00"/>
              </a:solidFill>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993110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4.3 TECNOLOGIAS DE CONMUTACIÓN – </a:t>
            </a:r>
            <a:r>
              <a:rPr lang="es-ES" sz="1800" b="1" u="sng" dirty="0">
                <a:solidFill>
                  <a:srgbClr val="FFFF00"/>
                </a:solidFill>
                <a:latin typeface="Arial" panose="020B0604020202020204" pitchFamily="34" charset="0"/>
              </a:rPr>
              <a:t>CIRCUITOS</a:t>
            </a:r>
          </a:p>
          <a:p>
            <a:r>
              <a:rPr lang="es-ES" sz="1800" dirty="0">
                <a:effectLst/>
                <a:latin typeface="Arial" panose="020B0604020202020204" pitchFamily="34" charset="0"/>
              </a:rPr>
              <a:t>Para llegar a comunicarse en esta red, es necesario dedicar cierto tiempo a establecer el circuito dedicado, lo que conlleva un retraso importante desde el momento de iniciar la </a:t>
            </a:r>
            <a:r>
              <a:rPr lang="es-ES" sz="1800" dirty="0" err="1">
                <a:effectLst/>
                <a:latin typeface="Arial" panose="020B0604020202020204" pitchFamily="34" charset="0"/>
              </a:rPr>
              <a:t>comunicación</a:t>
            </a:r>
            <a:r>
              <a:rPr lang="es-ES" sz="1800" dirty="0">
                <a:effectLst/>
                <a:latin typeface="Arial" panose="020B0604020202020204" pitchFamily="34" charset="0"/>
              </a:rPr>
              <a:t> hasta que se transmite efectivamente la </a:t>
            </a:r>
            <a:r>
              <a:rPr lang="es-ES" sz="1800" dirty="0" err="1">
                <a:effectLst/>
                <a:latin typeface="Arial" panose="020B0604020202020204" pitchFamily="34" charset="0"/>
              </a:rPr>
              <a:t>información</a:t>
            </a:r>
            <a:r>
              <a:rPr lang="es-ES" sz="1800" dirty="0">
                <a:effectLst/>
                <a:latin typeface="Arial" panose="020B0604020202020204" pitchFamily="34" charset="0"/>
              </a:rPr>
              <a:t> al destinatario. </a:t>
            </a:r>
          </a:p>
          <a:p>
            <a:r>
              <a:rPr lang="es-ES" sz="1800" dirty="0">
                <a:effectLst/>
                <a:latin typeface="Arial" panose="020B0604020202020204" pitchFamily="34" charset="0"/>
              </a:rPr>
              <a:t>Mientras dure la </a:t>
            </a:r>
            <a:r>
              <a:rPr lang="es-ES" sz="1800" dirty="0" err="1">
                <a:effectLst/>
                <a:latin typeface="Arial" panose="020B0604020202020204" pitchFamily="34" charset="0"/>
              </a:rPr>
              <a:t>comunicación</a:t>
            </a:r>
            <a:r>
              <a:rPr lang="es-ES" sz="1800" dirty="0">
                <a:effectLst/>
                <a:latin typeface="Arial" panose="020B0604020202020204" pitchFamily="34" charset="0"/>
              </a:rPr>
              <a:t>, el circuito formado por todas las </a:t>
            </a:r>
            <a:r>
              <a:rPr lang="es-ES" sz="1800" dirty="0" err="1">
                <a:effectLst/>
                <a:latin typeface="Arial" panose="020B0604020202020204" pitchFamily="34" charset="0"/>
              </a:rPr>
              <a:t>líneas</a:t>
            </a:r>
            <a:r>
              <a:rPr lang="es-ES" sz="1800" dirty="0">
                <a:effectLst/>
                <a:latin typeface="Arial" panose="020B0604020202020204" pitchFamily="34" charset="0"/>
              </a:rPr>
              <a:t> y enlaces entre conmutadores queda reservado para uso exclusivo de ambos interlocutores. Esto implica que el coste asociado a una </a:t>
            </a:r>
            <a:r>
              <a:rPr lang="es-ES" sz="1800" dirty="0" err="1">
                <a:effectLst/>
                <a:latin typeface="Arial" panose="020B0604020202020204" pitchFamily="34" charset="0"/>
              </a:rPr>
              <a:t>comunicación</a:t>
            </a:r>
            <a:r>
              <a:rPr lang="es-ES" sz="1800" dirty="0">
                <a:effectLst/>
                <a:latin typeface="Arial" panose="020B0604020202020204" pitchFamily="34" charset="0"/>
              </a:rPr>
              <a:t> en este tipo de red, depende tanto de la distancia </a:t>
            </a:r>
            <a:r>
              <a:rPr lang="es-ES" sz="1800" dirty="0" err="1">
                <a:effectLst/>
                <a:latin typeface="Arial" panose="020B0604020202020204" pitchFamily="34" charset="0"/>
              </a:rPr>
              <a:t>física</a:t>
            </a:r>
            <a:r>
              <a:rPr lang="es-ES" sz="1800" dirty="0">
                <a:effectLst/>
                <a:latin typeface="Arial" panose="020B0604020202020204" pitchFamily="34" charset="0"/>
              </a:rPr>
              <a:t> entre los interlocutores (</a:t>
            </a:r>
            <a:r>
              <a:rPr lang="es-ES" sz="1800" dirty="0" err="1">
                <a:effectLst/>
                <a:latin typeface="Arial" panose="020B0604020202020204" pitchFamily="34" charset="0"/>
              </a:rPr>
              <a:t>más</a:t>
            </a:r>
            <a:r>
              <a:rPr lang="es-ES" sz="1800" dirty="0">
                <a:effectLst/>
                <a:latin typeface="Arial" panose="020B0604020202020204" pitchFamily="34" charset="0"/>
              </a:rPr>
              <a:t> distancia implica </a:t>
            </a:r>
            <a:r>
              <a:rPr lang="es-ES" sz="1800" dirty="0" err="1">
                <a:effectLst/>
                <a:latin typeface="Arial" panose="020B0604020202020204" pitchFamily="34" charset="0"/>
              </a:rPr>
              <a:t>más</a:t>
            </a:r>
            <a:r>
              <a:rPr lang="es-ES" sz="1800" dirty="0">
                <a:effectLst/>
                <a:latin typeface="Arial" panose="020B0604020202020204" pitchFamily="34" charset="0"/>
              </a:rPr>
              <a:t> </a:t>
            </a:r>
            <a:r>
              <a:rPr lang="es-ES" sz="1800" dirty="0" err="1">
                <a:effectLst/>
                <a:latin typeface="Arial" panose="020B0604020202020204" pitchFamily="34" charset="0"/>
              </a:rPr>
              <a:t>líneas</a:t>
            </a:r>
            <a:r>
              <a:rPr lang="es-ES" sz="1800" dirty="0">
                <a:effectLst/>
                <a:latin typeface="Arial" panose="020B0604020202020204" pitchFamily="34" charset="0"/>
              </a:rPr>
              <a:t> y de mayor longitud), como del tiempo que dure la </a:t>
            </a:r>
            <a:r>
              <a:rPr lang="es-ES" sz="1800" dirty="0" err="1">
                <a:effectLst/>
                <a:latin typeface="Arial" panose="020B0604020202020204" pitchFamily="34" charset="0"/>
              </a:rPr>
              <a:t>comunicación</a:t>
            </a:r>
            <a:r>
              <a:rPr lang="es-ES" sz="1800" dirty="0">
                <a:effectLst/>
                <a:latin typeface="Arial" panose="020B0604020202020204" pitchFamily="34" charset="0"/>
              </a:rPr>
              <a:t>. Por ello, las comunicaciones </a:t>
            </a:r>
            <a:r>
              <a:rPr lang="es-ES" sz="1800" dirty="0" err="1">
                <a:effectLst/>
                <a:latin typeface="Arial" panose="020B0604020202020204" pitchFamily="34" charset="0"/>
              </a:rPr>
              <a:t>telefónicas</a:t>
            </a:r>
            <a:r>
              <a:rPr lang="es-ES" sz="1800" dirty="0">
                <a:effectLst/>
                <a:latin typeface="Arial" panose="020B0604020202020204" pitchFamily="34" charset="0"/>
              </a:rPr>
              <a:t> se han tarificado tradicionalmente en </a:t>
            </a:r>
            <a:r>
              <a:rPr lang="es-ES" sz="1800" dirty="0" err="1">
                <a:effectLst/>
                <a:latin typeface="Arial" panose="020B0604020202020204" pitchFamily="34" charset="0"/>
              </a:rPr>
              <a:t>función</a:t>
            </a:r>
            <a:r>
              <a:rPr lang="es-ES" sz="1800" dirty="0">
                <a:effectLst/>
                <a:latin typeface="Arial" panose="020B0604020202020204" pitchFamily="34" charset="0"/>
              </a:rPr>
              <a:t> de la distancia y </a:t>
            </a:r>
            <a:r>
              <a:rPr lang="es-ES" sz="1800" dirty="0" err="1">
                <a:effectLst/>
                <a:latin typeface="Arial" panose="020B0604020202020204" pitchFamily="34" charset="0"/>
              </a:rPr>
              <a:t>duración</a:t>
            </a:r>
            <a:r>
              <a:rPr lang="es-ES" sz="1800" dirty="0">
                <a:effectLst/>
                <a:latin typeface="Arial" panose="020B0604020202020204" pitchFamily="34" charset="0"/>
              </a:rPr>
              <a:t> de la llamada. </a:t>
            </a:r>
            <a:endParaRPr lang="es-ES" sz="1100" dirty="0">
              <a:effectLst/>
            </a:endParaRPr>
          </a:p>
          <a:p>
            <a:r>
              <a:rPr lang="es-ES" sz="1800" dirty="0">
                <a:effectLst/>
                <a:latin typeface="Arial" panose="020B0604020202020204" pitchFamily="34" charset="0"/>
              </a:rPr>
              <a:t>Un problema asociado a este tipo de redes, consiste en la </a:t>
            </a:r>
            <a:r>
              <a:rPr lang="es-ES" sz="1800" dirty="0" err="1">
                <a:effectLst/>
                <a:latin typeface="Arial" panose="020B0604020202020204" pitchFamily="34" charset="0"/>
              </a:rPr>
              <a:t>congestión</a:t>
            </a:r>
            <a:r>
              <a:rPr lang="es-ES" sz="1800" dirty="0">
                <a:effectLst/>
                <a:latin typeface="Arial" panose="020B0604020202020204" pitchFamily="34" charset="0"/>
              </a:rPr>
              <a:t> de los nodos que puede llevar a que todas sus </a:t>
            </a:r>
            <a:r>
              <a:rPr lang="es-ES" sz="1800" dirty="0" err="1">
                <a:effectLst/>
                <a:latin typeface="Arial" panose="020B0604020202020204" pitchFamily="34" charset="0"/>
              </a:rPr>
              <a:t>líneas</a:t>
            </a:r>
            <a:r>
              <a:rPr lang="es-ES" sz="1800" dirty="0">
                <a:effectLst/>
                <a:latin typeface="Arial" panose="020B0604020202020204" pitchFamily="34" charset="0"/>
              </a:rPr>
              <a:t> </a:t>
            </a:r>
            <a:r>
              <a:rPr lang="es-ES" sz="1800" dirty="0" err="1">
                <a:effectLst/>
                <a:latin typeface="Arial" panose="020B0604020202020204" pitchFamily="34" charset="0"/>
              </a:rPr>
              <a:t>estén</a:t>
            </a:r>
            <a:r>
              <a:rPr lang="es-ES" sz="1800" dirty="0">
                <a:effectLst/>
                <a:latin typeface="Arial" panose="020B0604020202020204" pitchFamily="34" charset="0"/>
              </a:rPr>
              <a:t> ocupadas, siendo imposible establecer la </a:t>
            </a:r>
            <a:r>
              <a:rPr lang="es-ES" sz="1800" dirty="0" err="1">
                <a:effectLst/>
                <a:latin typeface="Arial" panose="020B0604020202020204" pitchFamily="34" charset="0"/>
              </a:rPr>
              <a:t>comunicación</a:t>
            </a:r>
            <a:r>
              <a:rPr lang="es-ES" sz="1800" dirty="0">
                <a:effectLst/>
                <a:latin typeface="Arial" panose="020B0604020202020204" pitchFamily="34" charset="0"/>
              </a:rPr>
              <a:t>. </a:t>
            </a:r>
            <a:endParaRPr lang="es-ES" sz="1100" dirty="0">
              <a:effectLst/>
            </a:endParaRPr>
          </a:p>
          <a:p>
            <a:endParaRPr lang="es-ES" sz="1400" dirty="0">
              <a:effectLst/>
            </a:endParaRPr>
          </a:p>
          <a:p>
            <a:endParaRPr lang="es-ES" sz="1400" dirty="0"/>
          </a:p>
          <a:p>
            <a:endParaRPr lang="es-ES" sz="1800" b="1" u="sng" dirty="0">
              <a:solidFill>
                <a:srgbClr val="FFFF00"/>
              </a:solidFill>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99672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p:txBody>
          <a:bodyPr/>
          <a:lstStyle/>
          <a:p>
            <a:r>
              <a:rPr lang="es-ES" dirty="0"/>
              <a:t>2. Redes de </a:t>
            </a:r>
            <a:r>
              <a:rPr lang="es-ES" dirty="0" err="1"/>
              <a:t>comunicacióN</a:t>
            </a:r>
            <a:endParaRPr lang="es-ES" dirty="0"/>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dirty="0">
                <a:effectLst/>
                <a:latin typeface="Arial" panose="020B0604020202020204" pitchFamily="34" charset="0"/>
              </a:rPr>
              <a:t>2.2. </a:t>
            </a:r>
            <a:r>
              <a:rPr lang="es-ES" sz="1800" u="sng" dirty="0">
                <a:latin typeface="Arial" panose="020B0604020202020204" pitchFamily="34" charset="0"/>
              </a:rPr>
              <a:t>REDES DE COMUNICACIONES</a:t>
            </a:r>
          </a:p>
          <a:p>
            <a:r>
              <a:rPr lang="es-ES" sz="1800" dirty="0">
                <a:effectLst/>
                <a:latin typeface="Arial" panose="020B0604020202020204" pitchFamily="34" charset="0"/>
              </a:rPr>
              <a:t>Como ejemplo </a:t>
            </a:r>
            <a:r>
              <a:rPr lang="es-ES" sz="1800" dirty="0" err="1">
                <a:effectLst/>
                <a:latin typeface="Arial" panose="020B0604020202020204" pitchFamily="34" charset="0"/>
              </a:rPr>
              <a:t>podríamos</a:t>
            </a:r>
            <a:r>
              <a:rPr lang="es-ES" sz="1800" dirty="0">
                <a:effectLst/>
                <a:latin typeface="Arial" panose="020B0604020202020204" pitchFamily="34" charset="0"/>
              </a:rPr>
              <a:t> mencionar la famosa Internet en la que los equipos terminales de datos son los ordenadores en los que utilizamos los navegadores para acceder a la Web y a otros servicios mientras que los equipos terminales de comunicaciones </a:t>
            </a:r>
            <a:r>
              <a:rPr lang="es-ES" sz="1800" dirty="0" err="1">
                <a:effectLst/>
                <a:latin typeface="Arial" panose="020B0604020202020204" pitchFamily="34" charset="0"/>
              </a:rPr>
              <a:t>serían</a:t>
            </a:r>
            <a:r>
              <a:rPr lang="es-ES" sz="1800" dirty="0">
                <a:effectLst/>
                <a:latin typeface="Arial" panose="020B0604020202020204" pitchFamily="34" charset="0"/>
              </a:rPr>
              <a:t> </a:t>
            </a:r>
            <a:r>
              <a:rPr lang="es-ES" sz="1800" dirty="0" err="1">
                <a:effectLst/>
                <a:latin typeface="Arial" panose="020B0604020202020204" pitchFamily="34" charset="0"/>
              </a:rPr>
              <a:t>típicamente</a:t>
            </a:r>
            <a:r>
              <a:rPr lang="es-ES" sz="1800" dirty="0">
                <a:effectLst/>
                <a:latin typeface="Arial" panose="020B0604020202020204" pitchFamily="34" charset="0"/>
              </a:rPr>
              <a:t> los </a:t>
            </a:r>
            <a:r>
              <a:rPr lang="es-ES" sz="1800" dirty="0" err="1">
                <a:effectLst/>
                <a:latin typeface="Arial" panose="020B0604020202020204" pitchFamily="34" charset="0"/>
              </a:rPr>
              <a:t>módems</a:t>
            </a:r>
            <a:r>
              <a:rPr lang="es-ES" sz="1800" dirty="0">
                <a:effectLst/>
                <a:latin typeface="Arial" panose="020B0604020202020204" pitchFamily="34" charset="0"/>
              </a:rPr>
              <a:t> </a:t>
            </a:r>
            <a:endParaRPr lang="es-ES" sz="1400" dirty="0"/>
          </a:p>
          <a:p>
            <a:r>
              <a:rPr lang="es-ES" sz="1800" dirty="0">
                <a:effectLst/>
                <a:latin typeface="Arial" panose="020B0604020202020204" pitchFamily="34" charset="0"/>
              </a:rPr>
              <a:t>Normalmente, las redes de comunicaciones no disponen de un canal que permita conectar directamente las estaciones, esto se debe a la imposibilidad de instalar una </a:t>
            </a:r>
            <a:r>
              <a:rPr lang="es-ES" sz="1800" dirty="0" err="1">
                <a:effectLst/>
                <a:latin typeface="Arial" panose="020B0604020202020204" pitchFamily="34" charset="0"/>
              </a:rPr>
              <a:t>línea</a:t>
            </a:r>
            <a:r>
              <a:rPr lang="es-ES" sz="1800" dirty="0">
                <a:effectLst/>
                <a:latin typeface="Arial" panose="020B0604020202020204" pitchFamily="34" charset="0"/>
              </a:rPr>
              <a:t> privada entre cualesquiera dos estaciones que quieran comunicarse. Como ejemplo, pensemos que en Internet existen </a:t>
            </a:r>
            <a:r>
              <a:rPr lang="es-ES" sz="1800" dirty="0" err="1">
                <a:effectLst/>
                <a:latin typeface="Arial" panose="020B0604020202020204" pitchFamily="34" charset="0"/>
              </a:rPr>
              <a:t>más</a:t>
            </a:r>
            <a:r>
              <a:rPr lang="es-ES" sz="1800" dirty="0">
                <a:effectLst/>
                <a:latin typeface="Arial" panose="020B0604020202020204" pitchFamily="34" charset="0"/>
              </a:rPr>
              <a:t> de mil millones de estaciones con las que podemos comunicarnos, y es imposible que a nuestro ordenador lleguen mil millones de cables distintos. De este modo, cuando una </a:t>
            </a:r>
            <a:r>
              <a:rPr lang="es-ES" sz="1800" dirty="0" err="1">
                <a:effectLst/>
                <a:latin typeface="Arial" panose="020B0604020202020204" pitchFamily="34" charset="0"/>
              </a:rPr>
              <a:t>estación</a:t>
            </a:r>
            <a:r>
              <a:rPr lang="es-ES" sz="1800" dirty="0">
                <a:effectLst/>
                <a:latin typeface="Arial" panose="020B0604020202020204" pitchFamily="34" charset="0"/>
              </a:rPr>
              <a:t> quiere comunicar con otra, no utiliza un canal privado, sino que </a:t>
            </a:r>
            <a:r>
              <a:rPr lang="es-ES" sz="1800" dirty="0" err="1">
                <a:effectLst/>
                <a:latin typeface="Arial" panose="020B0604020202020204" pitchFamily="34" charset="0"/>
              </a:rPr>
              <a:t>envía</a:t>
            </a:r>
            <a:r>
              <a:rPr lang="es-ES" sz="1800" dirty="0">
                <a:effectLst/>
                <a:latin typeface="Arial" panose="020B0604020202020204" pitchFamily="34" charset="0"/>
              </a:rPr>
              <a:t> sus datos a la red, que es la encargada de llevarlos a su destino. La red está compuesta por “</a:t>
            </a:r>
            <a:r>
              <a:rPr lang="es-ES" sz="1800" dirty="0">
                <a:effectLst/>
                <a:latin typeface="Arial,Bold"/>
              </a:rPr>
              <a:t>nodos</a:t>
            </a:r>
            <a:r>
              <a:rPr lang="es-ES" sz="1800" dirty="0">
                <a:effectLst/>
                <a:latin typeface="Arial" panose="020B0604020202020204" pitchFamily="34" charset="0"/>
              </a:rPr>
              <a:t>” y “</a:t>
            </a:r>
            <a:r>
              <a:rPr lang="es-ES" sz="1800" dirty="0" err="1">
                <a:effectLst/>
                <a:latin typeface="Arial,Bold"/>
              </a:rPr>
              <a:t>líneas</a:t>
            </a:r>
            <a:r>
              <a:rPr lang="es-ES" sz="1800" dirty="0">
                <a:effectLst/>
                <a:latin typeface="Arial,Bold"/>
              </a:rPr>
              <a:t> de comunicaciones</a:t>
            </a:r>
            <a:r>
              <a:rPr lang="es-ES" sz="1800" dirty="0">
                <a:effectLst/>
                <a:latin typeface="Arial" panose="020B0604020202020204" pitchFamily="34" charset="0"/>
              </a:rPr>
              <a:t>”. Los nodos recogen la </a:t>
            </a:r>
            <a:r>
              <a:rPr lang="es-ES" sz="1800" dirty="0" err="1">
                <a:effectLst/>
                <a:latin typeface="Arial" panose="020B0604020202020204" pitchFamily="34" charset="0"/>
              </a:rPr>
              <a:t>información</a:t>
            </a:r>
            <a:r>
              <a:rPr lang="es-ES" sz="1800" dirty="0">
                <a:effectLst/>
                <a:latin typeface="Arial" panose="020B0604020202020204" pitchFamily="34" charset="0"/>
              </a:rPr>
              <a:t> de las estaciones o de otros nodos y la entregan a estaciones destinatarias o a otros nodos intermedios en el camino a la </a:t>
            </a:r>
            <a:r>
              <a:rPr lang="es-ES" sz="1800" dirty="0" err="1">
                <a:effectLst/>
                <a:latin typeface="Arial" panose="020B0604020202020204" pitchFamily="34" charset="0"/>
              </a:rPr>
              <a:t>estación</a:t>
            </a:r>
            <a:r>
              <a:rPr lang="es-ES" sz="1800" dirty="0">
                <a:effectLst/>
                <a:latin typeface="Arial" panose="020B0604020202020204" pitchFamily="34" charset="0"/>
              </a:rPr>
              <a:t> destinataria. </a:t>
            </a: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8730194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4.3 TECNOLOGIAS DE CONMUTACIÓN – </a:t>
            </a:r>
            <a:r>
              <a:rPr lang="es-ES" sz="1800" b="1" u="sng" dirty="0">
                <a:solidFill>
                  <a:srgbClr val="FFFF00"/>
                </a:solidFill>
                <a:latin typeface="Arial" panose="020B0604020202020204" pitchFamily="34" charset="0"/>
              </a:rPr>
              <a:t>MENSAJES</a:t>
            </a:r>
          </a:p>
          <a:p>
            <a:r>
              <a:rPr lang="es-ES" sz="1800" dirty="0">
                <a:effectLst/>
                <a:latin typeface="Arial" panose="020B0604020202020204" pitchFamily="34" charset="0"/>
              </a:rPr>
              <a:t>Se considera un “mensaje” como una </a:t>
            </a:r>
            <a:r>
              <a:rPr lang="es-ES" sz="1800" dirty="0" err="1">
                <a:effectLst/>
                <a:latin typeface="Arial" panose="020B0604020202020204" pitchFamily="34" charset="0"/>
              </a:rPr>
              <a:t>comunicación</a:t>
            </a:r>
            <a:r>
              <a:rPr lang="es-ES" sz="1800" dirty="0">
                <a:effectLst/>
                <a:latin typeface="Arial" panose="020B0604020202020204" pitchFamily="34" charset="0"/>
              </a:rPr>
              <a:t> completa de </a:t>
            </a:r>
            <a:r>
              <a:rPr lang="es-ES" sz="1800" dirty="0" err="1">
                <a:effectLst/>
                <a:latin typeface="Arial" panose="020B0604020202020204" pitchFamily="34" charset="0"/>
              </a:rPr>
              <a:t>tamaño</a:t>
            </a:r>
            <a:r>
              <a:rPr lang="es-ES" sz="1800" dirty="0">
                <a:effectLst/>
                <a:latin typeface="Arial" panose="020B0604020202020204" pitchFamily="34" charset="0"/>
              </a:rPr>
              <a:t> arbitrario que un nodo </a:t>
            </a:r>
            <a:r>
              <a:rPr lang="es-ES" sz="1800" dirty="0" err="1">
                <a:effectLst/>
                <a:latin typeface="Arial" panose="020B0604020202020204" pitchFamily="34" charset="0"/>
              </a:rPr>
              <a:t>envía</a:t>
            </a:r>
            <a:r>
              <a:rPr lang="es-ES" sz="1800" dirty="0">
                <a:effectLst/>
                <a:latin typeface="Arial" panose="020B0604020202020204" pitchFamily="34" charset="0"/>
              </a:rPr>
              <a:t> a otro. Un mensaje </a:t>
            </a:r>
            <a:r>
              <a:rPr lang="es-ES" sz="1800" dirty="0" err="1">
                <a:effectLst/>
                <a:latin typeface="Arial" panose="020B0604020202020204" pitchFamily="34" charset="0"/>
              </a:rPr>
              <a:t>podría</a:t>
            </a:r>
            <a:r>
              <a:rPr lang="es-ES" sz="1800" dirty="0">
                <a:effectLst/>
                <a:latin typeface="Arial" panose="020B0604020202020204" pitchFamily="34" charset="0"/>
              </a:rPr>
              <a:t> ser la respuesta a una consulta “Afirmativo” o bien todo un libro como “El Quijote”. </a:t>
            </a:r>
            <a:endParaRPr lang="es-ES" sz="1100" dirty="0"/>
          </a:p>
          <a:p>
            <a:r>
              <a:rPr lang="es-ES" sz="1800" b="0" i="0" dirty="0">
                <a:effectLst/>
                <a:latin typeface="Arial" panose="020B0604020202020204" pitchFamily="34" charset="0"/>
                <a:cs typeface="Arial" panose="020B0604020202020204" pitchFamily="34" charset="0"/>
              </a:rPr>
              <a:t>La conmutación de mensajes es una técnica de conmutación de red en la que los datos se enrutan en su totalidad desde el nodo de origen al nodo de destino, una esperanza a la vez. Durante el enrutamiento de mensajes, cada conmutador intermedio de la red almacena el mensaje completo. Si los recursos de toda la red están ocupados o la red se bloquea, la red de conmutación de mensajes almacena y retrasa el mensaje hasta que haya suficientes recursos disponibles para la transmisión efectiva del mensaje.</a:t>
            </a:r>
          </a:p>
          <a:p>
            <a:r>
              <a:rPr lang="es-ES" sz="1800" b="0" i="0" dirty="0">
                <a:effectLst/>
                <a:latin typeface="Arial" panose="020B0604020202020204" pitchFamily="34" charset="0"/>
                <a:cs typeface="Arial" panose="020B0604020202020204" pitchFamily="34" charset="0"/>
              </a:rPr>
              <a:t>La conmutación de mensajes ha sido reemplazada en gran medida por la conmutación de paquetes, pero la técnica todavía se emplea en redes de sensores ad hoc, redes militares y redes de comunicaciones por satélite.</a:t>
            </a:r>
            <a:endParaRPr lang="es-ES" sz="1800" dirty="0">
              <a:effectLst/>
              <a:latin typeface="Arial" panose="020B0604020202020204" pitchFamily="34" charset="0"/>
              <a:cs typeface="Arial" panose="020B0604020202020204" pitchFamily="34" charset="0"/>
            </a:endParaRPr>
          </a:p>
          <a:p>
            <a:endParaRPr lang="es-ES" sz="1400" dirty="0"/>
          </a:p>
          <a:p>
            <a:endParaRPr lang="es-ES" sz="1800" b="1" u="sng" dirty="0">
              <a:solidFill>
                <a:srgbClr val="FFFF00"/>
              </a:solidFill>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endParaRPr lang="es-ES" sz="1800" u="sng" dirty="0">
              <a:latin typeface="Arial" panose="020B0604020202020204" pitchFamily="34" charset="0"/>
            </a:endParaRPr>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756678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lnSpcReduction="10000"/>
          </a:bodyPr>
          <a:lstStyle/>
          <a:p>
            <a:r>
              <a:rPr lang="es-ES" sz="1800" u="sng" dirty="0">
                <a:latin typeface="Arial" panose="020B0604020202020204" pitchFamily="34" charset="0"/>
              </a:rPr>
              <a:t>4.3 TECNOLOGIAS DE CONMUTACIÓN – </a:t>
            </a:r>
            <a:r>
              <a:rPr lang="es-ES" sz="1800" b="1" u="sng" dirty="0">
                <a:solidFill>
                  <a:srgbClr val="FFFF00"/>
                </a:solidFill>
                <a:latin typeface="Arial" panose="020B0604020202020204" pitchFamily="34" charset="0"/>
              </a:rPr>
              <a:t>PAQUETES</a:t>
            </a:r>
          </a:p>
          <a:p>
            <a:r>
              <a:rPr lang="es-ES" sz="1800" b="0" i="0" dirty="0">
                <a:effectLst/>
                <a:latin typeface="Arial" panose="020B0604020202020204" pitchFamily="34" charset="0"/>
                <a:cs typeface="Arial" panose="020B0604020202020204" pitchFamily="34" charset="0"/>
              </a:rPr>
              <a:t>Para poder entender la conmutación de paquetes, necesita saber lo que es un paquete. El Protocolo de Internet (IP), al igual que muchos otros protocolos, divide los datos en trozos y los envuelve en estructuras llamadas paquetes. Cada paquete contiene, junto con la carga de datos, información sobre la dirección IP de los nodos de origen y destino, números de secuencia y alguna otra información de control. Un paquete también puede ser llamado un segmento o datagrama.</a:t>
            </a:r>
          </a:p>
          <a:p>
            <a:r>
              <a:rPr lang="es-ES" sz="1800" b="0" i="0" dirty="0">
                <a:effectLst/>
                <a:latin typeface="Arial" panose="020B0604020202020204" pitchFamily="34" charset="0"/>
                <a:cs typeface="Arial" panose="020B0604020202020204" pitchFamily="34" charset="0"/>
              </a:rPr>
              <a:t>Una vez que llegan a su destino, los paquetes se vuelven a ensamblar para recuperar los datos originales.</a:t>
            </a:r>
            <a:endParaRPr lang="es-ES" sz="1800" dirty="0">
              <a:latin typeface="Arial" panose="020B0604020202020204" pitchFamily="34" charset="0"/>
              <a:cs typeface="Arial" panose="020B0604020202020204" pitchFamily="34" charset="0"/>
            </a:endParaRPr>
          </a:p>
          <a:p>
            <a:r>
              <a:rPr lang="es-ES" sz="1800" b="0" i="0" dirty="0">
                <a:effectLst/>
                <a:latin typeface="Arial" panose="020B0604020202020204" pitchFamily="34" charset="0"/>
                <a:cs typeface="Arial" panose="020B0604020202020204" pitchFamily="34" charset="0"/>
              </a:rPr>
              <a:t>En la conmutación de paquetes, los paquetes se envían hacia el destino independientemente uno del otro. Cada paquete tiene que encontrar su propia ruta hasta el destino. No hay una ruta predeterminada; la decisión de a qué nodo saltar en el siguiente paso se toma sólo cuando se alcanza un nodo. Cada paquete encuentra su camino utilizando la información que transporta, como las direcciones IP de origen y destino.</a:t>
            </a:r>
            <a:endParaRPr lang="es-ES" sz="1800" u="sng" dirty="0">
              <a:latin typeface="Arial" panose="020B0604020202020204" pitchFamily="34" charset="0"/>
              <a:cs typeface="Arial" panose="020B0604020202020204" pitchFamily="34" charset="0"/>
            </a:endParaRPr>
          </a:p>
          <a:p>
            <a:r>
              <a:rPr lang="es-ES" sz="1800" b="0" i="0" dirty="0">
                <a:effectLst/>
                <a:latin typeface="Arial" panose="020B0604020202020204" pitchFamily="34" charset="0"/>
                <a:cs typeface="Arial" panose="020B0604020202020204" pitchFamily="34" charset="0"/>
              </a:rPr>
              <a:t>VoIP utiliza conmutación de paquetes.</a:t>
            </a:r>
            <a:endParaRPr lang="es-ES" sz="1800" u="sng" dirty="0">
              <a:latin typeface="Arial" panose="020B0604020202020204" pitchFamily="34" charset="0"/>
              <a:cs typeface="Arial" panose="020B0604020202020204" pitchFamily="34" charset="0"/>
            </a:endParaRPr>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1251524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032176" cy="5094514"/>
          </a:xfrm>
        </p:spPr>
        <p:txBody>
          <a:bodyPr>
            <a:normAutofit/>
          </a:bodyPr>
          <a:lstStyle/>
          <a:p>
            <a:r>
              <a:rPr lang="es-ES" sz="1800" u="sng" dirty="0">
                <a:latin typeface="Arial" panose="020B0604020202020204" pitchFamily="34" charset="0"/>
              </a:rPr>
              <a:t>4.3 TECNOLOGIAS DE CONMUTACIÓN – </a:t>
            </a:r>
            <a:r>
              <a:rPr lang="es-ES" sz="1800" b="1" u="sng" dirty="0">
                <a:solidFill>
                  <a:srgbClr val="FFFF00"/>
                </a:solidFill>
                <a:latin typeface="Arial" panose="020B0604020202020204" pitchFamily="34" charset="0"/>
              </a:rPr>
              <a:t>PAQUETES</a:t>
            </a:r>
          </a:p>
          <a:p>
            <a:r>
              <a:rPr lang="es-ES" sz="1800" dirty="0">
                <a:effectLst/>
                <a:latin typeface="Arial" panose="020B0604020202020204" pitchFamily="34" charset="0"/>
              </a:rPr>
              <a:t>Como inconvenientes, se puede </a:t>
            </a:r>
            <a:r>
              <a:rPr lang="es-ES" sz="1800" dirty="0" err="1">
                <a:effectLst/>
                <a:latin typeface="Arial" panose="020B0604020202020204" pitchFamily="34" charset="0"/>
              </a:rPr>
              <a:t>señalar</a:t>
            </a:r>
            <a:r>
              <a:rPr lang="es-ES" sz="1800" dirty="0">
                <a:effectLst/>
                <a:latin typeface="Arial" panose="020B0604020202020204" pitchFamily="34" charset="0"/>
              </a:rPr>
              <a:t> la posibilidad </a:t>
            </a:r>
            <a:r>
              <a:rPr lang="es-ES" sz="1800" dirty="0" err="1">
                <a:effectLst/>
                <a:latin typeface="Arial" panose="020B0604020202020204" pitchFamily="34" charset="0"/>
              </a:rPr>
              <a:t>congestión</a:t>
            </a:r>
            <a:r>
              <a:rPr lang="es-ES" sz="1800" dirty="0">
                <a:effectLst/>
                <a:latin typeface="Arial" panose="020B0604020202020204" pitchFamily="34" charset="0"/>
              </a:rPr>
              <a:t> que puede producirse en cualquier parte de la red, lo que </a:t>
            </a:r>
            <a:r>
              <a:rPr lang="es-ES" sz="1800" dirty="0" err="1">
                <a:effectLst/>
                <a:latin typeface="Arial" panose="020B0604020202020204" pitchFamily="34" charset="0"/>
              </a:rPr>
              <a:t>ralentizaría</a:t>
            </a:r>
            <a:r>
              <a:rPr lang="es-ES" sz="1800" dirty="0">
                <a:effectLst/>
                <a:latin typeface="Arial" panose="020B0604020202020204" pitchFamily="34" charset="0"/>
              </a:rPr>
              <a:t> todas las comunicaciones, </a:t>
            </a:r>
            <a:r>
              <a:rPr lang="es-ES" sz="1800" dirty="0" err="1">
                <a:effectLst/>
                <a:latin typeface="Arial" panose="020B0604020202020204" pitchFamily="34" charset="0"/>
              </a:rPr>
              <a:t>asi</a:t>
            </a:r>
            <a:r>
              <a:rPr lang="es-ES" sz="1800" dirty="0">
                <a:effectLst/>
                <a:latin typeface="Arial" panose="020B0604020202020204" pitchFamily="34" charset="0"/>
              </a:rPr>
              <a:t>́ como la complejidad de los </a:t>
            </a:r>
            <a:r>
              <a:rPr lang="es-ES" sz="1800" dirty="0" err="1">
                <a:effectLst/>
                <a:latin typeface="Arial" panose="020B0604020202020204" pitchFamily="34" charset="0"/>
              </a:rPr>
              <a:t>métodos</a:t>
            </a:r>
            <a:r>
              <a:rPr lang="es-ES" sz="1800" dirty="0">
                <a:effectLst/>
                <a:latin typeface="Arial" panose="020B0604020202020204" pitchFamily="34" charset="0"/>
              </a:rPr>
              <a:t> para calcular el camino que debe seguir un paquete para llegar a su destino. En consecuencia, es bastante </a:t>
            </a:r>
            <a:r>
              <a:rPr lang="es-ES" sz="1800" dirty="0" err="1">
                <a:effectLst/>
                <a:latin typeface="Arial" panose="020B0604020202020204" pitchFamily="34" charset="0"/>
              </a:rPr>
              <a:t>común</a:t>
            </a:r>
            <a:r>
              <a:rPr lang="es-ES" sz="1800" dirty="0">
                <a:effectLst/>
                <a:latin typeface="Arial" panose="020B0604020202020204" pitchFamily="34" charset="0"/>
              </a:rPr>
              <a:t> que en alguna </a:t>
            </a:r>
            <a:r>
              <a:rPr lang="es-ES" sz="1800" dirty="0" err="1">
                <a:effectLst/>
                <a:latin typeface="Arial" panose="020B0604020202020204" pitchFamily="34" charset="0"/>
              </a:rPr>
              <a:t>ocasión</a:t>
            </a:r>
            <a:r>
              <a:rPr lang="es-ES" sz="1800" dirty="0">
                <a:effectLst/>
                <a:latin typeface="Arial" panose="020B0604020202020204" pitchFamily="34" charset="0"/>
              </a:rPr>
              <a:t> se pierdan paquetes, o que al seguir caminos diferentes, lleguen al receptor en orden distinto al de </a:t>
            </a:r>
            <a:r>
              <a:rPr lang="es-ES" sz="1800" dirty="0" err="1">
                <a:effectLst/>
                <a:latin typeface="Arial" panose="020B0604020202020204" pitchFamily="34" charset="0"/>
              </a:rPr>
              <a:t>emisión</a:t>
            </a:r>
            <a:r>
              <a:rPr lang="es-ES" sz="1800" dirty="0">
                <a:effectLst/>
                <a:latin typeface="Arial" panose="020B0604020202020204" pitchFamily="34" charset="0"/>
              </a:rPr>
              <a:t>. Esto aumenta la complejidad y el costo de los equipos interlocutores, que deben reservar recursos para almacenar paquetes que llegan en desorden, o que no se han recibido en destino, y establecer mecanismos para identificar y retransmitir paquetes perdidos. </a:t>
            </a:r>
            <a:endParaRPr lang="es-ES" sz="11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7422557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4.4 EN FUNCION DE LA TITULARIDAD</a:t>
            </a:r>
          </a:p>
          <a:p>
            <a:r>
              <a:rPr lang="es-ES" sz="1800" dirty="0">
                <a:effectLst/>
                <a:latin typeface="Arial,Bold"/>
              </a:rPr>
              <a:t>Redes Privadas</a:t>
            </a:r>
            <a:r>
              <a:rPr lang="es-ES" sz="1800" dirty="0">
                <a:effectLst/>
                <a:latin typeface="Arial" panose="020B0604020202020204" pitchFamily="34" charset="0"/>
              </a:rPr>
              <a:t>: Son redes instaladas por una </a:t>
            </a:r>
            <a:r>
              <a:rPr lang="es-ES" sz="1800" dirty="0" err="1">
                <a:effectLst/>
                <a:latin typeface="Arial" panose="020B0604020202020204" pitchFamily="34" charset="0"/>
              </a:rPr>
              <a:t>organización</a:t>
            </a:r>
            <a:r>
              <a:rPr lang="es-ES" sz="1800" dirty="0">
                <a:effectLst/>
                <a:latin typeface="Arial" panose="020B0604020202020204" pitchFamily="34" charset="0"/>
              </a:rPr>
              <a:t> que son utilizadas por esa misma </a:t>
            </a:r>
            <a:r>
              <a:rPr lang="es-ES" sz="1800" dirty="0" err="1">
                <a:effectLst/>
                <a:latin typeface="Arial" panose="020B0604020202020204" pitchFamily="34" charset="0"/>
              </a:rPr>
              <a:t>organización</a:t>
            </a:r>
            <a:r>
              <a:rPr lang="es-ES" sz="1800" dirty="0">
                <a:effectLst/>
                <a:latin typeface="Arial" panose="020B0604020202020204" pitchFamily="34" charset="0"/>
              </a:rPr>
              <a:t> de manera exclusiva. Suelen ser redes de reducida </a:t>
            </a:r>
            <a:r>
              <a:rPr lang="es-ES" sz="1800" dirty="0" err="1">
                <a:effectLst/>
                <a:latin typeface="Arial" panose="020B0604020202020204" pitchFamily="34" charset="0"/>
              </a:rPr>
              <a:t>extensión</a:t>
            </a:r>
            <a:r>
              <a:rPr lang="es-ES" sz="1800" dirty="0">
                <a:effectLst/>
                <a:latin typeface="Arial" panose="020B0604020202020204" pitchFamily="34" charset="0"/>
              </a:rPr>
              <a:t>, </a:t>
            </a:r>
            <a:r>
              <a:rPr lang="es-ES" sz="1800" dirty="0" err="1">
                <a:effectLst/>
                <a:latin typeface="Arial" panose="020B0604020202020204" pitchFamily="34" charset="0"/>
              </a:rPr>
              <a:t>típicamente</a:t>
            </a:r>
            <a:r>
              <a:rPr lang="es-ES" sz="1800" dirty="0">
                <a:effectLst/>
                <a:latin typeface="Arial" panose="020B0604020202020204" pitchFamily="34" charset="0"/>
              </a:rPr>
              <a:t> una oficina o un edificio de oficinas. </a:t>
            </a:r>
            <a:r>
              <a:rPr lang="es-ES" sz="1800" dirty="0" err="1">
                <a:effectLst/>
                <a:latin typeface="Arial" panose="020B0604020202020204" pitchFamily="34" charset="0"/>
              </a:rPr>
              <a:t>Podría</a:t>
            </a:r>
            <a:r>
              <a:rPr lang="es-ES" sz="1800" dirty="0">
                <a:effectLst/>
                <a:latin typeface="Arial" panose="020B0604020202020204" pitchFamily="34" charset="0"/>
              </a:rPr>
              <a:t> extenderse entre varios edificios cercanos, pero siempre pertenecientes o administrados por la misma empresa u </a:t>
            </a:r>
            <a:r>
              <a:rPr lang="es-ES" sz="1800" dirty="0" err="1">
                <a:effectLst/>
                <a:latin typeface="Arial" panose="020B0604020202020204" pitchFamily="34" charset="0"/>
              </a:rPr>
              <a:t>organización</a:t>
            </a:r>
            <a:r>
              <a:rPr lang="es-ES" sz="1800" dirty="0">
                <a:effectLst/>
                <a:latin typeface="Arial" panose="020B0604020202020204" pitchFamily="34" charset="0"/>
              </a:rPr>
              <a:t>. Estas redes son instaladas, utilizadas y mantenidas con recursos de dicha </a:t>
            </a:r>
            <a:r>
              <a:rPr lang="es-ES" sz="1800" dirty="0" err="1">
                <a:effectLst/>
                <a:latin typeface="Arial" panose="020B0604020202020204" pitchFamily="34" charset="0"/>
              </a:rPr>
              <a:t>organización</a:t>
            </a:r>
            <a:r>
              <a:rPr lang="es-ES" sz="1800" dirty="0">
                <a:effectLst/>
                <a:latin typeface="Arial" panose="020B0604020202020204" pitchFamily="34" charset="0"/>
              </a:rPr>
              <a:t> y se utilizan para cubrir sus propias necesidades. Como ejemplo </a:t>
            </a:r>
            <a:r>
              <a:rPr lang="es-ES" sz="1800" dirty="0" err="1">
                <a:effectLst/>
                <a:latin typeface="Arial" panose="020B0604020202020204" pitchFamily="34" charset="0"/>
              </a:rPr>
              <a:t>típico</a:t>
            </a:r>
            <a:r>
              <a:rPr lang="es-ES" sz="1800" dirty="0">
                <a:effectLst/>
                <a:latin typeface="Arial" panose="020B0604020202020204" pitchFamily="34" charset="0"/>
              </a:rPr>
              <a:t> la red que interconecta los equipos </a:t>
            </a:r>
            <a:r>
              <a:rPr lang="es-ES" sz="1800" dirty="0" err="1">
                <a:effectLst/>
                <a:latin typeface="Arial" panose="020B0604020202020204" pitchFamily="34" charset="0"/>
              </a:rPr>
              <a:t>informáticos</a:t>
            </a:r>
            <a:r>
              <a:rPr lang="es-ES" sz="1800" dirty="0">
                <a:effectLst/>
                <a:latin typeface="Arial" panose="020B0604020202020204" pitchFamily="34" charset="0"/>
              </a:rPr>
              <a:t> en una oficina para compartir datos y dispositivos de </a:t>
            </a:r>
            <a:r>
              <a:rPr lang="es-ES" sz="1800" dirty="0" err="1">
                <a:effectLst/>
                <a:latin typeface="Arial" panose="020B0604020202020204" pitchFamily="34" charset="0"/>
              </a:rPr>
              <a:t>impresión</a:t>
            </a:r>
            <a:r>
              <a:rPr lang="es-ES" sz="1800" dirty="0">
                <a:effectLst/>
                <a:latin typeface="Arial" panose="020B0604020202020204" pitchFamily="34" charset="0"/>
              </a:rPr>
              <a:t>. </a:t>
            </a:r>
            <a:endParaRPr lang="es-ES" sz="1400" dirty="0"/>
          </a:p>
          <a:p>
            <a:r>
              <a:rPr lang="es-ES" sz="1800" dirty="0">
                <a:effectLst/>
                <a:latin typeface="Arial,Bold"/>
              </a:rPr>
              <a:t>Redes </a:t>
            </a:r>
            <a:r>
              <a:rPr lang="es-ES" sz="1800" dirty="0" err="1">
                <a:effectLst/>
                <a:latin typeface="Arial,Bold"/>
              </a:rPr>
              <a:t>Públicas</a:t>
            </a:r>
            <a:r>
              <a:rPr lang="es-ES" sz="1800" dirty="0">
                <a:effectLst/>
                <a:latin typeface="Arial" panose="020B0604020202020204" pitchFamily="34" charset="0"/>
              </a:rPr>
              <a:t>: Son redes instaladas por una </a:t>
            </a:r>
            <a:r>
              <a:rPr lang="es-ES" sz="1800" dirty="0" err="1">
                <a:effectLst/>
                <a:latin typeface="Arial" panose="020B0604020202020204" pitchFamily="34" charset="0"/>
              </a:rPr>
              <a:t>organización</a:t>
            </a:r>
            <a:r>
              <a:rPr lang="es-ES" sz="1800" dirty="0">
                <a:effectLst/>
                <a:latin typeface="Arial" panose="020B0604020202020204" pitchFamily="34" charset="0"/>
              </a:rPr>
              <a:t> que ofrece a sus clientes su </a:t>
            </a:r>
            <a:r>
              <a:rPr lang="es-ES" sz="1800" dirty="0" err="1">
                <a:effectLst/>
                <a:latin typeface="Arial" panose="020B0604020202020204" pitchFamily="34" charset="0"/>
              </a:rPr>
              <a:t>utilización</a:t>
            </a:r>
            <a:r>
              <a:rPr lang="es-ES" sz="1800" dirty="0">
                <a:effectLst/>
                <a:latin typeface="Arial" panose="020B0604020202020204" pitchFamily="34" charset="0"/>
              </a:rPr>
              <a:t> a cambio de una </a:t>
            </a:r>
            <a:r>
              <a:rPr lang="es-ES" sz="1800" dirty="0" err="1">
                <a:effectLst/>
                <a:latin typeface="Arial" panose="020B0604020202020204" pitchFamily="34" charset="0"/>
              </a:rPr>
              <a:t>remuneración</a:t>
            </a:r>
            <a:r>
              <a:rPr lang="es-ES" sz="1800" dirty="0">
                <a:effectLst/>
                <a:latin typeface="Arial" panose="020B0604020202020204" pitchFamily="34" charset="0"/>
              </a:rPr>
              <a:t>. Por tanto son redes compartidas por quienes las utilizan, que </a:t>
            </a:r>
            <a:r>
              <a:rPr lang="es-ES" sz="1800" dirty="0" err="1">
                <a:effectLst/>
                <a:latin typeface="Arial" panose="020B0604020202020204" pitchFamily="34" charset="0"/>
              </a:rPr>
              <a:t>además</a:t>
            </a:r>
            <a:r>
              <a:rPr lang="es-ES" sz="1800" dirty="0">
                <a:effectLst/>
                <a:latin typeface="Arial" panose="020B0604020202020204" pitchFamily="34" charset="0"/>
              </a:rPr>
              <a:t> no son los </a:t>
            </a:r>
            <a:r>
              <a:rPr lang="es-ES" sz="1800" dirty="0" err="1">
                <a:effectLst/>
                <a:latin typeface="Arial" panose="020B0604020202020204" pitchFamily="34" charset="0"/>
              </a:rPr>
              <a:t>dueños</a:t>
            </a:r>
            <a:r>
              <a:rPr lang="es-ES" sz="1800" dirty="0">
                <a:effectLst/>
                <a:latin typeface="Arial" panose="020B0604020202020204" pitchFamily="34" charset="0"/>
              </a:rPr>
              <a:t> de la red, sino que pagan un determinado uso o servicio sobre la misma a su </a:t>
            </a:r>
            <a:r>
              <a:rPr lang="es-ES" sz="1800" dirty="0" err="1">
                <a:effectLst/>
                <a:latin typeface="Arial" panose="020B0604020202020204" pitchFamily="34" charset="0"/>
              </a:rPr>
              <a:t>dueño</a:t>
            </a:r>
            <a:r>
              <a:rPr lang="es-ES" sz="1800" dirty="0">
                <a:effectLst/>
                <a:latin typeface="Arial" panose="020B0604020202020204" pitchFamily="34" charset="0"/>
              </a:rPr>
              <a:t>. En este caso se trata de redes que por su costo o complejidad no pueden amortizarse con el uso por la empresa que las instala, y por ello debe acometer su </a:t>
            </a:r>
            <a:r>
              <a:rPr lang="es-ES" sz="1800" dirty="0" err="1">
                <a:effectLst/>
                <a:latin typeface="Arial" panose="020B0604020202020204" pitchFamily="34" charset="0"/>
              </a:rPr>
              <a:t>instalación</a:t>
            </a:r>
            <a:r>
              <a:rPr lang="es-ES" sz="1800" dirty="0">
                <a:effectLst/>
                <a:latin typeface="Arial" panose="020B0604020202020204" pitchFamily="34" charset="0"/>
              </a:rPr>
              <a:t> una empresa de comunicaciones. Como ejemplo podemos </a:t>
            </a:r>
            <a:r>
              <a:rPr lang="es-ES" sz="1800" dirty="0" err="1">
                <a:effectLst/>
                <a:latin typeface="Arial" panose="020B0604020202020204" pitchFamily="34" charset="0"/>
              </a:rPr>
              <a:t>señalar</a:t>
            </a:r>
            <a:r>
              <a:rPr lang="es-ES" sz="1800" dirty="0">
                <a:effectLst/>
                <a:latin typeface="Arial" panose="020B0604020202020204" pitchFamily="34" charset="0"/>
              </a:rPr>
              <a:t> las redes de </a:t>
            </a:r>
            <a:r>
              <a:rPr lang="es-ES" sz="1800" dirty="0" err="1">
                <a:effectLst/>
                <a:latin typeface="Arial" panose="020B0604020202020204" pitchFamily="34" charset="0"/>
              </a:rPr>
              <a:t>telefonía</a:t>
            </a:r>
            <a:r>
              <a:rPr lang="es-ES" sz="1800" dirty="0">
                <a:effectLst/>
                <a:latin typeface="Arial" panose="020B0604020202020204" pitchFamily="34" charset="0"/>
              </a:rPr>
              <a:t>, o de comunicaciones de datos como </a:t>
            </a:r>
            <a:r>
              <a:rPr lang="es-ES" sz="1800" dirty="0" err="1">
                <a:effectLst/>
                <a:latin typeface="Arial" panose="020B0604020202020204" pitchFamily="34" charset="0"/>
              </a:rPr>
              <a:t>Iberpac</a:t>
            </a:r>
            <a:r>
              <a:rPr lang="es-ES" sz="1800" dirty="0">
                <a:effectLst/>
                <a:latin typeface="Arial" panose="020B0604020202020204" pitchFamily="34" charset="0"/>
              </a:rPr>
              <a:t> o Internet. </a:t>
            </a:r>
            <a:endParaRPr lang="es-ES" sz="1400" dirty="0"/>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640836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 LA ESCALA</a:t>
            </a:r>
          </a:p>
          <a:p>
            <a:r>
              <a:rPr lang="es-ES" sz="1800" dirty="0">
                <a:effectLst/>
                <a:latin typeface="Arial" panose="020B0604020202020204" pitchFamily="34" charset="0"/>
              </a:rPr>
              <a:t>Un criterio para clasificar las redes es su escala. La </a:t>
            </a:r>
            <a:r>
              <a:rPr lang="es-ES" sz="1800" dirty="0" err="1">
                <a:effectLst/>
                <a:latin typeface="Arial" panose="020B0604020202020204" pitchFamily="34" charset="0"/>
              </a:rPr>
              <a:t>clasificación</a:t>
            </a:r>
            <a:r>
              <a:rPr lang="es-ES" sz="1800" dirty="0">
                <a:effectLst/>
                <a:latin typeface="Arial" panose="020B0604020202020204" pitchFamily="34" charset="0"/>
              </a:rPr>
              <a:t> </a:t>
            </a:r>
            <a:r>
              <a:rPr lang="es-ES" sz="1800" dirty="0" err="1">
                <a:effectLst/>
                <a:latin typeface="Arial" panose="020B0604020202020204" pitchFamily="34" charset="0"/>
              </a:rPr>
              <a:t>clásica</a:t>
            </a:r>
            <a:r>
              <a:rPr lang="es-ES" sz="1800" dirty="0">
                <a:effectLst/>
                <a:latin typeface="Arial" panose="020B0604020202020204" pitchFamily="34" charset="0"/>
              </a:rPr>
              <a:t> comprende: redes de </a:t>
            </a:r>
            <a:r>
              <a:rPr lang="es-ES" sz="1800" dirty="0" err="1">
                <a:effectLst/>
                <a:latin typeface="Arial" panose="020B0604020202020204" pitchFamily="34" charset="0"/>
              </a:rPr>
              <a:t>área</a:t>
            </a:r>
            <a:r>
              <a:rPr lang="es-ES" sz="1800" dirty="0">
                <a:effectLst/>
                <a:latin typeface="Arial" panose="020B0604020202020204" pitchFamily="34" charset="0"/>
              </a:rPr>
              <a:t> local o LAN (</a:t>
            </a:r>
            <a:r>
              <a:rPr lang="es-ES" sz="1800" dirty="0">
                <a:effectLst/>
                <a:latin typeface="Arial,Italic"/>
              </a:rPr>
              <a:t>Local </a:t>
            </a:r>
            <a:r>
              <a:rPr lang="es-ES" sz="1800" dirty="0" err="1">
                <a:effectLst/>
                <a:latin typeface="Arial,Italic"/>
              </a:rPr>
              <a:t>Area</a:t>
            </a:r>
            <a:r>
              <a:rPr lang="es-ES" sz="1800" dirty="0">
                <a:effectLst/>
                <a:latin typeface="Arial,Italic"/>
              </a:rPr>
              <a:t> Network</a:t>
            </a:r>
            <a:r>
              <a:rPr lang="es-ES" sz="1800" dirty="0">
                <a:effectLst/>
                <a:latin typeface="Arial" panose="020B0604020202020204" pitchFamily="34" charset="0"/>
              </a:rPr>
              <a:t>), redes metropolitanas o MAN (</a:t>
            </a:r>
            <a:r>
              <a:rPr lang="es-ES" sz="1800" dirty="0" err="1">
                <a:effectLst/>
                <a:latin typeface="Arial,Italic"/>
              </a:rPr>
              <a:t>Metropolitan</a:t>
            </a:r>
            <a:r>
              <a:rPr lang="es-ES" sz="1800" dirty="0">
                <a:effectLst/>
                <a:latin typeface="Arial,Italic"/>
              </a:rPr>
              <a:t> </a:t>
            </a:r>
            <a:r>
              <a:rPr lang="es-ES" sz="1800" dirty="0" err="1">
                <a:effectLst/>
                <a:latin typeface="Arial,Italic"/>
              </a:rPr>
              <a:t>Area</a:t>
            </a:r>
            <a:r>
              <a:rPr lang="es-ES" sz="1800" dirty="0">
                <a:effectLst/>
                <a:latin typeface="Arial,Italic"/>
              </a:rPr>
              <a:t> </a:t>
            </a:r>
            <a:r>
              <a:rPr lang="es-ES" sz="1800" dirty="0">
                <a:effectLst/>
                <a:latin typeface="Arial" panose="020B0604020202020204" pitchFamily="34" charset="0"/>
              </a:rPr>
              <a:t>Network), y redes de </a:t>
            </a:r>
            <a:r>
              <a:rPr lang="es-ES" sz="1800" dirty="0" err="1">
                <a:effectLst/>
                <a:latin typeface="Arial" panose="020B0604020202020204" pitchFamily="34" charset="0"/>
              </a:rPr>
              <a:t>área</a:t>
            </a:r>
            <a:r>
              <a:rPr lang="es-ES" sz="1800" dirty="0">
                <a:effectLst/>
                <a:latin typeface="Arial" panose="020B0604020202020204" pitchFamily="34" charset="0"/>
              </a:rPr>
              <a:t> extensa o WAN (</a:t>
            </a:r>
            <a:r>
              <a:rPr lang="es-ES" sz="1800" dirty="0">
                <a:effectLst/>
                <a:latin typeface="Arial,Italic"/>
              </a:rPr>
              <a:t>Wide </a:t>
            </a:r>
            <a:r>
              <a:rPr lang="es-ES" sz="1800" dirty="0" err="1">
                <a:effectLst/>
                <a:latin typeface="Arial,Italic"/>
              </a:rPr>
              <a:t>Area</a:t>
            </a:r>
            <a:r>
              <a:rPr lang="es-ES" sz="1800" dirty="0">
                <a:effectLst/>
                <a:latin typeface="Arial,Italic"/>
              </a:rPr>
              <a:t> Network</a:t>
            </a:r>
            <a:r>
              <a:rPr lang="es-ES" sz="1800" dirty="0">
                <a:effectLst/>
                <a:latin typeface="Arial" panose="020B0604020202020204" pitchFamily="34" charset="0"/>
              </a:rPr>
              <a:t>). </a:t>
            </a:r>
            <a:endParaRPr lang="es-ES" sz="1400" dirty="0"/>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316590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 LA ESCALA – </a:t>
            </a:r>
            <a:r>
              <a:rPr lang="es-ES" sz="1800" b="1" u="sng" dirty="0">
                <a:solidFill>
                  <a:srgbClr val="FFFF00"/>
                </a:solidFill>
                <a:latin typeface="Arial" panose="020B0604020202020204" pitchFamily="34" charset="0"/>
              </a:rPr>
              <a:t>PAN</a:t>
            </a:r>
          </a:p>
          <a:p>
            <a:r>
              <a:rPr lang="es-ES" sz="1800" dirty="0">
                <a:effectLst/>
                <a:latin typeface="Arial" panose="020B0604020202020204" pitchFamily="34" charset="0"/>
              </a:rPr>
              <a:t>Recientemente, han proliferado dispositivos cada vez </a:t>
            </a:r>
            <a:r>
              <a:rPr lang="es-ES" sz="1800" dirty="0" err="1">
                <a:effectLst/>
                <a:latin typeface="Arial" panose="020B0604020202020204" pitchFamily="34" charset="0"/>
              </a:rPr>
              <a:t>más</a:t>
            </a:r>
            <a:r>
              <a:rPr lang="es-ES" sz="1800" dirty="0">
                <a:effectLst/>
                <a:latin typeface="Arial" panose="020B0604020202020204" pitchFamily="34" charset="0"/>
              </a:rPr>
              <a:t> reducidos y con mayores capacidades (</a:t>
            </a:r>
            <a:r>
              <a:rPr lang="es-ES" sz="1800" dirty="0" err="1">
                <a:effectLst/>
                <a:latin typeface="Arial" panose="020B0604020202020204" pitchFamily="34" charset="0"/>
              </a:rPr>
              <a:t>PDA’s</a:t>
            </a:r>
            <a:r>
              <a:rPr lang="es-ES" sz="1800" dirty="0">
                <a:effectLst/>
                <a:latin typeface="Arial" panose="020B0604020202020204" pitchFamily="34" charset="0"/>
              </a:rPr>
              <a:t>, </a:t>
            </a:r>
            <a:r>
              <a:rPr lang="es-ES" sz="1800" dirty="0" err="1">
                <a:effectLst/>
                <a:latin typeface="Arial" panose="020B0604020202020204" pitchFamily="34" charset="0"/>
              </a:rPr>
              <a:t>Telefonos</a:t>
            </a:r>
            <a:r>
              <a:rPr lang="es-ES" sz="1800" dirty="0">
                <a:effectLst/>
                <a:latin typeface="Arial" panose="020B0604020202020204" pitchFamily="34" charset="0"/>
              </a:rPr>
              <a:t> </a:t>
            </a:r>
            <a:r>
              <a:rPr lang="es-ES" sz="1800" dirty="0" err="1">
                <a:effectLst/>
                <a:latin typeface="Arial" panose="020B0604020202020204" pitchFamily="34" charset="0"/>
              </a:rPr>
              <a:t>móviles</a:t>
            </a:r>
            <a:r>
              <a:rPr lang="es-ES" sz="1800" dirty="0">
                <a:effectLst/>
                <a:latin typeface="Arial" panose="020B0604020202020204" pitchFamily="34" charset="0"/>
              </a:rPr>
              <a:t> de </a:t>
            </a:r>
            <a:r>
              <a:rPr lang="es-ES" sz="1800" dirty="0" err="1">
                <a:effectLst/>
                <a:latin typeface="Arial" panose="020B0604020202020204" pitchFamily="34" charset="0"/>
              </a:rPr>
              <a:t>última</a:t>
            </a:r>
            <a:r>
              <a:rPr lang="es-ES" sz="1800" dirty="0">
                <a:effectLst/>
                <a:latin typeface="Arial" panose="020B0604020202020204" pitchFamily="34" charset="0"/>
              </a:rPr>
              <a:t> </a:t>
            </a:r>
            <a:r>
              <a:rPr lang="es-ES" sz="1800" dirty="0" err="1">
                <a:effectLst/>
                <a:latin typeface="Arial" panose="020B0604020202020204" pitchFamily="34" charset="0"/>
              </a:rPr>
              <a:t>generación</a:t>
            </a:r>
            <a:r>
              <a:rPr lang="es-ES" sz="1800" dirty="0">
                <a:effectLst/>
                <a:latin typeface="Arial" panose="020B0604020202020204" pitchFamily="34" charset="0"/>
              </a:rPr>
              <a:t>, etc..), que se han </a:t>
            </a:r>
            <a:r>
              <a:rPr lang="es-ES" sz="1800" dirty="0" err="1">
                <a:effectLst/>
                <a:latin typeface="Arial" panose="020B0604020202020204" pitchFamily="34" charset="0"/>
              </a:rPr>
              <a:t>añadido</a:t>
            </a:r>
            <a:r>
              <a:rPr lang="es-ES" sz="1800" dirty="0">
                <a:effectLst/>
                <a:latin typeface="Arial" panose="020B0604020202020204" pitchFamily="34" charset="0"/>
              </a:rPr>
              <a:t> a las herramientas habituales de un puesto de trabajo informatizado. Estos dispositivos necesitan comunicarse con la </a:t>
            </a:r>
            <a:r>
              <a:rPr lang="es-ES" sz="1800" dirty="0" err="1">
                <a:effectLst/>
                <a:latin typeface="Arial" panose="020B0604020202020204" pitchFamily="34" charset="0"/>
              </a:rPr>
              <a:t>estación</a:t>
            </a:r>
            <a:r>
              <a:rPr lang="es-ES" sz="1800" dirty="0">
                <a:effectLst/>
                <a:latin typeface="Arial" panose="020B0604020202020204" pitchFamily="34" charset="0"/>
              </a:rPr>
              <a:t> de trabajo del usuario para cargar y descargar datos, actualizar agenda, mensajes, etc.. . Si unimos esta </a:t>
            </a:r>
            <a:r>
              <a:rPr lang="es-ES" sz="1800" dirty="0" err="1">
                <a:effectLst/>
                <a:latin typeface="Arial" panose="020B0604020202020204" pitchFamily="34" charset="0"/>
              </a:rPr>
              <a:t>situación</a:t>
            </a:r>
            <a:r>
              <a:rPr lang="es-ES" sz="1800" dirty="0">
                <a:effectLst/>
                <a:latin typeface="Arial" panose="020B0604020202020204" pitchFamily="34" charset="0"/>
              </a:rPr>
              <a:t> a la ingente cantidad de </a:t>
            </a:r>
            <a:r>
              <a:rPr lang="es-ES" sz="1800" dirty="0" err="1">
                <a:effectLst/>
                <a:latin typeface="Arial" panose="020B0604020202020204" pitchFamily="34" charset="0"/>
              </a:rPr>
              <a:t>periféricos</a:t>
            </a:r>
            <a:r>
              <a:rPr lang="es-ES" sz="1800" dirty="0">
                <a:effectLst/>
                <a:latin typeface="Arial" panose="020B0604020202020204" pitchFamily="34" charset="0"/>
              </a:rPr>
              <a:t> con que puede dotarse a una </a:t>
            </a:r>
            <a:r>
              <a:rPr lang="es-ES" sz="1800" dirty="0" err="1">
                <a:effectLst/>
                <a:latin typeface="Arial" panose="020B0604020202020204" pitchFamily="34" charset="0"/>
              </a:rPr>
              <a:t>estación</a:t>
            </a:r>
            <a:r>
              <a:rPr lang="es-ES" sz="1800" dirty="0">
                <a:effectLst/>
                <a:latin typeface="Arial" panose="020B0604020202020204" pitchFamily="34" charset="0"/>
              </a:rPr>
              <a:t> de trabajo, podemos llegar a encontrarnos con un </a:t>
            </a:r>
            <a:r>
              <a:rPr lang="es-ES" sz="1800" dirty="0" err="1">
                <a:effectLst/>
                <a:latin typeface="Arial" panose="020B0604020202020204" pitchFamily="34" charset="0"/>
              </a:rPr>
              <a:t>área</a:t>
            </a:r>
            <a:r>
              <a:rPr lang="es-ES" sz="1800" dirty="0">
                <a:effectLst/>
                <a:latin typeface="Arial" panose="020B0604020202020204" pitchFamily="34" charset="0"/>
              </a:rPr>
              <a:t> de trabajo saturada de cables de </a:t>
            </a:r>
            <a:r>
              <a:rPr lang="es-ES" sz="1800" dirty="0" err="1">
                <a:effectLst/>
                <a:latin typeface="Arial" panose="020B0604020202020204" pitchFamily="34" charset="0"/>
              </a:rPr>
              <a:t>conexión</a:t>
            </a:r>
            <a:r>
              <a:rPr lang="es-ES" sz="1800" dirty="0">
                <a:effectLst/>
                <a:latin typeface="Arial" panose="020B0604020202020204" pitchFamily="34" charset="0"/>
              </a:rPr>
              <a:t> para cada uno de estos dispositivos, lo que resulta molesto, costoso de mantener, y bastante </a:t>
            </a:r>
            <a:r>
              <a:rPr lang="es-ES" sz="1800" dirty="0" err="1">
                <a:effectLst/>
                <a:latin typeface="Arial" panose="020B0604020202020204" pitchFamily="34" charset="0"/>
              </a:rPr>
              <a:t>problemático</a:t>
            </a:r>
            <a:r>
              <a:rPr lang="es-ES" sz="1800" dirty="0">
                <a:effectLst/>
                <a:latin typeface="Arial" panose="020B0604020202020204" pitchFamily="34" charset="0"/>
              </a:rPr>
              <a:t>. Por todo ello se viene </a:t>
            </a:r>
            <a:r>
              <a:rPr lang="es-ES" sz="1800" dirty="0" err="1">
                <a:effectLst/>
                <a:latin typeface="Arial" panose="020B0604020202020204" pitchFamily="34" charset="0"/>
              </a:rPr>
              <a:t>acuñando</a:t>
            </a:r>
            <a:r>
              <a:rPr lang="es-ES" sz="1800" dirty="0">
                <a:effectLst/>
                <a:latin typeface="Arial" panose="020B0604020202020204" pitchFamily="34" charset="0"/>
              </a:rPr>
              <a:t> el concepto de “</a:t>
            </a:r>
            <a:r>
              <a:rPr lang="es-ES" sz="1800" dirty="0">
                <a:effectLst/>
                <a:latin typeface="Arial,Bold"/>
              </a:rPr>
              <a:t>red de </a:t>
            </a:r>
            <a:r>
              <a:rPr lang="es-ES" sz="1800" dirty="0" err="1">
                <a:effectLst/>
                <a:latin typeface="Arial,Bold"/>
              </a:rPr>
              <a:t>área</a:t>
            </a:r>
            <a:r>
              <a:rPr lang="es-ES" sz="1800" dirty="0">
                <a:effectLst/>
                <a:latin typeface="Arial,Bold"/>
              </a:rPr>
              <a:t> personal</a:t>
            </a:r>
            <a:r>
              <a:rPr lang="es-ES" sz="1800" dirty="0">
                <a:effectLst/>
                <a:latin typeface="Arial" panose="020B0604020202020204" pitchFamily="34" charset="0"/>
              </a:rPr>
              <a:t>” PAN (</a:t>
            </a:r>
            <a:r>
              <a:rPr lang="es-ES" sz="1800" dirty="0">
                <a:effectLst/>
                <a:latin typeface="Arial,Italic"/>
              </a:rPr>
              <a:t>Personal </a:t>
            </a:r>
            <a:r>
              <a:rPr lang="es-ES" sz="1800" dirty="0" err="1">
                <a:effectLst/>
                <a:latin typeface="Arial,Italic"/>
              </a:rPr>
              <a:t>Area</a:t>
            </a:r>
            <a:r>
              <a:rPr lang="es-ES" sz="1800" dirty="0">
                <a:effectLst/>
                <a:latin typeface="Arial,Italic"/>
              </a:rPr>
              <a:t> Network</a:t>
            </a:r>
            <a:r>
              <a:rPr lang="es-ES" sz="1800" dirty="0">
                <a:effectLst/>
                <a:latin typeface="Arial" panose="020B0604020202020204" pitchFamily="34" charset="0"/>
              </a:rPr>
              <a:t>) como red de comunicaciones con </a:t>
            </a:r>
            <a:r>
              <a:rPr lang="es-ES" sz="1800" dirty="0" err="1">
                <a:effectLst/>
                <a:latin typeface="Arial" panose="020B0604020202020204" pitchFamily="34" charset="0"/>
              </a:rPr>
              <a:t>tecnología</a:t>
            </a:r>
            <a:r>
              <a:rPr lang="es-ES" sz="1800" dirty="0">
                <a:effectLst/>
                <a:latin typeface="Arial" panose="020B0604020202020204" pitchFamily="34" charset="0"/>
              </a:rPr>
              <a:t> </a:t>
            </a:r>
            <a:r>
              <a:rPr lang="es-ES" sz="1800" dirty="0" err="1">
                <a:effectLst/>
                <a:latin typeface="Arial" panose="020B0604020202020204" pitchFamily="34" charset="0"/>
              </a:rPr>
              <a:t>inalámbrica</a:t>
            </a:r>
            <a:r>
              <a:rPr lang="es-ES" sz="1800" dirty="0">
                <a:effectLst/>
                <a:latin typeface="Arial" panose="020B0604020202020204" pitchFamily="34" charset="0"/>
              </a:rPr>
              <a:t>, que abarque un puesto de trabajo (menos de 10 metros), y que proporcione una </a:t>
            </a:r>
            <a:r>
              <a:rPr lang="es-ES" sz="1800" dirty="0" err="1">
                <a:effectLst/>
                <a:latin typeface="Arial" panose="020B0604020202020204" pitchFamily="34" charset="0"/>
              </a:rPr>
              <a:t>vía</a:t>
            </a:r>
            <a:r>
              <a:rPr lang="es-ES" sz="1800" dirty="0">
                <a:effectLst/>
                <a:latin typeface="Arial" panose="020B0604020202020204" pitchFamily="34" charset="0"/>
              </a:rPr>
              <a:t> </a:t>
            </a:r>
            <a:r>
              <a:rPr lang="es-ES" sz="1800" dirty="0" err="1">
                <a:effectLst/>
                <a:latin typeface="Arial" panose="020B0604020202020204" pitchFamily="34" charset="0"/>
              </a:rPr>
              <a:t>común</a:t>
            </a:r>
            <a:r>
              <a:rPr lang="es-ES" sz="1800" dirty="0">
                <a:effectLst/>
                <a:latin typeface="Arial" panose="020B0604020202020204" pitchFamily="34" charset="0"/>
              </a:rPr>
              <a:t> de </a:t>
            </a:r>
            <a:r>
              <a:rPr lang="es-ES" sz="1800" dirty="0" err="1">
                <a:effectLst/>
                <a:latin typeface="Arial" panose="020B0604020202020204" pitchFamily="34" charset="0"/>
              </a:rPr>
              <a:t>comunicación</a:t>
            </a:r>
            <a:r>
              <a:rPr lang="es-ES" sz="1800" dirty="0">
                <a:effectLst/>
                <a:latin typeface="Arial" panose="020B0604020202020204" pitchFamily="34" charset="0"/>
              </a:rPr>
              <a:t> a todos estos dispositivos, simplificando las tareas de </a:t>
            </a:r>
            <a:r>
              <a:rPr lang="es-ES" sz="1800" dirty="0" err="1">
                <a:effectLst/>
                <a:latin typeface="Arial" panose="020B0604020202020204" pitchFamily="34" charset="0"/>
              </a:rPr>
              <a:t>operación</a:t>
            </a:r>
            <a:r>
              <a:rPr lang="es-ES" sz="1800" dirty="0">
                <a:effectLst/>
                <a:latin typeface="Arial" panose="020B0604020202020204" pitchFamily="34" charset="0"/>
              </a:rPr>
              <a:t> y mantenimiento del puesto de trabajo. </a:t>
            </a:r>
            <a:endParaRPr lang="es-ES" sz="1400" dirty="0"/>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4004640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 LA ESCALA – </a:t>
            </a:r>
            <a:r>
              <a:rPr lang="es-ES" sz="1800" b="1" u="sng" dirty="0">
                <a:solidFill>
                  <a:srgbClr val="FFFF00"/>
                </a:solidFill>
                <a:latin typeface="Arial" panose="020B0604020202020204" pitchFamily="34" charset="0"/>
              </a:rPr>
              <a:t>PAN</a:t>
            </a:r>
          </a:p>
          <a:p>
            <a:r>
              <a:rPr lang="es-ES" sz="1800" dirty="0">
                <a:effectLst/>
                <a:latin typeface="Arial" panose="020B0604020202020204" pitchFamily="34" charset="0"/>
              </a:rPr>
              <a:t>Recientemente, han proliferado dispositivos cada vez </a:t>
            </a:r>
            <a:r>
              <a:rPr lang="es-ES" sz="1800" dirty="0" err="1">
                <a:effectLst/>
                <a:latin typeface="Arial" panose="020B0604020202020204" pitchFamily="34" charset="0"/>
              </a:rPr>
              <a:t>más</a:t>
            </a:r>
            <a:r>
              <a:rPr lang="es-ES" sz="1800" dirty="0">
                <a:effectLst/>
                <a:latin typeface="Arial" panose="020B0604020202020204" pitchFamily="34" charset="0"/>
              </a:rPr>
              <a:t> reducidos y con mayores capacidades (</a:t>
            </a:r>
            <a:r>
              <a:rPr lang="es-ES" sz="1800" dirty="0" err="1">
                <a:effectLst/>
                <a:latin typeface="Arial" panose="020B0604020202020204" pitchFamily="34" charset="0"/>
              </a:rPr>
              <a:t>PDA’s</a:t>
            </a:r>
            <a:r>
              <a:rPr lang="es-ES" sz="1800" dirty="0">
                <a:effectLst/>
                <a:latin typeface="Arial" panose="020B0604020202020204" pitchFamily="34" charset="0"/>
              </a:rPr>
              <a:t>, </a:t>
            </a:r>
            <a:r>
              <a:rPr lang="es-ES" sz="1800" dirty="0" err="1">
                <a:effectLst/>
                <a:latin typeface="Arial" panose="020B0604020202020204" pitchFamily="34" charset="0"/>
              </a:rPr>
              <a:t>Telefonos</a:t>
            </a:r>
            <a:r>
              <a:rPr lang="es-ES" sz="1800" dirty="0">
                <a:effectLst/>
                <a:latin typeface="Arial" panose="020B0604020202020204" pitchFamily="34" charset="0"/>
              </a:rPr>
              <a:t> </a:t>
            </a:r>
            <a:r>
              <a:rPr lang="es-ES" sz="1800" dirty="0" err="1">
                <a:effectLst/>
                <a:latin typeface="Arial" panose="020B0604020202020204" pitchFamily="34" charset="0"/>
              </a:rPr>
              <a:t>móviles</a:t>
            </a:r>
            <a:r>
              <a:rPr lang="es-ES" sz="1800" dirty="0">
                <a:effectLst/>
                <a:latin typeface="Arial" panose="020B0604020202020204" pitchFamily="34" charset="0"/>
              </a:rPr>
              <a:t> de </a:t>
            </a:r>
            <a:r>
              <a:rPr lang="es-ES" sz="1800" dirty="0" err="1">
                <a:effectLst/>
                <a:latin typeface="Arial" panose="020B0604020202020204" pitchFamily="34" charset="0"/>
              </a:rPr>
              <a:t>última</a:t>
            </a:r>
            <a:r>
              <a:rPr lang="es-ES" sz="1800" dirty="0">
                <a:effectLst/>
                <a:latin typeface="Arial" panose="020B0604020202020204" pitchFamily="34" charset="0"/>
              </a:rPr>
              <a:t> </a:t>
            </a:r>
            <a:r>
              <a:rPr lang="es-ES" sz="1800" dirty="0" err="1">
                <a:effectLst/>
                <a:latin typeface="Arial" panose="020B0604020202020204" pitchFamily="34" charset="0"/>
              </a:rPr>
              <a:t>generación</a:t>
            </a:r>
            <a:r>
              <a:rPr lang="es-ES" sz="1800" dirty="0">
                <a:effectLst/>
                <a:latin typeface="Arial" panose="020B0604020202020204" pitchFamily="34" charset="0"/>
              </a:rPr>
              <a:t>, etc..), que se han </a:t>
            </a:r>
            <a:r>
              <a:rPr lang="es-ES" sz="1800" dirty="0" err="1">
                <a:effectLst/>
                <a:latin typeface="Arial" panose="020B0604020202020204" pitchFamily="34" charset="0"/>
              </a:rPr>
              <a:t>añadido</a:t>
            </a:r>
            <a:r>
              <a:rPr lang="es-ES" sz="1800" dirty="0">
                <a:effectLst/>
                <a:latin typeface="Arial" panose="020B0604020202020204" pitchFamily="34" charset="0"/>
              </a:rPr>
              <a:t> a las herramientas habituales de un puesto de trabajo informatizado. Estos dispositivos necesitan comunicarse con la </a:t>
            </a:r>
            <a:r>
              <a:rPr lang="es-ES" sz="1800" dirty="0" err="1">
                <a:effectLst/>
                <a:latin typeface="Arial" panose="020B0604020202020204" pitchFamily="34" charset="0"/>
              </a:rPr>
              <a:t>estación</a:t>
            </a:r>
            <a:r>
              <a:rPr lang="es-ES" sz="1800" dirty="0">
                <a:effectLst/>
                <a:latin typeface="Arial" panose="020B0604020202020204" pitchFamily="34" charset="0"/>
              </a:rPr>
              <a:t> de trabajo del usuario para cargar y descargar datos, actualizar agenda, mensajes, etc.. . Si unimos esta </a:t>
            </a:r>
            <a:r>
              <a:rPr lang="es-ES" sz="1800" dirty="0" err="1">
                <a:effectLst/>
                <a:latin typeface="Arial" panose="020B0604020202020204" pitchFamily="34" charset="0"/>
              </a:rPr>
              <a:t>situación</a:t>
            </a:r>
            <a:r>
              <a:rPr lang="es-ES" sz="1800" dirty="0">
                <a:effectLst/>
                <a:latin typeface="Arial" panose="020B0604020202020204" pitchFamily="34" charset="0"/>
              </a:rPr>
              <a:t> a la ingente cantidad de </a:t>
            </a:r>
            <a:r>
              <a:rPr lang="es-ES" sz="1800" dirty="0" err="1">
                <a:effectLst/>
                <a:latin typeface="Arial" panose="020B0604020202020204" pitchFamily="34" charset="0"/>
              </a:rPr>
              <a:t>periféricos</a:t>
            </a:r>
            <a:r>
              <a:rPr lang="es-ES" sz="1800" dirty="0">
                <a:effectLst/>
                <a:latin typeface="Arial" panose="020B0604020202020204" pitchFamily="34" charset="0"/>
              </a:rPr>
              <a:t> con que puede dotarse a una </a:t>
            </a:r>
            <a:r>
              <a:rPr lang="es-ES" sz="1800" dirty="0" err="1">
                <a:effectLst/>
                <a:latin typeface="Arial" panose="020B0604020202020204" pitchFamily="34" charset="0"/>
              </a:rPr>
              <a:t>estación</a:t>
            </a:r>
            <a:r>
              <a:rPr lang="es-ES" sz="1800" dirty="0">
                <a:effectLst/>
                <a:latin typeface="Arial" panose="020B0604020202020204" pitchFamily="34" charset="0"/>
              </a:rPr>
              <a:t> de trabajo, podemos llegar a encontrarnos con un </a:t>
            </a:r>
            <a:r>
              <a:rPr lang="es-ES" sz="1800" dirty="0" err="1">
                <a:effectLst/>
                <a:latin typeface="Arial" panose="020B0604020202020204" pitchFamily="34" charset="0"/>
              </a:rPr>
              <a:t>área</a:t>
            </a:r>
            <a:r>
              <a:rPr lang="es-ES" sz="1800" dirty="0">
                <a:effectLst/>
                <a:latin typeface="Arial" panose="020B0604020202020204" pitchFamily="34" charset="0"/>
              </a:rPr>
              <a:t> de trabajo saturada de cables de </a:t>
            </a:r>
            <a:r>
              <a:rPr lang="es-ES" sz="1800" dirty="0" err="1">
                <a:effectLst/>
                <a:latin typeface="Arial" panose="020B0604020202020204" pitchFamily="34" charset="0"/>
              </a:rPr>
              <a:t>conexión</a:t>
            </a:r>
            <a:r>
              <a:rPr lang="es-ES" sz="1800" dirty="0">
                <a:effectLst/>
                <a:latin typeface="Arial" panose="020B0604020202020204" pitchFamily="34" charset="0"/>
              </a:rPr>
              <a:t> para cada uno de estos dispositivos, lo que resulta molesto, costoso de mantener, y bastante </a:t>
            </a:r>
            <a:r>
              <a:rPr lang="es-ES" sz="1800" dirty="0" err="1">
                <a:effectLst/>
                <a:latin typeface="Arial" panose="020B0604020202020204" pitchFamily="34" charset="0"/>
              </a:rPr>
              <a:t>problemático</a:t>
            </a:r>
            <a:r>
              <a:rPr lang="es-ES" sz="1800" dirty="0">
                <a:effectLst/>
                <a:latin typeface="Arial" panose="020B0604020202020204" pitchFamily="34" charset="0"/>
              </a:rPr>
              <a:t>. Por todo ello se viene </a:t>
            </a:r>
            <a:r>
              <a:rPr lang="es-ES" sz="1800" dirty="0" err="1">
                <a:effectLst/>
                <a:latin typeface="Arial" panose="020B0604020202020204" pitchFamily="34" charset="0"/>
              </a:rPr>
              <a:t>acuñando</a:t>
            </a:r>
            <a:r>
              <a:rPr lang="es-ES" sz="1800" dirty="0">
                <a:effectLst/>
                <a:latin typeface="Arial" panose="020B0604020202020204" pitchFamily="34" charset="0"/>
              </a:rPr>
              <a:t> el concepto de “</a:t>
            </a:r>
            <a:r>
              <a:rPr lang="es-ES" sz="1800" dirty="0">
                <a:effectLst/>
                <a:latin typeface="Arial,Bold"/>
              </a:rPr>
              <a:t>red de </a:t>
            </a:r>
            <a:r>
              <a:rPr lang="es-ES" sz="1800" dirty="0" err="1">
                <a:effectLst/>
                <a:latin typeface="Arial,Bold"/>
              </a:rPr>
              <a:t>área</a:t>
            </a:r>
            <a:r>
              <a:rPr lang="es-ES" sz="1800" dirty="0">
                <a:effectLst/>
                <a:latin typeface="Arial,Bold"/>
              </a:rPr>
              <a:t> personal</a:t>
            </a:r>
            <a:r>
              <a:rPr lang="es-ES" sz="1800" dirty="0">
                <a:effectLst/>
                <a:latin typeface="Arial" panose="020B0604020202020204" pitchFamily="34" charset="0"/>
              </a:rPr>
              <a:t>” PAN (</a:t>
            </a:r>
            <a:r>
              <a:rPr lang="es-ES" sz="1800" dirty="0">
                <a:effectLst/>
                <a:latin typeface="Arial,Italic"/>
              </a:rPr>
              <a:t>Personal </a:t>
            </a:r>
            <a:r>
              <a:rPr lang="es-ES" sz="1800" dirty="0" err="1">
                <a:effectLst/>
                <a:latin typeface="Arial,Italic"/>
              </a:rPr>
              <a:t>Area</a:t>
            </a:r>
            <a:r>
              <a:rPr lang="es-ES" sz="1800" dirty="0">
                <a:effectLst/>
                <a:latin typeface="Arial,Italic"/>
              </a:rPr>
              <a:t> Network</a:t>
            </a:r>
            <a:r>
              <a:rPr lang="es-ES" sz="1800" dirty="0">
                <a:effectLst/>
                <a:latin typeface="Arial" panose="020B0604020202020204" pitchFamily="34" charset="0"/>
              </a:rPr>
              <a:t>) como red de comunicaciones con </a:t>
            </a:r>
            <a:r>
              <a:rPr lang="es-ES" sz="1800" dirty="0" err="1">
                <a:effectLst/>
                <a:latin typeface="Arial" panose="020B0604020202020204" pitchFamily="34" charset="0"/>
              </a:rPr>
              <a:t>tecnología</a:t>
            </a:r>
            <a:r>
              <a:rPr lang="es-ES" sz="1800" dirty="0">
                <a:effectLst/>
                <a:latin typeface="Arial" panose="020B0604020202020204" pitchFamily="34" charset="0"/>
              </a:rPr>
              <a:t> </a:t>
            </a:r>
            <a:r>
              <a:rPr lang="es-ES" sz="1800" dirty="0" err="1">
                <a:effectLst/>
                <a:latin typeface="Arial" panose="020B0604020202020204" pitchFamily="34" charset="0"/>
              </a:rPr>
              <a:t>inalámbrica</a:t>
            </a:r>
            <a:r>
              <a:rPr lang="es-ES" sz="1800" dirty="0">
                <a:effectLst/>
                <a:latin typeface="Arial" panose="020B0604020202020204" pitchFamily="34" charset="0"/>
              </a:rPr>
              <a:t>, que abarque un puesto de trabajo (menos de 10 metros), y que proporcione una </a:t>
            </a:r>
            <a:r>
              <a:rPr lang="es-ES" sz="1800" dirty="0" err="1">
                <a:effectLst/>
                <a:latin typeface="Arial" panose="020B0604020202020204" pitchFamily="34" charset="0"/>
              </a:rPr>
              <a:t>vía</a:t>
            </a:r>
            <a:r>
              <a:rPr lang="es-ES" sz="1800" dirty="0">
                <a:effectLst/>
                <a:latin typeface="Arial" panose="020B0604020202020204" pitchFamily="34" charset="0"/>
              </a:rPr>
              <a:t> </a:t>
            </a:r>
            <a:r>
              <a:rPr lang="es-ES" sz="1800" dirty="0" err="1">
                <a:effectLst/>
                <a:latin typeface="Arial" panose="020B0604020202020204" pitchFamily="34" charset="0"/>
              </a:rPr>
              <a:t>común</a:t>
            </a:r>
            <a:r>
              <a:rPr lang="es-ES" sz="1800" dirty="0">
                <a:effectLst/>
                <a:latin typeface="Arial" panose="020B0604020202020204" pitchFamily="34" charset="0"/>
              </a:rPr>
              <a:t> de </a:t>
            </a:r>
            <a:r>
              <a:rPr lang="es-ES" sz="1800" dirty="0" err="1">
                <a:effectLst/>
                <a:latin typeface="Arial" panose="020B0604020202020204" pitchFamily="34" charset="0"/>
              </a:rPr>
              <a:t>comunicación</a:t>
            </a:r>
            <a:r>
              <a:rPr lang="es-ES" sz="1800" dirty="0">
                <a:effectLst/>
                <a:latin typeface="Arial" panose="020B0604020202020204" pitchFamily="34" charset="0"/>
              </a:rPr>
              <a:t> a todos estos dispositivos, simplificando las tareas de </a:t>
            </a:r>
            <a:r>
              <a:rPr lang="es-ES" sz="1800" dirty="0" err="1">
                <a:effectLst/>
                <a:latin typeface="Arial" panose="020B0604020202020204" pitchFamily="34" charset="0"/>
              </a:rPr>
              <a:t>operación</a:t>
            </a:r>
            <a:r>
              <a:rPr lang="es-ES" sz="1800" dirty="0">
                <a:effectLst/>
                <a:latin typeface="Arial" panose="020B0604020202020204" pitchFamily="34" charset="0"/>
              </a:rPr>
              <a:t> y mantenimiento del puesto de trabajo. </a:t>
            </a:r>
            <a:endParaRPr lang="es-ES" sz="1400" dirty="0"/>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2735867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fontScale="92500" lnSpcReduction="10000"/>
          </a:bodyPr>
          <a:lstStyle/>
          <a:p>
            <a:r>
              <a:rPr lang="es-ES" sz="1800" u="sng" dirty="0">
                <a:latin typeface="Arial" panose="020B0604020202020204" pitchFamily="34" charset="0"/>
              </a:rPr>
              <a:t>4.5 EN FUNCION DE LA ESCALA – </a:t>
            </a:r>
            <a:r>
              <a:rPr lang="es-ES" sz="1800" b="1" u="sng" dirty="0">
                <a:solidFill>
                  <a:srgbClr val="FFFF00"/>
                </a:solidFill>
                <a:latin typeface="Arial" panose="020B0604020202020204" pitchFamily="34" charset="0"/>
              </a:rPr>
              <a:t>PAN</a:t>
            </a:r>
          </a:p>
          <a:p>
            <a:r>
              <a:rPr lang="es-ES" sz="1800" dirty="0">
                <a:latin typeface="Arial" panose="020B0604020202020204" pitchFamily="34" charset="0"/>
              </a:rPr>
              <a:t>D</a:t>
            </a:r>
            <a:r>
              <a:rPr lang="es-ES" sz="1800" dirty="0">
                <a:effectLst/>
                <a:latin typeface="Arial" panose="020B0604020202020204" pitchFamily="34" charset="0"/>
              </a:rPr>
              <a:t>esde hace ya bastantes </a:t>
            </a:r>
            <a:r>
              <a:rPr lang="es-ES" sz="1800" dirty="0" err="1">
                <a:effectLst/>
                <a:latin typeface="Arial" panose="020B0604020202020204" pitchFamily="34" charset="0"/>
              </a:rPr>
              <a:t>años</a:t>
            </a:r>
            <a:r>
              <a:rPr lang="es-ES" sz="1800" dirty="0">
                <a:effectLst/>
                <a:latin typeface="Arial" panose="020B0604020202020204" pitchFamily="34" charset="0"/>
              </a:rPr>
              <a:t>, predomina la </a:t>
            </a:r>
            <a:r>
              <a:rPr lang="es-ES" sz="1800" dirty="0" err="1">
                <a:effectLst/>
                <a:latin typeface="Arial" panose="020B0604020202020204" pitchFamily="34" charset="0"/>
              </a:rPr>
              <a:t>tecnología</a:t>
            </a:r>
            <a:r>
              <a:rPr lang="es-ES" sz="1800" dirty="0">
                <a:effectLst/>
                <a:latin typeface="Arial" panose="020B0604020202020204" pitchFamily="34" charset="0"/>
              </a:rPr>
              <a:t> Bluetooth para este tipo de comunicaciones, que utiliza </a:t>
            </a:r>
            <a:r>
              <a:rPr lang="es-ES" sz="1800" dirty="0" err="1">
                <a:effectLst/>
                <a:latin typeface="Arial" panose="020B0604020202020204" pitchFamily="34" charset="0"/>
              </a:rPr>
              <a:t>señales</a:t>
            </a:r>
            <a:r>
              <a:rPr lang="es-ES" sz="1800" dirty="0">
                <a:effectLst/>
                <a:latin typeface="Arial" panose="020B0604020202020204" pitchFamily="34" charset="0"/>
              </a:rPr>
              <a:t> de radiofrecuencia en la misma banda de las microondas que las redes </a:t>
            </a:r>
            <a:r>
              <a:rPr lang="es-ES" sz="1800" dirty="0" err="1">
                <a:effectLst/>
                <a:latin typeface="Arial" panose="020B0604020202020204" pitchFamily="34" charset="0"/>
              </a:rPr>
              <a:t>Wi</a:t>
            </a:r>
            <a:r>
              <a:rPr lang="es-ES" sz="1800" dirty="0">
                <a:effectLst/>
                <a:latin typeface="Arial" panose="020B0604020202020204" pitchFamily="34" charset="0"/>
              </a:rPr>
              <a:t>-Fi. Bluetooth ha sido desarrollado para proporcionar conectividad a todo tipo de dispositivos con los que </a:t>
            </a:r>
            <a:r>
              <a:rPr lang="es-ES" sz="1800" dirty="0" err="1">
                <a:effectLst/>
                <a:latin typeface="Arial" panose="020B0604020202020204" pitchFamily="34" charset="0"/>
              </a:rPr>
              <a:t>interactúa</a:t>
            </a:r>
            <a:r>
              <a:rPr lang="es-ES" sz="1800" dirty="0">
                <a:effectLst/>
                <a:latin typeface="Arial" panose="020B0604020202020204" pitchFamily="34" charset="0"/>
              </a:rPr>
              <a:t> una persona, y actualmente está implementada en multitud de </a:t>
            </a:r>
            <a:r>
              <a:rPr lang="es-ES" sz="1800" dirty="0" err="1">
                <a:effectLst/>
                <a:latin typeface="Arial" panose="020B0604020202020204" pitchFamily="34" charset="0"/>
              </a:rPr>
              <a:t>dispostivos</a:t>
            </a:r>
            <a:r>
              <a:rPr lang="es-ES" sz="1800" dirty="0">
                <a:effectLst/>
                <a:latin typeface="Arial" panose="020B0604020202020204" pitchFamily="34" charset="0"/>
              </a:rPr>
              <a:t>: “manos libres”, </a:t>
            </a:r>
            <a:r>
              <a:rPr lang="es-ES" sz="1800" dirty="0" err="1">
                <a:effectLst/>
                <a:latin typeface="Arial" panose="020B0604020202020204" pitchFamily="34" charset="0"/>
              </a:rPr>
              <a:t>móviles</a:t>
            </a:r>
            <a:r>
              <a:rPr lang="es-ES" sz="1800" dirty="0">
                <a:effectLst/>
                <a:latin typeface="Arial" panose="020B0604020202020204" pitchFamily="34" charset="0"/>
              </a:rPr>
              <a:t>, </a:t>
            </a:r>
            <a:r>
              <a:rPr lang="es-ES" sz="1800" dirty="0" err="1">
                <a:effectLst/>
                <a:latin typeface="Arial" panose="020B0604020202020204" pitchFamily="34" charset="0"/>
              </a:rPr>
              <a:t>PDA’s</a:t>
            </a:r>
            <a:r>
              <a:rPr lang="es-ES" sz="1800" dirty="0">
                <a:effectLst/>
                <a:latin typeface="Arial" panose="020B0604020202020204" pitchFamily="34" charset="0"/>
              </a:rPr>
              <a:t>, teclados, ratones, etc... </a:t>
            </a:r>
            <a:endParaRPr lang="es-ES" sz="1400" dirty="0"/>
          </a:p>
          <a:p>
            <a:r>
              <a:rPr lang="es-ES" sz="1800" dirty="0">
                <a:effectLst/>
                <a:latin typeface="Arial" panose="020B0604020202020204" pitchFamily="34" charset="0"/>
              </a:rPr>
              <a:t>Las tasas de transferencia de datos son reducidas en </a:t>
            </a:r>
            <a:r>
              <a:rPr lang="es-ES" sz="1800" dirty="0" err="1">
                <a:effectLst/>
                <a:latin typeface="Arial" panose="020B0604020202020204" pitchFamily="34" charset="0"/>
              </a:rPr>
              <a:t>comparación</a:t>
            </a:r>
            <a:r>
              <a:rPr lang="es-ES" sz="1800" dirty="0">
                <a:effectLst/>
                <a:latin typeface="Arial" panose="020B0604020202020204" pitchFamily="34" charset="0"/>
              </a:rPr>
              <a:t> con las redes de </a:t>
            </a:r>
            <a:r>
              <a:rPr lang="es-ES" sz="1800" dirty="0" err="1">
                <a:effectLst/>
                <a:latin typeface="Arial" panose="020B0604020202020204" pitchFamily="34" charset="0"/>
              </a:rPr>
              <a:t>área</a:t>
            </a:r>
            <a:r>
              <a:rPr lang="es-ES" sz="1800" dirty="0">
                <a:effectLst/>
                <a:latin typeface="Arial" panose="020B0604020202020204" pitchFamily="34" charset="0"/>
              </a:rPr>
              <a:t> local. Se caracterizan por su sencillez de uso, capacidad de </a:t>
            </a:r>
            <a:r>
              <a:rPr lang="es-ES" sz="1800" dirty="0" err="1">
                <a:effectLst/>
                <a:latin typeface="Arial" panose="020B0604020202020204" pitchFamily="34" charset="0"/>
              </a:rPr>
              <a:t>autoconfiguración</a:t>
            </a:r>
            <a:r>
              <a:rPr lang="es-ES" sz="1800" dirty="0">
                <a:effectLst/>
                <a:latin typeface="Arial" panose="020B0604020202020204" pitchFamily="34" charset="0"/>
              </a:rPr>
              <a:t>, seguridad, todo ello asociado a su </a:t>
            </a:r>
            <a:r>
              <a:rPr lang="es-ES" sz="1800" dirty="0" err="1">
                <a:effectLst/>
                <a:latin typeface="Arial" panose="020B0604020202020204" pitchFamily="34" charset="0"/>
              </a:rPr>
              <a:t>ámbito</a:t>
            </a:r>
            <a:r>
              <a:rPr lang="es-ES" sz="1800" dirty="0">
                <a:effectLst/>
                <a:latin typeface="Arial" panose="020B0604020202020204" pitchFamily="34" charset="0"/>
              </a:rPr>
              <a:t> de uso: Dispositivos </a:t>
            </a:r>
            <a:r>
              <a:rPr lang="es-ES" sz="1800" dirty="0" err="1">
                <a:effectLst/>
                <a:latin typeface="Arial" panose="020B0604020202020204" pitchFamily="34" charset="0"/>
              </a:rPr>
              <a:t>portátiles</a:t>
            </a:r>
            <a:r>
              <a:rPr lang="es-ES" sz="1800" dirty="0">
                <a:effectLst/>
                <a:latin typeface="Arial" panose="020B0604020202020204" pitchFamily="34" charset="0"/>
              </a:rPr>
              <a:t> en el </a:t>
            </a:r>
            <a:r>
              <a:rPr lang="es-ES" sz="1800" dirty="0" err="1">
                <a:effectLst/>
                <a:latin typeface="Arial" panose="020B0604020202020204" pitchFamily="34" charset="0"/>
              </a:rPr>
              <a:t>ámbito</a:t>
            </a:r>
            <a:r>
              <a:rPr lang="es-ES" sz="1800" dirty="0">
                <a:effectLst/>
                <a:latin typeface="Arial" panose="020B0604020202020204" pitchFamily="34" charset="0"/>
              </a:rPr>
              <a:t> de trabajo de usuarios comunes que las conectan sin asistencia de </a:t>
            </a:r>
            <a:r>
              <a:rPr lang="es-ES" sz="1800" dirty="0" err="1">
                <a:effectLst/>
                <a:latin typeface="Arial" panose="020B0604020202020204" pitchFamily="34" charset="0"/>
              </a:rPr>
              <a:t>técnicos</a:t>
            </a:r>
            <a:r>
              <a:rPr lang="es-ES" sz="1800" dirty="0">
                <a:effectLst/>
                <a:latin typeface="Arial" panose="020B0604020202020204" pitchFamily="34" charset="0"/>
              </a:rPr>
              <a:t> especializados. </a:t>
            </a:r>
            <a:endParaRPr lang="es-ES" sz="1400" dirty="0"/>
          </a:p>
          <a:p>
            <a:r>
              <a:rPr lang="es-ES" sz="1800" dirty="0">
                <a:effectLst/>
                <a:latin typeface="Arial" panose="020B0604020202020204" pitchFamily="34" charset="0"/>
              </a:rPr>
              <a:t>En la actualidad, se empieza a popularizar un sistema de comunicaciones de corto alcance denominado </a:t>
            </a:r>
            <a:r>
              <a:rPr lang="es-ES" sz="1800" dirty="0" err="1">
                <a:effectLst/>
                <a:latin typeface="Arial" panose="020B0604020202020204" pitchFamily="34" charset="0"/>
              </a:rPr>
              <a:t>comunicación</a:t>
            </a:r>
            <a:r>
              <a:rPr lang="es-ES" sz="1800" dirty="0">
                <a:effectLst/>
                <a:latin typeface="Arial" panose="020B0604020202020204" pitchFamily="34" charset="0"/>
              </a:rPr>
              <a:t> de campo cercano (</a:t>
            </a:r>
            <a:r>
              <a:rPr lang="es-ES" sz="1800" dirty="0" err="1">
                <a:effectLst/>
                <a:latin typeface="Arial,Italic"/>
              </a:rPr>
              <a:t>Near</a:t>
            </a:r>
            <a:r>
              <a:rPr lang="es-ES" sz="1800" dirty="0">
                <a:effectLst/>
                <a:latin typeface="Arial,Italic"/>
              </a:rPr>
              <a:t> </a:t>
            </a:r>
            <a:r>
              <a:rPr lang="es-ES" sz="1800" dirty="0" err="1">
                <a:effectLst/>
                <a:latin typeface="Arial,Italic"/>
              </a:rPr>
              <a:t>field</a:t>
            </a:r>
            <a:r>
              <a:rPr lang="es-ES" sz="1800" dirty="0">
                <a:effectLst/>
                <a:latin typeface="Arial,Italic"/>
              </a:rPr>
              <a:t> </a:t>
            </a:r>
            <a:r>
              <a:rPr lang="es-ES" sz="1800" dirty="0" err="1">
                <a:effectLst/>
                <a:latin typeface="Arial,Italic"/>
              </a:rPr>
              <a:t>communication</a:t>
            </a:r>
            <a:r>
              <a:rPr lang="es-ES" sz="1800" dirty="0">
                <a:effectLst/>
                <a:latin typeface="Arial,Italic"/>
              </a:rPr>
              <a:t>, </a:t>
            </a:r>
            <a:r>
              <a:rPr lang="es-ES" sz="1800" dirty="0">
                <a:effectLst/>
                <a:latin typeface="Arial" panose="020B0604020202020204" pitchFamily="34" charset="0"/>
              </a:rPr>
              <a:t>NFC). Este tipo de comunicaciones </a:t>
            </a:r>
            <a:r>
              <a:rPr lang="es-ES" sz="1800" dirty="0" err="1">
                <a:effectLst/>
                <a:latin typeface="Arial" panose="020B0604020202020204" pitchFamily="34" charset="0"/>
              </a:rPr>
              <a:t>sólo</a:t>
            </a:r>
            <a:r>
              <a:rPr lang="es-ES" sz="1800" dirty="0">
                <a:effectLst/>
                <a:latin typeface="Arial" panose="020B0604020202020204" pitchFamily="34" charset="0"/>
              </a:rPr>
              <a:t> funcionan al alcance de unos pocos </a:t>
            </a:r>
            <a:r>
              <a:rPr lang="es-ES" sz="1800" dirty="0" err="1">
                <a:effectLst/>
                <a:latin typeface="Arial" panose="020B0604020202020204" pitchFamily="34" charset="0"/>
              </a:rPr>
              <a:t>centímetros</a:t>
            </a:r>
            <a:r>
              <a:rPr lang="es-ES" sz="1800" dirty="0">
                <a:effectLst/>
                <a:latin typeface="Arial" panose="020B0604020202020204" pitchFamily="34" charset="0"/>
              </a:rPr>
              <a:t> utilizando </a:t>
            </a:r>
            <a:r>
              <a:rPr lang="es-ES" sz="1800" dirty="0" err="1">
                <a:effectLst/>
                <a:latin typeface="Arial" panose="020B0604020202020204" pitchFamily="34" charset="0"/>
              </a:rPr>
              <a:t>señales</a:t>
            </a:r>
            <a:r>
              <a:rPr lang="es-ES" sz="1800" dirty="0">
                <a:effectLst/>
                <a:latin typeface="Arial" panose="020B0604020202020204" pitchFamily="34" charset="0"/>
              </a:rPr>
              <a:t> </a:t>
            </a:r>
            <a:r>
              <a:rPr lang="es-ES" sz="1800" dirty="0" err="1">
                <a:effectLst/>
                <a:latin typeface="Arial" panose="020B0604020202020204" pitchFamily="34" charset="0"/>
              </a:rPr>
              <a:t>magnéticas</a:t>
            </a:r>
            <a:r>
              <a:rPr lang="es-ES" sz="1800" dirty="0">
                <a:effectLst/>
                <a:latin typeface="Arial" panose="020B0604020202020204" pitchFamily="34" charset="0"/>
              </a:rPr>
              <a:t>. A diferencia de bluetooth, la </a:t>
            </a:r>
            <a:r>
              <a:rPr lang="es-ES" sz="1800" dirty="0" err="1">
                <a:effectLst/>
                <a:latin typeface="Arial" panose="020B0604020202020204" pitchFamily="34" charset="0"/>
              </a:rPr>
              <a:t>comunicación</a:t>
            </a:r>
            <a:r>
              <a:rPr lang="es-ES" sz="1800" dirty="0">
                <a:effectLst/>
                <a:latin typeface="Arial" panose="020B0604020202020204" pitchFamily="34" charset="0"/>
              </a:rPr>
              <a:t> mediante NFC puede realizarse con dispositivos "pasivos", es decir, sin </a:t>
            </a:r>
            <a:r>
              <a:rPr lang="es-ES" sz="1800" dirty="0" err="1">
                <a:effectLst/>
                <a:latin typeface="Arial" panose="020B0604020202020204" pitchFamily="34" charset="0"/>
              </a:rPr>
              <a:t>alimentación</a:t>
            </a:r>
            <a:r>
              <a:rPr lang="es-ES" sz="1800" dirty="0">
                <a:effectLst/>
                <a:latin typeface="Arial" panose="020B0604020202020204" pitchFamily="34" charset="0"/>
              </a:rPr>
              <a:t> </a:t>
            </a:r>
            <a:r>
              <a:rPr lang="es-ES" sz="1800" dirty="0" err="1">
                <a:effectLst/>
                <a:latin typeface="Arial" panose="020B0604020202020204" pitchFamily="34" charset="0"/>
              </a:rPr>
              <a:t>eléctrica</a:t>
            </a:r>
            <a:r>
              <a:rPr lang="es-ES" sz="1800" dirty="0">
                <a:effectLst/>
                <a:latin typeface="Arial" panose="020B0604020202020204" pitchFamily="34" charset="0"/>
              </a:rPr>
              <a:t>, ya que utilizan el campo generado por un dispositivo activo para poder transferir los datos. Como ejemplo de este tipo de comunicaciones encontramos el nuevo DNI </a:t>
            </a:r>
            <a:r>
              <a:rPr lang="es-ES" sz="1800" dirty="0" err="1">
                <a:effectLst/>
                <a:latin typeface="Arial" panose="020B0604020202020204" pitchFamily="34" charset="0"/>
              </a:rPr>
              <a:t>electrónico</a:t>
            </a:r>
            <a:r>
              <a:rPr lang="es-ES" sz="1800" dirty="0">
                <a:effectLst/>
                <a:latin typeface="Arial" panose="020B0604020202020204" pitchFamily="34" charset="0"/>
              </a:rPr>
              <a:t>, </a:t>
            </a:r>
            <a:r>
              <a:rPr lang="es-ES" sz="1800" dirty="0" err="1">
                <a:effectLst/>
                <a:latin typeface="Arial" panose="020B0604020202020204" pitchFamily="34" charset="0"/>
              </a:rPr>
              <a:t>también</a:t>
            </a:r>
            <a:r>
              <a:rPr lang="es-ES" sz="1800" dirty="0">
                <a:effectLst/>
                <a:latin typeface="Arial" panose="020B0604020202020204" pitchFamily="34" charset="0"/>
              </a:rPr>
              <a:t> llamado DNI 3.0 </a:t>
            </a:r>
            <a:endParaRPr lang="es-ES" sz="1400" dirty="0"/>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536751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 LA ESCALA – </a:t>
            </a:r>
            <a:r>
              <a:rPr lang="es-ES" sz="1800" b="1" u="sng" dirty="0">
                <a:solidFill>
                  <a:srgbClr val="FFFF00"/>
                </a:solidFill>
                <a:latin typeface="Arial" panose="020B0604020202020204" pitchFamily="34" charset="0"/>
              </a:rPr>
              <a:t>LAN</a:t>
            </a:r>
          </a:p>
          <a:p>
            <a:r>
              <a:rPr lang="es-ES" sz="1800" dirty="0">
                <a:effectLst/>
                <a:latin typeface="Arial" panose="020B0604020202020204" pitchFamily="34" charset="0"/>
              </a:rPr>
              <a:t>Las redes de </a:t>
            </a:r>
            <a:r>
              <a:rPr lang="es-ES" sz="1800" dirty="0" err="1">
                <a:effectLst/>
                <a:latin typeface="Arial" panose="020B0604020202020204" pitchFamily="34" charset="0"/>
              </a:rPr>
              <a:t>área</a:t>
            </a:r>
            <a:r>
              <a:rPr lang="es-ES" sz="1800" dirty="0">
                <a:effectLst/>
                <a:latin typeface="Arial" panose="020B0604020202020204" pitchFamily="34" charset="0"/>
              </a:rPr>
              <a:t> local o LAN son redes privadas de hasta unos pocos </a:t>
            </a:r>
            <a:r>
              <a:rPr lang="es-ES" sz="1800" dirty="0" err="1">
                <a:effectLst/>
                <a:latin typeface="Arial" panose="020B0604020202020204" pitchFamily="34" charset="0"/>
              </a:rPr>
              <a:t>kilómetros</a:t>
            </a:r>
            <a:r>
              <a:rPr lang="es-ES" sz="1800" dirty="0">
                <a:effectLst/>
                <a:latin typeface="Arial" panose="020B0604020202020204" pitchFamily="34" charset="0"/>
              </a:rPr>
              <a:t> de </a:t>
            </a:r>
            <a:r>
              <a:rPr lang="es-ES" sz="1800" dirty="0" err="1">
                <a:effectLst/>
                <a:latin typeface="Arial" panose="020B0604020202020204" pitchFamily="34" charset="0"/>
              </a:rPr>
              <a:t>extensión</a:t>
            </a:r>
            <a:r>
              <a:rPr lang="es-ES" sz="1800" dirty="0">
                <a:effectLst/>
                <a:latin typeface="Arial" panose="020B0604020202020204" pitchFamily="34" charset="0"/>
              </a:rPr>
              <a:t>, y abarcan desde una </a:t>
            </a:r>
            <a:r>
              <a:rPr lang="es-ES" sz="1800" dirty="0" err="1">
                <a:effectLst/>
                <a:latin typeface="Arial" panose="020B0604020202020204" pitchFamily="34" charset="0"/>
              </a:rPr>
              <a:t>habitación</a:t>
            </a:r>
            <a:r>
              <a:rPr lang="es-ES" sz="1800" dirty="0">
                <a:effectLst/>
                <a:latin typeface="Arial" panose="020B0604020202020204" pitchFamily="34" charset="0"/>
              </a:rPr>
              <a:t>, hasta un campus, pasando por sus edificios. Se consideran redes de </a:t>
            </a:r>
            <a:r>
              <a:rPr lang="es-ES" sz="1800" dirty="0" err="1">
                <a:effectLst/>
                <a:latin typeface="Arial" panose="020B0604020202020204" pitchFamily="34" charset="0"/>
              </a:rPr>
              <a:t>área</a:t>
            </a:r>
            <a:r>
              <a:rPr lang="es-ES" sz="1800" dirty="0">
                <a:effectLst/>
                <a:latin typeface="Arial" panose="020B0604020202020204" pitchFamily="34" charset="0"/>
              </a:rPr>
              <a:t> local aquellas con una </a:t>
            </a:r>
            <a:r>
              <a:rPr lang="es-ES" sz="1800" dirty="0" err="1">
                <a:effectLst/>
                <a:latin typeface="Arial" panose="020B0604020202020204" pitchFamily="34" charset="0"/>
              </a:rPr>
              <a:t>extensión</a:t>
            </a:r>
            <a:r>
              <a:rPr lang="es-ES" sz="1800" dirty="0">
                <a:effectLst/>
                <a:latin typeface="Arial" panose="020B0604020202020204" pitchFamily="34" charset="0"/>
              </a:rPr>
              <a:t> inferior a los dos o tres </a:t>
            </a:r>
            <a:r>
              <a:rPr lang="es-ES" sz="1800" dirty="0" err="1">
                <a:effectLst/>
                <a:latin typeface="Arial" panose="020B0604020202020204" pitchFamily="34" charset="0"/>
              </a:rPr>
              <a:t>kilómetros</a:t>
            </a:r>
            <a:r>
              <a:rPr lang="es-ES" sz="1800" dirty="0">
                <a:effectLst/>
                <a:latin typeface="Arial" panose="020B0604020202020204" pitchFamily="34" charset="0"/>
              </a:rPr>
              <a:t>, aunque no hay una norma que establezca valores estrictos. </a:t>
            </a:r>
            <a:endParaRPr lang="es-ES" sz="1400" dirty="0"/>
          </a:p>
          <a:p>
            <a:r>
              <a:rPr lang="es-ES" sz="1800" dirty="0">
                <a:effectLst/>
                <a:latin typeface="Arial" panose="020B0604020202020204" pitchFamily="34" charset="0"/>
              </a:rPr>
              <a:t>Se usan para conectar ordenadores y estaciones de trabajo con objeto de compartir recursos e intercambiar </a:t>
            </a:r>
            <a:r>
              <a:rPr lang="es-ES" sz="1800" dirty="0" err="1">
                <a:effectLst/>
                <a:latin typeface="Arial" panose="020B0604020202020204" pitchFamily="34" charset="0"/>
              </a:rPr>
              <a:t>información</a:t>
            </a:r>
            <a:r>
              <a:rPr lang="es-ES" sz="1800" dirty="0">
                <a:effectLst/>
                <a:latin typeface="Arial" panose="020B0604020202020204" pitchFamily="34" charset="0"/>
              </a:rPr>
              <a:t>. </a:t>
            </a:r>
            <a:endParaRPr lang="es-ES" sz="1400" dirty="0"/>
          </a:p>
          <a:p>
            <a:r>
              <a:rPr lang="es-ES" sz="1800" dirty="0">
                <a:effectLst/>
                <a:latin typeface="Arial" panose="020B0604020202020204" pitchFamily="34" charset="0"/>
              </a:rPr>
              <a:t>Al estar restringidas en </a:t>
            </a:r>
            <a:r>
              <a:rPr lang="es-ES" sz="1800" dirty="0" err="1">
                <a:effectLst/>
                <a:latin typeface="Arial" panose="020B0604020202020204" pitchFamily="34" charset="0"/>
              </a:rPr>
              <a:t>tamaño</a:t>
            </a:r>
            <a:r>
              <a:rPr lang="es-ES" sz="1800" dirty="0">
                <a:effectLst/>
                <a:latin typeface="Arial" panose="020B0604020202020204" pitchFamily="34" charset="0"/>
              </a:rPr>
              <a:t>, pueden utilizar cables de gran calidad que permiten altas capacidades de </a:t>
            </a:r>
            <a:r>
              <a:rPr lang="es-ES" sz="1800" dirty="0" err="1">
                <a:effectLst/>
                <a:latin typeface="Arial" panose="020B0604020202020204" pitchFamily="34" charset="0"/>
              </a:rPr>
              <a:t>transmisión</a:t>
            </a:r>
            <a:r>
              <a:rPr lang="es-ES" sz="1800" dirty="0">
                <a:effectLst/>
                <a:latin typeface="Arial" panose="020B0604020202020204" pitchFamily="34" charset="0"/>
              </a:rPr>
              <a:t>, y pocos errores. </a:t>
            </a:r>
            <a:endParaRPr lang="es-ES" sz="1400" dirty="0"/>
          </a:p>
          <a:p>
            <a:r>
              <a:rPr lang="es-ES" sz="1800" dirty="0">
                <a:effectLst/>
                <a:latin typeface="Arial" panose="020B0604020202020204" pitchFamily="34" charset="0"/>
              </a:rPr>
              <a:t>Son </a:t>
            </a:r>
            <a:r>
              <a:rPr lang="es-ES" sz="1800" dirty="0">
                <a:effectLst/>
                <a:latin typeface="Arial,Bold"/>
              </a:rPr>
              <a:t>redes privadas </a:t>
            </a:r>
            <a:r>
              <a:rPr lang="es-ES" sz="1800" dirty="0">
                <a:effectLst/>
                <a:latin typeface="Arial" panose="020B0604020202020204" pitchFamily="34" charset="0"/>
              </a:rPr>
              <a:t>que pertenecen a la misma </a:t>
            </a:r>
            <a:r>
              <a:rPr lang="es-ES" sz="1800" dirty="0" err="1">
                <a:effectLst/>
                <a:latin typeface="Arial" panose="020B0604020202020204" pitchFamily="34" charset="0"/>
              </a:rPr>
              <a:t>organización</a:t>
            </a:r>
            <a:r>
              <a:rPr lang="es-ES" sz="1800" dirty="0">
                <a:effectLst/>
                <a:latin typeface="Arial" panose="020B0604020202020204" pitchFamily="34" charset="0"/>
              </a:rPr>
              <a:t> que las utiliza, ya que su </a:t>
            </a:r>
            <a:r>
              <a:rPr lang="es-ES" sz="1800" dirty="0" err="1">
                <a:effectLst/>
                <a:latin typeface="Arial" panose="020B0604020202020204" pitchFamily="34" charset="0"/>
              </a:rPr>
              <a:t>instalación</a:t>
            </a:r>
            <a:r>
              <a:rPr lang="es-ES" sz="1800" dirty="0">
                <a:effectLst/>
                <a:latin typeface="Arial" panose="020B0604020202020204" pitchFamily="34" charset="0"/>
              </a:rPr>
              <a:t> es </a:t>
            </a:r>
            <a:r>
              <a:rPr lang="es-ES" sz="1800" dirty="0" err="1">
                <a:effectLst/>
                <a:latin typeface="Arial" panose="020B0604020202020204" pitchFamily="34" charset="0"/>
              </a:rPr>
              <a:t>económica</a:t>
            </a:r>
            <a:r>
              <a:rPr lang="es-ES" sz="1800" dirty="0">
                <a:effectLst/>
                <a:latin typeface="Arial" panose="020B0604020202020204" pitchFamily="34" charset="0"/>
              </a:rPr>
              <a:t>, y se restringe a la </a:t>
            </a:r>
            <a:r>
              <a:rPr lang="es-ES" sz="1800" dirty="0" err="1">
                <a:effectLst/>
                <a:latin typeface="Arial" panose="020B0604020202020204" pitchFamily="34" charset="0"/>
              </a:rPr>
              <a:t>comunicación</a:t>
            </a:r>
            <a:r>
              <a:rPr lang="es-ES" sz="1800" dirty="0">
                <a:effectLst/>
                <a:latin typeface="Arial" panose="020B0604020202020204" pitchFamily="34" charset="0"/>
              </a:rPr>
              <a:t> de los equipos de la </a:t>
            </a:r>
            <a:r>
              <a:rPr lang="es-ES" sz="1800" dirty="0" err="1">
                <a:effectLst/>
                <a:latin typeface="Arial" panose="020B0604020202020204" pitchFamily="34" charset="0"/>
              </a:rPr>
              <a:t>organización</a:t>
            </a:r>
            <a:r>
              <a:rPr lang="es-ES" sz="1800" dirty="0">
                <a:effectLst/>
                <a:latin typeface="Arial" panose="020B0604020202020204" pitchFamily="34" charset="0"/>
              </a:rPr>
              <a:t> que la implanta. </a:t>
            </a:r>
            <a:endParaRPr lang="es-ES" sz="1400" dirty="0"/>
          </a:p>
          <a:p>
            <a:r>
              <a:rPr lang="es-ES" sz="1800" dirty="0">
                <a:effectLst/>
                <a:latin typeface="Arial" panose="020B0604020202020204" pitchFamily="34" charset="0"/>
              </a:rPr>
              <a:t>Un ejemplo de LAN es la IEEE 802.3, </a:t>
            </a:r>
            <a:r>
              <a:rPr lang="es-ES" sz="1800" dirty="0" err="1">
                <a:effectLst/>
                <a:latin typeface="Arial" panose="020B0604020202020204" pitchFamily="34" charset="0"/>
              </a:rPr>
              <a:t>también</a:t>
            </a:r>
            <a:r>
              <a:rPr lang="es-ES" sz="1800" dirty="0">
                <a:effectLst/>
                <a:latin typeface="Arial" panose="020B0604020202020204" pitchFamily="34" charset="0"/>
              </a:rPr>
              <a:t> conocida como Ethernet. Es una red de </a:t>
            </a:r>
            <a:r>
              <a:rPr lang="es-ES" sz="1800" dirty="0" err="1">
                <a:effectLst/>
                <a:latin typeface="Arial" panose="020B0604020202020204" pitchFamily="34" charset="0"/>
              </a:rPr>
              <a:t>transmisión</a:t>
            </a:r>
            <a:r>
              <a:rPr lang="es-ES" sz="1800" dirty="0">
                <a:effectLst/>
                <a:latin typeface="Arial" panose="020B0604020202020204" pitchFamily="34" charset="0"/>
              </a:rPr>
              <a:t> basada en bus, con control de acceso descentralizado. </a:t>
            </a:r>
            <a:endParaRPr lang="es-ES" sz="1400" dirty="0"/>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4942762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 LA ESCALA – </a:t>
            </a:r>
            <a:r>
              <a:rPr lang="es-ES" sz="1800" b="1" u="sng" dirty="0">
                <a:solidFill>
                  <a:srgbClr val="FFFF00"/>
                </a:solidFill>
                <a:latin typeface="Arial" panose="020B0604020202020204" pitchFamily="34" charset="0"/>
              </a:rPr>
              <a:t>HAN</a:t>
            </a:r>
          </a:p>
          <a:p>
            <a:r>
              <a:rPr lang="es-ES" sz="1800" dirty="0">
                <a:effectLst/>
                <a:latin typeface="Arial" panose="020B0604020202020204" pitchFamily="34" charset="0"/>
              </a:rPr>
              <a:t>La Red de </a:t>
            </a:r>
            <a:r>
              <a:rPr lang="es-ES" sz="1800" dirty="0" err="1">
                <a:effectLst/>
                <a:latin typeface="Arial" panose="020B0604020202020204" pitchFamily="34" charset="0"/>
              </a:rPr>
              <a:t>Área</a:t>
            </a:r>
            <a:r>
              <a:rPr lang="es-ES" sz="1800" dirty="0">
                <a:effectLst/>
                <a:latin typeface="Arial" panose="020B0604020202020204" pitchFamily="34" charset="0"/>
              </a:rPr>
              <a:t> </a:t>
            </a:r>
            <a:r>
              <a:rPr lang="es-ES" sz="1800" dirty="0" err="1">
                <a:effectLst/>
                <a:latin typeface="Arial" panose="020B0604020202020204" pitchFamily="34" charset="0"/>
              </a:rPr>
              <a:t>Doméstica</a:t>
            </a:r>
            <a:r>
              <a:rPr lang="es-ES" sz="1800" dirty="0">
                <a:effectLst/>
                <a:latin typeface="Arial" panose="020B0604020202020204" pitchFamily="34" charset="0"/>
              </a:rPr>
              <a:t> (HAN - Home-</a:t>
            </a:r>
            <a:r>
              <a:rPr lang="es-ES" sz="1800" dirty="0" err="1">
                <a:effectLst/>
                <a:latin typeface="Arial" panose="020B0604020202020204" pitchFamily="34" charset="0"/>
              </a:rPr>
              <a:t>Area</a:t>
            </a:r>
            <a:r>
              <a:rPr lang="es-ES" sz="1800" dirty="0">
                <a:effectLst/>
                <a:latin typeface="Arial" panose="020B0604020202020204" pitchFamily="34" charset="0"/>
              </a:rPr>
              <a:t> Networks), es un caso particular de LAN, que intercomunica todos los dispositivos digitales que podemos encontrar en una vivienda. Entre los objetivos de la HAN encontramos el acceso a Internet de los dispositivos, su control y </a:t>
            </a:r>
            <a:r>
              <a:rPr lang="es-ES" sz="1800" dirty="0" err="1">
                <a:effectLst/>
                <a:latin typeface="Arial" panose="020B0604020202020204" pitchFamily="34" charset="0"/>
              </a:rPr>
              <a:t>monitorización</a:t>
            </a:r>
            <a:r>
              <a:rPr lang="es-ES" sz="1800" dirty="0">
                <a:effectLst/>
                <a:latin typeface="Arial" panose="020B0604020202020204" pitchFamily="34" charset="0"/>
              </a:rPr>
              <a:t>, </a:t>
            </a:r>
            <a:r>
              <a:rPr lang="es-ES" sz="1800" dirty="0" err="1">
                <a:effectLst/>
                <a:latin typeface="Arial" panose="020B0604020202020204" pitchFamily="34" charset="0"/>
              </a:rPr>
              <a:t>asi</a:t>
            </a:r>
            <a:r>
              <a:rPr lang="es-ES" sz="1800" dirty="0">
                <a:effectLst/>
                <a:latin typeface="Arial" panose="020B0604020202020204" pitchFamily="34" charset="0"/>
              </a:rPr>
              <a:t>́ como la posibilidad de comunicar con ellos de forma remota a </a:t>
            </a:r>
            <a:r>
              <a:rPr lang="es-ES" sz="1800" dirty="0" err="1">
                <a:effectLst/>
                <a:latin typeface="Arial" panose="020B0604020202020204" pitchFamily="34" charset="0"/>
              </a:rPr>
              <a:t>través</a:t>
            </a:r>
            <a:r>
              <a:rPr lang="es-ES" sz="1800" dirty="0">
                <a:effectLst/>
                <a:latin typeface="Arial" panose="020B0604020202020204" pitchFamily="34" charset="0"/>
              </a:rPr>
              <a:t> de Internet. </a:t>
            </a:r>
            <a:endParaRPr lang="es-ES" sz="1400" dirty="0"/>
          </a:p>
          <a:p>
            <a:r>
              <a:rPr lang="es-ES" sz="1800" dirty="0">
                <a:effectLst/>
                <a:latin typeface="Arial" panose="020B0604020202020204" pitchFamily="34" charset="0"/>
              </a:rPr>
              <a:t>Las </a:t>
            </a:r>
            <a:r>
              <a:rPr lang="es-ES" sz="1800" dirty="0" err="1">
                <a:effectLst/>
                <a:latin typeface="Arial" panose="020B0604020202020204" pitchFamily="34" charset="0"/>
              </a:rPr>
              <a:t>tecnologías</a:t>
            </a:r>
            <a:r>
              <a:rPr lang="es-ES" sz="1800" dirty="0">
                <a:effectLst/>
                <a:latin typeface="Arial" panose="020B0604020202020204" pitchFamily="34" charset="0"/>
              </a:rPr>
              <a:t> son las mismas que en las redes de </a:t>
            </a:r>
            <a:r>
              <a:rPr lang="es-ES" sz="1800" dirty="0" err="1">
                <a:effectLst/>
                <a:latin typeface="Arial" panose="020B0604020202020204" pitchFamily="34" charset="0"/>
              </a:rPr>
              <a:t>área</a:t>
            </a:r>
            <a:r>
              <a:rPr lang="es-ES" sz="1800" dirty="0">
                <a:effectLst/>
                <a:latin typeface="Arial" panose="020B0604020202020204" pitchFamily="34" charset="0"/>
              </a:rPr>
              <a:t> local, pudiendo utilizar medios guiados de par trenzado, comunicaciones </a:t>
            </a:r>
            <a:r>
              <a:rPr lang="es-ES" sz="1800" dirty="0" err="1">
                <a:effectLst/>
                <a:latin typeface="Arial" panose="020B0604020202020204" pitchFamily="34" charset="0"/>
              </a:rPr>
              <a:t>inalámbricas</a:t>
            </a:r>
            <a:r>
              <a:rPr lang="es-ES" sz="1800" dirty="0">
                <a:effectLst/>
                <a:latin typeface="Arial" panose="020B0604020202020204" pitchFamily="34" charset="0"/>
              </a:rPr>
              <a:t>, o una mezcla de ambas. En un principio, las redes </a:t>
            </a:r>
            <a:r>
              <a:rPr lang="es-ES" sz="1800" dirty="0" err="1">
                <a:effectLst/>
                <a:latin typeface="Arial" panose="020B0604020202020204" pitchFamily="34" charset="0"/>
              </a:rPr>
              <a:t>inalámbricas</a:t>
            </a:r>
            <a:r>
              <a:rPr lang="es-ES" sz="1800" dirty="0">
                <a:effectLst/>
                <a:latin typeface="Arial" panose="020B0604020202020204" pitchFamily="34" charset="0"/>
              </a:rPr>
              <a:t> parecen ser las </a:t>
            </a:r>
            <a:r>
              <a:rPr lang="es-ES" sz="1800" dirty="0" err="1">
                <a:effectLst/>
                <a:latin typeface="Arial" panose="020B0604020202020204" pitchFamily="34" charset="0"/>
              </a:rPr>
              <a:t>más</a:t>
            </a:r>
            <a:r>
              <a:rPr lang="es-ES" sz="1800" dirty="0">
                <a:effectLst/>
                <a:latin typeface="Arial" panose="020B0604020202020204" pitchFamily="34" charset="0"/>
              </a:rPr>
              <a:t> adecuadas para implementar este tipo de comunicaciones, debido a las ventajas de bajos costes de </a:t>
            </a:r>
            <a:r>
              <a:rPr lang="es-ES" sz="1800" dirty="0" err="1">
                <a:effectLst/>
                <a:latin typeface="Arial" panose="020B0604020202020204" pitchFamily="34" charset="0"/>
              </a:rPr>
              <a:t>instalación</a:t>
            </a:r>
            <a:r>
              <a:rPr lang="es-ES" sz="1800" dirty="0">
                <a:effectLst/>
                <a:latin typeface="Arial" panose="020B0604020202020204" pitchFamily="34" charset="0"/>
              </a:rPr>
              <a:t> y reemplazo, frente a instalaciones de cable, </a:t>
            </a:r>
            <a:r>
              <a:rPr lang="es-ES" sz="1800" dirty="0" err="1">
                <a:effectLst/>
                <a:latin typeface="Arial" panose="020B0604020202020204" pitchFamily="34" charset="0"/>
              </a:rPr>
              <a:t>más</a:t>
            </a:r>
            <a:r>
              <a:rPr lang="es-ES" sz="1800" dirty="0">
                <a:effectLst/>
                <a:latin typeface="Arial" panose="020B0604020202020204" pitchFamily="34" charset="0"/>
              </a:rPr>
              <a:t> costosas, y engorrosas de implementar </a:t>
            </a:r>
            <a:endParaRPr lang="es-ES" sz="1400" dirty="0"/>
          </a:p>
          <a:p>
            <a:r>
              <a:rPr lang="es-ES" sz="1800" dirty="0">
                <a:effectLst/>
                <a:latin typeface="Arial" panose="020B0604020202020204" pitchFamily="34" charset="0"/>
              </a:rPr>
              <a:t>Entre los dispositivos que se comunican en una HAN tenemos smartphones, </a:t>
            </a:r>
            <a:r>
              <a:rPr lang="es-ES" sz="1800" dirty="0" err="1">
                <a:effectLst/>
                <a:latin typeface="Arial" panose="020B0604020202020204" pitchFamily="34" charset="0"/>
              </a:rPr>
              <a:t>cámaras</a:t>
            </a:r>
            <a:r>
              <a:rPr lang="es-ES" sz="1800" dirty="0">
                <a:effectLst/>
                <a:latin typeface="Arial" panose="020B0604020202020204" pitchFamily="34" charset="0"/>
              </a:rPr>
              <a:t>, </a:t>
            </a:r>
            <a:r>
              <a:rPr lang="es-ES" sz="1800" dirty="0" err="1">
                <a:effectLst/>
                <a:latin typeface="Arial" panose="020B0604020202020204" pitchFamily="34" charset="0"/>
              </a:rPr>
              <a:t>portátiles</a:t>
            </a:r>
            <a:r>
              <a:rPr lang="es-ES" sz="1800" dirty="0">
                <a:effectLst/>
                <a:latin typeface="Arial" panose="020B0604020202020204" pitchFamily="34" charset="0"/>
              </a:rPr>
              <a:t> y estaciones de trabajo, </a:t>
            </a:r>
            <a:r>
              <a:rPr lang="es-ES" sz="1800" dirty="0" err="1">
                <a:effectLst/>
                <a:latin typeface="Arial" panose="020B0604020202020204" pitchFamily="34" charset="0"/>
              </a:rPr>
              <a:t>cámaras</a:t>
            </a:r>
            <a:r>
              <a:rPr lang="es-ES" sz="1800" dirty="0">
                <a:effectLst/>
                <a:latin typeface="Arial" panose="020B0604020202020204" pitchFamily="34" charset="0"/>
              </a:rPr>
              <a:t> de fotos y de </a:t>
            </a:r>
            <a:r>
              <a:rPr lang="es-ES" sz="1800" dirty="0" err="1">
                <a:effectLst/>
                <a:latin typeface="Arial" panose="020B0604020202020204" pitchFamily="34" charset="0"/>
              </a:rPr>
              <a:t>vídeo</a:t>
            </a:r>
            <a:r>
              <a:rPr lang="es-ES" sz="1800" dirty="0">
                <a:effectLst/>
                <a:latin typeface="Arial" panose="020B0604020202020204" pitchFamily="34" charset="0"/>
              </a:rPr>
              <a:t>, </a:t>
            </a:r>
            <a:r>
              <a:rPr lang="es-ES" sz="1800" dirty="0" err="1">
                <a:effectLst/>
                <a:latin typeface="Arial" panose="020B0604020202020204" pitchFamily="34" charset="0"/>
              </a:rPr>
              <a:t>telefonía</a:t>
            </a:r>
            <a:r>
              <a:rPr lang="es-ES" sz="1800" dirty="0">
                <a:effectLst/>
                <a:latin typeface="Arial" panose="020B0604020202020204" pitchFamily="34" charset="0"/>
              </a:rPr>
              <a:t> IP, incluso elementos multimedia como el equipo de </a:t>
            </a:r>
            <a:r>
              <a:rPr lang="es-ES" sz="1800" dirty="0" err="1">
                <a:effectLst/>
                <a:latin typeface="Arial" panose="020B0604020202020204" pitchFamily="34" charset="0"/>
              </a:rPr>
              <a:t>música</a:t>
            </a:r>
            <a:r>
              <a:rPr lang="es-ES" sz="1800" dirty="0">
                <a:effectLst/>
                <a:latin typeface="Arial" panose="020B0604020202020204" pitchFamily="34" charset="0"/>
              </a:rPr>
              <a:t>, la </a:t>
            </a:r>
            <a:r>
              <a:rPr lang="es-ES" sz="1800" dirty="0" err="1">
                <a:effectLst/>
                <a:latin typeface="Arial" panose="020B0604020202020204" pitchFamily="34" charset="0"/>
              </a:rPr>
              <a:t>televisión</a:t>
            </a:r>
            <a:r>
              <a:rPr lang="es-ES" sz="1800" dirty="0">
                <a:effectLst/>
                <a:latin typeface="Arial" panose="020B0604020202020204" pitchFamily="34" charset="0"/>
              </a:rPr>
              <a:t> o el “media center” </a:t>
            </a:r>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81921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p:txBody>
          <a:bodyPr/>
          <a:lstStyle/>
          <a:p>
            <a:r>
              <a:rPr lang="es-ES" dirty="0"/>
              <a:t>2. Redes de </a:t>
            </a:r>
            <a:r>
              <a:rPr lang="es-ES" dirty="0" err="1"/>
              <a:t>comunicacióN</a:t>
            </a:r>
            <a:endParaRPr lang="es-ES" dirty="0"/>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lnSpcReduction="10000"/>
          </a:bodyPr>
          <a:lstStyle/>
          <a:p>
            <a:r>
              <a:rPr lang="es-ES" sz="1800" dirty="0">
                <a:effectLst/>
                <a:latin typeface="Arial" panose="020B0604020202020204" pitchFamily="34" charset="0"/>
              </a:rPr>
              <a:t>2.3. </a:t>
            </a:r>
            <a:r>
              <a:rPr lang="es-ES" sz="1800" u="sng" dirty="0">
                <a:effectLst/>
                <a:latin typeface="Arial" panose="020B0604020202020204" pitchFamily="34" charset="0"/>
              </a:rPr>
              <a:t>ARQUITECTURA DE RED</a:t>
            </a:r>
            <a:endParaRPr lang="es-ES" sz="1800" u="sng" dirty="0">
              <a:latin typeface="Arial" panose="020B0604020202020204" pitchFamily="34" charset="0"/>
            </a:endParaRPr>
          </a:p>
          <a:p>
            <a:r>
              <a:rPr lang="es-ES" sz="1800" dirty="0">
                <a:effectLst/>
                <a:latin typeface="Arial" panose="020B0604020202020204" pitchFamily="34" charset="0"/>
              </a:rPr>
              <a:t>Para reducir la complejidad de su </a:t>
            </a:r>
            <a:r>
              <a:rPr lang="es-ES" sz="1800" dirty="0" err="1">
                <a:effectLst/>
                <a:latin typeface="Arial" panose="020B0604020202020204" pitchFamily="34" charset="0"/>
              </a:rPr>
              <a:t>diseño</a:t>
            </a:r>
            <a:r>
              <a:rPr lang="es-ES" sz="1800" dirty="0">
                <a:effectLst/>
                <a:latin typeface="Arial" panose="020B0604020202020204" pitchFamily="34" charset="0"/>
              </a:rPr>
              <a:t>, las redes se organizan mediante una serie de capas o niveles, cada una construida sobre la inferior. El conjunto de todas las capas realizan las labores de la </a:t>
            </a:r>
            <a:r>
              <a:rPr lang="es-ES" sz="1800" dirty="0" err="1">
                <a:effectLst/>
                <a:latin typeface="Arial" panose="020B0604020202020204" pitchFamily="34" charset="0"/>
              </a:rPr>
              <a:t>comunicación</a:t>
            </a:r>
            <a:r>
              <a:rPr lang="es-ES" sz="1800" dirty="0">
                <a:effectLst/>
                <a:latin typeface="Arial" panose="020B0604020202020204" pitchFamily="34" charset="0"/>
              </a:rPr>
              <a:t>, pero cada una de las capas </a:t>
            </a:r>
            <a:r>
              <a:rPr lang="es-ES" sz="1800" dirty="0" err="1">
                <a:effectLst/>
                <a:latin typeface="Arial" panose="020B0604020202020204" pitchFamily="34" charset="0"/>
              </a:rPr>
              <a:t>sólo</a:t>
            </a:r>
            <a:r>
              <a:rPr lang="es-ES" sz="1800" dirty="0">
                <a:effectLst/>
                <a:latin typeface="Arial" panose="020B0604020202020204" pitchFamily="34" charset="0"/>
              </a:rPr>
              <a:t> se ocupa de las tareas y problemas que se le han asignado sin tener en cuenta el resto de tareas asignadas a las </a:t>
            </a:r>
            <a:r>
              <a:rPr lang="es-ES" sz="1800" dirty="0" err="1">
                <a:effectLst/>
                <a:latin typeface="Arial" panose="020B0604020202020204" pitchFamily="34" charset="0"/>
              </a:rPr>
              <a:t>demás</a:t>
            </a:r>
            <a:r>
              <a:rPr lang="es-ES" sz="1800" dirty="0">
                <a:effectLst/>
                <a:latin typeface="Arial" panose="020B0604020202020204" pitchFamily="34" charset="0"/>
              </a:rPr>
              <a:t> capas. </a:t>
            </a:r>
            <a:endParaRPr lang="es-ES" sz="1100" dirty="0"/>
          </a:p>
          <a:p>
            <a:r>
              <a:rPr lang="es-ES" sz="1800" dirty="0">
                <a:effectLst/>
                <a:latin typeface="Arial" panose="020B0604020202020204" pitchFamily="34" charset="0"/>
              </a:rPr>
              <a:t>El </a:t>
            </a:r>
            <a:r>
              <a:rPr lang="es-ES" sz="1800" dirty="0" err="1">
                <a:effectLst/>
                <a:latin typeface="Arial" panose="020B0604020202020204" pitchFamily="34" charset="0"/>
              </a:rPr>
              <a:t>propósito</a:t>
            </a:r>
            <a:r>
              <a:rPr lang="es-ES" sz="1800" dirty="0">
                <a:effectLst/>
                <a:latin typeface="Arial" panose="020B0604020202020204" pitchFamily="34" charset="0"/>
              </a:rPr>
              <a:t> de cada capa es ofrecer ciertos servicios a las capas superiores de modo que no tengan que ocuparse del detalle de la </a:t>
            </a:r>
            <a:r>
              <a:rPr lang="es-ES" sz="1800" dirty="0" err="1">
                <a:effectLst/>
                <a:latin typeface="Arial" panose="020B0604020202020204" pitchFamily="34" charset="0"/>
              </a:rPr>
              <a:t>implementación</a:t>
            </a:r>
            <a:r>
              <a:rPr lang="es-ES" sz="1800" dirty="0">
                <a:effectLst/>
                <a:latin typeface="Arial" panose="020B0604020202020204" pitchFamily="34" charset="0"/>
              </a:rPr>
              <a:t> real de los servicios. </a:t>
            </a:r>
            <a:endParaRPr lang="es-ES" sz="1100" dirty="0"/>
          </a:p>
          <a:p>
            <a:r>
              <a:rPr lang="es-ES" sz="1800" dirty="0">
                <a:effectLst/>
                <a:latin typeface="Arial" panose="020B0604020202020204" pitchFamily="34" charset="0"/>
              </a:rPr>
              <a:t>La capa </a:t>
            </a:r>
            <a:r>
              <a:rPr lang="es-ES" sz="1800" dirty="0">
                <a:effectLst/>
                <a:latin typeface="Arial,Italic"/>
              </a:rPr>
              <a:t>n </a:t>
            </a:r>
            <a:r>
              <a:rPr lang="es-ES" sz="1800" dirty="0">
                <a:effectLst/>
                <a:latin typeface="Arial" panose="020B0604020202020204" pitchFamily="34" charset="0"/>
              </a:rPr>
              <a:t>de una </a:t>
            </a:r>
            <a:r>
              <a:rPr lang="es-ES" sz="1800" dirty="0" err="1">
                <a:effectLst/>
                <a:latin typeface="Arial" panose="020B0604020202020204" pitchFamily="34" charset="0"/>
              </a:rPr>
              <a:t>máquina</a:t>
            </a:r>
            <a:r>
              <a:rPr lang="es-ES" sz="1800" dirty="0">
                <a:effectLst/>
                <a:latin typeface="Arial" panose="020B0604020202020204" pitchFamily="34" charset="0"/>
              </a:rPr>
              <a:t> lleva a cabo una </a:t>
            </a:r>
            <a:r>
              <a:rPr lang="es-ES" sz="1800" dirty="0" err="1">
                <a:effectLst/>
                <a:latin typeface="Arial" panose="020B0604020202020204" pitchFamily="34" charset="0"/>
              </a:rPr>
              <a:t>conversación</a:t>
            </a:r>
            <a:r>
              <a:rPr lang="es-ES" sz="1800" dirty="0">
                <a:effectLst/>
                <a:latin typeface="Arial" panose="020B0604020202020204" pitchFamily="34" charset="0"/>
              </a:rPr>
              <a:t> con la capa </a:t>
            </a:r>
            <a:r>
              <a:rPr lang="es-ES" sz="1800" dirty="0">
                <a:effectLst/>
                <a:latin typeface="Arial,Italic"/>
              </a:rPr>
              <a:t>n </a:t>
            </a:r>
            <a:r>
              <a:rPr lang="es-ES" sz="1800" dirty="0">
                <a:effectLst/>
                <a:latin typeface="Arial" panose="020B0604020202020204" pitchFamily="34" charset="0"/>
              </a:rPr>
              <a:t>de otra </a:t>
            </a:r>
            <a:r>
              <a:rPr lang="es-ES" sz="1800" dirty="0" err="1">
                <a:effectLst/>
                <a:latin typeface="Arial" panose="020B0604020202020204" pitchFamily="34" charset="0"/>
              </a:rPr>
              <a:t>máquina</a:t>
            </a:r>
            <a:r>
              <a:rPr lang="es-ES" sz="1800" dirty="0">
                <a:effectLst/>
                <a:latin typeface="Arial" panose="020B0604020202020204" pitchFamily="34" charset="0"/>
              </a:rPr>
              <a:t>. Las reglas y conversiones que se siguen en esta </a:t>
            </a:r>
            <a:r>
              <a:rPr lang="es-ES" sz="1800" dirty="0" err="1">
                <a:effectLst/>
                <a:latin typeface="Arial" panose="020B0604020202020204" pitchFamily="34" charset="0"/>
              </a:rPr>
              <a:t>conversación</a:t>
            </a:r>
            <a:r>
              <a:rPr lang="es-ES" sz="1800" dirty="0">
                <a:effectLst/>
                <a:latin typeface="Arial" panose="020B0604020202020204" pitchFamily="34" charset="0"/>
              </a:rPr>
              <a:t> se conocen como protocolo de la capa </a:t>
            </a:r>
            <a:r>
              <a:rPr lang="es-ES" sz="1800" dirty="0">
                <a:effectLst/>
                <a:latin typeface="Arial,Italic"/>
              </a:rPr>
              <a:t>n</a:t>
            </a:r>
            <a:r>
              <a:rPr lang="es-ES" sz="1800" dirty="0">
                <a:effectLst/>
                <a:latin typeface="Arial" panose="020B0604020202020204" pitchFamily="34" charset="0"/>
              </a:rPr>
              <a:t>. </a:t>
            </a:r>
            <a:r>
              <a:rPr lang="es-ES" sz="1800" dirty="0" err="1">
                <a:effectLst/>
                <a:latin typeface="Arial" panose="020B0604020202020204" pitchFamily="34" charset="0"/>
              </a:rPr>
              <a:t>Básicamente</a:t>
            </a:r>
            <a:r>
              <a:rPr lang="es-ES" sz="1800" dirty="0">
                <a:effectLst/>
                <a:latin typeface="Arial" panose="020B0604020202020204" pitchFamily="34" charset="0"/>
              </a:rPr>
              <a:t>, un </a:t>
            </a:r>
            <a:r>
              <a:rPr lang="es-ES" sz="1800" dirty="0">
                <a:effectLst/>
                <a:latin typeface="Arial,Bold"/>
              </a:rPr>
              <a:t>protocolo </a:t>
            </a:r>
            <a:r>
              <a:rPr lang="es-ES" sz="1800" dirty="0">
                <a:effectLst/>
                <a:latin typeface="Arial" panose="020B0604020202020204" pitchFamily="34" charset="0"/>
              </a:rPr>
              <a:t>es un acuerdo entre las partes que se comunican sobre </a:t>
            </a:r>
            <a:r>
              <a:rPr lang="es-ES" sz="1800" dirty="0" err="1">
                <a:effectLst/>
                <a:latin typeface="Arial" panose="020B0604020202020204" pitchFamily="34" charset="0"/>
              </a:rPr>
              <a:t>cómo</a:t>
            </a:r>
            <a:r>
              <a:rPr lang="es-ES" sz="1800" dirty="0">
                <a:effectLst/>
                <a:latin typeface="Arial" panose="020B0604020202020204" pitchFamily="34" charset="0"/>
              </a:rPr>
              <a:t> va a proceder la </a:t>
            </a:r>
            <a:r>
              <a:rPr lang="es-ES" sz="1800" dirty="0" err="1">
                <a:effectLst/>
                <a:latin typeface="Arial" panose="020B0604020202020204" pitchFamily="34" charset="0"/>
              </a:rPr>
              <a:t>comunicación</a:t>
            </a:r>
            <a:r>
              <a:rPr lang="es-ES" sz="1800" dirty="0">
                <a:effectLst/>
                <a:latin typeface="Arial" panose="020B0604020202020204" pitchFamily="34" charset="0"/>
              </a:rPr>
              <a:t>. </a:t>
            </a:r>
            <a:endParaRPr lang="es-ES" sz="1100" dirty="0"/>
          </a:p>
          <a:p>
            <a:r>
              <a:rPr lang="es-ES" sz="1800" dirty="0">
                <a:effectLst/>
                <a:latin typeface="Arial" panose="020B0604020202020204" pitchFamily="34" charset="0"/>
              </a:rPr>
              <a:t>Entre cada par de capas adyacentes hay una </a:t>
            </a:r>
            <a:r>
              <a:rPr lang="es-ES" sz="1800" dirty="0">
                <a:effectLst/>
                <a:latin typeface="Arial,Bold"/>
              </a:rPr>
              <a:t>interfaz </a:t>
            </a:r>
            <a:r>
              <a:rPr lang="es-ES" sz="1800" dirty="0">
                <a:effectLst/>
                <a:latin typeface="Arial" panose="020B0604020202020204" pitchFamily="34" charset="0"/>
              </a:rPr>
              <a:t>que define las operaciones y servicios primitivos que ofrece la capa inferior a la superior. Las interfaces bien definidas simplifican el reemplazo </a:t>
            </a:r>
            <a:endParaRPr lang="es-ES" sz="1100" dirty="0"/>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437431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 LA ESCALA – </a:t>
            </a:r>
            <a:r>
              <a:rPr lang="es-ES" sz="1800" b="1" u="sng" dirty="0">
                <a:solidFill>
                  <a:srgbClr val="FFFF00"/>
                </a:solidFill>
                <a:latin typeface="Arial" panose="020B0604020202020204" pitchFamily="34" charset="0"/>
              </a:rPr>
              <a:t>MAN</a:t>
            </a:r>
          </a:p>
          <a:p>
            <a:r>
              <a:rPr lang="es-ES" sz="1800" dirty="0">
                <a:effectLst/>
                <a:latin typeface="Arial" panose="020B0604020202020204" pitchFamily="34" charset="0"/>
              </a:rPr>
              <a:t>Una red de </a:t>
            </a:r>
            <a:r>
              <a:rPr lang="es-ES" sz="1800" dirty="0" err="1">
                <a:effectLst/>
                <a:latin typeface="Arial" panose="020B0604020202020204" pitchFamily="34" charset="0"/>
              </a:rPr>
              <a:t>área</a:t>
            </a:r>
            <a:r>
              <a:rPr lang="es-ES" sz="1800" dirty="0">
                <a:effectLst/>
                <a:latin typeface="Arial" panose="020B0604020202020204" pitchFamily="34" charset="0"/>
              </a:rPr>
              <a:t> metropolitana o MAN es una red </a:t>
            </a:r>
            <a:r>
              <a:rPr lang="es-ES" sz="1800" dirty="0" err="1">
                <a:effectLst/>
                <a:latin typeface="Arial" panose="020B0604020202020204" pitchFamily="34" charset="0"/>
              </a:rPr>
              <a:t>más</a:t>
            </a:r>
            <a:r>
              <a:rPr lang="es-ES" sz="1800" dirty="0">
                <a:effectLst/>
                <a:latin typeface="Arial" panose="020B0604020202020204" pitchFamily="34" charset="0"/>
              </a:rPr>
              <a:t> grande que una LAN, que utiliza </a:t>
            </a:r>
            <a:r>
              <a:rPr lang="es-ES" sz="1800" dirty="0" err="1">
                <a:effectLst/>
                <a:latin typeface="Arial" panose="020B0604020202020204" pitchFamily="34" charset="0"/>
              </a:rPr>
              <a:t>tecnologías</a:t>
            </a:r>
            <a:r>
              <a:rPr lang="es-ES" sz="1800" dirty="0">
                <a:effectLst/>
                <a:latin typeface="Arial" panose="020B0604020202020204" pitchFamily="34" charset="0"/>
              </a:rPr>
              <a:t> similares, proporcionando por tanto casi las mismas prestaciones. </a:t>
            </a:r>
          </a:p>
          <a:p>
            <a:r>
              <a:rPr lang="es-ES" sz="1800" dirty="0">
                <a:effectLst/>
                <a:latin typeface="Arial" panose="020B0604020202020204" pitchFamily="34" charset="0"/>
              </a:rPr>
              <a:t>En general, este tipo de redes se extienden por una zona urbana o poco </a:t>
            </a:r>
            <a:r>
              <a:rPr lang="es-ES" sz="1800" dirty="0" err="1">
                <a:effectLst/>
                <a:latin typeface="Arial" panose="020B0604020202020204" pitchFamily="34" charset="0"/>
              </a:rPr>
              <a:t>más</a:t>
            </a:r>
            <a:r>
              <a:rPr lang="es-ES" sz="1800" dirty="0">
                <a:effectLst/>
                <a:latin typeface="Arial" panose="020B0604020202020204" pitchFamily="34" charset="0"/>
              </a:rPr>
              <a:t>, aunque </a:t>
            </a:r>
            <a:r>
              <a:rPr lang="es-ES" sz="1800" dirty="0" err="1">
                <a:effectLst/>
                <a:latin typeface="Arial" panose="020B0604020202020204" pitchFamily="34" charset="0"/>
              </a:rPr>
              <a:t>podría</a:t>
            </a:r>
            <a:r>
              <a:rPr lang="es-ES" sz="1800" dirty="0">
                <a:effectLst/>
                <a:latin typeface="Arial" panose="020B0604020202020204" pitchFamily="34" charset="0"/>
              </a:rPr>
              <a:t> cubrir una </a:t>
            </a:r>
            <a:r>
              <a:rPr lang="es-ES" sz="1800" dirty="0" err="1">
                <a:effectLst/>
                <a:latin typeface="Arial" panose="020B0604020202020204" pitchFamily="34" charset="0"/>
              </a:rPr>
              <a:t>región</a:t>
            </a:r>
            <a:r>
              <a:rPr lang="es-ES" sz="1800" dirty="0">
                <a:effectLst/>
                <a:latin typeface="Arial" panose="020B0604020202020204" pitchFamily="34" charset="0"/>
              </a:rPr>
              <a:t> bastante extensa. </a:t>
            </a:r>
            <a:endParaRPr lang="es-ES" sz="1100" dirty="0"/>
          </a:p>
          <a:p>
            <a:r>
              <a:rPr lang="es-ES" sz="1800" dirty="0">
                <a:effectLst/>
                <a:latin typeface="Arial" panose="020B0604020202020204" pitchFamily="34" charset="0"/>
              </a:rPr>
              <a:t>Puede ser una red privada, instalada para cubrir las necesidades de </a:t>
            </a:r>
            <a:r>
              <a:rPr lang="es-ES" sz="1800" dirty="0" err="1">
                <a:effectLst/>
                <a:latin typeface="Arial" panose="020B0604020202020204" pitchFamily="34" charset="0"/>
              </a:rPr>
              <a:t>comunicación</a:t>
            </a:r>
            <a:r>
              <a:rPr lang="es-ES" sz="1800" dirty="0">
                <a:effectLst/>
                <a:latin typeface="Arial" panose="020B0604020202020204" pitchFamily="34" charset="0"/>
              </a:rPr>
              <a:t> de una determinada </a:t>
            </a:r>
            <a:r>
              <a:rPr lang="es-ES" sz="1800" dirty="0" err="1">
                <a:effectLst/>
                <a:latin typeface="Arial" panose="020B0604020202020204" pitchFamily="34" charset="0"/>
              </a:rPr>
              <a:t>organización</a:t>
            </a:r>
            <a:r>
              <a:rPr lang="es-ES" sz="1800" dirty="0">
                <a:effectLst/>
                <a:latin typeface="Arial" panose="020B0604020202020204" pitchFamily="34" charset="0"/>
              </a:rPr>
              <a:t> dentro de la ciudad, pero </a:t>
            </a:r>
            <a:r>
              <a:rPr lang="es-ES" sz="1800" dirty="0" err="1">
                <a:effectLst/>
                <a:latin typeface="Arial" panose="020B0604020202020204" pitchFamily="34" charset="0"/>
              </a:rPr>
              <a:t>más</a:t>
            </a:r>
            <a:r>
              <a:rPr lang="es-ES" sz="1800" dirty="0">
                <a:effectLst/>
                <a:latin typeface="Arial" panose="020B0604020202020204" pitchFamily="34" charset="0"/>
              </a:rPr>
              <a:t> </a:t>
            </a:r>
            <a:r>
              <a:rPr lang="es-ES" sz="1800" dirty="0" err="1">
                <a:effectLst/>
                <a:latin typeface="Arial" panose="020B0604020202020204" pitchFamily="34" charset="0"/>
              </a:rPr>
              <a:t>comúnmente</a:t>
            </a:r>
            <a:r>
              <a:rPr lang="es-ES" sz="1800" dirty="0">
                <a:effectLst/>
                <a:latin typeface="Arial" panose="020B0604020202020204" pitchFamily="34" charset="0"/>
              </a:rPr>
              <a:t> es una red </a:t>
            </a:r>
            <a:r>
              <a:rPr lang="es-ES" sz="1800" dirty="0" err="1">
                <a:effectLst/>
                <a:latin typeface="Arial" panose="020B0604020202020204" pitchFamily="34" charset="0"/>
              </a:rPr>
              <a:t>pública</a:t>
            </a:r>
            <a:r>
              <a:rPr lang="es-ES" sz="1800" dirty="0">
                <a:effectLst/>
                <a:latin typeface="Arial" panose="020B0604020202020204" pitchFamily="34" charset="0"/>
              </a:rPr>
              <a:t> instalada por una empresa de telecomunicaciones, a </a:t>
            </a:r>
            <a:r>
              <a:rPr lang="es-ES" sz="1800" dirty="0" err="1">
                <a:effectLst/>
                <a:latin typeface="Arial" panose="020B0604020202020204" pitchFamily="34" charset="0"/>
              </a:rPr>
              <a:t>través</a:t>
            </a:r>
            <a:r>
              <a:rPr lang="es-ES" sz="1800" dirty="0">
                <a:effectLst/>
                <a:latin typeface="Arial" panose="020B0604020202020204" pitchFamily="34" charset="0"/>
              </a:rPr>
              <a:t> de la cual ofrece a sus clientes servicios de </a:t>
            </a:r>
            <a:r>
              <a:rPr lang="es-ES" sz="1800" dirty="0" err="1">
                <a:effectLst/>
                <a:latin typeface="Arial" panose="020B0604020202020204" pitchFamily="34" charset="0"/>
              </a:rPr>
              <a:t>telefonía</a:t>
            </a:r>
            <a:r>
              <a:rPr lang="es-ES" sz="1800" dirty="0">
                <a:effectLst/>
                <a:latin typeface="Arial" panose="020B0604020202020204" pitchFamily="34" charset="0"/>
              </a:rPr>
              <a:t>, datos, y </a:t>
            </a:r>
            <a:r>
              <a:rPr lang="es-ES" sz="1800" dirty="0" err="1">
                <a:effectLst/>
                <a:latin typeface="Arial" panose="020B0604020202020204" pitchFamily="34" charset="0"/>
              </a:rPr>
              <a:t>televisión</a:t>
            </a:r>
            <a:r>
              <a:rPr lang="es-ES" sz="1800" dirty="0">
                <a:effectLst/>
                <a:latin typeface="Arial" panose="020B0604020202020204" pitchFamily="34" charset="0"/>
              </a:rPr>
              <a:t> </a:t>
            </a:r>
            <a:endParaRPr lang="es-ES" sz="1100" dirty="0"/>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6724894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 LA ESCALA – </a:t>
            </a:r>
            <a:r>
              <a:rPr lang="es-ES" sz="1800" b="1" u="sng" dirty="0">
                <a:solidFill>
                  <a:srgbClr val="FFFF00"/>
                </a:solidFill>
                <a:latin typeface="Arial" panose="020B0604020202020204" pitchFamily="34" charset="0"/>
              </a:rPr>
              <a:t>WAN</a:t>
            </a:r>
          </a:p>
          <a:p>
            <a:r>
              <a:rPr lang="es-ES" sz="1800" dirty="0">
                <a:effectLst/>
                <a:latin typeface="Arial" panose="020B0604020202020204" pitchFamily="34" charset="0"/>
              </a:rPr>
              <a:t>Una red de </a:t>
            </a:r>
            <a:r>
              <a:rPr lang="es-ES" sz="1800" dirty="0" err="1">
                <a:effectLst/>
                <a:latin typeface="Arial" panose="020B0604020202020204" pitchFamily="34" charset="0"/>
              </a:rPr>
              <a:t>área</a:t>
            </a:r>
            <a:r>
              <a:rPr lang="es-ES" sz="1800" dirty="0">
                <a:effectLst/>
                <a:latin typeface="Arial" panose="020B0604020202020204" pitchFamily="34" charset="0"/>
              </a:rPr>
              <a:t> extensa o WAN, se extiende sobre un </a:t>
            </a:r>
            <a:r>
              <a:rPr lang="es-ES" sz="1800" dirty="0" err="1">
                <a:effectLst/>
                <a:latin typeface="Arial" panose="020B0604020202020204" pitchFamily="34" charset="0"/>
              </a:rPr>
              <a:t>área</a:t>
            </a:r>
            <a:r>
              <a:rPr lang="es-ES" sz="1800" dirty="0">
                <a:effectLst/>
                <a:latin typeface="Arial" panose="020B0604020202020204" pitchFamily="34" charset="0"/>
              </a:rPr>
              <a:t> </a:t>
            </a:r>
            <a:r>
              <a:rPr lang="es-ES" sz="1800" dirty="0" err="1">
                <a:effectLst/>
                <a:latin typeface="Arial" panose="020B0604020202020204" pitchFamily="34" charset="0"/>
              </a:rPr>
              <a:t>geográfica</a:t>
            </a:r>
            <a:r>
              <a:rPr lang="es-ES" sz="1800" dirty="0">
                <a:effectLst/>
                <a:latin typeface="Arial" panose="020B0604020202020204" pitchFamily="34" charset="0"/>
              </a:rPr>
              <a:t> extensa como un </a:t>
            </a:r>
            <a:r>
              <a:rPr lang="es-ES" sz="1800" dirty="0" err="1">
                <a:effectLst/>
                <a:latin typeface="Arial" panose="020B0604020202020204" pitchFamily="34" charset="0"/>
              </a:rPr>
              <a:t>país</a:t>
            </a:r>
            <a:r>
              <a:rPr lang="es-ES" sz="1800" dirty="0">
                <a:effectLst/>
                <a:latin typeface="Arial" panose="020B0604020202020204" pitchFamily="34" charset="0"/>
              </a:rPr>
              <a:t> o un continente. Su </a:t>
            </a:r>
            <a:r>
              <a:rPr lang="es-ES" sz="1800" dirty="0" err="1">
                <a:effectLst/>
                <a:latin typeface="Arial" panose="020B0604020202020204" pitchFamily="34" charset="0"/>
              </a:rPr>
              <a:t>misión</a:t>
            </a:r>
            <a:r>
              <a:rPr lang="es-ES" sz="1800" dirty="0">
                <a:effectLst/>
                <a:latin typeface="Arial" panose="020B0604020202020204" pitchFamily="34" charset="0"/>
              </a:rPr>
              <a:t> es transportar los mensajes de una </a:t>
            </a:r>
            <a:r>
              <a:rPr lang="es-ES" sz="1800" dirty="0" err="1">
                <a:effectLst/>
                <a:latin typeface="Arial" panose="020B0604020202020204" pitchFamily="34" charset="0"/>
              </a:rPr>
              <a:t>estación</a:t>
            </a:r>
            <a:r>
              <a:rPr lang="es-ES" sz="1800" dirty="0">
                <a:effectLst/>
                <a:latin typeface="Arial" panose="020B0604020202020204" pitchFamily="34" charset="0"/>
              </a:rPr>
              <a:t> a otra que puede estar muy alejada. </a:t>
            </a:r>
            <a:endParaRPr lang="es-ES" sz="1100" dirty="0"/>
          </a:p>
          <a:p>
            <a:r>
              <a:rPr lang="es-ES" sz="1800" dirty="0">
                <a:effectLst/>
                <a:latin typeface="Arial" panose="020B0604020202020204" pitchFamily="34" charset="0"/>
              </a:rPr>
              <a:t>Estas redes deben dar acceso a estaciones muy alejadas entre sí, para ello, la empresa que la instala, habitualmente utiliza una </a:t>
            </a:r>
            <a:r>
              <a:rPr lang="es-ES" sz="1800" dirty="0" err="1">
                <a:effectLst/>
                <a:latin typeface="Arial" panose="020B0604020202020204" pitchFamily="34" charset="0"/>
              </a:rPr>
              <a:t>topología</a:t>
            </a:r>
            <a:r>
              <a:rPr lang="es-ES" sz="1800" dirty="0">
                <a:effectLst/>
                <a:latin typeface="Arial" panose="020B0604020202020204" pitchFamily="34" charset="0"/>
              </a:rPr>
              <a:t> punto a punto, conectando nodos intermediarios en la </a:t>
            </a:r>
            <a:r>
              <a:rPr lang="es-ES" sz="1800" dirty="0" err="1">
                <a:effectLst/>
                <a:latin typeface="Arial" panose="020B0604020202020204" pitchFamily="34" charset="0"/>
              </a:rPr>
              <a:t>comunicación</a:t>
            </a:r>
            <a:r>
              <a:rPr lang="es-ES" sz="1800" dirty="0">
                <a:effectLst/>
                <a:latin typeface="Arial" panose="020B0604020202020204" pitchFamily="34" charset="0"/>
              </a:rPr>
              <a:t>, que van retransmitiendo los datos de la </a:t>
            </a:r>
            <a:r>
              <a:rPr lang="es-ES" sz="1800" dirty="0" err="1">
                <a:effectLst/>
                <a:latin typeface="Arial" panose="020B0604020202020204" pitchFamily="34" charset="0"/>
              </a:rPr>
              <a:t>estación</a:t>
            </a:r>
            <a:r>
              <a:rPr lang="es-ES" sz="1800" dirty="0">
                <a:effectLst/>
                <a:latin typeface="Arial" panose="020B0604020202020204" pitchFamily="34" charset="0"/>
              </a:rPr>
              <a:t> emisora hasta llegar a su destino. </a:t>
            </a:r>
            <a:endParaRPr lang="es-ES" sz="1100" dirty="0"/>
          </a:p>
          <a:p>
            <a:r>
              <a:rPr lang="es-ES" sz="1800" dirty="0">
                <a:effectLst/>
                <a:latin typeface="Arial" panose="020B0604020202020204" pitchFamily="34" charset="0"/>
              </a:rPr>
              <a:t>Estas redes son extraordinariamente caras de instalar y mantener, por lo que </a:t>
            </a:r>
            <a:r>
              <a:rPr lang="es-ES" sz="1800" dirty="0" err="1">
                <a:effectLst/>
                <a:latin typeface="Arial" panose="020B0604020202020204" pitchFamily="34" charset="0"/>
              </a:rPr>
              <a:t>sólo</a:t>
            </a:r>
            <a:r>
              <a:rPr lang="es-ES" sz="1800" dirty="0">
                <a:effectLst/>
                <a:latin typeface="Arial" panose="020B0604020202020204" pitchFamily="34" charset="0"/>
              </a:rPr>
              <a:t> grandes empresas de telecomunicaciones las construyen, para ofrecer a sus clientes la posibilidad de utilizarlas. Son por tanto redes </a:t>
            </a:r>
            <a:r>
              <a:rPr lang="es-ES" sz="1800" dirty="0" err="1">
                <a:effectLst/>
                <a:latin typeface="Arial" panose="020B0604020202020204" pitchFamily="34" charset="0"/>
              </a:rPr>
              <a:t>públicas</a:t>
            </a:r>
            <a:r>
              <a:rPr lang="es-ES" sz="1800" dirty="0">
                <a:effectLst/>
                <a:latin typeface="Arial" panose="020B0604020202020204" pitchFamily="34" charset="0"/>
              </a:rPr>
              <a:t> a las que se accede pagando a la empresa que la ha instalado. </a:t>
            </a:r>
            <a:endParaRPr lang="es-ES" sz="1100" dirty="0"/>
          </a:p>
          <a:p>
            <a:r>
              <a:rPr lang="es-ES" sz="1800" dirty="0">
                <a:effectLst/>
                <a:latin typeface="Arial" panose="020B0604020202020204" pitchFamily="34" charset="0"/>
              </a:rPr>
              <a:t>En general, estas redes son punto a punto, de forma que si dos nodos que no comparten una </a:t>
            </a:r>
            <a:r>
              <a:rPr lang="es-ES" sz="1800" dirty="0" err="1">
                <a:effectLst/>
                <a:latin typeface="Arial" panose="020B0604020202020204" pitchFamily="34" charset="0"/>
              </a:rPr>
              <a:t>línea</a:t>
            </a:r>
            <a:r>
              <a:rPr lang="es-ES" sz="1800" dirty="0">
                <a:effectLst/>
                <a:latin typeface="Arial" panose="020B0604020202020204" pitchFamily="34" charset="0"/>
              </a:rPr>
              <a:t> de </a:t>
            </a:r>
            <a:r>
              <a:rPr lang="es-ES" sz="1800" dirty="0" err="1">
                <a:effectLst/>
                <a:latin typeface="Arial" panose="020B0604020202020204" pitchFamily="34" charset="0"/>
              </a:rPr>
              <a:t>transmisión</a:t>
            </a:r>
            <a:r>
              <a:rPr lang="es-ES" sz="1800" dirty="0">
                <a:effectLst/>
                <a:latin typeface="Arial" panose="020B0604020202020204" pitchFamily="34" charset="0"/>
              </a:rPr>
              <a:t> desean comunicarse, deben hacerlo indirectamente por medio de otros nodos. </a:t>
            </a:r>
            <a:endParaRPr lang="es-ES" sz="1100" dirty="0"/>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277285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 LA ESCALA – </a:t>
            </a:r>
            <a:r>
              <a:rPr lang="es-ES" sz="1800" b="1" u="sng" dirty="0">
                <a:solidFill>
                  <a:srgbClr val="FFFF00"/>
                </a:solidFill>
                <a:latin typeface="Arial" panose="020B0604020202020204" pitchFamily="34" charset="0"/>
              </a:rPr>
              <a:t>WAN</a:t>
            </a:r>
          </a:p>
          <a:p>
            <a:r>
              <a:rPr lang="es-ES" sz="1800" dirty="0">
                <a:effectLst/>
                <a:latin typeface="Arial" panose="020B0604020202020204" pitchFamily="34" charset="0"/>
              </a:rPr>
              <a:t>Debido a que las conexiones entre nodos pueden extenderse por cientos de </a:t>
            </a:r>
            <a:r>
              <a:rPr lang="es-ES" sz="1800" dirty="0" err="1">
                <a:effectLst/>
                <a:latin typeface="Arial" panose="020B0604020202020204" pitchFamily="34" charset="0"/>
              </a:rPr>
              <a:t>kilómetros</a:t>
            </a:r>
            <a:r>
              <a:rPr lang="es-ES" sz="1800" dirty="0">
                <a:effectLst/>
                <a:latin typeface="Arial" panose="020B0604020202020204" pitchFamily="34" charset="0"/>
              </a:rPr>
              <a:t>, las </a:t>
            </a:r>
            <a:r>
              <a:rPr lang="es-ES" sz="1800" dirty="0" err="1">
                <a:effectLst/>
                <a:latin typeface="Arial" panose="020B0604020202020204" pitchFamily="34" charset="0"/>
              </a:rPr>
              <a:t>líneas</a:t>
            </a:r>
            <a:r>
              <a:rPr lang="es-ES" sz="1800" dirty="0">
                <a:effectLst/>
                <a:latin typeface="Arial" panose="020B0604020202020204" pitchFamily="34" charset="0"/>
              </a:rPr>
              <a:t> no pueden ser de la misma capacidad y calidad que en las redes de </a:t>
            </a:r>
            <a:r>
              <a:rPr lang="es-ES" sz="1800" dirty="0" err="1">
                <a:effectLst/>
                <a:latin typeface="Arial" panose="020B0604020202020204" pitchFamily="34" charset="0"/>
              </a:rPr>
              <a:t>área</a:t>
            </a:r>
            <a:r>
              <a:rPr lang="es-ES" sz="1800" dirty="0">
                <a:effectLst/>
                <a:latin typeface="Arial" panose="020B0604020202020204" pitchFamily="34" charset="0"/>
              </a:rPr>
              <a:t> local, con tan solo unos cientos de metros de longitud. Por lo tanto, las WAN, </a:t>
            </a:r>
            <a:r>
              <a:rPr lang="es-ES" sz="1800" dirty="0" err="1">
                <a:effectLst/>
                <a:latin typeface="Arial" panose="020B0604020202020204" pitchFamily="34" charset="0"/>
              </a:rPr>
              <a:t>típicamente</a:t>
            </a:r>
            <a:r>
              <a:rPr lang="es-ES" sz="1800" dirty="0">
                <a:effectLst/>
                <a:latin typeface="Arial" panose="020B0604020202020204" pitchFamily="34" charset="0"/>
              </a:rPr>
              <a:t> son las redes de menor capacidad y en las que se pueden presentar una mayor tasa de errores. Actualmente, con el uso de fibra </a:t>
            </a:r>
            <a:r>
              <a:rPr lang="es-ES" sz="1800" dirty="0" err="1">
                <a:effectLst/>
                <a:latin typeface="Arial" panose="020B0604020202020204" pitchFamily="34" charset="0"/>
              </a:rPr>
              <a:t>óptica</a:t>
            </a:r>
            <a:r>
              <a:rPr lang="es-ES" sz="1800" dirty="0">
                <a:effectLst/>
                <a:latin typeface="Arial" panose="020B0604020202020204" pitchFamily="34" charset="0"/>
              </a:rPr>
              <a:t>, las cosas han cambiado bastante, para mejorar la calidad de las WAN. </a:t>
            </a:r>
            <a:endParaRPr lang="es-ES" sz="1100" dirty="0"/>
          </a:p>
          <a:p>
            <a:r>
              <a:rPr lang="es-ES" sz="1800" dirty="0">
                <a:effectLst/>
                <a:latin typeface="Arial" panose="020B0604020202020204" pitchFamily="34" charset="0"/>
              </a:rPr>
              <a:t>Una segunda posibilidad para una WAN es un sistema de </a:t>
            </a:r>
            <a:r>
              <a:rPr lang="es-ES" sz="1800" dirty="0" err="1">
                <a:effectLst/>
                <a:latin typeface="Arial" panose="020B0604020202020204" pitchFamily="34" charset="0"/>
              </a:rPr>
              <a:t>satélites</a:t>
            </a:r>
            <a:r>
              <a:rPr lang="es-ES" sz="1800" dirty="0">
                <a:effectLst/>
                <a:latin typeface="Arial" panose="020B0604020202020204" pitchFamily="34" charset="0"/>
              </a:rPr>
              <a:t> o de radio en tierra. Cada </a:t>
            </a:r>
            <a:r>
              <a:rPr lang="es-ES" sz="1800" dirty="0" err="1">
                <a:effectLst/>
                <a:latin typeface="Arial" panose="020B0604020202020204" pitchFamily="34" charset="0"/>
              </a:rPr>
              <a:t>router</a:t>
            </a:r>
            <a:r>
              <a:rPr lang="es-ES" sz="1800" dirty="0">
                <a:effectLst/>
                <a:latin typeface="Arial" panose="020B0604020202020204" pitchFamily="34" charset="0"/>
              </a:rPr>
              <a:t> tiene una antena a </a:t>
            </a:r>
            <a:r>
              <a:rPr lang="es-ES" sz="1800" dirty="0" err="1">
                <a:effectLst/>
                <a:latin typeface="Arial" panose="020B0604020202020204" pitchFamily="34" charset="0"/>
              </a:rPr>
              <a:t>través</a:t>
            </a:r>
            <a:r>
              <a:rPr lang="es-ES" sz="1800" dirty="0">
                <a:effectLst/>
                <a:latin typeface="Arial" panose="020B0604020202020204" pitchFamily="34" charset="0"/>
              </a:rPr>
              <a:t> de la cual puede enviar y recibir. Algunas veces, los </a:t>
            </a:r>
            <a:r>
              <a:rPr lang="es-ES" sz="1800" dirty="0" err="1">
                <a:effectLst/>
                <a:latin typeface="Arial" panose="020B0604020202020204" pitchFamily="34" charset="0"/>
              </a:rPr>
              <a:t>routers</a:t>
            </a:r>
            <a:r>
              <a:rPr lang="es-ES" sz="1800" dirty="0">
                <a:effectLst/>
                <a:latin typeface="Arial" panose="020B0604020202020204" pitchFamily="34" charset="0"/>
              </a:rPr>
              <a:t> </a:t>
            </a:r>
            <a:r>
              <a:rPr lang="es-ES" sz="1800" dirty="0" err="1">
                <a:effectLst/>
                <a:latin typeface="Arial" panose="020B0604020202020204" pitchFamily="34" charset="0"/>
              </a:rPr>
              <a:t>están</a:t>
            </a:r>
            <a:r>
              <a:rPr lang="es-ES" sz="1800" dirty="0">
                <a:effectLst/>
                <a:latin typeface="Arial" panose="020B0604020202020204" pitchFamily="34" charset="0"/>
              </a:rPr>
              <a:t> conectados a una red punto a punto de gran </a:t>
            </a:r>
            <a:r>
              <a:rPr lang="es-ES" sz="1800" dirty="0" err="1">
                <a:effectLst/>
                <a:latin typeface="Arial" panose="020B0604020202020204" pitchFamily="34" charset="0"/>
              </a:rPr>
              <a:t>tamaño</a:t>
            </a:r>
            <a:r>
              <a:rPr lang="es-ES" sz="1800" dirty="0">
                <a:effectLst/>
                <a:latin typeface="Arial" panose="020B0604020202020204" pitchFamily="34" charset="0"/>
              </a:rPr>
              <a:t>, y </a:t>
            </a:r>
            <a:r>
              <a:rPr lang="es-ES" sz="1800" dirty="0" err="1">
                <a:effectLst/>
                <a:latin typeface="Arial" panose="020B0604020202020204" pitchFamily="34" charset="0"/>
              </a:rPr>
              <a:t>sólo</a:t>
            </a:r>
            <a:r>
              <a:rPr lang="es-ES" sz="1800" dirty="0">
                <a:effectLst/>
                <a:latin typeface="Arial" panose="020B0604020202020204" pitchFamily="34" charset="0"/>
              </a:rPr>
              <a:t> algunos de ellos tienen una antena de </a:t>
            </a:r>
            <a:r>
              <a:rPr lang="es-ES" sz="1800" dirty="0" err="1">
                <a:effectLst/>
                <a:latin typeface="Arial" panose="020B0604020202020204" pitchFamily="34" charset="0"/>
              </a:rPr>
              <a:t>satélite</a:t>
            </a:r>
            <a:r>
              <a:rPr lang="es-ES" sz="1800" dirty="0">
                <a:effectLst/>
                <a:latin typeface="Arial" panose="020B0604020202020204" pitchFamily="34" charset="0"/>
              </a:rPr>
              <a:t>. Por su naturaleza, las redes de </a:t>
            </a:r>
            <a:r>
              <a:rPr lang="es-ES" sz="1800" dirty="0" err="1">
                <a:effectLst/>
                <a:latin typeface="Arial" panose="020B0604020202020204" pitchFamily="34" charset="0"/>
              </a:rPr>
              <a:t>satélites</a:t>
            </a:r>
            <a:r>
              <a:rPr lang="es-ES" sz="1800" dirty="0">
                <a:effectLst/>
                <a:latin typeface="Arial" panose="020B0604020202020204" pitchFamily="34" charset="0"/>
              </a:rPr>
              <a:t> son de </a:t>
            </a:r>
            <a:r>
              <a:rPr lang="es-ES" sz="1800" dirty="0" err="1">
                <a:effectLst/>
                <a:latin typeface="Arial" panose="020B0604020202020204" pitchFamily="34" charset="0"/>
              </a:rPr>
              <a:t>difusión</a:t>
            </a:r>
            <a:r>
              <a:rPr lang="es-ES" sz="1800" dirty="0">
                <a:effectLst/>
                <a:latin typeface="Arial" panose="020B0604020202020204" pitchFamily="34" charset="0"/>
              </a:rPr>
              <a:t>. </a:t>
            </a:r>
            <a:endParaRPr lang="es-ES" sz="1100" dirty="0"/>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729394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DEL MEDIO</a:t>
            </a:r>
          </a:p>
          <a:p>
            <a:r>
              <a:rPr lang="es-ES" sz="1800" dirty="0">
                <a:effectLst/>
                <a:latin typeface="Arial" panose="020B0604020202020204" pitchFamily="34" charset="0"/>
              </a:rPr>
              <a:t>Es posible clasificar las redes en </a:t>
            </a:r>
            <a:r>
              <a:rPr lang="es-ES" sz="1800" dirty="0" err="1">
                <a:effectLst/>
                <a:latin typeface="Arial" panose="020B0604020202020204" pitchFamily="34" charset="0"/>
              </a:rPr>
              <a:t>función</a:t>
            </a:r>
            <a:r>
              <a:rPr lang="es-ES" sz="1800" dirty="0">
                <a:effectLst/>
                <a:latin typeface="Arial" panose="020B0604020202020204" pitchFamily="34" charset="0"/>
              </a:rPr>
              <a:t> del tipo de medio que utiliza, distinguiendo entre redes que emplean medios guiados (cables) para conectar una </a:t>
            </a:r>
            <a:r>
              <a:rPr lang="es-ES" sz="1800" dirty="0" err="1">
                <a:effectLst/>
                <a:latin typeface="Arial" panose="020B0604020202020204" pitchFamily="34" charset="0"/>
              </a:rPr>
              <a:t>estación</a:t>
            </a:r>
            <a:r>
              <a:rPr lang="es-ES" sz="1800" dirty="0">
                <a:effectLst/>
                <a:latin typeface="Arial" panose="020B0604020202020204" pitchFamily="34" charset="0"/>
              </a:rPr>
              <a:t> y aquellas que no requieren la </a:t>
            </a:r>
            <a:r>
              <a:rPr lang="es-ES" sz="1800" dirty="0" err="1">
                <a:effectLst/>
                <a:latin typeface="Arial" panose="020B0604020202020204" pitchFamily="34" charset="0"/>
              </a:rPr>
              <a:t>instalación</a:t>
            </a:r>
            <a:r>
              <a:rPr lang="es-ES" sz="1800" dirty="0">
                <a:effectLst/>
                <a:latin typeface="Arial" panose="020B0604020202020204" pitchFamily="34" charset="0"/>
              </a:rPr>
              <a:t> de un canal exclusivo para su </a:t>
            </a:r>
            <a:r>
              <a:rPr lang="es-ES" sz="1800" dirty="0" err="1">
                <a:effectLst/>
                <a:latin typeface="Arial" panose="020B0604020202020204" pitchFamily="34" charset="0"/>
              </a:rPr>
              <a:t>comunicación</a:t>
            </a:r>
            <a:r>
              <a:rPr lang="es-ES" sz="1800" dirty="0">
                <a:effectLst/>
                <a:latin typeface="Arial" panose="020B0604020202020204" pitchFamily="34" charset="0"/>
              </a:rPr>
              <a:t> con la red, porque utiliza ondas del espectro </a:t>
            </a:r>
            <a:r>
              <a:rPr lang="es-ES" sz="1800" dirty="0" err="1">
                <a:effectLst/>
                <a:latin typeface="Arial" panose="020B0604020202020204" pitchFamily="34" charset="0"/>
              </a:rPr>
              <a:t>radioeléctrico</a:t>
            </a:r>
            <a:r>
              <a:rPr lang="es-ES" sz="1800" dirty="0">
                <a:effectLst/>
                <a:latin typeface="Arial" panose="020B0604020202020204" pitchFamily="34" charset="0"/>
              </a:rPr>
              <a:t> para ello. </a:t>
            </a:r>
            <a:endParaRPr lang="es-ES" sz="1400" dirty="0"/>
          </a:p>
          <a:p>
            <a:endParaRPr lang="es-ES" sz="1800" b="1" u="sng" dirty="0">
              <a:solidFill>
                <a:srgbClr val="FFFF00"/>
              </a:solidFill>
              <a:latin typeface="Arial" panose="020B0604020202020204" pitchFamily="34" charset="0"/>
            </a:endParaRPr>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1661744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DEL MEDIO - </a:t>
            </a:r>
            <a:r>
              <a:rPr lang="es-ES" sz="1800" b="1" u="sng" dirty="0">
                <a:solidFill>
                  <a:srgbClr val="FFFF00"/>
                </a:solidFill>
                <a:latin typeface="Arial" panose="020B0604020202020204" pitchFamily="34" charset="0"/>
              </a:rPr>
              <a:t>CABLEADAS</a:t>
            </a:r>
          </a:p>
          <a:p>
            <a:r>
              <a:rPr lang="es-ES" sz="1800" dirty="0">
                <a:effectLst/>
                <a:latin typeface="Arial" panose="020B0604020202020204" pitchFamily="34" charset="0"/>
              </a:rPr>
              <a:t>Las redes tradicionales usan medios guiados (cables) para llevar la </a:t>
            </a:r>
            <a:r>
              <a:rPr lang="es-ES" sz="1800" dirty="0" err="1">
                <a:effectLst/>
                <a:latin typeface="Arial" panose="020B0604020202020204" pitchFamily="34" charset="0"/>
              </a:rPr>
              <a:t>señal</a:t>
            </a:r>
            <a:r>
              <a:rPr lang="es-ES" sz="1800" dirty="0">
                <a:effectLst/>
                <a:latin typeface="Arial" panose="020B0604020202020204" pitchFamily="34" charset="0"/>
              </a:rPr>
              <a:t> hasta su destinatario. Estos cables pueden ser de muy diversos tipos y materiales, predominando en las redes de </a:t>
            </a:r>
            <a:r>
              <a:rPr lang="es-ES" sz="1800" dirty="0" err="1">
                <a:effectLst/>
                <a:latin typeface="Arial" panose="020B0604020202020204" pitchFamily="34" charset="0"/>
              </a:rPr>
              <a:t>área</a:t>
            </a:r>
            <a:r>
              <a:rPr lang="es-ES" sz="1800" dirty="0">
                <a:effectLst/>
                <a:latin typeface="Arial" panose="020B0604020202020204" pitchFamily="34" charset="0"/>
              </a:rPr>
              <a:t> local los cables de cobre de pares trenzados. </a:t>
            </a:r>
            <a:endParaRPr lang="es-ES" sz="1400" dirty="0"/>
          </a:p>
          <a:p>
            <a:r>
              <a:rPr lang="es-ES" sz="1800" dirty="0">
                <a:effectLst/>
                <a:latin typeface="Arial" panose="020B0604020202020204" pitchFamily="34" charset="0"/>
              </a:rPr>
              <a:t>Este tipo de redes </a:t>
            </a:r>
            <a:r>
              <a:rPr lang="es-ES" sz="1800" dirty="0" err="1">
                <a:effectLst/>
                <a:latin typeface="Arial" panose="020B0604020202020204" pitchFamily="34" charset="0"/>
              </a:rPr>
              <a:t>están</a:t>
            </a:r>
            <a:r>
              <a:rPr lang="es-ES" sz="1800" dirty="0">
                <a:effectLst/>
                <a:latin typeface="Arial" panose="020B0604020202020204" pitchFamily="34" charset="0"/>
              </a:rPr>
              <a:t> muy bien estudiadas, y actualmente ofrecen grandes capacidades de </a:t>
            </a:r>
            <a:r>
              <a:rPr lang="es-ES" sz="1800" dirty="0" err="1">
                <a:effectLst/>
                <a:latin typeface="Arial" panose="020B0604020202020204" pitchFamily="34" charset="0"/>
              </a:rPr>
              <a:t>transmisión</a:t>
            </a:r>
            <a:r>
              <a:rPr lang="es-ES" sz="1800" dirty="0">
                <a:effectLst/>
                <a:latin typeface="Arial" panose="020B0604020202020204" pitchFamily="34" charset="0"/>
              </a:rPr>
              <a:t> con una baja tasa de errores. Sin embargo cuentan con el inconveniente de tener que instalar la </a:t>
            </a:r>
            <a:r>
              <a:rPr lang="es-ES" sz="1800" dirty="0" err="1">
                <a:effectLst/>
                <a:latin typeface="Arial" panose="020B0604020202020204" pitchFamily="34" charset="0"/>
              </a:rPr>
              <a:t>estación</a:t>
            </a:r>
            <a:r>
              <a:rPr lang="es-ES" sz="1800" dirty="0">
                <a:effectLst/>
                <a:latin typeface="Arial" panose="020B0604020202020204" pitchFamily="34" charset="0"/>
              </a:rPr>
              <a:t> cerca de un punto de </a:t>
            </a:r>
            <a:r>
              <a:rPr lang="es-ES" sz="1800" dirty="0" err="1">
                <a:effectLst/>
                <a:latin typeface="Arial" panose="020B0604020202020204" pitchFamily="34" charset="0"/>
              </a:rPr>
              <a:t>conexión</a:t>
            </a:r>
            <a:r>
              <a:rPr lang="es-ES" sz="1800" dirty="0">
                <a:effectLst/>
                <a:latin typeface="Arial" panose="020B0604020202020204" pitchFamily="34" charset="0"/>
              </a:rPr>
              <a:t> a la red y </a:t>
            </a:r>
            <a:r>
              <a:rPr lang="es-ES" sz="1800" dirty="0" err="1">
                <a:effectLst/>
                <a:latin typeface="Arial" panose="020B0604020202020204" pitchFamily="34" charset="0"/>
              </a:rPr>
              <a:t>onectarlo</a:t>
            </a:r>
            <a:r>
              <a:rPr lang="es-ES" sz="1800" dirty="0">
                <a:effectLst/>
                <a:latin typeface="Arial" panose="020B0604020202020204" pitchFamily="34" charset="0"/>
              </a:rPr>
              <a:t> mediante un cable. </a:t>
            </a:r>
            <a:endParaRPr lang="es-ES" sz="1100" dirty="0"/>
          </a:p>
          <a:p>
            <a:endParaRPr lang="es-ES" sz="1400" dirty="0"/>
          </a:p>
          <a:p>
            <a:endParaRPr lang="es-ES" sz="1800" b="1" u="sng" dirty="0">
              <a:solidFill>
                <a:srgbClr val="FFFF00"/>
              </a:solidFill>
              <a:latin typeface="Arial" panose="020B0604020202020204" pitchFamily="34" charset="0"/>
            </a:endParaRPr>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5241704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DEL MEDIO - </a:t>
            </a:r>
            <a:r>
              <a:rPr lang="es-ES" sz="1800" b="1" u="sng" dirty="0">
                <a:solidFill>
                  <a:srgbClr val="FFFF00"/>
                </a:solidFill>
                <a:latin typeface="Arial" panose="020B0604020202020204" pitchFamily="34" charset="0"/>
              </a:rPr>
              <a:t>INALAMBRICAS</a:t>
            </a:r>
          </a:p>
          <a:p>
            <a:r>
              <a:rPr lang="es-ES" sz="1800" dirty="0">
                <a:effectLst/>
                <a:latin typeface="Arial" panose="020B0604020202020204" pitchFamily="34" charset="0"/>
              </a:rPr>
              <a:t>Actualmente se tiende a la movilidad de los equipos y a eliminar el molesto cableado en la medida de lo posible. El </a:t>
            </a:r>
            <a:r>
              <a:rPr lang="es-ES" sz="1800" dirty="0" err="1">
                <a:effectLst/>
                <a:latin typeface="Arial" panose="020B0604020202020204" pitchFamily="34" charset="0"/>
              </a:rPr>
              <a:t>término</a:t>
            </a:r>
            <a:r>
              <a:rPr lang="es-ES" sz="1800" dirty="0">
                <a:effectLst/>
                <a:latin typeface="Arial" panose="020B0604020202020204" pitchFamily="34" charset="0"/>
              </a:rPr>
              <a:t> "Wireless" sin cables, se está haciendo popular, y no solo en las comunicaciones, sino en el </a:t>
            </a:r>
            <a:r>
              <a:rPr lang="es-ES" sz="1800" dirty="0" err="1">
                <a:effectLst/>
                <a:latin typeface="Arial" panose="020B0604020202020204" pitchFamily="34" charset="0"/>
              </a:rPr>
              <a:t>ámbito</a:t>
            </a:r>
            <a:r>
              <a:rPr lang="es-ES" sz="1800" dirty="0">
                <a:effectLst/>
                <a:latin typeface="Arial" panose="020B0604020202020204" pitchFamily="34" charset="0"/>
              </a:rPr>
              <a:t> de </a:t>
            </a:r>
            <a:r>
              <a:rPr lang="es-ES" sz="1800" dirty="0" err="1">
                <a:effectLst/>
                <a:latin typeface="Arial" panose="020B0604020202020204" pitchFamily="34" charset="0"/>
              </a:rPr>
              <a:t>conexión</a:t>
            </a:r>
            <a:r>
              <a:rPr lang="es-ES" sz="1800" dirty="0">
                <a:effectLst/>
                <a:latin typeface="Arial" panose="020B0604020202020204" pitchFamily="34" charset="0"/>
              </a:rPr>
              <a:t> de </a:t>
            </a:r>
            <a:r>
              <a:rPr lang="es-ES" sz="1800" dirty="0" err="1">
                <a:effectLst/>
                <a:latin typeface="Arial" panose="020B0604020202020204" pitchFamily="34" charset="0"/>
              </a:rPr>
              <a:t>periféricos</a:t>
            </a:r>
            <a:r>
              <a:rPr lang="es-ES" sz="1800" dirty="0">
                <a:effectLst/>
                <a:latin typeface="Arial" panose="020B0604020202020204" pitchFamily="34" charset="0"/>
              </a:rPr>
              <a:t> a la unidad central, ya sean teclados, ratones, o impresoras, por mencionar los </a:t>
            </a:r>
            <a:r>
              <a:rPr lang="es-ES" sz="1800" dirty="0" err="1">
                <a:effectLst/>
                <a:latin typeface="Arial" panose="020B0604020202020204" pitchFamily="34" charset="0"/>
              </a:rPr>
              <a:t>más</a:t>
            </a:r>
            <a:r>
              <a:rPr lang="es-ES" sz="1800" dirty="0">
                <a:effectLst/>
                <a:latin typeface="Arial" panose="020B0604020202020204" pitchFamily="34" charset="0"/>
              </a:rPr>
              <a:t> comunes. </a:t>
            </a:r>
            <a:endParaRPr lang="es-ES" sz="1400" dirty="0"/>
          </a:p>
          <a:p>
            <a:r>
              <a:rPr lang="es-ES" sz="1800" dirty="0">
                <a:effectLst/>
                <a:latin typeface="Arial" panose="020B0604020202020204" pitchFamily="34" charset="0"/>
              </a:rPr>
              <a:t>Las redes </a:t>
            </a:r>
            <a:r>
              <a:rPr lang="es-ES" sz="1800" dirty="0" err="1">
                <a:effectLst/>
                <a:latin typeface="Arial" panose="020B0604020202020204" pitchFamily="34" charset="0"/>
              </a:rPr>
              <a:t>inalámbricas</a:t>
            </a:r>
            <a:r>
              <a:rPr lang="es-ES" sz="1800" dirty="0">
                <a:effectLst/>
                <a:latin typeface="Arial" panose="020B0604020202020204" pitchFamily="34" charset="0"/>
              </a:rPr>
              <a:t> tienen una utilidad evidente en la </a:t>
            </a:r>
            <a:r>
              <a:rPr lang="es-ES" sz="1800" dirty="0" err="1">
                <a:effectLst/>
                <a:latin typeface="Arial" panose="020B0604020202020204" pitchFamily="34" charset="0"/>
              </a:rPr>
              <a:t>conexión</a:t>
            </a:r>
            <a:r>
              <a:rPr lang="es-ES" sz="1800" dirty="0">
                <a:effectLst/>
                <a:latin typeface="Arial" panose="020B0604020202020204" pitchFamily="34" charset="0"/>
              </a:rPr>
              <a:t> de ordenadores </a:t>
            </a:r>
            <a:r>
              <a:rPr lang="es-ES" sz="1800" dirty="0" err="1">
                <a:effectLst/>
                <a:latin typeface="Arial" panose="020B0604020202020204" pitchFamily="34" charset="0"/>
              </a:rPr>
              <a:t>portátiles</a:t>
            </a:r>
            <a:r>
              <a:rPr lang="es-ES" sz="1800" dirty="0">
                <a:effectLst/>
                <a:latin typeface="Arial" panose="020B0604020202020204" pitchFamily="34" charset="0"/>
              </a:rPr>
              <a:t> a la red de </a:t>
            </a:r>
            <a:r>
              <a:rPr lang="es-ES" sz="1800" dirty="0" err="1">
                <a:effectLst/>
                <a:latin typeface="Arial" panose="020B0604020202020204" pitchFamily="34" charset="0"/>
              </a:rPr>
              <a:t>área</a:t>
            </a:r>
            <a:r>
              <a:rPr lang="es-ES" sz="1800" dirty="0">
                <a:effectLst/>
                <a:latin typeface="Arial" panose="020B0604020202020204" pitchFamily="34" charset="0"/>
              </a:rPr>
              <a:t> local de la empresa, evitando la molestia de los cables. </a:t>
            </a:r>
            <a:r>
              <a:rPr lang="es-ES" sz="1800" dirty="0" err="1">
                <a:effectLst/>
                <a:latin typeface="Arial" panose="020B0604020202020204" pitchFamily="34" charset="0"/>
              </a:rPr>
              <a:t>Además</a:t>
            </a:r>
            <a:r>
              <a:rPr lang="es-ES" sz="1800" dirty="0">
                <a:effectLst/>
                <a:latin typeface="Arial" panose="020B0604020202020204" pitchFamily="34" charset="0"/>
              </a:rPr>
              <a:t> se elimina de incongruencia que consistente en obligar a colocar el equipo </a:t>
            </a:r>
            <a:r>
              <a:rPr lang="es-ES" sz="1800" dirty="0" err="1">
                <a:effectLst/>
                <a:latin typeface="Arial" panose="020B0604020202020204" pitchFamily="34" charset="0"/>
              </a:rPr>
              <a:t>portátil</a:t>
            </a:r>
            <a:r>
              <a:rPr lang="es-ES" sz="1800" dirty="0">
                <a:effectLst/>
                <a:latin typeface="Arial" panose="020B0604020202020204" pitchFamily="34" charset="0"/>
              </a:rPr>
              <a:t> cerca de alguno de los limitados puntos de </a:t>
            </a:r>
            <a:r>
              <a:rPr lang="es-ES" sz="1800" dirty="0" err="1">
                <a:effectLst/>
                <a:latin typeface="Arial" panose="020B0604020202020204" pitchFamily="34" charset="0"/>
              </a:rPr>
              <a:t>conexión</a:t>
            </a:r>
            <a:r>
              <a:rPr lang="es-ES" sz="1800" dirty="0">
                <a:effectLst/>
                <a:latin typeface="Arial" panose="020B0604020202020204" pitchFamily="34" charset="0"/>
              </a:rPr>
              <a:t> a la red del edificio, con lo que ya no es tan </a:t>
            </a:r>
            <a:r>
              <a:rPr lang="es-ES" sz="1800" dirty="0" err="1">
                <a:effectLst/>
                <a:latin typeface="Arial" panose="020B0604020202020204" pitchFamily="34" charset="0"/>
              </a:rPr>
              <a:t>portátil</a:t>
            </a:r>
            <a:r>
              <a:rPr lang="es-ES" sz="1800" dirty="0">
                <a:effectLst/>
                <a:latin typeface="Arial" panose="020B0604020202020204" pitchFamily="34" charset="0"/>
              </a:rPr>
              <a:t>. </a:t>
            </a:r>
            <a:endParaRPr lang="es-ES" sz="1100" dirty="0"/>
          </a:p>
          <a:p>
            <a:r>
              <a:rPr lang="es-ES" sz="1800" dirty="0">
                <a:effectLst/>
                <a:latin typeface="Arial" panose="020B0604020202020204" pitchFamily="34" charset="0"/>
              </a:rPr>
              <a:t>Otra ventaja de estas redes consiste en la facilidad e inmediatez de su </a:t>
            </a:r>
            <a:r>
              <a:rPr lang="es-ES" sz="1800" dirty="0" err="1">
                <a:effectLst/>
                <a:latin typeface="Arial" panose="020B0604020202020204" pitchFamily="34" charset="0"/>
              </a:rPr>
              <a:t>instalación</a:t>
            </a:r>
            <a:r>
              <a:rPr lang="es-ES" sz="1800" dirty="0">
                <a:effectLst/>
                <a:latin typeface="Arial" panose="020B0604020202020204" pitchFamily="34" charset="0"/>
              </a:rPr>
              <a:t> (y </a:t>
            </a:r>
            <a:r>
              <a:rPr lang="es-ES" sz="1800" dirty="0" err="1">
                <a:effectLst/>
                <a:latin typeface="Arial" panose="020B0604020202020204" pitchFamily="34" charset="0"/>
              </a:rPr>
              <a:t>desinstalación</a:t>
            </a:r>
            <a:r>
              <a:rPr lang="es-ES" sz="1800" dirty="0">
                <a:effectLst/>
                <a:latin typeface="Arial" panose="020B0604020202020204" pitchFamily="34" charset="0"/>
              </a:rPr>
              <a:t>), lo que las hace especialmente indicadas para convenciones, ferias, o cuando la </a:t>
            </a:r>
            <a:r>
              <a:rPr lang="es-ES" sz="1800" dirty="0" err="1">
                <a:effectLst/>
                <a:latin typeface="Arial" panose="020B0604020202020204" pitchFamily="34" charset="0"/>
              </a:rPr>
              <a:t>ocupación</a:t>
            </a:r>
            <a:r>
              <a:rPr lang="es-ES" sz="1800" dirty="0">
                <a:effectLst/>
                <a:latin typeface="Arial" panose="020B0604020202020204" pitchFamily="34" charset="0"/>
              </a:rPr>
              <a:t> de la oficina es provisional y no resulta rentable o posible el cableado de la LAN. </a:t>
            </a:r>
            <a:endParaRPr lang="es-ES" sz="1100" dirty="0"/>
          </a:p>
          <a:p>
            <a:endParaRPr lang="es-ES" sz="1400" dirty="0"/>
          </a:p>
          <a:p>
            <a:endParaRPr lang="es-ES" sz="1800" b="1" u="sng" dirty="0">
              <a:solidFill>
                <a:srgbClr val="FFFF00"/>
              </a:solidFill>
              <a:latin typeface="Arial" panose="020B0604020202020204" pitchFamily="34" charset="0"/>
            </a:endParaRPr>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6465424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4. CLASIFICACIÓN de Redes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u="sng" dirty="0">
                <a:latin typeface="Arial" panose="020B0604020202020204" pitchFamily="34" charset="0"/>
              </a:rPr>
              <a:t>4.5 EN FUNCION DEL MEDIO - </a:t>
            </a:r>
            <a:r>
              <a:rPr lang="es-ES" sz="1800" b="1" u="sng" dirty="0">
                <a:solidFill>
                  <a:srgbClr val="FFFF00"/>
                </a:solidFill>
                <a:latin typeface="Arial" panose="020B0604020202020204" pitchFamily="34" charset="0"/>
              </a:rPr>
              <a:t>INALAMBRICAS</a:t>
            </a:r>
          </a:p>
          <a:p>
            <a:r>
              <a:rPr lang="es-ES" sz="1800" dirty="0">
                <a:effectLst/>
                <a:latin typeface="Arial" panose="020B0604020202020204" pitchFamily="34" charset="0"/>
              </a:rPr>
              <a:t>Sin embargo, estas redes presentan el inconveniente de facilitar una menor velocidad de transferencia, </a:t>
            </a:r>
            <a:r>
              <a:rPr lang="es-ES" sz="1800" dirty="0" err="1">
                <a:effectLst/>
                <a:latin typeface="Arial" panose="020B0604020202020204" pitchFamily="34" charset="0"/>
              </a:rPr>
              <a:t>asi</a:t>
            </a:r>
            <a:r>
              <a:rPr lang="es-ES" sz="1800" dirty="0">
                <a:effectLst/>
                <a:latin typeface="Arial" panose="020B0604020202020204" pitchFamily="34" charset="0"/>
              </a:rPr>
              <a:t>́ como una tasa de error </a:t>
            </a:r>
            <a:r>
              <a:rPr lang="es-ES" sz="1800" dirty="0" err="1">
                <a:effectLst/>
                <a:latin typeface="Arial" panose="020B0604020202020204" pitchFamily="34" charset="0"/>
              </a:rPr>
              <a:t>más</a:t>
            </a:r>
            <a:r>
              <a:rPr lang="es-ES" sz="1800" dirty="0">
                <a:effectLst/>
                <a:latin typeface="Arial" panose="020B0604020202020204" pitchFamily="34" charset="0"/>
              </a:rPr>
              <a:t> elevada, </a:t>
            </a:r>
            <a:r>
              <a:rPr lang="es-ES" sz="1800" dirty="0" err="1">
                <a:effectLst/>
                <a:latin typeface="Arial" panose="020B0604020202020204" pitchFamily="34" charset="0"/>
              </a:rPr>
              <a:t>además</a:t>
            </a:r>
            <a:r>
              <a:rPr lang="es-ES" sz="1800" dirty="0">
                <a:effectLst/>
                <a:latin typeface="Arial" panose="020B0604020202020204" pitchFamily="34" charset="0"/>
              </a:rPr>
              <a:t> de problemas en la seguridad y confidencialidad de los datos que transmiten a todo el que tenga un receptor adecuado. </a:t>
            </a:r>
            <a:endParaRPr lang="es-ES" sz="1400" dirty="0"/>
          </a:p>
          <a:p>
            <a:r>
              <a:rPr lang="es-ES" sz="1800" dirty="0">
                <a:effectLst/>
                <a:latin typeface="Arial" panose="020B0604020202020204" pitchFamily="34" charset="0"/>
              </a:rPr>
              <a:t>Las redes </a:t>
            </a:r>
            <a:r>
              <a:rPr lang="es-ES" sz="1800" dirty="0" err="1">
                <a:effectLst/>
                <a:latin typeface="Arial" panose="020B0604020202020204" pitchFamily="34" charset="0"/>
              </a:rPr>
              <a:t>inalámbricas</a:t>
            </a:r>
            <a:r>
              <a:rPr lang="es-ES" sz="1800" dirty="0">
                <a:effectLst/>
                <a:latin typeface="Arial" panose="020B0604020202020204" pitchFamily="34" charset="0"/>
              </a:rPr>
              <a:t> tienen muchas formas, desde el uso de </a:t>
            </a:r>
            <a:r>
              <a:rPr lang="es-ES" sz="1800" dirty="0" err="1">
                <a:effectLst/>
                <a:latin typeface="Arial" panose="020B0604020202020204" pitchFamily="34" charset="0"/>
              </a:rPr>
              <a:t>múltiples</a:t>
            </a:r>
            <a:r>
              <a:rPr lang="es-ES" sz="1800" dirty="0">
                <a:effectLst/>
                <a:latin typeface="Arial" panose="020B0604020202020204" pitchFamily="34" charset="0"/>
              </a:rPr>
              <a:t> antenas por ejemplo en un campus, hasta usar un </a:t>
            </a:r>
            <a:r>
              <a:rPr lang="es-ES" sz="1800" dirty="0" err="1">
                <a:effectLst/>
                <a:latin typeface="Arial" panose="020B0604020202020204" pitchFamily="34" charset="0"/>
              </a:rPr>
              <a:t>teléfono</a:t>
            </a:r>
            <a:r>
              <a:rPr lang="es-ES" sz="1800" dirty="0">
                <a:effectLst/>
                <a:latin typeface="Arial" panose="020B0604020202020204" pitchFamily="34" charset="0"/>
              </a:rPr>
              <a:t> </a:t>
            </a:r>
            <a:r>
              <a:rPr lang="es-ES" sz="1800" dirty="0" err="1">
                <a:effectLst/>
                <a:latin typeface="Arial" panose="020B0604020202020204" pitchFamily="34" charset="0"/>
              </a:rPr>
              <a:t>móvil</a:t>
            </a:r>
            <a:r>
              <a:rPr lang="es-ES" sz="1800" dirty="0">
                <a:effectLst/>
                <a:latin typeface="Arial" panose="020B0604020202020204" pitchFamily="34" charset="0"/>
              </a:rPr>
              <a:t>. Es posible igualmente, tener diferentes combinaciones de redes cableadas e </a:t>
            </a:r>
            <a:r>
              <a:rPr lang="es-ES" sz="1800" dirty="0" err="1">
                <a:effectLst/>
                <a:latin typeface="Arial" panose="020B0604020202020204" pitchFamily="34" charset="0"/>
              </a:rPr>
              <a:t>inalámbricas</a:t>
            </a:r>
            <a:r>
              <a:rPr lang="es-ES" sz="1800">
                <a:effectLst/>
                <a:latin typeface="Arial" panose="020B0604020202020204" pitchFamily="34" charset="0"/>
              </a:rPr>
              <a:t>. </a:t>
            </a:r>
            <a:endParaRPr lang="es-ES" sz="1100"/>
          </a:p>
          <a:p>
            <a:endParaRPr lang="es-ES" sz="1400" dirty="0"/>
          </a:p>
          <a:p>
            <a:endParaRPr lang="es-ES" sz="1800" b="1" u="sng" dirty="0">
              <a:solidFill>
                <a:srgbClr val="FFFF00"/>
              </a:solidFill>
              <a:latin typeface="Arial" panose="020B0604020202020204" pitchFamily="34" charset="0"/>
            </a:endParaRPr>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3090481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5. SERVICIOS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dirty="0">
                <a:effectLst/>
                <a:latin typeface="Arial" panose="020B0604020202020204" pitchFamily="34" charset="0"/>
              </a:rPr>
              <a:t>El servicio orientado a </a:t>
            </a:r>
            <a:r>
              <a:rPr lang="es-ES" sz="1800" dirty="0" err="1">
                <a:effectLst/>
                <a:latin typeface="Arial" panose="020B0604020202020204" pitchFamily="34" charset="0"/>
              </a:rPr>
              <a:t>conexión</a:t>
            </a:r>
            <a:r>
              <a:rPr lang="es-ES" sz="1800" dirty="0">
                <a:effectLst/>
                <a:latin typeface="Arial" panose="020B0604020202020204" pitchFamily="34" charset="0"/>
              </a:rPr>
              <a:t> es el usado en la red </a:t>
            </a:r>
            <a:r>
              <a:rPr lang="es-ES" sz="1800" dirty="0" err="1">
                <a:effectLst/>
                <a:latin typeface="Arial" panose="020B0604020202020204" pitchFamily="34" charset="0"/>
              </a:rPr>
              <a:t>telefónica</a:t>
            </a:r>
            <a:r>
              <a:rPr lang="es-ES" sz="1800" dirty="0">
                <a:effectLst/>
                <a:latin typeface="Arial" panose="020B0604020202020204" pitchFamily="34" charset="0"/>
              </a:rPr>
              <a:t>. El usuario del servicio establece primero una </a:t>
            </a:r>
            <a:r>
              <a:rPr lang="es-ES" sz="1800" dirty="0" err="1">
                <a:effectLst/>
                <a:latin typeface="Arial" panose="020B0604020202020204" pitchFamily="34" charset="0"/>
              </a:rPr>
              <a:t>conexión</a:t>
            </a:r>
            <a:r>
              <a:rPr lang="es-ES" sz="1800" dirty="0">
                <a:effectLst/>
                <a:latin typeface="Arial" panose="020B0604020202020204" pitchFamily="34" charset="0"/>
              </a:rPr>
              <a:t>, la usa y </a:t>
            </a:r>
            <a:r>
              <a:rPr lang="es-ES" sz="1800" dirty="0" err="1">
                <a:effectLst/>
                <a:latin typeface="Arial" panose="020B0604020202020204" pitchFamily="34" charset="0"/>
              </a:rPr>
              <a:t>después</a:t>
            </a:r>
            <a:r>
              <a:rPr lang="es-ES" sz="1800" dirty="0">
                <a:effectLst/>
                <a:latin typeface="Arial" panose="020B0604020202020204" pitchFamily="34" charset="0"/>
              </a:rPr>
              <a:t> la libera. La </a:t>
            </a:r>
            <a:r>
              <a:rPr lang="es-ES" sz="1800" dirty="0" err="1">
                <a:effectLst/>
                <a:latin typeface="Arial" panose="020B0604020202020204" pitchFamily="34" charset="0"/>
              </a:rPr>
              <a:t>conexión</a:t>
            </a:r>
            <a:r>
              <a:rPr lang="es-ES" sz="1800" dirty="0">
                <a:effectLst/>
                <a:latin typeface="Arial" panose="020B0604020202020204" pitchFamily="34" charset="0"/>
              </a:rPr>
              <a:t> </a:t>
            </a:r>
            <a:r>
              <a:rPr lang="es-ES" sz="1800" dirty="0" err="1">
                <a:effectLst/>
                <a:latin typeface="Arial" panose="020B0604020202020204" pitchFamily="34" charset="0"/>
              </a:rPr>
              <a:t>actúa</a:t>
            </a:r>
            <a:r>
              <a:rPr lang="es-ES" sz="1800" dirty="0">
                <a:effectLst/>
                <a:latin typeface="Arial" panose="020B0604020202020204" pitchFamily="34" charset="0"/>
              </a:rPr>
              <a:t> como un tubo: el emisor empuja objetos por un extremo y el receptor los saca en el mismo orden por el otro extremo. </a:t>
            </a:r>
            <a:endParaRPr lang="es-ES" sz="1400" dirty="0"/>
          </a:p>
          <a:p>
            <a:r>
              <a:rPr lang="es-ES" sz="1800" dirty="0">
                <a:effectLst/>
                <a:latin typeface="Arial" panose="020B0604020202020204" pitchFamily="34" charset="0"/>
              </a:rPr>
              <a:t>Por el contrario, el servicio no orientado a </a:t>
            </a:r>
            <a:r>
              <a:rPr lang="es-ES" sz="1800" dirty="0" err="1">
                <a:effectLst/>
                <a:latin typeface="Arial" panose="020B0604020202020204" pitchFamily="34" charset="0"/>
              </a:rPr>
              <a:t>conexión</a:t>
            </a:r>
            <a:r>
              <a:rPr lang="es-ES" sz="1800" dirty="0">
                <a:effectLst/>
                <a:latin typeface="Arial" panose="020B0604020202020204" pitchFamily="34" charset="0"/>
              </a:rPr>
              <a:t> toma su modelo del sistema postal. Cada mensaje lleva la </a:t>
            </a:r>
            <a:r>
              <a:rPr lang="es-ES" sz="1800" dirty="0" err="1">
                <a:effectLst/>
                <a:latin typeface="Arial" panose="020B0604020202020204" pitchFamily="34" charset="0"/>
              </a:rPr>
              <a:t>dirección</a:t>
            </a:r>
            <a:r>
              <a:rPr lang="es-ES" sz="1800" dirty="0">
                <a:effectLst/>
                <a:latin typeface="Arial" panose="020B0604020202020204" pitchFamily="34" charset="0"/>
              </a:rPr>
              <a:t> completa del destino, y cada uno se encamina a </a:t>
            </a:r>
            <a:r>
              <a:rPr lang="es-ES" sz="1800" dirty="0" err="1">
                <a:effectLst/>
                <a:latin typeface="Arial" panose="020B0604020202020204" pitchFamily="34" charset="0"/>
              </a:rPr>
              <a:t>través</a:t>
            </a:r>
            <a:r>
              <a:rPr lang="es-ES" sz="1800" dirty="0">
                <a:effectLst/>
                <a:latin typeface="Arial" panose="020B0604020202020204" pitchFamily="34" charset="0"/>
              </a:rPr>
              <a:t> del sistema de forma independiente de todos los </a:t>
            </a:r>
            <a:r>
              <a:rPr lang="es-ES" sz="1800" dirty="0" err="1">
                <a:effectLst/>
                <a:latin typeface="Arial" panose="020B0604020202020204" pitchFamily="34" charset="0"/>
              </a:rPr>
              <a:t>demás</a:t>
            </a:r>
            <a:r>
              <a:rPr lang="es-ES" sz="1800" dirty="0">
                <a:effectLst/>
                <a:latin typeface="Arial" panose="020B0604020202020204" pitchFamily="34" charset="0"/>
              </a:rPr>
              <a:t>. Normalmente, cuando se </a:t>
            </a:r>
            <a:r>
              <a:rPr lang="es-ES" sz="1800" dirty="0" err="1">
                <a:effectLst/>
                <a:latin typeface="Arial" panose="020B0604020202020204" pitchFamily="34" charset="0"/>
              </a:rPr>
              <a:t>envían</a:t>
            </a:r>
            <a:r>
              <a:rPr lang="es-ES" sz="1800" dirty="0">
                <a:effectLst/>
                <a:latin typeface="Arial" panose="020B0604020202020204" pitchFamily="34" charset="0"/>
              </a:rPr>
              <a:t> dos mensajes al mismo destino, el primero que se </a:t>
            </a:r>
            <a:r>
              <a:rPr lang="es-ES" sz="1800" dirty="0" err="1">
                <a:effectLst/>
                <a:latin typeface="Arial" panose="020B0604020202020204" pitchFamily="34" charset="0"/>
              </a:rPr>
              <a:t>envio</a:t>
            </a:r>
            <a:r>
              <a:rPr lang="es-ES" sz="1800" dirty="0">
                <a:effectLst/>
                <a:latin typeface="Arial" panose="020B0604020202020204" pitchFamily="34" charset="0"/>
              </a:rPr>
              <a:t>́ </a:t>
            </a:r>
            <a:r>
              <a:rPr lang="es-ES" sz="1800" dirty="0" err="1">
                <a:effectLst/>
                <a:latin typeface="Arial" panose="020B0604020202020204" pitchFamily="34" charset="0"/>
              </a:rPr>
              <a:t>sera</a:t>
            </a:r>
            <a:r>
              <a:rPr lang="es-ES" sz="1800" dirty="0">
                <a:effectLst/>
                <a:latin typeface="Arial" panose="020B0604020202020204" pitchFamily="34" charset="0"/>
              </a:rPr>
              <a:t>́ el primero en llegar. Sin embargo, es posible que el primero que se </a:t>
            </a:r>
            <a:r>
              <a:rPr lang="es-ES" sz="1800" dirty="0" err="1">
                <a:effectLst/>
                <a:latin typeface="Arial" panose="020B0604020202020204" pitchFamily="34" charset="0"/>
              </a:rPr>
              <a:t>envio</a:t>
            </a:r>
            <a:r>
              <a:rPr lang="es-ES" sz="1800" dirty="0">
                <a:effectLst/>
                <a:latin typeface="Arial" panose="020B0604020202020204" pitchFamily="34" charset="0"/>
              </a:rPr>
              <a:t>́ se retrase tanto que el segundo llegue primero. </a:t>
            </a:r>
            <a:endParaRPr lang="es-ES" sz="1400" dirty="0"/>
          </a:p>
          <a:p>
            <a:pPr marL="0" indent="0">
              <a:buNone/>
            </a:pPr>
            <a:endParaRPr lang="es-ES" sz="1400" dirty="0"/>
          </a:p>
          <a:p>
            <a:endParaRPr lang="es-ES" sz="1800" b="1" u="sng" dirty="0">
              <a:solidFill>
                <a:srgbClr val="FFFF00"/>
              </a:solidFill>
              <a:latin typeface="Arial" panose="020B0604020202020204" pitchFamily="34" charset="0"/>
            </a:endParaRPr>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970610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5. SERVICIOS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lnSpcReduction="10000"/>
          </a:bodyPr>
          <a:lstStyle/>
          <a:p>
            <a:r>
              <a:rPr lang="es-ES" sz="1800" dirty="0">
                <a:effectLst/>
                <a:latin typeface="Arial" panose="020B0604020202020204" pitchFamily="34" charset="0"/>
              </a:rPr>
              <a:t>5.1 CALIDAD DEL SERVICIO.</a:t>
            </a:r>
          </a:p>
          <a:p>
            <a:r>
              <a:rPr lang="es-ES" sz="1800" dirty="0">
                <a:effectLst/>
                <a:latin typeface="Arial" panose="020B0604020202020204" pitchFamily="34" charset="0"/>
              </a:rPr>
              <a:t>Cada servicio se puede caracterizar por una calidad de servicio. Algunos servicios son confiables en el sentido que nunca pierden datos. Usualmente un servicio confiable se implementa haciendo que el receptor acuse el recibo de cada mensaje, de modo que el emisor esté seguro de que llegó. </a:t>
            </a:r>
            <a:endParaRPr lang="es-ES" sz="1100" dirty="0"/>
          </a:p>
          <a:p>
            <a:r>
              <a:rPr lang="es-ES" sz="1800" dirty="0">
                <a:effectLst/>
                <a:latin typeface="Arial" panose="020B0604020202020204" pitchFamily="34" charset="0"/>
              </a:rPr>
              <a:t>Una </a:t>
            </a:r>
            <a:r>
              <a:rPr lang="es-ES" sz="1800" dirty="0" err="1">
                <a:effectLst/>
                <a:latin typeface="Arial" panose="020B0604020202020204" pitchFamily="34" charset="0"/>
              </a:rPr>
              <a:t>situación</a:t>
            </a:r>
            <a:r>
              <a:rPr lang="es-ES" sz="1800" dirty="0">
                <a:effectLst/>
                <a:latin typeface="Arial" panose="020B0604020202020204" pitchFamily="34" charset="0"/>
              </a:rPr>
              <a:t> </a:t>
            </a:r>
            <a:r>
              <a:rPr lang="es-ES" sz="1800" dirty="0" err="1">
                <a:effectLst/>
                <a:latin typeface="Arial" panose="020B0604020202020204" pitchFamily="34" charset="0"/>
              </a:rPr>
              <a:t>típica</a:t>
            </a:r>
            <a:r>
              <a:rPr lang="es-ES" sz="1800" dirty="0">
                <a:effectLst/>
                <a:latin typeface="Arial" panose="020B0604020202020204" pitchFamily="34" charset="0"/>
              </a:rPr>
              <a:t> en la que un servicio confiable orientado a la </a:t>
            </a:r>
            <a:r>
              <a:rPr lang="es-ES" sz="1800" dirty="0" err="1">
                <a:effectLst/>
                <a:latin typeface="Arial" panose="020B0604020202020204" pitchFamily="34" charset="0"/>
              </a:rPr>
              <a:t>conexión</a:t>
            </a:r>
            <a:r>
              <a:rPr lang="es-ES" sz="1800" dirty="0">
                <a:effectLst/>
                <a:latin typeface="Arial" panose="020B0604020202020204" pitchFamily="34" charset="0"/>
              </a:rPr>
              <a:t> es apropiado es la transferencia de archivos. El propietario del archivo quiere asegurarse de que todos los bits lleguen correctamente y en el mismo orden en que se enviaron. Muy pocos clientes de transferencia de archivos </a:t>
            </a:r>
            <a:r>
              <a:rPr lang="es-ES" sz="1800" dirty="0" err="1">
                <a:effectLst/>
                <a:latin typeface="Arial" panose="020B0604020202020204" pitchFamily="34" charset="0"/>
              </a:rPr>
              <a:t>preferirían</a:t>
            </a:r>
            <a:r>
              <a:rPr lang="es-ES" sz="1800" dirty="0">
                <a:effectLst/>
                <a:latin typeface="Arial" panose="020B0604020202020204" pitchFamily="34" charset="0"/>
              </a:rPr>
              <a:t> un servicio que revolviera o perdiera algunos bits ocasionalmente, aun si fuera mucho </a:t>
            </a:r>
            <a:r>
              <a:rPr lang="es-ES" sz="1800" dirty="0" err="1">
                <a:effectLst/>
                <a:latin typeface="Arial" panose="020B0604020202020204" pitchFamily="34" charset="0"/>
              </a:rPr>
              <a:t>más</a:t>
            </a:r>
            <a:r>
              <a:rPr lang="es-ES" sz="1800" dirty="0">
                <a:effectLst/>
                <a:latin typeface="Arial" panose="020B0604020202020204" pitchFamily="34" charset="0"/>
              </a:rPr>
              <a:t> </a:t>
            </a:r>
            <a:r>
              <a:rPr lang="es-ES" sz="1800" dirty="0" err="1">
                <a:effectLst/>
                <a:latin typeface="Arial" panose="020B0604020202020204" pitchFamily="34" charset="0"/>
              </a:rPr>
              <a:t>rápido</a:t>
            </a:r>
            <a:r>
              <a:rPr lang="es-ES" sz="1800" dirty="0">
                <a:effectLst/>
                <a:latin typeface="Arial" panose="020B0604020202020204" pitchFamily="34" charset="0"/>
              </a:rPr>
              <a:t>. </a:t>
            </a:r>
            <a:endParaRPr lang="es-ES" sz="1100" dirty="0"/>
          </a:p>
          <a:p>
            <a:r>
              <a:rPr lang="es-ES" sz="1800" dirty="0">
                <a:effectLst/>
                <a:latin typeface="Arial" panose="020B0604020202020204" pitchFamily="34" charset="0"/>
              </a:rPr>
              <a:t>El proceso de acuse de recibo introduce una sobrecarga y retardos que en ocasiones merecen la pena y en otras son intolerables. Una de tales aplicaciones es el </a:t>
            </a:r>
            <a:r>
              <a:rPr lang="es-ES" sz="1800" dirty="0" err="1">
                <a:effectLst/>
                <a:latin typeface="Arial" panose="020B0604020202020204" pitchFamily="34" charset="0"/>
              </a:rPr>
              <a:t>tráfico</a:t>
            </a:r>
            <a:r>
              <a:rPr lang="es-ES" sz="1800" dirty="0">
                <a:effectLst/>
                <a:latin typeface="Arial" panose="020B0604020202020204" pitchFamily="34" charset="0"/>
              </a:rPr>
              <a:t> de voz digitalizada. Para los usuarios de </a:t>
            </a:r>
            <a:r>
              <a:rPr lang="es-ES" sz="1800" dirty="0" err="1">
                <a:effectLst/>
                <a:latin typeface="Arial" panose="020B0604020202020204" pitchFamily="34" charset="0"/>
              </a:rPr>
              <a:t>teléfonos</a:t>
            </a:r>
            <a:r>
              <a:rPr lang="es-ES" sz="1800" dirty="0">
                <a:effectLst/>
                <a:latin typeface="Arial" panose="020B0604020202020204" pitchFamily="34" charset="0"/>
              </a:rPr>
              <a:t> es preferible </a:t>
            </a:r>
            <a:r>
              <a:rPr lang="es-ES" sz="1800" dirty="0" err="1">
                <a:effectLst/>
                <a:latin typeface="Arial" panose="020B0604020202020204" pitchFamily="34" charset="0"/>
              </a:rPr>
              <a:t>oír</a:t>
            </a:r>
            <a:r>
              <a:rPr lang="es-ES" sz="1800" dirty="0">
                <a:effectLst/>
                <a:latin typeface="Arial" panose="020B0604020202020204" pitchFamily="34" charset="0"/>
              </a:rPr>
              <a:t> un poco de ruido en la </a:t>
            </a:r>
            <a:r>
              <a:rPr lang="es-ES" sz="1800" dirty="0" err="1">
                <a:effectLst/>
                <a:latin typeface="Arial" panose="020B0604020202020204" pitchFamily="34" charset="0"/>
              </a:rPr>
              <a:t>línea</a:t>
            </a:r>
            <a:r>
              <a:rPr lang="es-ES" sz="1800" dirty="0">
                <a:effectLst/>
                <a:latin typeface="Arial" panose="020B0604020202020204" pitchFamily="34" charset="0"/>
              </a:rPr>
              <a:t> o una palabra confusa de vez en cuando que introducir un retardo para esperar acuses de recibo. De manera similar, al transmitir </a:t>
            </a:r>
            <a:r>
              <a:rPr lang="es-ES" sz="1800" dirty="0" err="1">
                <a:effectLst/>
                <a:latin typeface="Arial" panose="020B0604020202020204" pitchFamily="34" charset="0"/>
              </a:rPr>
              <a:t>vídeo</a:t>
            </a:r>
            <a:r>
              <a:rPr lang="es-ES" sz="1800" dirty="0">
                <a:effectLst/>
                <a:latin typeface="Arial" panose="020B0604020202020204" pitchFamily="34" charset="0"/>
              </a:rPr>
              <a:t>, tener algunos </a:t>
            </a:r>
            <a:r>
              <a:rPr lang="es-ES" sz="1800" dirty="0" err="1">
                <a:effectLst/>
                <a:latin typeface="Arial" panose="020B0604020202020204" pitchFamily="34" charset="0"/>
              </a:rPr>
              <a:t>píxeles</a:t>
            </a:r>
            <a:r>
              <a:rPr lang="es-ES" sz="1800" dirty="0">
                <a:effectLst/>
                <a:latin typeface="Arial" panose="020B0604020202020204" pitchFamily="34" charset="0"/>
              </a:rPr>
              <a:t> equivocados no es mayor problema, pero ver la </a:t>
            </a:r>
            <a:r>
              <a:rPr lang="es-ES" sz="1800" dirty="0" err="1">
                <a:effectLst/>
                <a:latin typeface="Arial" panose="020B0604020202020204" pitchFamily="34" charset="0"/>
              </a:rPr>
              <a:t>película</a:t>
            </a:r>
            <a:r>
              <a:rPr lang="es-ES" sz="1800" dirty="0">
                <a:effectLst/>
                <a:latin typeface="Arial" panose="020B0604020202020204" pitchFamily="34" charset="0"/>
              </a:rPr>
              <a:t> a tirones conforme el flujo se detiene para corregir errores resulta exasperante. </a:t>
            </a:r>
            <a:endParaRPr lang="es-ES" sz="1100" dirty="0"/>
          </a:p>
          <a:p>
            <a:endParaRPr lang="es-ES" sz="1400" dirty="0"/>
          </a:p>
          <a:p>
            <a:pPr marL="0" indent="0">
              <a:buNone/>
            </a:pPr>
            <a:endParaRPr lang="es-ES" sz="1400" dirty="0"/>
          </a:p>
          <a:p>
            <a:endParaRPr lang="es-ES" sz="1800" b="1" u="sng" dirty="0">
              <a:solidFill>
                <a:srgbClr val="FFFF00"/>
              </a:solidFill>
              <a:latin typeface="Arial" panose="020B0604020202020204" pitchFamily="34" charset="0"/>
            </a:endParaRPr>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21640355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a:xfrm>
            <a:off x="1141412" y="618518"/>
            <a:ext cx="10864541" cy="1478570"/>
          </a:xfrm>
        </p:spPr>
        <p:txBody>
          <a:bodyPr/>
          <a:lstStyle/>
          <a:p>
            <a:r>
              <a:rPr lang="es-ES" dirty="0"/>
              <a:t>5. SERVICIOS DE comunicaciones</a:t>
            </a:r>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795647" y="1638795"/>
            <a:ext cx="11210306" cy="5094514"/>
          </a:xfrm>
        </p:spPr>
        <p:txBody>
          <a:bodyPr>
            <a:normAutofit/>
          </a:bodyPr>
          <a:lstStyle/>
          <a:p>
            <a:r>
              <a:rPr lang="es-ES" sz="1800" dirty="0">
                <a:effectLst/>
                <a:latin typeface="Arial" panose="020B0604020202020204" pitchFamily="34" charset="0"/>
              </a:rPr>
              <a:t>5.1 CALIDAD DEL SERVICIO.</a:t>
            </a:r>
          </a:p>
          <a:p>
            <a:r>
              <a:rPr lang="es-ES" sz="1800" dirty="0">
                <a:effectLst/>
                <a:latin typeface="Arial" panose="020B0604020202020204" pitchFamily="34" charset="0"/>
              </a:rPr>
              <a:t>No todas las aplicaciones requieren conexiones. En ocasiones todo lo que se necesita es una forma de enviar un mensaje que tenga una probabilidad elevada de llegar, aunque no esté garantizada. El servicio no orientado a </a:t>
            </a:r>
            <a:r>
              <a:rPr lang="es-ES" sz="1800" dirty="0" err="1">
                <a:effectLst/>
                <a:latin typeface="Arial" panose="020B0604020202020204" pitchFamily="34" charset="0"/>
              </a:rPr>
              <a:t>conexión</a:t>
            </a:r>
            <a:r>
              <a:rPr lang="es-ES" sz="1800" dirty="0">
                <a:effectLst/>
                <a:latin typeface="Arial" panose="020B0604020202020204" pitchFamily="34" charset="0"/>
              </a:rPr>
              <a:t> y no confiable (lo que significa sin acuse de recibo) con frecuencia recibe el nombre de servicio de datagramas, en </a:t>
            </a:r>
            <a:r>
              <a:rPr lang="es-ES" sz="1800" dirty="0" err="1">
                <a:effectLst/>
                <a:latin typeface="Arial" panose="020B0604020202020204" pitchFamily="34" charset="0"/>
              </a:rPr>
              <a:t>analogía</a:t>
            </a:r>
            <a:r>
              <a:rPr lang="es-ES" sz="1800" dirty="0">
                <a:effectLst/>
                <a:latin typeface="Arial" panose="020B0604020202020204" pitchFamily="34" charset="0"/>
              </a:rPr>
              <a:t> con el servicio de telegramas, que tampoco proporciona al emisor un acuse de recibo. </a:t>
            </a:r>
            <a:endParaRPr lang="es-ES" sz="1100" dirty="0"/>
          </a:p>
          <a:p>
            <a:r>
              <a:rPr lang="es-ES" sz="1800" dirty="0">
                <a:effectLst/>
                <a:latin typeface="Arial" panose="020B0604020202020204" pitchFamily="34" charset="0"/>
              </a:rPr>
              <a:t>En otras situaciones, es deseable la comodidad de no tener que establecer una </a:t>
            </a:r>
            <a:r>
              <a:rPr lang="es-ES" sz="1800" dirty="0" err="1">
                <a:effectLst/>
                <a:latin typeface="Arial" panose="020B0604020202020204" pitchFamily="34" charset="0"/>
              </a:rPr>
              <a:t>conexión</a:t>
            </a:r>
            <a:r>
              <a:rPr lang="es-ES" sz="1800" dirty="0">
                <a:effectLst/>
                <a:latin typeface="Arial" panose="020B0604020202020204" pitchFamily="34" charset="0"/>
              </a:rPr>
              <a:t> para enviar un mensaje corto, pero la confiabilidad es esencial. Para estas aplicaciones se puede proporcionar el servicio de datagrama con acuse de recibo. </a:t>
            </a:r>
            <a:r>
              <a:rPr lang="es-ES" sz="1800">
                <a:effectLst/>
                <a:latin typeface="Arial" panose="020B0604020202020204" pitchFamily="34" charset="0"/>
              </a:rPr>
              <a:t>Es como mandar una carta certificada y pedir recibo. </a:t>
            </a:r>
            <a:endParaRPr lang="es-ES" sz="1100"/>
          </a:p>
          <a:p>
            <a:endParaRPr lang="es-ES" sz="1400" dirty="0"/>
          </a:p>
          <a:p>
            <a:pPr marL="0" indent="0">
              <a:buNone/>
            </a:pPr>
            <a:endParaRPr lang="es-ES" sz="1400" dirty="0"/>
          </a:p>
          <a:p>
            <a:endParaRPr lang="es-ES" sz="1800" b="1" u="sng" dirty="0">
              <a:solidFill>
                <a:srgbClr val="FFFF00"/>
              </a:solidFill>
              <a:latin typeface="Arial" panose="020B0604020202020204" pitchFamily="34" charset="0"/>
            </a:endParaRPr>
          </a:p>
          <a:p>
            <a:endParaRPr lang="es-ES" sz="1400" dirty="0"/>
          </a:p>
          <a:p>
            <a:endParaRPr lang="es-ES" sz="1800" b="1" u="sng" dirty="0">
              <a:solidFill>
                <a:srgbClr val="FFFF00"/>
              </a:solidFill>
              <a:latin typeface="Arial" panose="020B0604020202020204" pitchFamily="34" charset="0"/>
            </a:endParaRPr>
          </a:p>
          <a:p>
            <a:endParaRPr lang="es-ES" sz="1800" b="1" u="sng" dirty="0">
              <a:latin typeface="Arial" panose="020B0604020202020204" pitchFamily="34" charset="0"/>
            </a:endParaRPr>
          </a:p>
          <a:p>
            <a:endParaRPr lang="es-ES" sz="1800" b="1" u="sng" dirty="0">
              <a:solidFill>
                <a:srgbClr val="FFFF00"/>
              </a:solidFill>
              <a:latin typeface="Arial" panose="020B0604020202020204" pitchFamily="34" charset="0"/>
            </a:endParaRPr>
          </a:p>
          <a:p>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pPr marL="0" indent="0">
              <a:buNone/>
            </a:pPr>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306182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p:txBody>
          <a:bodyPr/>
          <a:lstStyle/>
          <a:p>
            <a:r>
              <a:rPr lang="es-ES" dirty="0"/>
              <a:t>2. Redes de </a:t>
            </a:r>
            <a:r>
              <a:rPr lang="es-ES" dirty="0" err="1"/>
              <a:t>comunicacióN</a:t>
            </a:r>
            <a:endParaRPr lang="es-ES" dirty="0"/>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dirty="0">
                <a:effectLst/>
                <a:latin typeface="Arial" panose="020B0604020202020204" pitchFamily="34" charset="0"/>
              </a:rPr>
              <a:t>2.3. </a:t>
            </a:r>
            <a:r>
              <a:rPr lang="es-ES" sz="1800" u="sng" dirty="0">
                <a:effectLst/>
                <a:latin typeface="Arial" panose="020B0604020202020204" pitchFamily="34" charset="0"/>
              </a:rPr>
              <a:t>ARQUITECTURA DE RED</a:t>
            </a:r>
            <a:endParaRPr lang="es-ES" sz="1800" u="sng" dirty="0">
              <a:latin typeface="Arial" panose="020B0604020202020204" pitchFamily="34" charset="0"/>
            </a:endParaRPr>
          </a:p>
          <a:p>
            <a:r>
              <a:rPr lang="es-ES" sz="1800" dirty="0">
                <a:effectLst/>
                <a:latin typeface="Arial,Italic"/>
              </a:rPr>
              <a:t>El conjunto de capas y protocolos </a:t>
            </a:r>
            <a:r>
              <a:rPr lang="es-ES" sz="1800" dirty="0">
                <a:effectLst/>
                <a:latin typeface="Arial" panose="020B0604020202020204" pitchFamily="34" charset="0"/>
              </a:rPr>
              <a:t>recibe el nombre de </a:t>
            </a:r>
            <a:r>
              <a:rPr lang="es-ES" sz="1800" dirty="0">
                <a:effectLst/>
                <a:latin typeface="Arial,Bold"/>
              </a:rPr>
              <a:t>arquitectura de red</a:t>
            </a:r>
            <a:r>
              <a:rPr lang="es-ES" sz="1800" dirty="0">
                <a:effectLst/>
                <a:latin typeface="Arial" panose="020B0604020202020204" pitchFamily="34" charset="0"/>
              </a:rPr>
              <a:t>. Ni los detalles de la </a:t>
            </a:r>
            <a:r>
              <a:rPr lang="es-ES" sz="1800" dirty="0" err="1">
                <a:effectLst/>
                <a:latin typeface="Arial" panose="020B0604020202020204" pitchFamily="34" charset="0"/>
              </a:rPr>
              <a:t>implementación</a:t>
            </a:r>
            <a:r>
              <a:rPr lang="es-ES" sz="1800" dirty="0">
                <a:effectLst/>
                <a:latin typeface="Arial" panose="020B0604020202020204" pitchFamily="34" charset="0"/>
              </a:rPr>
              <a:t> ni la </a:t>
            </a:r>
            <a:r>
              <a:rPr lang="es-ES" sz="1800" dirty="0" err="1">
                <a:effectLst/>
                <a:latin typeface="Arial" panose="020B0604020202020204" pitchFamily="34" charset="0"/>
              </a:rPr>
              <a:t>especificación</a:t>
            </a:r>
            <a:r>
              <a:rPr lang="es-ES" sz="1800" dirty="0">
                <a:effectLst/>
                <a:latin typeface="Arial" panose="020B0604020202020204" pitchFamily="34" charset="0"/>
              </a:rPr>
              <a:t> de los interfaces forman parte de la arquitectura porque se encuentran ocultas dentro de las </a:t>
            </a:r>
            <a:r>
              <a:rPr lang="es-ES" sz="1800" dirty="0" err="1">
                <a:effectLst/>
                <a:latin typeface="Arial" panose="020B0604020202020204" pitchFamily="34" charset="0"/>
              </a:rPr>
              <a:t>máquinas</a:t>
            </a:r>
            <a:r>
              <a:rPr lang="es-ES" sz="1800" dirty="0">
                <a:effectLst/>
                <a:latin typeface="Arial" panose="020B0604020202020204" pitchFamily="34" charset="0"/>
              </a:rPr>
              <a:t> y no son visibles desde fuera. </a:t>
            </a:r>
            <a:endParaRPr lang="es-ES" sz="1100" dirty="0"/>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spTree>
    <p:extLst>
      <p:ext uri="{BB962C8B-B14F-4D97-AF65-F5344CB8AC3E}">
        <p14:creationId xmlns:p14="http://schemas.microsoft.com/office/powerpoint/2010/main" val="4077159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93D70-3BCD-858A-49D4-1B2D1AD4277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DBA33F2-8421-AA4B-F18A-18CC33D8EBD7}"/>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18040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3FA6D-8B81-77B0-AF4B-4CEA3EB750A8}"/>
              </a:ext>
            </a:extLst>
          </p:cNvPr>
          <p:cNvSpPr>
            <a:spLocks noGrp="1"/>
          </p:cNvSpPr>
          <p:nvPr>
            <p:ph type="title"/>
          </p:nvPr>
        </p:nvSpPr>
        <p:spPr/>
        <p:txBody>
          <a:bodyPr/>
          <a:lstStyle/>
          <a:p>
            <a:r>
              <a:rPr lang="es-ES" dirty="0"/>
              <a:t>2. Redes de </a:t>
            </a:r>
            <a:r>
              <a:rPr lang="es-ES" dirty="0" err="1"/>
              <a:t>comunicacióN</a:t>
            </a:r>
            <a:endParaRPr lang="es-ES" dirty="0"/>
          </a:p>
        </p:txBody>
      </p:sp>
      <p:sp>
        <p:nvSpPr>
          <p:cNvPr id="3" name="Marcador de contenido 2">
            <a:extLst>
              <a:ext uri="{FF2B5EF4-FFF2-40B4-BE49-F238E27FC236}">
                <a16:creationId xmlns:a16="http://schemas.microsoft.com/office/drawing/2014/main" id="{E4D43BE1-2393-E07C-F602-A79D26F22A2A}"/>
              </a:ext>
            </a:extLst>
          </p:cNvPr>
          <p:cNvSpPr>
            <a:spLocks noGrp="1"/>
          </p:cNvSpPr>
          <p:nvPr>
            <p:ph idx="1"/>
          </p:nvPr>
        </p:nvSpPr>
        <p:spPr>
          <a:xfrm>
            <a:off x="914400" y="1662544"/>
            <a:ext cx="10509662" cy="4963887"/>
          </a:xfrm>
        </p:spPr>
        <p:txBody>
          <a:bodyPr>
            <a:normAutofit/>
          </a:bodyPr>
          <a:lstStyle/>
          <a:p>
            <a:r>
              <a:rPr lang="es-ES" sz="1800" dirty="0">
                <a:effectLst/>
                <a:latin typeface="Arial" panose="020B0604020202020204" pitchFamily="34" charset="0"/>
              </a:rPr>
              <a:t>2.3. </a:t>
            </a:r>
            <a:r>
              <a:rPr lang="es-ES" sz="1800" u="sng" dirty="0">
                <a:effectLst/>
                <a:latin typeface="Arial" panose="020B0604020202020204" pitchFamily="34" charset="0"/>
              </a:rPr>
              <a:t>ARQUITECTURA DE RED</a:t>
            </a:r>
            <a:endParaRPr lang="es-ES" sz="1800" u="sng" dirty="0">
              <a:latin typeface="Arial" panose="020B0604020202020204" pitchFamily="34" charset="0"/>
            </a:endParaRPr>
          </a:p>
          <a:p>
            <a:endParaRPr lang="es-ES" sz="1400" dirty="0"/>
          </a:p>
          <a:p>
            <a:endParaRPr lang="es-ES" sz="1800" u="sng" dirty="0">
              <a:latin typeface="Arial" panose="020B0604020202020204" pitchFamily="34" charset="0"/>
            </a:endParaRPr>
          </a:p>
          <a:p>
            <a:pPr marL="457200" lvl="1" indent="0">
              <a:buNone/>
            </a:pPr>
            <a:endParaRPr lang="es-ES" sz="1200" dirty="0">
              <a:effectLst/>
            </a:endParaRPr>
          </a:p>
          <a:p>
            <a:pPr marL="457200" lvl="1" indent="0">
              <a:buNone/>
            </a:pPr>
            <a:endParaRPr lang="es-ES" sz="1400" u="sng" dirty="0">
              <a:effectLst/>
              <a:latin typeface="Arial" panose="020B0604020202020204" pitchFamily="34" charset="0"/>
            </a:endParaRPr>
          </a:p>
          <a:p>
            <a:endParaRPr lang="es-ES" dirty="0">
              <a:solidFill>
                <a:schemeClr val="bg1"/>
              </a:solidFill>
              <a:effectLst/>
            </a:endParaRPr>
          </a:p>
          <a:p>
            <a:endParaRPr lang="es-ES" dirty="0">
              <a:effectLst/>
            </a:endParaRPr>
          </a:p>
        </p:txBody>
      </p:sp>
      <p:pic>
        <p:nvPicPr>
          <p:cNvPr id="4" name="Imagen 3">
            <a:extLst>
              <a:ext uri="{FF2B5EF4-FFF2-40B4-BE49-F238E27FC236}">
                <a16:creationId xmlns:a16="http://schemas.microsoft.com/office/drawing/2014/main" id="{2FDF9E91-E98A-BB46-6DAD-A40026D311CA}"/>
              </a:ext>
            </a:extLst>
          </p:cNvPr>
          <p:cNvPicPr>
            <a:picLocks noChangeAspect="1"/>
          </p:cNvPicPr>
          <p:nvPr/>
        </p:nvPicPr>
        <p:blipFill>
          <a:blip r:embed="rId2"/>
          <a:stretch>
            <a:fillRect/>
          </a:stretch>
        </p:blipFill>
        <p:spPr>
          <a:xfrm>
            <a:off x="2505694" y="2097089"/>
            <a:ext cx="7476506" cy="4700718"/>
          </a:xfrm>
          <a:prstGeom prst="rect">
            <a:avLst/>
          </a:prstGeom>
        </p:spPr>
      </p:pic>
    </p:spTree>
    <p:extLst>
      <p:ext uri="{BB962C8B-B14F-4D97-AF65-F5344CB8AC3E}">
        <p14:creationId xmlns:p14="http://schemas.microsoft.com/office/powerpoint/2010/main" val="4268648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467</TotalTime>
  <Words>11146</Words>
  <Application>Microsoft Macintosh PowerPoint</Application>
  <PresentationFormat>Panorámica</PresentationFormat>
  <Paragraphs>1154</Paragraphs>
  <Slides>80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80</vt:i4>
      </vt:variant>
    </vt:vector>
  </HeadingPairs>
  <TitlesOfParts>
    <vt:vector size="89" baseType="lpstr">
      <vt:lpstr>Arial</vt:lpstr>
      <vt:lpstr>Arial,Bold</vt:lpstr>
      <vt:lpstr>Arial,BoldItalic</vt:lpstr>
      <vt:lpstr>Arial,Italic</vt:lpstr>
      <vt:lpstr>Poppins</vt:lpstr>
      <vt:lpstr>segoe ui</vt:lpstr>
      <vt:lpstr>TimesNewRoman</vt:lpstr>
      <vt:lpstr>Tw Cen MT</vt:lpstr>
      <vt:lpstr>Circuito</vt:lpstr>
      <vt:lpstr>PAR</vt:lpstr>
      <vt:lpstr>1. introducción</vt:lpstr>
      <vt:lpstr>2. Redes de comunicacióN</vt:lpstr>
      <vt:lpstr>2. Redes de comunicacióN</vt:lpstr>
      <vt:lpstr>2. Redes de comunicacióN</vt:lpstr>
      <vt:lpstr>2. Redes de comunicacióN</vt:lpstr>
      <vt:lpstr>2. Redes de comunicacióN</vt:lpstr>
      <vt:lpstr>2. Redes de comunicacióN</vt:lpstr>
      <vt:lpstr>2. Redes de comunicacióN</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3. Estandarización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4. CLASIFICACIÓN de Redes de comunicaciones</vt:lpstr>
      <vt:lpstr>5. SERVICIOS DE comunicaciones</vt:lpstr>
      <vt:lpstr>5. SERVICIOS DE comunicaciones</vt:lpstr>
      <vt:lpstr>5. SERVICIOS DE comunicaciones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dc:title>
  <dc:creator>Microsoft Office User</dc:creator>
  <cp:lastModifiedBy>Microsoft Office User</cp:lastModifiedBy>
  <cp:revision>92</cp:revision>
  <dcterms:created xsi:type="dcterms:W3CDTF">2022-09-03T09:29:53Z</dcterms:created>
  <dcterms:modified xsi:type="dcterms:W3CDTF">2022-09-07T14:39:30Z</dcterms:modified>
</cp:coreProperties>
</file>