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1" autoAdjust="0"/>
    <p:restoredTop sz="94660"/>
  </p:normalViewPr>
  <p:slideViewPr>
    <p:cSldViewPr snapToGrid="0">
      <p:cViewPr varScale="1">
        <p:scale>
          <a:sx n="114" d="100"/>
          <a:sy n="114" d="100"/>
        </p:scale>
        <p:origin x="18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6FEEDEE-6696-4183-9252-F18B4F76C04D}" type="datetimeFigureOut">
              <a:rPr kumimoji="1" lang="ja-JP" altLang="en-US" smtClean="0"/>
              <a:t>2023/3/14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972F842-6697-41F8-BC0D-D217ADF14C44}" type="slidenum">
              <a:rPr kumimoji="1" lang="ja-JP" altLang="en-US" smtClean="0"/>
              <a:t>‹#›</a:t>
            </a:fld>
            <a:endParaRPr kumimoji="1" lang="ja-JP" altLang="en-US"/>
          </a:p>
        </p:txBody>
      </p:sp>
    </p:spTree>
    <p:extLst>
      <p:ext uri="{BB962C8B-B14F-4D97-AF65-F5344CB8AC3E}">
        <p14:creationId xmlns:p14="http://schemas.microsoft.com/office/powerpoint/2010/main" val="3553494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6FEEDEE-6696-4183-9252-F18B4F76C04D}" type="datetimeFigureOut">
              <a:rPr kumimoji="1" lang="ja-JP" altLang="en-US" smtClean="0"/>
              <a:t>2023/3/14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972F842-6697-41F8-BC0D-D217ADF14C44}" type="slidenum">
              <a:rPr kumimoji="1" lang="ja-JP" altLang="en-US" smtClean="0"/>
              <a:t>‹#›</a:t>
            </a:fld>
            <a:endParaRPr kumimoji="1" lang="ja-JP" altLang="en-US"/>
          </a:p>
        </p:txBody>
      </p:sp>
    </p:spTree>
    <p:extLst>
      <p:ext uri="{BB962C8B-B14F-4D97-AF65-F5344CB8AC3E}">
        <p14:creationId xmlns:p14="http://schemas.microsoft.com/office/powerpoint/2010/main" val="3079988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6FEEDEE-6696-4183-9252-F18B4F76C04D}" type="datetimeFigureOut">
              <a:rPr kumimoji="1" lang="ja-JP" altLang="en-US" smtClean="0"/>
              <a:t>2023/3/14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972F842-6697-41F8-BC0D-D217ADF14C44}" type="slidenum">
              <a:rPr kumimoji="1" lang="ja-JP" altLang="en-US" smtClean="0"/>
              <a:t>‹#›</a:t>
            </a:fld>
            <a:endParaRPr kumimoji="1" lang="ja-JP"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288417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6FEEDEE-6696-4183-9252-F18B4F76C04D}" type="datetimeFigureOut">
              <a:rPr kumimoji="1" lang="ja-JP" altLang="en-US" smtClean="0"/>
              <a:t>2023/3/14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972F842-6697-41F8-BC0D-D217ADF14C44}" type="slidenum">
              <a:rPr kumimoji="1" lang="ja-JP" altLang="en-US" smtClean="0"/>
              <a:t>‹#›</a:t>
            </a:fld>
            <a:endParaRPr kumimoji="1" lang="ja-JP" altLang="en-US"/>
          </a:p>
        </p:txBody>
      </p:sp>
    </p:spTree>
    <p:extLst>
      <p:ext uri="{BB962C8B-B14F-4D97-AF65-F5344CB8AC3E}">
        <p14:creationId xmlns:p14="http://schemas.microsoft.com/office/powerpoint/2010/main" val="38592534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6FEEDEE-6696-4183-9252-F18B4F76C04D}" type="datetimeFigureOut">
              <a:rPr kumimoji="1" lang="ja-JP" altLang="en-US" smtClean="0"/>
              <a:t>2023/3/14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972F842-6697-41F8-BC0D-D217ADF14C44}"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713904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6FEEDEE-6696-4183-9252-F18B4F76C04D}" type="datetimeFigureOut">
              <a:rPr kumimoji="1" lang="ja-JP" altLang="en-US" smtClean="0"/>
              <a:t>2023/3/14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972F842-6697-41F8-BC0D-D217ADF14C44}" type="slidenum">
              <a:rPr kumimoji="1" lang="ja-JP" altLang="en-US" smtClean="0"/>
              <a:t>‹#›</a:t>
            </a:fld>
            <a:endParaRPr kumimoji="1" lang="ja-JP" altLang="en-US"/>
          </a:p>
        </p:txBody>
      </p:sp>
    </p:spTree>
    <p:extLst>
      <p:ext uri="{BB962C8B-B14F-4D97-AF65-F5344CB8AC3E}">
        <p14:creationId xmlns:p14="http://schemas.microsoft.com/office/powerpoint/2010/main" val="673691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6FEEDEE-6696-4183-9252-F18B4F76C04D}" type="datetimeFigureOut">
              <a:rPr kumimoji="1" lang="ja-JP" altLang="en-US" smtClean="0"/>
              <a:t>2023/3/14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972F842-6697-41F8-BC0D-D217ADF14C44}" type="slidenum">
              <a:rPr kumimoji="1" lang="ja-JP" altLang="en-US" smtClean="0"/>
              <a:t>‹#›</a:t>
            </a:fld>
            <a:endParaRPr kumimoji="1" lang="ja-JP" altLang="en-US"/>
          </a:p>
        </p:txBody>
      </p:sp>
    </p:spTree>
    <p:extLst>
      <p:ext uri="{BB962C8B-B14F-4D97-AF65-F5344CB8AC3E}">
        <p14:creationId xmlns:p14="http://schemas.microsoft.com/office/powerpoint/2010/main" val="20938517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6FEEDEE-6696-4183-9252-F18B4F76C04D}" type="datetimeFigureOut">
              <a:rPr kumimoji="1" lang="ja-JP" altLang="en-US" smtClean="0"/>
              <a:t>2023/3/14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972F842-6697-41F8-BC0D-D217ADF14C44}" type="slidenum">
              <a:rPr kumimoji="1" lang="ja-JP" altLang="en-US" smtClean="0"/>
              <a:t>‹#›</a:t>
            </a:fld>
            <a:endParaRPr kumimoji="1" lang="ja-JP" altLang="en-US"/>
          </a:p>
        </p:txBody>
      </p:sp>
    </p:spTree>
    <p:extLst>
      <p:ext uri="{BB962C8B-B14F-4D97-AF65-F5344CB8AC3E}">
        <p14:creationId xmlns:p14="http://schemas.microsoft.com/office/powerpoint/2010/main" val="4133974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6FEEDEE-6696-4183-9252-F18B4F76C04D}" type="datetimeFigureOut">
              <a:rPr kumimoji="1" lang="ja-JP" altLang="en-US" smtClean="0"/>
              <a:t>2023/3/14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972F842-6697-41F8-BC0D-D217ADF14C44}" type="slidenum">
              <a:rPr kumimoji="1" lang="ja-JP" altLang="en-US" smtClean="0"/>
              <a:t>‹#›</a:t>
            </a:fld>
            <a:endParaRPr kumimoji="1" lang="ja-JP" altLang="en-US"/>
          </a:p>
        </p:txBody>
      </p:sp>
    </p:spTree>
    <p:extLst>
      <p:ext uri="{BB962C8B-B14F-4D97-AF65-F5344CB8AC3E}">
        <p14:creationId xmlns:p14="http://schemas.microsoft.com/office/powerpoint/2010/main" val="2554338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6FEEDEE-6696-4183-9252-F18B4F76C04D}" type="datetimeFigureOut">
              <a:rPr kumimoji="1" lang="ja-JP" altLang="en-US" smtClean="0"/>
              <a:t>2023/3/14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972F842-6697-41F8-BC0D-D217ADF14C44}" type="slidenum">
              <a:rPr kumimoji="1" lang="ja-JP" altLang="en-US" smtClean="0"/>
              <a:t>‹#›</a:t>
            </a:fld>
            <a:endParaRPr kumimoji="1" lang="ja-JP" altLang="en-US"/>
          </a:p>
        </p:txBody>
      </p:sp>
    </p:spTree>
    <p:extLst>
      <p:ext uri="{BB962C8B-B14F-4D97-AF65-F5344CB8AC3E}">
        <p14:creationId xmlns:p14="http://schemas.microsoft.com/office/powerpoint/2010/main" val="10029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6FEEDEE-6696-4183-9252-F18B4F76C04D}" type="datetimeFigureOut">
              <a:rPr kumimoji="1" lang="ja-JP" altLang="en-US" smtClean="0"/>
              <a:t>2023/3/14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972F842-6697-41F8-BC0D-D217ADF14C44}" type="slidenum">
              <a:rPr kumimoji="1" lang="ja-JP" altLang="en-US" smtClean="0"/>
              <a:t>‹#›</a:t>
            </a:fld>
            <a:endParaRPr kumimoji="1" lang="ja-JP" altLang="en-US"/>
          </a:p>
        </p:txBody>
      </p:sp>
    </p:spTree>
    <p:extLst>
      <p:ext uri="{BB962C8B-B14F-4D97-AF65-F5344CB8AC3E}">
        <p14:creationId xmlns:p14="http://schemas.microsoft.com/office/powerpoint/2010/main" val="863700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6FEEDEE-6696-4183-9252-F18B4F76C04D}" type="datetimeFigureOut">
              <a:rPr kumimoji="1" lang="ja-JP" altLang="en-US" smtClean="0"/>
              <a:t>2023/3/14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1972F842-6697-41F8-BC0D-D217ADF14C44}" type="slidenum">
              <a:rPr kumimoji="1" lang="ja-JP" altLang="en-US" smtClean="0"/>
              <a:t>‹#›</a:t>
            </a:fld>
            <a:endParaRPr kumimoji="1" lang="ja-JP" altLang="en-US"/>
          </a:p>
        </p:txBody>
      </p:sp>
    </p:spTree>
    <p:extLst>
      <p:ext uri="{BB962C8B-B14F-4D97-AF65-F5344CB8AC3E}">
        <p14:creationId xmlns:p14="http://schemas.microsoft.com/office/powerpoint/2010/main" val="198491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6FEEDEE-6696-4183-9252-F18B4F76C04D}" type="datetimeFigureOut">
              <a:rPr kumimoji="1" lang="ja-JP" altLang="en-US" smtClean="0"/>
              <a:t>2023/3/14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972F842-6697-41F8-BC0D-D217ADF14C44}" type="slidenum">
              <a:rPr kumimoji="1" lang="ja-JP" altLang="en-US" smtClean="0"/>
              <a:t>‹#›</a:t>
            </a:fld>
            <a:endParaRPr kumimoji="1" lang="ja-JP" altLang="en-US"/>
          </a:p>
        </p:txBody>
      </p:sp>
    </p:spTree>
    <p:extLst>
      <p:ext uri="{BB962C8B-B14F-4D97-AF65-F5344CB8AC3E}">
        <p14:creationId xmlns:p14="http://schemas.microsoft.com/office/powerpoint/2010/main" val="653743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FEEDEE-6696-4183-9252-F18B4F76C04D}" type="datetimeFigureOut">
              <a:rPr kumimoji="1" lang="ja-JP" altLang="en-US" smtClean="0"/>
              <a:t>2023/3/14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1972F842-6697-41F8-BC0D-D217ADF14C44}" type="slidenum">
              <a:rPr kumimoji="1" lang="ja-JP" altLang="en-US" smtClean="0"/>
              <a:t>‹#›</a:t>
            </a:fld>
            <a:endParaRPr kumimoji="1" lang="ja-JP" altLang="en-US"/>
          </a:p>
        </p:txBody>
      </p:sp>
    </p:spTree>
    <p:extLst>
      <p:ext uri="{BB962C8B-B14F-4D97-AF65-F5344CB8AC3E}">
        <p14:creationId xmlns:p14="http://schemas.microsoft.com/office/powerpoint/2010/main" val="726547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6FEEDEE-6696-4183-9252-F18B4F76C04D}" type="datetimeFigureOut">
              <a:rPr kumimoji="1" lang="ja-JP" altLang="en-US" smtClean="0"/>
              <a:t>2023/3/14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972F842-6697-41F8-BC0D-D217ADF14C44}" type="slidenum">
              <a:rPr kumimoji="1" lang="ja-JP" altLang="en-US" smtClean="0"/>
              <a:t>‹#›</a:t>
            </a:fld>
            <a:endParaRPr kumimoji="1" lang="ja-JP" altLang="en-US"/>
          </a:p>
        </p:txBody>
      </p:sp>
    </p:spTree>
    <p:extLst>
      <p:ext uri="{BB962C8B-B14F-4D97-AF65-F5344CB8AC3E}">
        <p14:creationId xmlns:p14="http://schemas.microsoft.com/office/powerpoint/2010/main" val="3130558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6FEEDEE-6696-4183-9252-F18B4F76C04D}" type="datetimeFigureOut">
              <a:rPr kumimoji="1" lang="ja-JP" altLang="en-US" smtClean="0"/>
              <a:t>2023/3/14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972F842-6697-41F8-BC0D-D217ADF14C44}" type="slidenum">
              <a:rPr kumimoji="1" lang="ja-JP" altLang="en-US" smtClean="0"/>
              <a:t>‹#›</a:t>
            </a:fld>
            <a:endParaRPr kumimoji="1" lang="ja-JP" altLang="en-US"/>
          </a:p>
        </p:txBody>
      </p:sp>
    </p:spTree>
    <p:extLst>
      <p:ext uri="{BB962C8B-B14F-4D97-AF65-F5344CB8AC3E}">
        <p14:creationId xmlns:p14="http://schemas.microsoft.com/office/powerpoint/2010/main" val="2734778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6FEEDEE-6696-4183-9252-F18B4F76C04D}" type="datetimeFigureOut">
              <a:rPr kumimoji="1" lang="ja-JP" altLang="en-US" smtClean="0"/>
              <a:t>2023/3/14</a:t>
            </a:fld>
            <a:endParaRPr kumimoji="1" lang="ja-JP"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972F842-6697-41F8-BC0D-D217ADF14C44}" type="slidenum">
              <a:rPr kumimoji="1" lang="ja-JP" altLang="en-US" smtClean="0"/>
              <a:t>‹#›</a:t>
            </a:fld>
            <a:endParaRPr kumimoji="1" lang="ja-JP" altLang="en-US"/>
          </a:p>
        </p:txBody>
      </p:sp>
    </p:spTree>
    <p:extLst>
      <p:ext uri="{BB962C8B-B14F-4D97-AF65-F5344CB8AC3E}">
        <p14:creationId xmlns:p14="http://schemas.microsoft.com/office/powerpoint/2010/main" val="35437428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7E41D7-A8A0-0EC5-05B4-7BBBB22BB833}"/>
              </a:ext>
            </a:extLst>
          </p:cNvPr>
          <p:cNvSpPr>
            <a:spLocks noGrp="1"/>
          </p:cNvSpPr>
          <p:nvPr>
            <p:ph type="ctrTitle"/>
          </p:nvPr>
        </p:nvSpPr>
        <p:spPr/>
        <p:txBody>
          <a:bodyPr/>
          <a:lstStyle/>
          <a:p>
            <a:r>
              <a:rPr kumimoji="1" lang="ja-JP" altLang="en-US" dirty="0"/>
              <a:t>枠拾いくん</a:t>
            </a:r>
          </a:p>
        </p:txBody>
      </p:sp>
      <p:sp>
        <p:nvSpPr>
          <p:cNvPr id="3" name="字幕 2">
            <a:extLst>
              <a:ext uri="{FF2B5EF4-FFF2-40B4-BE49-F238E27FC236}">
                <a16:creationId xmlns:a16="http://schemas.microsoft.com/office/drawing/2014/main" id="{96576661-4637-6CAA-CC05-CC47BC810854}"/>
              </a:ext>
            </a:extLst>
          </p:cNvPr>
          <p:cNvSpPr>
            <a:spLocks noGrp="1"/>
          </p:cNvSpPr>
          <p:nvPr>
            <p:ph type="subTitle" idx="1"/>
          </p:nvPr>
        </p:nvSpPr>
        <p:spPr/>
        <p:txBody>
          <a:bodyPr/>
          <a:lstStyle/>
          <a:p>
            <a:r>
              <a:rPr kumimoji="1" lang="en-US" altLang="zh-TW" dirty="0"/>
              <a:t>HAL</a:t>
            </a:r>
            <a:r>
              <a:rPr kumimoji="1" lang="zh-TW" altLang="en-US" dirty="0"/>
              <a:t>東京　高度情報学科　高度情報処理　</a:t>
            </a:r>
            <a:r>
              <a:rPr kumimoji="1" lang="en-US" altLang="zh-TW" dirty="0"/>
              <a:t>3</a:t>
            </a:r>
            <a:r>
              <a:rPr kumimoji="1" lang="zh-TW" altLang="en-US" dirty="0"/>
              <a:t>年</a:t>
            </a:r>
          </a:p>
          <a:p>
            <a:r>
              <a:rPr kumimoji="1" lang="ja-JP" altLang="en-US" dirty="0"/>
              <a:t>会田悠人</a:t>
            </a:r>
          </a:p>
        </p:txBody>
      </p:sp>
    </p:spTree>
    <p:extLst>
      <p:ext uri="{BB962C8B-B14F-4D97-AF65-F5344CB8AC3E}">
        <p14:creationId xmlns:p14="http://schemas.microsoft.com/office/powerpoint/2010/main" val="1362419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8B166D-0481-98A8-4214-905BF3A047A1}"/>
              </a:ext>
            </a:extLst>
          </p:cNvPr>
          <p:cNvSpPr>
            <a:spLocks noGrp="1"/>
          </p:cNvSpPr>
          <p:nvPr>
            <p:ph type="title"/>
          </p:nvPr>
        </p:nvSpPr>
        <p:spPr/>
        <p:txBody>
          <a:bodyPr/>
          <a:lstStyle/>
          <a:p>
            <a:r>
              <a:rPr lang="ja-JP" altLang="en-US" dirty="0"/>
              <a:t>その他 追記事項</a:t>
            </a:r>
            <a:endParaRPr kumimoji="1" lang="ja-JP" altLang="en-US" dirty="0"/>
          </a:p>
        </p:txBody>
      </p:sp>
      <p:sp>
        <p:nvSpPr>
          <p:cNvPr id="3" name="コンテンツ プレースホルダー 2">
            <a:extLst>
              <a:ext uri="{FF2B5EF4-FFF2-40B4-BE49-F238E27FC236}">
                <a16:creationId xmlns:a16="http://schemas.microsoft.com/office/drawing/2014/main" id="{F20C8808-FFEE-BF19-CDE5-AE8AE4A74A2C}"/>
              </a:ext>
            </a:extLst>
          </p:cNvPr>
          <p:cNvSpPr>
            <a:spLocks noGrp="1"/>
          </p:cNvSpPr>
          <p:nvPr>
            <p:ph sz="half" idx="1"/>
          </p:nvPr>
        </p:nvSpPr>
        <p:spPr>
          <a:xfrm>
            <a:off x="677333" y="2160589"/>
            <a:ext cx="9423011" cy="3880772"/>
          </a:xfrm>
        </p:spPr>
        <p:txBody>
          <a:bodyPr/>
          <a:lstStyle/>
          <a:p>
            <a:r>
              <a:rPr kumimoji="1" lang="ja-JP" altLang="en-US" dirty="0"/>
              <a:t>本作品の公開している図面のデータは許可を得て自宅の物を使っています。</a:t>
            </a:r>
            <a:endParaRPr kumimoji="1" lang="en-US" altLang="ja-JP" dirty="0"/>
          </a:p>
          <a:p>
            <a:r>
              <a:rPr lang="ja-JP" altLang="en-US" dirty="0"/>
              <a:t>計算時に出る誤差の範囲は、現場に多めに持っていく枠で間に合う範囲です。</a:t>
            </a:r>
            <a:endParaRPr lang="en-US" altLang="ja-JP" dirty="0"/>
          </a:p>
          <a:p>
            <a:r>
              <a:rPr lang="ja-JP" altLang="en-US" dirty="0"/>
              <a:t>個人情報の為、他図面でのデータの公開はできませんが他の物でもテスト</a:t>
            </a:r>
            <a:r>
              <a:rPr lang="ja-JP" altLang="en-US"/>
              <a:t>してます。</a:t>
            </a:r>
            <a:endParaRPr lang="en-US" altLang="ja-JP" dirty="0"/>
          </a:p>
        </p:txBody>
      </p:sp>
    </p:spTree>
    <p:extLst>
      <p:ext uri="{BB962C8B-B14F-4D97-AF65-F5344CB8AC3E}">
        <p14:creationId xmlns:p14="http://schemas.microsoft.com/office/powerpoint/2010/main" val="2321772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0E2071-2130-AC58-A800-6A2A1A7EFAF4}"/>
              </a:ext>
            </a:extLst>
          </p:cNvPr>
          <p:cNvSpPr>
            <a:spLocks noGrp="1"/>
          </p:cNvSpPr>
          <p:nvPr>
            <p:ph type="title"/>
          </p:nvPr>
        </p:nvSpPr>
        <p:spPr/>
        <p:txBody>
          <a:bodyPr/>
          <a:lstStyle/>
          <a:p>
            <a:r>
              <a:rPr lang="ja-JP" altLang="en-US" dirty="0"/>
              <a:t>作品での求めたいもの</a:t>
            </a:r>
            <a:endParaRPr kumimoji="1" lang="ja-JP" altLang="en-US" dirty="0"/>
          </a:p>
        </p:txBody>
      </p:sp>
      <p:pic>
        <p:nvPicPr>
          <p:cNvPr id="7" name="コンテンツ プレースホルダー 6" descr="ダイアグラム, 設計図&#10;&#10;自動的に生成された説明">
            <a:extLst>
              <a:ext uri="{FF2B5EF4-FFF2-40B4-BE49-F238E27FC236}">
                <a16:creationId xmlns:a16="http://schemas.microsoft.com/office/drawing/2014/main" id="{C3C9BACD-B81E-CE8B-7F02-43391ABE295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49709" y="1270000"/>
            <a:ext cx="3301279" cy="2320877"/>
          </a:xfrm>
        </p:spPr>
      </p:pic>
      <p:sp>
        <p:nvSpPr>
          <p:cNvPr id="5" name="コンテンツ プレースホルダー 4">
            <a:extLst>
              <a:ext uri="{FF2B5EF4-FFF2-40B4-BE49-F238E27FC236}">
                <a16:creationId xmlns:a16="http://schemas.microsoft.com/office/drawing/2014/main" id="{4E358CEB-B9D3-B334-1128-E7E3C9FD85EA}"/>
              </a:ext>
            </a:extLst>
          </p:cNvPr>
          <p:cNvSpPr>
            <a:spLocks noGrp="1"/>
          </p:cNvSpPr>
          <p:nvPr>
            <p:ph sz="half" idx="2"/>
          </p:nvPr>
        </p:nvSpPr>
        <p:spPr>
          <a:xfrm>
            <a:off x="5010015" y="1270000"/>
            <a:ext cx="4184034" cy="3880773"/>
          </a:xfrm>
        </p:spPr>
        <p:txBody>
          <a:bodyPr/>
          <a:lstStyle/>
          <a:p>
            <a:pPr marL="0" indent="0">
              <a:buNone/>
            </a:pPr>
            <a:endParaRPr lang="en-US" altLang="ja-JP" dirty="0"/>
          </a:p>
          <a:p>
            <a:pPr marL="0" indent="0">
              <a:buNone/>
            </a:pPr>
            <a:r>
              <a:rPr lang="ja-JP" altLang="en-US" dirty="0"/>
              <a:t>こちらは</a:t>
            </a:r>
            <a:r>
              <a:rPr lang="ja-JP" altLang="en-US" b="0" i="0" dirty="0">
                <a:solidFill>
                  <a:srgbClr val="343541"/>
                </a:solidFill>
                <a:effectLst/>
                <a:latin typeface="Söhne"/>
              </a:rPr>
              <a:t>基礎伏図といい</a:t>
            </a:r>
            <a:endParaRPr lang="en-US" altLang="ja-JP" b="0" i="0" dirty="0">
              <a:solidFill>
                <a:srgbClr val="343541"/>
              </a:solidFill>
              <a:effectLst/>
              <a:latin typeface="Söhne"/>
            </a:endParaRPr>
          </a:p>
          <a:p>
            <a:pPr marL="0" indent="0">
              <a:buNone/>
            </a:pPr>
            <a:r>
              <a:rPr lang="ja-JP" altLang="en-US" dirty="0"/>
              <a:t>建物の基礎部分の構造を示した図面です。</a:t>
            </a:r>
            <a:endParaRPr lang="en-US" altLang="ja-JP" dirty="0"/>
          </a:p>
          <a:p>
            <a:pPr marL="0" indent="0">
              <a:buNone/>
            </a:pPr>
            <a:r>
              <a:rPr lang="ja-JP" altLang="en-US" dirty="0"/>
              <a:t>本作品ではこちらの図面を用い必要となる枠を数えるものとなっています。</a:t>
            </a:r>
            <a:endParaRPr lang="en-US" altLang="ja-JP" dirty="0"/>
          </a:p>
          <a:p>
            <a:pPr marL="0" indent="0">
              <a:buNone/>
            </a:pPr>
            <a:endParaRPr lang="en-US" altLang="ja-JP" dirty="0"/>
          </a:p>
          <a:p>
            <a:pPr marL="0" indent="0">
              <a:buNone/>
            </a:pPr>
            <a:r>
              <a:rPr lang="ja-JP" altLang="en-US" dirty="0"/>
              <a:t>左画像の様な建築現場でよくみられる、写真に写っている状態にするために必要なものです。</a:t>
            </a:r>
            <a:endParaRPr lang="en-US" altLang="ja-JP" dirty="0"/>
          </a:p>
        </p:txBody>
      </p:sp>
      <p:pic>
        <p:nvPicPr>
          <p:cNvPr id="4" name="図 3" descr="建物, 屋外, ボート, 水 が含まれている画像&#10;&#10;自動的に生成された説明">
            <a:extLst>
              <a:ext uri="{FF2B5EF4-FFF2-40B4-BE49-F238E27FC236}">
                <a16:creationId xmlns:a16="http://schemas.microsoft.com/office/drawing/2014/main" id="{02F453F9-BFC4-BA31-C045-58766213EA61}"/>
              </a:ext>
            </a:extLst>
          </p:cNvPr>
          <p:cNvPicPr>
            <a:picLocks noChangeAspect="1"/>
          </p:cNvPicPr>
          <p:nvPr/>
        </p:nvPicPr>
        <p:blipFill rotWithShape="1">
          <a:blip r:embed="rId3">
            <a:extLst>
              <a:ext uri="{28A0092B-C50C-407E-A947-70E740481C1C}">
                <a14:useLocalDpi xmlns:a14="http://schemas.microsoft.com/office/drawing/2010/main" val="0"/>
              </a:ext>
            </a:extLst>
          </a:blip>
          <a:srcRect t="20014"/>
          <a:stretch/>
        </p:blipFill>
        <p:spPr>
          <a:xfrm>
            <a:off x="688894" y="3927523"/>
            <a:ext cx="3870553" cy="2320877"/>
          </a:xfrm>
          <a:prstGeom prst="rect">
            <a:avLst/>
          </a:prstGeom>
        </p:spPr>
      </p:pic>
    </p:spTree>
    <p:extLst>
      <p:ext uri="{BB962C8B-B14F-4D97-AF65-F5344CB8AC3E}">
        <p14:creationId xmlns:p14="http://schemas.microsoft.com/office/powerpoint/2010/main" val="941479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5FE341-7DF5-AFAB-E37A-0258AD1BDDE6}"/>
              </a:ext>
            </a:extLst>
          </p:cNvPr>
          <p:cNvSpPr>
            <a:spLocks noGrp="1"/>
          </p:cNvSpPr>
          <p:nvPr>
            <p:ph type="title"/>
          </p:nvPr>
        </p:nvSpPr>
        <p:spPr/>
        <p:txBody>
          <a:bodyPr/>
          <a:lstStyle/>
          <a:p>
            <a:r>
              <a:rPr lang="ja-JP" altLang="en-US" dirty="0"/>
              <a:t>枠とは</a:t>
            </a:r>
            <a:endParaRPr kumimoji="1" lang="ja-JP" altLang="en-US" dirty="0"/>
          </a:p>
        </p:txBody>
      </p:sp>
      <p:pic>
        <p:nvPicPr>
          <p:cNvPr id="6" name="コンテンツ プレースホルダー 5" descr="屋外, 建物, ジャンプ, トリック が含まれている画像&#10;&#10;自動的に生成された説明">
            <a:extLst>
              <a:ext uri="{FF2B5EF4-FFF2-40B4-BE49-F238E27FC236}">
                <a16:creationId xmlns:a16="http://schemas.microsoft.com/office/drawing/2014/main" id="{A8F44757-7B35-7FAA-06EB-8324989B46B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77334" y="1930400"/>
            <a:ext cx="4183062" cy="2607877"/>
          </a:xfrm>
        </p:spPr>
      </p:pic>
      <p:sp>
        <p:nvSpPr>
          <p:cNvPr id="4" name="コンテンツ プレースホルダー 3">
            <a:extLst>
              <a:ext uri="{FF2B5EF4-FFF2-40B4-BE49-F238E27FC236}">
                <a16:creationId xmlns:a16="http://schemas.microsoft.com/office/drawing/2014/main" id="{2BD6FC68-F26D-31F3-CD91-E543FF637EB0}"/>
              </a:ext>
            </a:extLst>
          </p:cNvPr>
          <p:cNvSpPr>
            <a:spLocks noGrp="1"/>
          </p:cNvSpPr>
          <p:nvPr>
            <p:ph sz="half" idx="2"/>
          </p:nvPr>
        </p:nvSpPr>
        <p:spPr/>
        <p:txBody>
          <a:bodyPr/>
          <a:lstStyle/>
          <a:p>
            <a:pPr marL="0" indent="0">
              <a:buNone/>
            </a:pPr>
            <a:r>
              <a:rPr kumimoji="1" lang="ja-JP" altLang="en-US" dirty="0"/>
              <a:t>左の画像のように住宅の基礎部分の作成時に、型を用意しそこにコンクリートを流していきます。</a:t>
            </a:r>
            <a:endParaRPr kumimoji="1" lang="en-US" altLang="ja-JP" dirty="0"/>
          </a:p>
          <a:p>
            <a:pPr marL="0" indent="0">
              <a:buNone/>
            </a:pPr>
            <a:endParaRPr lang="en-US" altLang="ja-JP" dirty="0"/>
          </a:p>
          <a:p>
            <a:pPr marL="0" indent="0">
              <a:buNone/>
            </a:pPr>
            <a:endParaRPr kumimoji="1" lang="ja-JP" altLang="en-US" dirty="0"/>
          </a:p>
        </p:txBody>
      </p:sp>
      <p:pic>
        <p:nvPicPr>
          <p:cNvPr id="8" name="図 7" descr="建物, 屋外, トラック, 座る が含まれている画像&#10;&#10;自動的に生成された説明">
            <a:extLst>
              <a:ext uri="{FF2B5EF4-FFF2-40B4-BE49-F238E27FC236}">
                <a16:creationId xmlns:a16="http://schemas.microsoft.com/office/drawing/2014/main" id="{3D26888A-F604-C633-FED0-2638011424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2011" y="3886199"/>
            <a:ext cx="3778385" cy="2833789"/>
          </a:xfrm>
          <a:prstGeom prst="rect">
            <a:avLst/>
          </a:prstGeom>
        </p:spPr>
      </p:pic>
    </p:spTree>
    <p:extLst>
      <p:ext uri="{BB962C8B-B14F-4D97-AF65-F5344CB8AC3E}">
        <p14:creationId xmlns:p14="http://schemas.microsoft.com/office/powerpoint/2010/main" val="3861246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ADA1E3-1DA4-AEF4-35C4-7B903B520633}"/>
              </a:ext>
            </a:extLst>
          </p:cNvPr>
          <p:cNvSpPr>
            <a:spLocks noGrp="1"/>
          </p:cNvSpPr>
          <p:nvPr>
            <p:ph type="title"/>
          </p:nvPr>
        </p:nvSpPr>
        <p:spPr/>
        <p:txBody>
          <a:bodyPr/>
          <a:lstStyle/>
          <a:p>
            <a:r>
              <a:rPr lang="ja-JP" altLang="en-US" dirty="0"/>
              <a:t>枠とは</a:t>
            </a:r>
            <a:endParaRPr kumimoji="1" lang="ja-JP" altLang="en-US" dirty="0"/>
          </a:p>
        </p:txBody>
      </p:sp>
      <p:pic>
        <p:nvPicPr>
          <p:cNvPr id="6" name="コンテンツ プレースホルダー 5" descr="座る, テーブル, 食品, 木製 が含まれている画像&#10;&#10;自動的に生成された説明">
            <a:extLst>
              <a:ext uri="{FF2B5EF4-FFF2-40B4-BE49-F238E27FC236}">
                <a16:creationId xmlns:a16="http://schemas.microsoft.com/office/drawing/2014/main" id="{4A87A39A-F1A6-44F6-1D96-92DADC2EC769}"/>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t="21271"/>
          <a:stretch/>
        </p:blipFill>
        <p:spPr>
          <a:xfrm>
            <a:off x="491449" y="1270000"/>
            <a:ext cx="4183062" cy="2468847"/>
          </a:xfrm>
        </p:spPr>
      </p:pic>
      <p:pic>
        <p:nvPicPr>
          <p:cNvPr id="8" name="コンテンツ プレースホルダー 7" descr="石の壁&#10;&#10;低い精度で自動的に生成された説明">
            <a:extLst>
              <a:ext uri="{FF2B5EF4-FFF2-40B4-BE49-F238E27FC236}">
                <a16:creationId xmlns:a16="http://schemas.microsoft.com/office/drawing/2014/main" id="{31449AC8-1FD8-5ED1-8529-F3C2EB35978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91449" y="3720929"/>
            <a:ext cx="4184650" cy="3137071"/>
          </a:xfrm>
        </p:spPr>
      </p:pic>
      <p:sp>
        <p:nvSpPr>
          <p:cNvPr id="9" name="テキスト ボックス 8">
            <a:extLst>
              <a:ext uri="{FF2B5EF4-FFF2-40B4-BE49-F238E27FC236}">
                <a16:creationId xmlns:a16="http://schemas.microsoft.com/office/drawing/2014/main" id="{764DC6BD-9061-AA33-A64C-F99F1E47A701}"/>
              </a:ext>
            </a:extLst>
          </p:cNvPr>
          <p:cNvSpPr txBox="1"/>
          <p:nvPr/>
        </p:nvSpPr>
        <p:spPr>
          <a:xfrm>
            <a:off x="5768502" y="1857983"/>
            <a:ext cx="184731" cy="646331"/>
          </a:xfrm>
          <a:prstGeom prst="rect">
            <a:avLst/>
          </a:prstGeom>
          <a:noFill/>
        </p:spPr>
        <p:txBody>
          <a:bodyPr wrap="none" rtlCol="0">
            <a:spAutoFit/>
          </a:bodyPr>
          <a:lstStyle/>
          <a:p>
            <a:endParaRPr lang="ja-JP" altLang="en-US" dirty="0"/>
          </a:p>
          <a:p>
            <a:endParaRPr kumimoji="1" lang="ja-JP" altLang="en-US" dirty="0"/>
          </a:p>
        </p:txBody>
      </p:sp>
      <p:sp>
        <p:nvSpPr>
          <p:cNvPr id="10" name="コンテンツ プレースホルダー 3">
            <a:extLst>
              <a:ext uri="{FF2B5EF4-FFF2-40B4-BE49-F238E27FC236}">
                <a16:creationId xmlns:a16="http://schemas.microsoft.com/office/drawing/2014/main" id="{9808CE5C-E886-EA59-BFBC-A410AD08CC3D}"/>
              </a:ext>
            </a:extLst>
          </p:cNvPr>
          <p:cNvSpPr txBox="1">
            <a:spLocks/>
          </p:cNvSpPr>
          <p:nvPr/>
        </p:nvSpPr>
        <p:spPr>
          <a:xfrm>
            <a:off x="5089970" y="2160589"/>
            <a:ext cx="4184034"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r>
              <a:rPr kumimoji="1" lang="ja-JP" altLang="ja-JP" sz="1800" kern="1200" dirty="0">
                <a:solidFill>
                  <a:srgbClr val="000000"/>
                </a:solidFill>
                <a:effectLst/>
                <a:latin typeface="游ゴシック" panose="020B0400000000000000" pitchFamily="50" charset="-128"/>
                <a:ea typeface="游ゴシック" panose="020B0400000000000000" pitchFamily="50" charset="-128"/>
                <a:cs typeface="+mn-cs"/>
              </a:rPr>
              <a:t>多くのサイズがあり、必要となる長さに合わせ、必要数だけ現場に持っていき作業しています。</a:t>
            </a:r>
            <a:endParaRPr kumimoji="1" lang="en-US" altLang="ja-JP" sz="1800" kern="1200" dirty="0">
              <a:solidFill>
                <a:srgbClr val="000000"/>
              </a:solidFill>
              <a:effectLst/>
              <a:latin typeface="游ゴシック" panose="020B0400000000000000" pitchFamily="50" charset="-128"/>
              <a:ea typeface="游ゴシック" panose="020B0400000000000000" pitchFamily="50" charset="-128"/>
              <a:cs typeface="+mn-cs"/>
            </a:endParaRPr>
          </a:p>
          <a:p>
            <a:pPr marL="0" indent="0">
              <a:buFont typeface="Wingdings 3" charset="2"/>
              <a:buNone/>
            </a:pPr>
            <a:endParaRPr lang="en-US" altLang="ja-JP" dirty="0"/>
          </a:p>
          <a:p>
            <a:pPr marL="0" indent="0">
              <a:buFont typeface="Wingdings 3" charset="2"/>
              <a:buNone/>
            </a:pPr>
            <a:endParaRPr lang="ja-JP" altLang="en-US" dirty="0"/>
          </a:p>
        </p:txBody>
      </p:sp>
    </p:spTree>
    <p:extLst>
      <p:ext uri="{BB962C8B-B14F-4D97-AF65-F5344CB8AC3E}">
        <p14:creationId xmlns:p14="http://schemas.microsoft.com/office/powerpoint/2010/main" val="512292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2E4271-DEBC-65D4-B469-DADF7A9B38A4}"/>
              </a:ext>
            </a:extLst>
          </p:cNvPr>
          <p:cNvSpPr>
            <a:spLocks noGrp="1"/>
          </p:cNvSpPr>
          <p:nvPr>
            <p:ph type="title"/>
          </p:nvPr>
        </p:nvSpPr>
        <p:spPr/>
        <p:txBody>
          <a:bodyPr/>
          <a:lstStyle/>
          <a:p>
            <a:r>
              <a:rPr lang="ja-JP" altLang="en-US" dirty="0"/>
              <a:t>枠とは</a:t>
            </a:r>
            <a:endParaRPr kumimoji="1" lang="ja-JP" altLang="en-US" dirty="0"/>
          </a:p>
        </p:txBody>
      </p:sp>
      <p:pic>
        <p:nvPicPr>
          <p:cNvPr id="6" name="コンテンツ プレースホルダー 5" descr="ホワイトボードに書かれた文字&#10;&#10;自動的に生成された説明">
            <a:extLst>
              <a:ext uri="{FF2B5EF4-FFF2-40B4-BE49-F238E27FC236}">
                <a16:creationId xmlns:a16="http://schemas.microsoft.com/office/drawing/2014/main" id="{679C1096-7A24-D83B-9D93-620B2185D571}"/>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1003" t="9906" r="-1003" b="18073"/>
          <a:stretch/>
        </p:blipFill>
        <p:spPr>
          <a:xfrm>
            <a:off x="677334" y="2160589"/>
            <a:ext cx="3854818" cy="3703326"/>
          </a:xfrm>
        </p:spPr>
      </p:pic>
      <p:sp>
        <p:nvSpPr>
          <p:cNvPr id="4" name="コンテンツ プレースホルダー 3">
            <a:extLst>
              <a:ext uri="{FF2B5EF4-FFF2-40B4-BE49-F238E27FC236}">
                <a16:creationId xmlns:a16="http://schemas.microsoft.com/office/drawing/2014/main" id="{94D25E92-8B5B-52C2-D0DC-678EC823C850}"/>
              </a:ext>
            </a:extLst>
          </p:cNvPr>
          <p:cNvSpPr>
            <a:spLocks noGrp="1"/>
          </p:cNvSpPr>
          <p:nvPr>
            <p:ph sz="half" idx="2"/>
          </p:nvPr>
        </p:nvSpPr>
        <p:spPr>
          <a:xfrm>
            <a:off x="5089970" y="2160589"/>
            <a:ext cx="4803060" cy="3880773"/>
          </a:xfrm>
        </p:spPr>
        <p:txBody>
          <a:bodyPr/>
          <a:lstStyle/>
          <a:p>
            <a:pPr marL="0" indent="0">
              <a:buNone/>
            </a:pPr>
            <a:r>
              <a:rPr lang="ja-JP" altLang="en-US" dirty="0">
                <a:solidFill>
                  <a:srgbClr val="000000"/>
                </a:solidFill>
                <a:latin typeface="游ゴシック" panose="020B0400000000000000" pitchFamily="50" charset="-128"/>
                <a:ea typeface="游ゴシック" panose="020B0400000000000000" pitchFamily="50" charset="-128"/>
              </a:rPr>
              <a:t>自分のアルバイト先で使用している枠のサイズは</a:t>
            </a:r>
            <a:endParaRPr lang="en-US" altLang="ja-JP" dirty="0">
              <a:solidFill>
                <a:srgbClr val="000000"/>
              </a:solidFill>
              <a:latin typeface="游ゴシック" panose="020B0400000000000000" pitchFamily="50" charset="-128"/>
              <a:ea typeface="游ゴシック" panose="020B0400000000000000" pitchFamily="50" charset="-128"/>
            </a:endParaRPr>
          </a:p>
          <a:p>
            <a:pPr marL="0" indent="0">
              <a:buNone/>
            </a:pPr>
            <a:r>
              <a:rPr lang="en-US" altLang="ja-JP" dirty="0">
                <a:effectLst/>
              </a:rPr>
              <a:t>6,4.5,4,3,2.5,1.5,1,0.5,0.3,0.25,0.15</a:t>
            </a:r>
            <a:r>
              <a:rPr lang="ja-JP" altLang="en-US" dirty="0">
                <a:effectLst/>
              </a:rPr>
              <a:t>（尺）と、多くあります。</a:t>
            </a:r>
            <a:endParaRPr lang="ja-JP" altLang="ja-JP" dirty="0">
              <a:effectLst/>
            </a:endParaRPr>
          </a:p>
          <a:p>
            <a:pPr marL="0" indent="0">
              <a:buNone/>
            </a:pPr>
            <a:endParaRPr kumimoji="1" lang="en-US" altLang="ja-JP" dirty="0"/>
          </a:p>
          <a:p>
            <a:pPr marL="0" indent="0">
              <a:buNone/>
            </a:pPr>
            <a:r>
              <a:rPr lang="ja-JP" altLang="en-US" dirty="0"/>
              <a:t>それを先ほどの図面を見ながら、何がいくつ必要かを職人が手作業で数えていくので数え間違いが発生することがあります。</a:t>
            </a:r>
            <a:endParaRPr kumimoji="1" lang="ja-JP" altLang="en-US" dirty="0"/>
          </a:p>
        </p:txBody>
      </p:sp>
    </p:spTree>
    <p:extLst>
      <p:ext uri="{BB962C8B-B14F-4D97-AF65-F5344CB8AC3E}">
        <p14:creationId xmlns:p14="http://schemas.microsoft.com/office/powerpoint/2010/main" val="3331517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848081-8B54-69B4-0865-2D00BFF56BB1}"/>
              </a:ext>
            </a:extLst>
          </p:cNvPr>
          <p:cNvSpPr>
            <a:spLocks noGrp="1"/>
          </p:cNvSpPr>
          <p:nvPr>
            <p:ph type="title"/>
          </p:nvPr>
        </p:nvSpPr>
        <p:spPr/>
        <p:txBody>
          <a:bodyPr/>
          <a:lstStyle/>
          <a:p>
            <a:r>
              <a:rPr lang="ja-JP" altLang="en-US" dirty="0"/>
              <a:t>プログラムの流れ</a:t>
            </a:r>
            <a:endParaRPr kumimoji="1" lang="ja-JP" altLang="en-US" dirty="0"/>
          </a:p>
        </p:txBody>
      </p:sp>
      <p:sp>
        <p:nvSpPr>
          <p:cNvPr id="3" name="コンテンツ プレースホルダー 2">
            <a:extLst>
              <a:ext uri="{FF2B5EF4-FFF2-40B4-BE49-F238E27FC236}">
                <a16:creationId xmlns:a16="http://schemas.microsoft.com/office/drawing/2014/main" id="{2693E0DE-AB3B-BF6D-86E0-436E8D004194}"/>
              </a:ext>
            </a:extLst>
          </p:cNvPr>
          <p:cNvSpPr>
            <a:spLocks noGrp="1"/>
          </p:cNvSpPr>
          <p:nvPr>
            <p:ph sz="half" idx="1"/>
          </p:nvPr>
        </p:nvSpPr>
        <p:spPr>
          <a:xfrm>
            <a:off x="677334" y="2160589"/>
            <a:ext cx="5418666" cy="3880772"/>
          </a:xfrm>
        </p:spPr>
        <p:txBody>
          <a:bodyPr/>
          <a:lstStyle/>
          <a:p>
            <a:pPr marL="0" indent="0">
              <a:buNone/>
            </a:pPr>
            <a:r>
              <a:rPr lang="ja-JP" altLang="en-US" dirty="0"/>
              <a:t>基本は</a:t>
            </a:r>
            <a:r>
              <a:rPr lang="en-US" altLang="ja-JP" dirty="0"/>
              <a:t>Python</a:t>
            </a:r>
            <a:r>
              <a:rPr lang="ja-JP" altLang="en-US" dirty="0"/>
              <a:t>を用いての開発になります。</a:t>
            </a:r>
            <a:endParaRPr lang="en-US" altLang="ja-JP" dirty="0"/>
          </a:p>
          <a:p>
            <a:pPr marL="0" indent="0">
              <a:buNone/>
            </a:pPr>
            <a:endParaRPr lang="en-US" altLang="ja-JP" dirty="0"/>
          </a:p>
          <a:p>
            <a:pPr marL="0" indent="0">
              <a:buNone/>
            </a:pPr>
            <a:r>
              <a:rPr lang="en-US" altLang="ja-JP" dirty="0"/>
              <a:t>1.</a:t>
            </a:r>
            <a:r>
              <a:rPr lang="ja-JP" altLang="en-US" dirty="0"/>
              <a:t>画像を読み込む</a:t>
            </a:r>
            <a:endParaRPr lang="en-US" altLang="ja-JP" dirty="0"/>
          </a:p>
          <a:p>
            <a:pPr marL="0" indent="0">
              <a:buNone/>
            </a:pPr>
            <a:endParaRPr lang="en-US" altLang="ja-JP" dirty="0"/>
          </a:p>
          <a:p>
            <a:pPr marL="0" indent="0">
              <a:buNone/>
            </a:pPr>
            <a:r>
              <a:rPr lang="en-US" altLang="ja-JP" dirty="0"/>
              <a:t>2.y</a:t>
            </a:r>
            <a:r>
              <a:rPr lang="ja-JP" altLang="en-US" dirty="0"/>
              <a:t>軸と</a:t>
            </a:r>
            <a:r>
              <a:rPr lang="en-US" altLang="ja-JP" dirty="0"/>
              <a:t>x</a:t>
            </a:r>
            <a:r>
              <a:rPr lang="ja-JP" altLang="en-US" dirty="0"/>
              <a:t>軸となる線を抽出する。（</a:t>
            </a:r>
            <a:r>
              <a:rPr lang="en-US" altLang="ja-JP" dirty="0"/>
              <a:t>OpenCV</a:t>
            </a:r>
            <a:r>
              <a:rPr lang="ja-JP" altLang="en-US" dirty="0"/>
              <a:t>）</a:t>
            </a:r>
            <a:endParaRPr lang="en-US" altLang="ja-JP" dirty="0"/>
          </a:p>
          <a:p>
            <a:pPr marL="0" indent="0">
              <a:buNone/>
            </a:pPr>
            <a:endParaRPr lang="en-US" altLang="ja-JP" dirty="0"/>
          </a:p>
          <a:p>
            <a:pPr marL="0" indent="0">
              <a:buNone/>
            </a:pPr>
            <a:r>
              <a:rPr lang="en-US" altLang="ja-JP" dirty="0"/>
              <a:t>3.</a:t>
            </a:r>
            <a:r>
              <a:rPr lang="ja-JP" altLang="en-US" dirty="0"/>
              <a:t>抽出した線の両端の座標、緑の部分を読み取り各線の長さを求めます。（</a:t>
            </a:r>
            <a:r>
              <a:rPr lang="en-US" altLang="ja-JP" b="0" i="0" dirty="0">
                <a:solidFill>
                  <a:srgbClr val="202124"/>
                </a:solidFill>
                <a:effectLst/>
                <a:latin typeface="Google Sans"/>
              </a:rPr>
              <a:t>NumPy</a:t>
            </a:r>
            <a:r>
              <a:rPr lang="ja-JP" altLang="en-US" dirty="0"/>
              <a:t>）</a:t>
            </a:r>
            <a:endParaRPr lang="en-US" altLang="ja-JP" dirty="0"/>
          </a:p>
          <a:p>
            <a:pPr marL="0" indent="0">
              <a:buNone/>
            </a:pPr>
            <a:endParaRPr lang="en-US" altLang="ja-JP" dirty="0"/>
          </a:p>
          <a:p>
            <a:pPr marL="0" indent="0">
              <a:buNone/>
            </a:pPr>
            <a:endParaRPr kumimoji="1" lang="ja-JP" altLang="en-US" dirty="0"/>
          </a:p>
        </p:txBody>
      </p:sp>
    </p:spTree>
    <p:extLst>
      <p:ext uri="{BB962C8B-B14F-4D97-AF65-F5344CB8AC3E}">
        <p14:creationId xmlns:p14="http://schemas.microsoft.com/office/powerpoint/2010/main" val="4031205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C00E00-661B-A297-4B09-8C1D0F8A1785}"/>
              </a:ext>
            </a:extLst>
          </p:cNvPr>
          <p:cNvSpPr>
            <a:spLocks noGrp="1"/>
          </p:cNvSpPr>
          <p:nvPr>
            <p:ph type="title"/>
          </p:nvPr>
        </p:nvSpPr>
        <p:spPr>
          <a:xfrm>
            <a:off x="414686" y="609600"/>
            <a:ext cx="9478343" cy="1320800"/>
          </a:xfrm>
        </p:spPr>
        <p:txBody>
          <a:bodyPr/>
          <a:lstStyle/>
          <a:p>
            <a:r>
              <a:rPr kumimoji="1" lang="en-US" altLang="ja-JP" dirty="0"/>
              <a:t>OpenCV</a:t>
            </a:r>
            <a:r>
              <a:rPr kumimoji="1" lang="ja-JP" altLang="en-US" dirty="0"/>
              <a:t>を用い、画像から特定色を取り出す</a:t>
            </a:r>
          </a:p>
        </p:txBody>
      </p:sp>
      <p:pic>
        <p:nvPicPr>
          <p:cNvPr id="6" name="コンテンツ プレースホルダー 5" descr="ダイアグラム&#10;&#10;自動的に生成された説明">
            <a:extLst>
              <a:ext uri="{FF2B5EF4-FFF2-40B4-BE49-F238E27FC236}">
                <a16:creationId xmlns:a16="http://schemas.microsoft.com/office/drawing/2014/main" id="{D1A7A111-AB2A-384B-A5AB-58E01E6675D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77863" y="2630911"/>
            <a:ext cx="4183062" cy="2940791"/>
          </a:xfrm>
        </p:spPr>
      </p:pic>
      <p:pic>
        <p:nvPicPr>
          <p:cNvPr id="8" name="コンテンツ プレースホルダー 7" descr="グラフィカル ユーザー インターフェイス が含まれている画像&#10;&#10;自動的に生成された説明">
            <a:extLst>
              <a:ext uri="{FF2B5EF4-FFF2-40B4-BE49-F238E27FC236}">
                <a16:creationId xmlns:a16="http://schemas.microsoft.com/office/drawing/2014/main" id="{37AD772A-69DF-8C1A-F162-1EDF97DFCCD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145066" y="1441804"/>
            <a:ext cx="3626397" cy="2539106"/>
          </a:xfrm>
        </p:spPr>
      </p:pic>
      <p:pic>
        <p:nvPicPr>
          <p:cNvPr id="10" name="図 9" descr="暗い部屋に光っている&#10;&#10;自動的に生成された説明">
            <a:extLst>
              <a:ext uri="{FF2B5EF4-FFF2-40B4-BE49-F238E27FC236}">
                <a16:creationId xmlns:a16="http://schemas.microsoft.com/office/drawing/2014/main" id="{7661E5D5-BFD9-3997-E601-A59E3B3581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5067" y="4201901"/>
            <a:ext cx="3626396" cy="2551676"/>
          </a:xfrm>
          <a:prstGeom prst="rect">
            <a:avLst/>
          </a:prstGeom>
        </p:spPr>
      </p:pic>
      <p:pic>
        <p:nvPicPr>
          <p:cNvPr id="12" name="図 11" descr="図形, 四角形&#10;&#10;自動的に生成された説明">
            <a:extLst>
              <a:ext uri="{FF2B5EF4-FFF2-40B4-BE49-F238E27FC236}">
                <a16:creationId xmlns:a16="http://schemas.microsoft.com/office/drawing/2014/main" id="{BE77F600-F0DE-C6EE-B49A-2E15858A8E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0278986">
            <a:off x="4983469" y="2942700"/>
            <a:ext cx="2225062" cy="972599"/>
          </a:xfrm>
          <a:prstGeom prst="rect">
            <a:avLst/>
          </a:prstGeom>
        </p:spPr>
      </p:pic>
      <p:pic>
        <p:nvPicPr>
          <p:cNvPr id="13" name="図 12" descr="図形, 四角形&#10;&#10;自動的に生成された説明">
            <a:extLst>
              <a:ext uri="{FF2B5EF4-FFF2-40B4-BE49-F238E27FC236}">
                <a16:creationId xmlns:a16="http://schemas.microsoft.com/office/drawing/2014/main" id="{A8E42685-425A-698A-FBDA-CECE10B839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546450">
            <a:off x="4962095" y="4195121"/>
            <a:ext cx="2225062" cy="972599"/>
          </a:xfrm>
          <a:prstGeom prst="rect">
            <a:avLst/>
          </a:prstGeom>
        </p:spPr>
      </p:pic>
    </p:spTree>
    <p:extLst>
      <p:ext uri="{BB962C8B-B14F-4D97-AF65-F5344CB8AC3E}">
        <p14:creationId xmlns:p14="http://schemas.microsoft.com/office/powerpoint/2010/main" val="487324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29DE78-16FC-A018-B561-09920B8660AE}"/>
              </a:ext>
            </a:extLst>
          </p:cNvPr>
          <p:cNvSpPr>
            <a:spLocks noGrp="1"/>
          </p:cNvSpPr>
          <p:nvPr>
            <p:ph type="title"/>
          </p:nvPr>
        </p:nvSpPr>
        <p:spPr/>
        <p:txBody>
          <a:bodyPr/>
          <a:lstStyle/>
          <a:p>
            <a:r>
              <a:rPr lang="ja-JP" altLang="en-US" dirty="0"/>
              <a:t>線</a:t>
            </a:r>
            <a:r>
              <a:rPr kumimoji="1" lang="ja-JP" altLang="en-US" dirty="0"/>
              <a:t>の長さを求める</a:t>
            </a:r>
          </a:p>
        </p:txBody>
      </p:sp>
      <p:pic>
        <p:nvPicPr>
          <p:cNvPr id="6" name="コンテンツ プレースホルダー 5" descr="テレビゲームの画面&#10;&#10;低い精度で自動的に生成された説明">
            <a:extLst>
              <a:ext uri="{FF2B5EF4-FFF2-40B4-BE49-F238E27FC236}">
                <a16:creationId xmlns:a16="http://schemas.microsoft.com/office/drawing/2014/main" id="{CF899AE0-E842-4AEB-7A21-A334D61F3DD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77863" y="2862074"/>
            <a:ext cx="4183062" cy="2478464"/>
          </a:xfrm>
        </p:spPr>
      </p:pic>
      <p:sp>
        <p:nvSpPr>
          <p:cNvPr id="4" name="コンテンツ プレースホルダー 3">
            <a:extLst>
              <a:ext uri="{FF2B5EF4-FFF2-40B4-BE49-F238E27FC236}">
                <a16:creationId xmlns:a16="http://schemas.microsoft.com/office/drawing/2014/main" id="{0A6AEB1D-B60D-B061-C5F6-9168DF96D380}"/>
              </a:ext>
            </a:extLst>
          </p:cNvPr>
          <p:cNvSpPr>
            <a:spLocks noGrp="1"/>
          </p:cNvSpPr>
          <p:nvPr>
            <p:ph sz="half" idx="2"/>
          </p:nvPr>
        </p:nvSpPr>
        <p:spPr/>
        <p:txBody>
          <a:bodyPr/>
          <a:lstStyle/>
          <a:p>
            <a:pPr marL="0" indent="0">
              <a:buNone/>
            </a:pPr>
            <a:r>
              <a:rPr kumimoji="1" lang="ja-JP" altLang="en-US" dirty="0"/>
              <a:t>両端にある緑の点がこの画像から読み取った線の端となります。</a:t>
            </a:r>
            <a:endParaRPr kumimoji="1" lang="en-US" altLang="ja-JP" dirty="0"/>
          </a:p>
          <a:p>
            <a:pPr marL="0" indent="0">
              <a:buNone/>
            </a:pPr>
            <a:r>
              <a:rPr lang="ja-JP" altLang="en-US" dirty="0"/>
              <a:t>この線の座標から長さを求めていきます。</a:t>
            </a:r>
            <a:endParaRPr lang="en-US" altLang="ja-JP" dirty="0"/>
          </a:p>
          <a:p>
            <a:pPr marL="0" indent="0">
              <a:buNone/>
            </a:pPr>
            <a:endParaRPr kumimoji="1" lang="ja-JP" altLang="en-US" dirty="0"/>
          </a:p>
        </p:txBody>
      </p:sp>
    </p:spTree>
    <p:extLst>
      <p:ext uri="{BB962C8B-B14F-4D97-AF65-F5344CB8AC3E}">
        <p14:creationId xmlns:p14="http://schemas.microsoft.com/office/powerpoint/2010/main" val="811629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1A1B85-BB99-A620-59A8-F46CF6A62468}"/>
              </a:ext>
            </a:extLst>
          </p:cNvPr>
          <p:cNvSpPr>
            <a:spLocks noGrp="1"/>
          </p:cNvSpPr>
          <p:nvPr>
            <p:ph type="title"/>
          </p:nvPr>
        </p:nvSpPr>
        <p:spPr/>
        <p:txBody>
          <a:bodyPr/>
          <a:lstStyle/>
          <a:p>
            <a:r>
              <a:rPr lang="ja-JP" altLang="en-US" dirty="0"/>
              <a:t>線</a:t>
            </a:r>
            <a:r>
              <a:rPr kumimoji="1" lang="ja-JP" altLang="en-US" dirty="0"/>
              <a:t>の長さを求める</a:t>
            </a:r>
          </a:p>
        </p:txBody>
      </p:sp>
      <p:sp>
        <p:nvSpPr>
          <p:cNvPr id="3" name="コンテンツ プレースホルダー 2">
            <a:extLst>
              <a:ext uri="{FF2B5EF4-FFF2-40B4-BE49-F238E27FC236}">
                <a16:creationId xmlns:a16="http://schemas.microsoft.com/office/drawing/2014/main" id="{A3FFBC80-06DA-4AA6-20D7-DCA58B3E4444}"/>
              </a:ext>
            </a:extLst>
          </p:cNvPr>
          <p:cNvSpPr>
            <a:spLocks noGrp="1"/>
          </p:cNvSpPr>
          <p:nvPr>
            <p:ph sz="half" idx="1"/>
          </p:nvPr>
        </p:nvSpPr>
        <p:spPr>
          <a:xfrm>
            <a:off x="677334" y="2160589"/>
            <a:ext cx="8596668" cy="3880772"/>
          </a:xfrm>
        </p:spPr>
        <p:txBody>
          <a:bodyPr/>
          <a:lstStyle/>
          <a:p>
            <a:pPr marL="0" indent="0">
              <a:buNone/>
            </a:pPr>
            <a:r>
              <a:rPr kumimoji="1" lang="ja-JP" altLang="en-US" dirty="0"/>
              <a:t>Ｘ軸の長さを求める時、座標が、（</a:t>
            </a:r>
            <a:r>
              <a:rPr kumimoji="1" lang="en-US" altLang="ja-JP" dirty="0"/>
              <a:t>1</a:t>
            </a:r>
            <a:r>
              <a:rPr lang="en-US" altLang="ja-JP" dirty="0"/>
              <a:t>,</a:t>
            </a:r>
            <a:r>
              <a:rPr kumimoji="1" lang="en-US" altLang="ja-JP" dirty="0"/>
              <a:t>10</a:t>
            </a:r>
            <a:r>
              <a:rPr kumimoji="1" lang="ja-JP" altLang="en-US" dirty="0"/>
              <a:t>）（</a:t>
            </a:r>
            <a:r>
              <a:rPr kumimoji="1" lang="en-US" altLang="ja-JP" dirty="0"/>
              <a:t>5</a:t>
            </a:r>
            <a:r>
              <a:rPr lang="en-US" altLang="ja-JP" dirty="0"/>
              <a:t>,</a:t>
            </a:r>
            <a:r>
              <a:rPr kumimoji="1" lang="en-US" altLang="ja-JP" dirty="0"/>
              <a:t>15</a:t>
            </a:r>
            <a:r>
              <a:rPr kumimoji="1" lang="ja-JP" altLang="en-US" dirty="0"/>
              <a:t>）（</a:t>
            </a:r>
            <a:r>
              <a:rPr kumimoji="1" lang="en-US" altLang="ja-JP" dirty="0"/>
              <a:t>1</a:t>
            </a:r>
            <a:r>
              <a:rPr lang="en-US" altLang="ja-JP" dirty="0"/>
              <a:t>,20</a:t>
            </a:r>
            <a:r>
              <a:rPr kumimoji="1" lang="ja-JP" altLang="en-US" dirty="0"/>
              <a:t>）（</a:t>
            </a:r>
            <a:r>
              <a:rPr kumimoji="1" lang="en-US" altLang="ja-JP" dirty="0"/>
              <a:t>8,10</a:t>
            </a:r>
            <a:r>
              <a:rPr kumimoji="1" lang="ja-JP" altLang="en-US" dirty="0"/>
              <a:t>）とあった場合、</a:t>
            </a:r>
            <a:r>
              <a:rPr lang="ja-JP" altLang="en-US" dirty="0"/>
              <a:t>Ｙ軸が同じとなり正しい組み合わせとなるのは、</a:t>
            </a:r>
            <a:r>
              <a:rPr kumimoji="1" lang="ja-JP" altLang="en-US" dirty="0"/>
              <a:t> （</a:t>
            </a:r>
            <a:r>
              <a:rPr kumimoji="1" lang="en-US" altLang="ja-JP" dirty="0"/>
              <a:t>1</a:t>
            </a:r>
            <a:r>
              <a:rPr lang="en-US" altLang="ja-JP" dirty="0"/>
              <a:t>,</a:t>
            </a:r>
            <a:r>
              <a:rPr kumimoji="1" lang="en-US" altLang="ja-JP" dirty="0"/>
              <a:t>10</a:t>
            </a:r>
            <a:r>
              <a:rPr kumimoji="1" lang="ja-JP" altLang="en-US" dirty="0"/>
              <a:t>）（</a:t>
            </a:r>
            <a:r>
              <a:rPr lang="en-US" altLang="ja-JP" dirty="0"/>
              <a:t>8,10</a:t>
            </a:r>
            <a:r>
              <a:rPr kumimoji="1" lang="ja-JP" altLang="en-US" dirty="0"/>
              <a:t>）になります。</a:t>
            </a:r>
            <a:endParaRPr kumimoji="1" lang="en-US" altLang="ja-JP" dirty="0"/>
          </a:p>
          <a:p>
            <a:pPr marL="0" indent="0">
              <a:buNone/>
            </a:pPr>
            <a:r>
              <a:rPr lang="ja-JP" altLang="en-US" dirty="0"/>
              <a:t>仮に</a:t>
            </a:r>
            <a:r>
              <a:rPr kumimoji="1" lang="ja-JP" altLang="en-US" dirty="0"/>
              <a:t>（</a:t>
            </a:r>
            <a:r>
              <a:rPr kumimoji="1" lang="en-US" altLang="ja-JP" dirty="0"/>
              <a:t>1</a:t>
            </a:r>
            <a:r>
              <a:rPr lang="en-US" altLang="ja-JP" dirty="0"/>
              <a:t>,</a:t>
            </a:r>
            <a:r>
              <a:rPr kumimoji="1" lang="en-US" altLang="ja-JP" dirty="0"/>
              <a:t>10</a:t>
            </a:r>
            <a:r>
              <a:rPr kumimoji="1" lang="ja-JP" altLang="en-US" dirty="0"/>
              <a:t>）（</a:t>
            </a:r>
            <a:r>
              <a:rPr kumimoji="1" lang="en-US" altLang="ja-JP" dirty="0"/>
              <a:t>5</a:t>
            </a:r>
            <a:r>
              <a:rPr lang="en-US" altLang="ja-JP" dirty="0"/>
              <a:t>,</a:t>
            </a:r>
            <a:r>
              <a:rPr kumimoji="1" lang="en-US" altLang="ja-JP" dirty="0"/>
              <a:t>15</a:t>
            </a:r>
            <a:r>
              <a:rPr kumimoji="1" lang="ja-JP" altLang="en-US" dirty="0"/>
              <a:t>）の組み合わせで長さを出してしまった場合、存在しない斜めの線ということになってしまうので、ｘ軸の座標を比較することで、ｘ軸方面に伸びている線なのかを判定しています。</a:t>
            </a:r>
          </a:p>
        </p:txBody>
      </p:sp>
      <p:pic>
        <p:nvPicPr>
          <p:cNvPr id="6" name="図 5" descr="テレビゲームの画面&#10;&#10;低い精度で自動的に生成された説明">
            <a:extLst>
              <a:ext uri="{FF2B5EF4-FFF2-40B4-BE49-F238E27FC236}">
                <a16:creationId xmlns:a16="http://schemas.microsoft.com/office/drawing/2014/main" id="{D5F73A38-891A-D0EE-F70B-4F92A82B31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5455" y="3967993"/>
            <a:ext cx="4877649" cy="2890007"/>
          </a:xfrm>
          <a:prstGeom prst="rect">
            <a:avLst/>
          </a:prstGeom>
        </p:spPr>
      </p:pic>
    </p:spTree>
    <p:extLst>
      <p:ext uri="{BB962C8B-B14F-4D97-AF65-F5344CB8AC3E}">
        <p14:creationId xmlns:p14="http://schemas.microsoft.com/office/powerpoint/2010/main" val="1969967985"/>
      </p:ext>
    </p:extLst>
  </p:cSld>
  <p:clrMapOvr>
    <a:masterClrMapping/>
  </p:clrMapOvr>
</p:sld>
</file>

<file path=ppt/theme/theme1.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32</TotalTime>
  <Words>460</Words>
  <Application>Microsoft Office PowerPoint</Application>
  <PresentationFormat>ワイド画面</PresentationFormat>
  <Paragraphs>38</Paragraphs>
  <Slides>10</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10</vt:i4>
      </vt:variant>
    </vt:vector>
  </HeadingPairs>
  <TitlesOfParts>
    <vt:vector size="17" baseType="lpstr">
      <vt:lpstr>Google Sans</vt:lpstr>
      <vt:lpstr>Söhne</vt:lpstr>
      <vt:lpstr>游ゴシック</vt:lpstr>
      <vt:lpstr>Arial</vt:lpstr>
      <vt:lpstr>Trebuchet MS</vt:lpstr>
      <vt:lpstr>Wingdings 3</vt:lpstr>
      <vt:lpstr>ファセット</vt:lpstr>
      <vt:lpstr>枠拾いくん</vt:lpstr>
      <vt:lpstr>作品での求めたいもの</vt:lpstr>
      <vt:lpstr>枠とは</vt:lpstr>
      <vt:lpstr>枠とは</vt:lpstr>
      <vt:lpstr>枠とは</vt:lpstr>
      <vt:lpstr>プログラムの流れ</vt:lpstr>
      <vt:lpstr>OpenCVを用い、画像から特定色を取り出す</vt:lpstr>
      <vt:lpstr>線の長さを求める</vt:lpstr>
      <vt:lpstr>線の長さを求める</vt:lpstr>
      <vt:lpstr>その他 追記事項</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東京IT036</dc:title>
  <dc:creator>THS20 会田悠人</dc:creator>
  <cp:lastModifiedBy>THS20 会田悠人</cp:lastModifiedBy>
  <cp:revision>3</cp:revision>
  <dcterms:created xsi:type="dcterms:W3CDTF">2023-02-19T14:58:06Z</dcterms:created>
  <dcterms:modified xsi:type="dcterms:W3CDTF">2023-03-14T00:34:58Z</dcterms:modified>
</cp:coreProperties>
</file>