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4DC"/>
    <a:srgbClr val="F1F5F9"/>
    <a:srgbClr val="1E40AF"/>
    <a:srgbClr val="006600"/>
    <a:srgbClr val="262626"/>
    <a:srgbClr val="DB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08" y="306"/>
      </p:cViewPr>
      <p:guideLst>
        <p:guide orient="horz" pos="2183"/>
        <p:guide pos="2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8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41E61-276B-48DC-8584-E69ECA4D8C5B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3EB79-6C94-4A7D-B18E-9C9A3FFE8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1093FA-B737-4C12-AB4F-59C722A26AF8}"/>
              </a:ext>
            </a:extLst>
          </p:cNvPr>
          <p:cNvSpPr/>
          <p:nvPr/>
        </p:nvSpPr>
        <p:spPr>
          <a:xfrm>
            <a:off x="2439271" y="1442246"/>
            <a:ext cx="1487184" cy="25505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2057-FE16-A6C7-E66C-96DB14029086}"/>
              </a:ext>
            </a:extLst>
          </p:cNvPr>
          <p:cNvSpPr txBox="1"/>
          <p:nvPr/>
        </p:nvSpPr>
        <p:spPr>
          <a:xfrm>
            <a:off x="2838665" y="1853141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/>
              <a:t>vLLM</a:t>
            </a:r>
            <a:r>
              <a:rPr lang="en-US" altLang="ko-KR" sz="1200" dirty="0"/>
              <a:t>-Based</a:t>
            </a:r>
          </a:p>
          <a:p>
            <a:pPr algn="ctr"/>
            <a:r>
              <a:rPr lang="en-US" altLang="ko-KR" sz="1200" dirty="0"/>
              <a:t>Ordering</a:t>
            </a:r>
            <a:endParaRPr lang="ko-KR" altLang="en-US" sz="1200" dirty="0"/>
          </a:p>
        </p:txBody>
      </p:sp>
      <p:pic>
        <p:nvPicPr>
          <p:cNvPr id="7" name="그림 6" descr="클립아트, 그래픽, 창의성, 일러스트레이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086C21-6944-B990-93BA-6438728B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37" y="1957015"/>
            <a:ext cx="276999" cy="276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07FFC-57D5-C38B-4C57-857805AAA1CB}"/>
              </a:ext>
            </a:extLst>
          </p:cNvPr>
          <p:cNvSpPr txBox="1"/>
          <p:nvPr/>
        </p:nvSpPr>
        <p:spPr>
          <a:xfrm>
            <a:off x="958445" y="2582614"/>
            <a:ext cx="621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Tmp_3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AF706-4C06-A452-6362-5CEF20DFA58F}"/>
              </a:ext>
            </a:extLst>
          </p:cNvPr>
          <p:cNvSpPr txBox="1"/>
          <p:nvPr/>
        </p:nvSpPr>
        <p:spPr>
          <a:xfrm>
            <a:off x="2498853" y="2475615"/>
            <a:ext cx="1368019" cy="536317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1200" b="1" dirty="0"/>
              <a:t>Human-Readable</a:t>
            </a:r>
          </a:p>
          <a:p>
            <a:pPr algn="ctr"/>
            <a:r>
              <a:rPr lang="ko-KR" altLang="en-US" sz="1200" dirty="0"/>
              <a:t>읽기 규칙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A4F67-A0F9-F6EA-8177-DDD7033D4B0D}"/>
              </a:ext>
            </a:extLst>
          </p:cNvPr>
          <p:cNvSpPr txBox="1"/>
          <p:nvPr/>
        </p:nvSpPr>
        <p:spPr>
          <a:xfrm>
            <a:off x="2499613" y="3204694"/>
            <a:ext cx="1368019" cy="595350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LLM 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실패 시</a:t>
            </a:r>
            <a:endParaRPr lang="en-US" altLang="ko-KR" sz="11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100" i="1" dirty="0">
                <a:solidFill>
                  <a:srgbClr val="FFC000"/>
                </a:solidFill>
                <a:latin typeface="+mn-ea"/>
              </a:rPr>
              <a:t>좌표 기반 정렬</a:t>
            </a:r>
            <a:endParaRPr lang="en-US" altLang="ko-KR" sz="1100" i="1" dirty="0">
              <a:solidFill>
                <a:srgbClr val="FFC000"/>
              </a:solidFill>
              <a:latin typeface="+mn-ea"/>
            </a:endParaRPr>
          </a:p>
          <a:p>
            <a:pPr algn="ctr"/>
            <a:r>
              <a:rPr lang="en-US" altLang="ko-KR" sz="1100" i="1" dirty="0">
                <a:solidFill>
                  <a:srgbClr val="FFC000"/>
                </a:solidFill>
                <a:latin typeface="+mn-ea"/>
              </a:rPr>
              <a:t>Y-X </a:t>
            </a:r>
            <a:r>
              <a:rPr lang="ko-KR" altLang="en-US" sz="1100" i="1" dirty="0">
                <a:solidFill>
                  <a:srgbClr val="FFC000"/>
                </a:solidFill>
                <a:latin typeface="+mn-ea"/>
              </a:rPr>
              <a:t>정렬 </a:t>
            </a:r>
            <a:r>
              <a:rPr lang="en-US" altLang="ko-KR" sz="1100" i="1" dirty="0">
                <a:solidFill>
                  <a:srgbClr val="FFC000"/>
                </a:solidFill>
                <a:latin typeface="+mn-ea"/>
              </a:rPr>
              <a:t>By</a:t>
            </a:r>
            <a:r>
              <a:rPr lang="ko-KR" altLang="en-US" sz="1100" i="1" dirty="0">
                <a:solidFill>
                  <a:srgbClr val="FFC000"/>
                </a:solidFill>
                <a:latin typeface="+mn-ea"/>
              </a:rPr>
              <a:t> </a:t>
            </a:r>
            <a:r>
              <a:rPr lang="en-US" altLang="ko-KR" sz="1100" i="1" dirty="0">
                <a:solidFill>
                  <a:srgbClr val="FFC000"/>
                </a:solidFill>
                <a:latin typeface="+mn-ea"/>
              </a:rPr>
              <a:t>Page</a:t>
            </a:r>
            <a:endParaRPr lang="ko-KR" altLang="en-US" sz="1100" i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5E954-B578-287F-540A-FBE9F36D4FE4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5.1 Assembly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AC762-3263-56F6-95C5-9D7744E46E11}"/>
              </a:ext>
            </a:extLst>
          </p:cNvPr>
          <p:cNvSpPr txBox="1"/>
          <p:nvPr/>
        </p:nvSpPr>
        <p:spPr>
          <a:xfrm>
            <a:off x="2838665" y="1495737"/>
            <a:ext cx="611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5-step</a:t>
            </a:r>
            <a:endParaRPr lang="ko-KR" altLang="en-US" sz="1200" dirty="0"/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E0416C6E-B50B-D3D4-F01E-DA52112276CE}"/>
              </a:ext>
            </a:extLst>
          </p:cNvPr>
          <p:cNvSpPr/>
          <p:nvPr/>
        </p:nvSpPr>
        <p:spPr>
          <a:xfrm rot="15927295" flipH="1">
            <a:off x="2305750" y="3034802"/>
            <a:ext cx="525959" cy="264100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E2B-179E-731E-F910-A3B6EF89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7ADBC0-8B6D-3A31-C5EB-D306F92D081A}"/>
              </a:ext>
            </a:extLst>
          </p:cNvPr>
          <p:cNvSpPr/>
          <p:nvPr/>
        </p:nvSpPr>
        <p:spPr>
          <a:xfrm>
            <a:off x="232900" y="2953409"/>
            <a:ext cx="8695343" cy="3726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E87A1DE-C58D-DBED-9E76-D90727BD0A3C}"/>
              </a:ext>
            </a:extLst>
          </p:cNvPr>
          <p:cNvSpPr/>
          <p:nvPr/>
        </p:nvSpPr>
        <p:spPr>
          <a:xfrm>
            <a:off x="232900" y="1159873"/>
            <a:ext cx="8695343" cy="1270891"/>
          </a:xfrm>
          <a:custGeom>
            <a:avLst/>
            <a:gdLst>
              <a:gd name="connsiteX0" fmla="*/ 8324930 w 8382000"/>
              <a:gd name="connsiteY0" fmla="*/ 180 h 762000"/>
              <a:gd name="connsiteX1" fmla="*/ 8382080 w 8382000"/>
              <a:gd name="connsiteY1" fmla="*/ 180 h 762000"/>
              <a:gd name="connsiteX2" fmla="*/ 8382080 w 8382000"/>
              <a:gd name="connsiteY2" fmla="*/ 762180 h 762000"/>
              <a:gd name="connsiteX3" fmla="*/ 8324930 w 8382000"/>
              <a:gd name="connsiteY3" fmla="*/ 762180 h 762000"/>
              <a:gd name="connsiteX4" fmla="*/ 57230 w 8382000"/>
              <a:gd name="connsiteY4" fmla="*/ 762180 h 762000"/>
              <a:gd name="connsiteX5" fmla="*/ 80 w 8382000"/>
              <a:gd name="connsiteY5" fmla="*/ 762180 h 762000"/>
              <a:gd name="connsiteX6" fmla="*/ 80 w 8382000"/>
              <a:gd name="connsiteY6" fmla="*/ 180 h 762000"/>
              <a:gd name="connsiteX7" fmla="*/ 57230 w 8382000"/>
              <a:gd name="connsiteY7" fmla="*/ 18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0" h="762000">
                <a:moveTo>
                  <a:pt x="8324930" y="180"/>
                </a:moveTo>
                <a:cubicBezTo>
                  <a:pt x="8356493" y="180"/>
                  <a:pt x="8382080" y="180"/>
                  <a:pt x="8382080" y="180"/>
                </a:cubicBezTo>
                <a:lnTo>
                  <a:pt x="8382080" y="762180"/>
                </a:lnTo>
                <a:cubicBezTo>
                  <a:pt x="8382080" y="762180"/>
                  <a:pt x="8356493" y="762180"/>
                  <a:pt x="8324930" y="762180"/>
                </a:cubicBezTo>
                <a:lnTo>
                  <a:pt x="57230" y="762180"/>
                </a:lnTo>
                <a:cubicBezTo>
                  <a:pt x="25667" y="762180"/>
                  <a:pt x="80" y="762180"/>
                  <a:pt x="80" y="762180"/>
                </a:cubicBezTo>
                <a:lnTo>
                  <a:pt x="80" y="180"/>
                </a:lnTo>
                <a:cubicBezTo>
                  <a:pt x="80" y="180"/>
                  <a:pt x="25667" y="180"/>
                  <a:pt x="57230" y="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B789FE-177E-96D2-3E97-72C8E03068E2}"/>
              </a:ext>
            </a:extLst>
          </p:cNvPr>
          <p:cNvSpPr txBox="1"/>
          <p:nvPr/>
        </p:nvSpPr>
        <p:spPr>
          <a:xfrm>
            <a:off x="222846" y="852069"/>
            <a:ext cx="3456267" cy="34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 err="1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Multi-modal</a:t>
            </a:r>
            <a:r>
              <a:rPr lang="ko-KR" altLang="en-US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400" b="1" dirty="0" err="1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Intelligence</a:t>
            </a:r>
            <a:r>
              <a:rPr lang="ko-KR" altLang="en-US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4-Steps Flow</a:t>
            </a:r>
            <a:endParaRPr lang="ko-KR" altLang="en-US" sz="1400" b="1" dirty="0">
              <a:ln/>
              <a:solidFill>
                <a:schemeClr val="bg1"/>
              </a:solidFill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4AC32-DDD8-2905-1D14-7723549ECE2B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5.2 Entity Extraction</a:t>
            </a: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74C8D4D0-B996-3F6A-A287-B84929609033}"/>
              </a:ext>
            </a:extLst>
          </p:cNvPr>
          <p:cNvSpPr/>
          <p:nvPr/>
        </p:nvSpPr>
        <p:spPr>
          <a:xfrm rot="10800000">
            <a:off x="2157795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D8675-AE07-9133-277D-450BEFF6142D}"/>
              </a:ext>
            </a:extLst>
          </p:cNvPr>
          <p:cNvSpPr txBox="1"/>
          <p:nvPr/>
        </p:nvSpPr>
        <p:spPr>
          <a:xfrm>
            <a:off x="222846" y="2646942"/>
            <a:ext cx="1296619" cy="306467"/>
          </a:xfrm>
          <a:prstGeom prst="round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Stack</a:t>
            </a:r>
            <a:endParaRPr lang="ko-KR" altLang="en-US" sz="1200" b="1" dirty="0">
              <a:ln/>
              <a:solidFill>
                <a:srgbClr val="FFFF00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3A8B443-4923-70FF-2737-67E5D92CE112}"/>
              </a:ext>
            </a:extLst>
          </p:cNvPr>
          <p:cNvSpPr/>
          <p:nvPr/>
        </p:nvSpPr>
        <p:spPr>
          <a:xfrm>
            <a:off x="305276" y="3291332"/>
            <a:ext cx="4886592" cy="3333809"/>
          </a:xfrm>
          <a:custGeom>
            <a:avLst/>
            <a:gdLst>
              <a:gd name="connsiteX0" fmla="*/ 5321380 w 5397500"/>
              <a:gd name="connsiteY0" fmla="*/ 460 h 2667000"/>
              <a:gd name="connsiteX1" fmla="*/ 5397580 w 5397500"/>
              <a:gd name="connsiteY1" fmla="*/ 460 h 2667000"/>
              <a:gd name="connsiteX2" fmla="*/ 5397580 w 5397500"/>
              <a:gd name="connsiteY2" fmla="*/ 2667460 h 2667000"/>
              <a:gd name="connsiteX3" fmla="*/ 5321380 w 5397500"/>
              <a:gd name="connsiteY3" fmla="*/ 2667460 h 2667000"/>
              <a:gd name="connsiteX4" fmla="*/ 76280 w 5397500"/>
              <a:gd name="connsiteY4" fmla="*/ 2667460 h 2667000"/>
              <a:gd name="connsiteX5" fmla="*/ 80 w 5397500"/>
              <a:gd name="connsiteY5" fmla="*/ 2667460 h 2667000"/>
              <a:gd name="connsiteX6" fmla="*/ 80 w 5397500"/>
              <a:gd name="connsiteY6" fmla="*/ 460 h 2667000"/>
              <a:gd name="connsiteX7" fmla="*/ 76280 w 5397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26670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2667460"/>
                </a:lnTo>
                <a:cubicBezTo>
                  <a:pt x="5397580" y="2667460"/>
                  <a:pt x="5363465" y="2667460"/>
                  <a:pt x="5321380" y="2667460"/>
                </a:cubicBezTo>
                <a:lnTo>
                  <a:pt x="76280" y="2667460"/>
                </a:lnTo>
                <a:cubicBezTo>
                  <a:pt x="34196" y="2667460"/>
                  <a:pt x="80" y="2667460"/>
                  <a:pt x="80" y="26674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585BB53-32FF-8736-C212-CD530EDB66F9}"/>
              </a:ext>
            </a:extLst>
          </p:cNvPr>
          <p:cNvSpPr/>
          <p:nvPr/>
        </p:nvSpPr>
        <p:spPr>
          <a:xfrm>
            <a:off x="305276" y="3075092"/>
            <a:ext cx="4886592" cy="439430"/>
          </a:xfrm>
          <a:custGeom>
            <a:avLst/>
            <a:gdLst>
              <a:gd name="connsiteX0" fmla="*/ 5321380 w 5397500"/>
              <a:gd name="connsiteY0" fmla="*/ 460 h 317500"/>
              <a:gd name="connsiteX1" fmla="*/ 5397580 w 5397500"/>
              <a:gd name="connsiteY1" fmla="*/ 460 h 317500"/>
              <a:gd name="connsiteX2" fmla="*/ 5397580 w 5397500"/>
              <a:gd name="connsiteY2" fmla="*/ 317960 h 317500"/>
              <a:gd name="connsiteX3" fmla="*/ 5321380 w 5397500"/>
              <a:gd name="connsiteY3" fmla="*/ 317960 h 317500"/>
              <a:gd name="connsiteX4" fmla="*/ 76280 w 5397500"/>
              <a:gd name="connsiteY4" fmla="*/ 317960 h 317500"/>
              <a:gd name="connsiteX5" fmla="*/ 80 w 5397500"/>
              <a:gd name="connsiteY5" fmla="*/ 317960 h 317500"/>
              <a:gd name="connsiteX6" fmla="*/ 80 w 5397500"/>
              <a:gd name="connsiteY6" fmla="*/ 460 h 317500"/>
              <a:gd name="connsiteX7" fmla="*/ 76280 w 5397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3175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317960"/>
                </a:lnTo>
                <a:cubicBezTo>
                  <a:pt x="5397580" y="317960"/>
                  <a:pt x="5363465" y="317960"/>
                  <a:pt x="5321380" y="317960"/>
                </a:cubicBezTo>
                <a:lnTo>
                  <a:pt x="76280" y="317960"/>
                </a:lnTo>
                <a:cubicBezTo>
                  <a:pt x="34196" y="317960"/>
                  <a:pt x="80" y="317960"/>
                  <a:pt x="80" y="3179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Vision LLM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을 통한 테이블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/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이미지 분석 및 지능형 정보 추출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7819D0C-B329-AAE2-3B96-5FF525C14FC7}"/>
              </a:ext>
            </a:extLst>
          </p:cNvPr>
          <p:cNvSpPr/>
          <p:nvPr/>
        </p:nvSpPr>
        <p:spPr>
          <a:xfrm>
            <a:off x="363498" y="3587571"/>
            <a:ext cx="4554425" cy="1488825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rgbClr val="DBEAF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AC6DC9-A6B0-848A-FC46-8C6333166D97}"/>
              </a:ext>
            </a:extLst>
          </p:cNvPr>
          <p:cNvSpPr txBox="1"/>
          <p:nvPr/>
        </p:nvSpPr>
        <p:spPr>
          <a:xfrm>
            <a:off x="455101" y="3655830"/>
            <a:ext cx="313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latin typeface="+mn-ea"/>
                <a:cs typeface="Arial"/>
                <a:sym typeface="Arial"/>
                <a:rtl val="0"/>
              </a:rPr>
              <a:t>Multi-moda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l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Entity Extraction </a:t>
            </a:r>
            <a:r>
              <a:rPr lang="ko-KR" altLang="en-US" sz="1200" b="1" dirty="0">
                <a:ln/>
                <a:latin typeface="+mn-ea"/>
                <a:cs typeface="Arial"/>
                <a:sym typeface="맑은 고딕"/>
                <a:rtl val="0"/>
              </a:rPr>
              <a:t>엔진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ABFE1-196F-9759-061F-AF54CEE65AC6}"/>
              </a:ext>
            </a:extLst>
          </p:cNvPr>
          <p:cNvSpPr txBox="1"/>
          <p:nvPr/>
        </p:nvSpPr>
        <p:spPr>
          <a:xfrm>
            <a:off x="555253" y="3897932"/>
            <a:ext cx="4608954" cy="108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멀티모달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처리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100" b="1" dirty="0">
                <a:ln/>
                <a:latin typeface="+mn-ea"/>
                <a:sym typeface="맑은 고딕"/>
                <a:rtl val="0"/>
              </a:rPr>
              <a:t>이미지와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텍스트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100" b="1" dirty="0">
                <a:ln/>
                <a:latin typeface="+mn-ea"/>
                <a:cs typeface="Arial"/>
                <a:sym typeface="맑은 고딕"/>
                <a:rtl val="0"/>
              </a:rPr>
              <a:t>Context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동시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분석</a:t>
            </a:r>
            <a:endParaRPr lang="en-US" altLang="ko-KR" sz="1100" b="1" dirty="0">
              <a:ln/>
              <a:latin typeface="+mn-ea"/>
              <a:cs typeface="Arial"/>
              <a:sym typeface="맑은 고딕"/>
              <a:rtl val="0"/>
            </a:endParaRPr>
          </a:p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Surrounding Info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활용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100" dirty="0"/>
              <a:t>이미지를 이해하는 데 </a:t>
            </a:r>
            <a:r>
              <a:rPr lang="ko-KR" altLang="en-US" sz="1100" b="1" dirty="0"/>
              <a:t>주변 문맥 정보 사용</a:t>
            </a:r>
            <a:endParaRPr lang="en-US" altLang="ko-KR" sz="1100" b="1" dirty="0">
              <a:ln/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Batch Extraction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최적화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페이지 단위 </a:t>
            </a:r>
            <a:r>
              <a:rPr lang="en-US" altLang="ko-KR" sz="1100" b="1" dirty="0">
                <a:ln/>
                <a:latin typeface="+mn-ea"/>
                <a:cs typeface="Arial"/>
                <a:sym typeface="맑은 고딕"/>
                <a:rtl val="0"/>
              </a:rPr>
              <a:t>Batch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처리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로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성능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향상</a:t>
            </a:r>
            <a:endParaRPr lang="ko-KR" altLang="en-US" sz="1100" b="1" dirty="0">
              <a:ln/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Fallback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로직 구현: </a:t>
            </a:r>
            <a:r>
              <a:rPr lang="ko-KR" altLang="en-US" sz="1100" dirty="0">
                <a:ln/>
                <a:latin typeface="+mn-ea"/>
                <a:sym typeface="맑은 고딕"/>
                <a:rtl val="0"/>
              </a:rPr>
              <a:t>실패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시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배치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크기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자동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조정</a:t>
            </a:r>
            <a:endParaRPr lang="en-US" altLang="ko-KR" sz="1100" b="1" dirty="0">
              <a:ln/>
              <a:latin typeface="+mn-ea"/>
              <a:cs typeface="Arial"/>
              <a:sym typeface="맑은 고딕"/>
              <a:rtl val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XML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기반 프롬프트 엔지니어링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en-US" altLang="ko-KR" sz="1100" dirty="0">
                <a:ln/>
                <a:latin typeface="+mn-ea"/>
                <a:cs typeface="Arial"/>
                <a:sym typeface="Arial"/>
                <a:rtl val="0"/>
              </a:rPr>
              <a:t>Entity Schema 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컨트롤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14B62AD3-CB0A-15CF-8BBE-27D0A489DC4E}"/>
              </a:ext>
            </a:extLst>
          </p:cNvPr>
          <p:cNvSpPr/>
          <p:nvPr/>
        </p:nvSpPr>
        <p:spPr>
          <a:xfrm>
            <a:off x="363498" y="5173083"/>
            <a:ext cx="4554425" cy="832848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F4430C-E129-F4E2-BACE-C6C619912A0B}"/>
              </a:ext>
            </a:extLst>
          </p:cNvPr>
          <p:cNvSpPr txBox="1"/>
          <p:nvPr/>
        </p:nvSpPr>
        <p:spPr>
          <a:xfrm>
            <a:off x="455101" y="5206265"/>
            <a:ext cx="366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Table(</a:t>
            </a:r>
            <a:r>
              <a:rPr lang="ko-KR" altLang="en-US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구조화된</a:t>
            </a:r>
            <a:r>
              <a:rPr lang="ko-KR" altLang="en-US" sz="1200" b="1" dirty="0">
                <a:ln/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정보</a:t>
            </a:r>
            <a:r>
              <a:rPr lang="en-US" altLang="ko-KR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)</a:t>
            </a:r>
            <a:r>
              <a:rPr lang="ko-KR" altLang="en-US" sz="1200" b="1" dirty="0">
                <a:ln/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Entity Extraction </a:t>
            </a:r>
            <a:r>
              <a:rPr lang="ko-KR" altLang="en-US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엔진 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2EDC2D-377C-4C5F-D2FB-A332417A5C49}"/>
              </a:ext>
            </a:extLst>
          </p:cNvPr>
          <p:cNvSpPr txBox="1"/>
          <p:nvPr/>
        </p:nvSpPr>
        <p:spPr>
          <a:xfrm>
            <a:off x="555254" y="5477425"/>
            <a:ext cx="4646490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테이블에 최적화된 프롬프트 엔지니어링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: </a:t>
            </a:r>
            <a:b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</a:b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  - </a:t>
            </a:r>
            <a:r>
              <a:rPr lang="ko-KR" altLang="en-US" sz="1100" b="1" dirty="0"/>
              <a:t>구조화된 데이터</a:t>
            </a:r>
            <a:r>
              <a:rPr lang="ko-KR" altLang="en-US" sz="1100" dirty="0"/>
              <a:t> 해석에 특화</a:t>
            </a:r>
            <a:endParaRPr lang="en-US" altLang="ko-KR" sz="1100" b="1" dirty="0">
              <a:ln/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99870E4-6DD0-392D-79B3-5F6621759E1D}"/>
              </a:ext>
            </a:extLst>
          </p:cNvPr>
          <p:cNvSpPr/>
          <p:nvPr/>
        </p:nvSpPr>
        <p:spPr>
          <a:xfrm>
            <a:off x="5467061" y="3468245"/>
            <a:ext cx="3148389" cy="3156896"/>
          </a:xfrm>
          <a:custGeom>
            <a:avLst/>
            <a:gdLst>
              <a:gd name="connsiteX0" fmla="*/ 3417280 w 3492500"/>
              <a:gd name="connsiteY0" fmla="*/ 460 h 2667000"/>
              <a:gd name="connsiteX1" fmla="*/ 3493480 w 3492500"/>
              <a:gd name="connsiteY1" fmla="*/ 460 h 2667000"/>
              <a:gd name="connsiteX2" fmla="*/ 3493480 w 3492500"/>
              <a:gd name="connsiteY2" fmla="*/ 2667460 h 2667000"/>
              <a:gd name="connsiteX3" fmla="*/ 3417280 w 3492500"/>
              <a:gd name="connsiteY3" fmla="*/ 2667460 h 2667000"/>
              <a:gd name="connsiteX4" fmla="*/ 77180 w 3492500"/>
              <a:gd name="connsiteY4" fmla="*/ 2667460 h 2667000"/>
              <a:gd name="connsiteX5" fmla="*/ 980 w 3492500"/>
              <a:gd name="connsiteY5" fmla="*/ 2667460 h 2667000"/>
              <a:gd name="connsiteX6" fmla="*/ 980 w 3492500"/>
              <a:gd name="connsiteY6" fmla="*/ 460 h 2667000"/>
              <a:gd name="connsiteX7" fmla="*/ 77180 w 3492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6670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2667460"/>
                </a:lnTo>
                <a:cubicBezTo>
                  <a:pt x="3493480" y="2667460"/>
                  <a:pt x="3459364" y="2667460"/>
                  <a:pt x="3417280" y="2667460"/>
                </a:cubicBezTo>
                <a:lnTo>
                  <a:pt x="77180" y="2667460"/>
                </a:lnTo>
                <a:cubicBezTo>
                  <a:pt x="35096" y="2667460"/>
                  <a:pt x="980" y="2667460"/>
                  <a:pt x="980" y="26674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8926937-DE0D-B7E6-60F8-B42127C55AC5}"/>
              </a:ext>
            </a:extLst>
          </p:cNvPr>
          <p:cNvSpPr/>
          <p:nvPr/>
        </p:nvSpPr>
        <p:spPr>
          <a:xfrm>
            <a:off x="5467061" y="3074754"/>
            <a:ext cx="3148389" cy="439430"/>
          </a:xfrm>
          <a:custGeom>
            <a:avLst/>
            <a:gdLst>
              <a:gd name="connsiteX0" fmla="*/ 3417280 w 3492500"/>
              <a:gd name="connsiteY0" fmla="*/ 460 h 317500"/>
              <a:gd name="connsiteX1" fmla="*/ 3493480 w 3492500"/>
              <a:gd name="connsiteY1" fmla="*/ 460 h 317500"/>
              <a:gd name="connsiteX2" fmla="*/ 3493480 w 3492500"/>
              <a:gd name="connsiteY2" fmla="*/ 317960 h 317500"/>
              <a:gd name="connsiteX3" fmla="*/ 3417280 w 3492500"/>
              <a:gd name="connsiteY3" fmla="*/ 317960 h 317500"/>
              <a:gd name="connsiteX4" fmla="*/ 77180 w 3492500"/>
              <a:gd name="connsiteY4" fmla="*/ 317960 h 317500"/>
              <a:gd name="connsiteX5" fmla="*/ 980 w 3492500"/>
              <a:gd name="connsiteY5" fmla="*/ 317960 h 317500"/>
              <a:gd name="connsiteX6" fmla="*/ 980 w 3492500"/>
              <a:gd name="connsiteY6" fmla="*/ 460 h 317500"/>
              <a:gd name="connsiteX7" fmla="*/ 77180 w 3492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3175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317960"/>
                </a:lnTo>
                <a:cubicBezTo>
                  <a:pt x="3493480" y="317960"/>
                  <a:pt x="3459364" y="317960"/>
                  <a:pt x="3417280" y="317960"/>
                </a:cubicBezTo>
                <a:lnTo>
                  <a:pt x="77180" y="317960"/>
                </a:lnTo>
                <a:cubicBezTo>
                  <a:pt x="35096" y="317960"/>
                  <a:pt x="980" y="317960"/>
                  <a:pt x="980" y="3179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Entity Extraction Example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1BE3C-6FAC-1DE3-F70F-64B91C771E9D}"/>
              </a:ext>
            </a:extLst>
          </p:cNvPr>
          <p:cNvSpPr txBox="1"/>
          <p:nvPr/>
        </p:nvSpPr>
        <p:spPr>
          <a:xfrm>
            <a:off x="5671835" y="4966025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Extraction </a:t>
            </a:r>
            <a:r>
              <a:rPr lang="ko-KR" altLang="en-US" sz="1200" b="1" dirty="0">
                <a:ln/>
                <a:latin typeface="맑은 고딕"/>
                <a:ea typeface="맑은 고딕"/>
                <a:cs typeface="Arial"/>
                <a:sym typeface="맑은 고딕"/>
                <a:rtl val="0"/>
              </a:rPr>
              <a:t>예시</a:t>
            </a:r>
            <a:endParaRPr lang="ko-KR" altLang="en-US" sz="1200" b="1" dirty="0">
              <a:ln/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798909-B0D5-EE03-738F-F25D20B5D2D7}"/>
              </a:ext>
            </a:extLst>
          </p:cNvPr>
          <p:cNvSpPr txBox="1"/>
          <p:nvPr/>
        </p:nvSpPr>
        <p:spPr>
          <a:xfrm>
            <a:off x="5563743" y="5242639"/>
            <a:ext cx="3082643" cy="1323439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type : table</a:t>
            </a:r>
          </a:p>
          <a:p>
            <a:pPr algn="l"/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Id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 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: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 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13</a:t>
            </a:r>
          </a:p>
          <a:p>
            <a:pPr algn="l"/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Page : 3</a:t>
            </a:r>
          </a:p>
          <a:p>
            <a:pPr algn="l"/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title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엔진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블록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가공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정밀도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검사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결과</a:t>
            </a:r>
            <a:endParaRPr lang="en-US" altLang="ko-KR" sz="1000" dirty="0">
              <a:ln/>
              <a:solidFill>
                <a:srgbClr val="00B0F0"/>
              </a:solidFill>
              <a:latin typeface="+mn-ea"/>
              <a:cs typeface="Arial"/>
              <a:sym typeface="맑은 고딕"/>
              <a:rtl val="0"/>
            </a:endParaRPr>
          </a:p>
          <a:p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details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실린더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보어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직경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편차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±0.005mm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..</a:t>
            </a:r>
            <a:endParaRPr lang="en-US" altLang="ko-KR" sz="1000" dirty="0">
              <a:ln/>
              <a:solidFill>
                <a:srgbClr val="00B0F0"/>
              </a:solidFill>
              <a:latin typeface="+mn-ea"/>
              <a:cs typeface="Arial"/>
              <a:sym typeface="맑은 고딕"/>
              <a:rtl val="0"/>
            </a:endParaRPr>
          </a:p>
          <a:p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keywords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[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엔진블록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, </a:t>
            </a:r>
            <a:r>
              <a:rPr lang="ko-KR" altLang="en-US" sz="1000" dirty="0" err="1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실린더보어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,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가공정밀도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..]</a:t>
            </a:r>
            <a:endParaRPr lang="ko-KR" altLang="en-US" sz="1000" dirty="0">
              <a:ln/>
              <a:solidFill>
                <a:srgbClr val="00B0F0"/>
              </a:solidFill>
              <a:latin typeface="+mn-ea"/>
              <a:cs typeface="Arial"/>
              <a:sym typeface="맑은 고딕"/>
              <a:rtl val="0"/>
            </a:endParaRPr>
          </a:p>
          <a:p>
            <a:r>
              <a:rPr lang="en-US" altLang="ko-KR" sz="1000" dirty="0" err="1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hypothetical_questions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각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실린더별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가공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편차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분포는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?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불량률이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높은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가공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맑은 고딕"/>
                <a:rtl val="0"/>
              </a:rPr>
              <a:t>공정은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4B097-0D81-91A6-115C-98807852F7C4}"/>
              </a:ext>
            </a:extLst>
          </p:cNvPr>
          <p:cNvSpPr txBox="1"/>
          <p:nvPr/>
        </p:nvSpPr>
        <p:spPr>
          <a:xfrm>
            <a:off x="5563743" y="3542165"/>
            <a:ext cx="308264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/>
                <a:solidFill>
                  <a:srgbClr val="FFC000"/>
                </a:solidFill>
                <a:latin typeface="Courier New"/>
                <a:cs typeface="Courier New"/>
                <a:sym typeface="Courier New"/>
                <a:rtl val="0"/>
              </a:rPr>
              <a:t>class</a:t>
            </a:r>
            <a:r>
              <a:rPr lang="ko-KR" altLang="en-US" sz="1200" dirty="0">
                <a:ln/>
                <a:solidFill>
                  <a:srgbClr val="FFC000"/>
                </a:solidFill>
                <a:latin typeface="Courier New"/>
                <a:cs typeface="Courier New"/>
                <a:sym typeface="Courier New"/>
                <a:rtl val="0"/>
              </a:rPr>
              <a:t> </a:t>
            </a:r>
            <a:r>
              <a:rPr lang="ko-KR" altLang="en-US" sz="1200" dirty="0" err="1">
                <a:ln/>
                <a:solidFill>
                  <a:srgbClr val="FFC000"/>
                </a:solidFill>
                <a:latin typeface="Courier New"/>
                <a:cs typeface="Courier New"/>
                <a:sym typeface="Courier New"/>
                <a:rtl val="0"/>
              </a:rPr>
              <a:t>EntityStructure</a:t>
            </a:r>
            <a:r>
              <a:rPr lang="ko-KR" altLang="en-US" sz="1200" dirty="0">
                <a:ln/>
                <a:solidFill>
                  <a:srgbClr val="FFC000"/>
                </a:solidFill>
                <a:latin typeface="Courier New"/>
                <a:cs typeface="Courier New"/>
                <a:sym typeface="Courier New"/>
                <a:rtl val="0"/>
              </a:rPr>
              <a:t>:</a:t>
            </a:r>
          </a:p>
          <a:p>
            <a:pPr algn="l"/>
            <a:endParaRPr lang="en-US" altLang="ko-KR" sz="1200" dirty="0">
              <a:ln/>
              <a:solidFill>
                <a:srgbClr val="00B050"/>
              </a:solidFill>
              <a:latin typeface="Courier New"/>
              <a:cs typeface="Courier New"/>
              <a:sym typeface="Courier New"/>
              <a:rtl val="0"/>
            </a:endParaRPr>
          </a:p>
          <a:p>
            <a:pPr algn="l"/>
            <a:r>
              <a:rPr lang="ko-KR" altLang="en-US" sz="1200" dirty="0" err="1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type</a:t>
            </a:r>
            <a:r>
              <a:rPr lang="ko-KR" altLang="en-US" sz="1200" dirty="0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: </a:t>
            </a:r>
            <a:r>
              <a:rPr lang="ko-KR" altLang="en-US" sz="1200" dirty="0" err="1">
                <a:ln/>
                <a:solidFill>
                  <a:srgbClr val="00B0F0"/>
                </a:solidFill>
                <a:latin typeface="Courier New"/>
                <a:cs typeface="Courier New"/>
                <a:sym typeface="Courier New"/>
                <a:rtl val="0"/>
              </a:rPr>
              <a:t>str</a:t>
            </a:r>
            <a:endParaRPr lang="en-US" altLang="ko-KR" sz="1200" dirty="0">
              <a:ln/>
              <a:solidFill>
                <a:srgbClr val="00B0F0"/>
              </a:solidFill>
              <a:latin typeface="Courier New"/>
              <a:cs typeface="Courier New"/>
              <a:sym typeface="Courier New"/>
              <a:rtl val="0"/>
            </a:endParaRPr>
          </a:p>
          <a:p>
            <a:r>
              <a:rPr lang="ko-KR" altLang="en-US" sz="1200" dirty="0" err="1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title</a:t>
            </a:r>
            <a:r>
              <a:rPr lang="ko-KR" altLang="en-US" sz="1200" dirty="0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: </a:t>
            </a:r>
            <a:r>
              <a:rPr lang="ko-KR" altLang="en-US" sz="1200" dirty="0" err="1">
                <a:ln/>
                <a:solidFill>
                  <a:srgbClr val="00B0F0"/>
                </a:solidFill>
                <a:latin typeface="Courier New"/>
                <a:cs typeface="Courier New"/>
                <a:sym typeface="Courier New"/>
                <a:rtl val="0"/>
              </a:rPr>
              <a:t>str</a:t>
            </a:r>
            <a:endParaRPr lang="en-US" altLang="ko-KR" sz="1200" dirty="0">
              <a:ln/>
              <a:solidFill>
                <a:srgbClr val="00B0F0"/>
              </a:solidFill>
              <a:latin typeface="Courier New"/>
              <a:cs typeface="Courier New"/>
              <a:sym typeface="Courier New"/>
              <a:rtl val="0"/>
            </a:endParaRPr>
          </a:p>
          <a:p>
            <a:r>
              <a:rPr lang="ko-KR" altLang="en-US" sz="1200" dirty="0" err="1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details</a:t>
            </a:r>
            <a:r>
              <a:rPr lang="ko-KR" altLang="en-US" sz="1200" dirty="0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: </a:t>
            </a:r>
            <a:r>
              <a:rPr lang="ko-KR" altLang="en-US" sz="1200" dirty="0" err="1">
                <a:ln/>
                <a:solidFill>
                  <a:srgbClr val="00B0F0"/>
                </a:solidFill>
                <a:latin typeface="Courier New"/>
                <a:cs typeface="Courier New"/>
                <a:sym typeface="Courier New"/>
                <a:rtl val="0"/>
              </a:rPr>
              <a:t>str</a:t>
            </a:r>
            <a:endParaRPr lang="en-US" altLang="ko-KR" sz="1200" dirty="0">
              <a:ln/>
              <a:solidFill>
                <a:srgbClr val="00B0F0"/>
              </a:solidFill>
              <a:latin typeface="Courier New"/>
              <a:cs typeface="Courier New"/>
              <a:sym typeface="Courier New"/>
              <a:rtl val="0"/>
            </a:endParaRPr>
          </a:p>
          <a:p>
            <a:r>
              <a:rPr lang="ko-KR" altLang="en-US" sz="1200" dirty="0" err="1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keywords</a:t>
            </a:r>
            <a:r>
              <a:rPr lang="ko-KR" altLang="en-US" sz="1200" dirty="0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: </a:t>
            </a:r>
            <a:r>
              <a:rPr lang="ko-KR" altLang="en-US" sz="1200" dirty="0" err="1">
                <a:ln/>
                <a:solidFill>
                  <a:srgbClr val="92D050"/>
                </a:solidFill>
                <a:latin typeface="Courier New"/>
                <a:cs typeface="Courier New"/>
                <a:sym typeface="Courier New"/>
                <a:rtl val="0"/>
              </a:rPr>
              <a:t>List</a:t>
            </a:r>
            <a:r>
              <a:rPr lang="ko-KR" altLang="en-US" sz="1200" dirty="0">
                <a:ln/>
                <a:solidFill>
                  <a:srgbClr val="92D050"/>
                </a:solidFill>
                <a:latin typeface="Courier New"/>
                <a:cs typeface="Courier New"/>
                <a:sym typeface="Courier New"/>
                <a:rtl val="0"/>
              </a:rPr>
              <a:t>[</a:t>
            </a:r>
            <a:r>
              <a:rPr lang="ko-KR" altLang="en-US" sz="1200" dirty="0" err="1">
                <a:ln/>
                <a:solidFill>
                  <a:srgbClr val="92D050"/>
                </a:solidFill>
                <a:latin typeface="Courier New"/>
                <a:cs typeface="Courier New"/>
                <a:sym typeface="Courier New"/>
                <a:rtl val="0"/>
              </a:rPr>
              <a:t>str</a:t>
            </a:r>
            <a:r>
              <a:rPr lang="ko-KR" altLang="en-US" sz="1200" dirty="0">
                <a:ln/>
                <a:solidFill>
                  <a:srgbClr val="92D050"/>
                </a:solidFill>
                <a:latin typeface="Courier New"/>
                <a:cs typeface="Courier New"/>
                <a:sym typeface="Courier New"/>
                <a:rtl val="0"/>
              </a:rPr>
              <a:t>]</a:t>
            </a:r>
            <a:endParaRPr lang="en-US" altLang="ko-KR" sz="1200" dirty="0">
              <a:ln/>
              <a:solidFill>
                <a:srgbClr val="92D050"/>
              </a:solidFill>
              <a:latin typeface="Courier New"/>
              <a:cs typeface="Courier New"/>
              <a:sym typeface="Courier New"/>
              <a:rtl val="0"/>
            </a:endParaRPr>
          </a:p>
          <a:p>
            <a:r>
              <a:rPr lang="ko-KR" altLang="en-US" sz="1200" dirty="0" err="1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hypothetical_questions</a:t>
            </a:r>
            <a:r>
              <a:rPr lang="ko-KR" altLang="en-US" sz="1200" dirty="0">
                <a:ln/>
                <a:solidFill>
                  <a:srgbClr val="00B050"/>
                </a:solidFill>
                <a:latin typeface="Courier New"/>
                <a:cs typeface="Courier New"/>
                <a:sym typeface="Courier New"/>
                <a:rtl val="0"/>
              </a:rPr>
              <a:t>: </a:t>
            </a:r>
            <a:r>
              <a:rPr lang="ko-KR" altLang="en-US" sz="1200" dirty="0" err="1">
                <a:ln/>
                <a:solidFill>
                  <a:srgbClr val="00B0F0"/>
                </a:solidFill>
                <a:latin typeface="Courier New"/>
                <a:cs typeface="Courier New"/>
                <a:sym typeface="Courier New"/>
                <a:rtl val="0"/>
              </a:rPr>
              <a:t>str</a:t>
            </a:r>
            <a:endParaRPr lang="ko-KR" altLang="en-US" sz="1200" dirty="0">
              <a:ln/>
              <a:solidFill>
                <a:srgbClr val="00B0F0"/>
              </a:solidFill>
              <a:latin typeface="Courier New"/>
              <a:cs typeface="Courier New"/>
              <a:sym typeface="Courier New"/>
              <a:rtl val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189995D-128A-0036-3B1D-A18E1414B0CC}"/>
              </a:ext>
            </a:extLst>
          </p:cNvPr>
          <p:cNvGrpSpPr/>
          <p:nvPr/>
        </p:nvGrpSpPr>
        <p:grpSpPr>
          <a:xfrm>
            <a:off x="364877" y="1233022"/>
            <a:ext cx="1682264" cy="1003909"/>
            <a:chOff x="364877" y="1242189"/>
            <a:chExt cx="1682264" cy="10039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906C457-08E5-9B9A-D39D-5C51CA35A72A}"/>
                </a:ext>
              </a:extLst>
            </p:cNvPr>
            <p:cNvGrpSpPr/>
            <p:nvPr/>
          </p:nvGrpSpPr>
          <p:grpSpPr>
            <a:xfrm>
              <a:off x="364877" y="1520986"/>
              <a:ext cx="1682264" cy="725112"/>
              <a:chOff x="364877" y="1520986"/>
              <a:chExt cx="1682264" cy="725112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255E0AD1-5482-3765-9A88-39A328A7268F}"/>
                  </a:ext>
                </a:extLst>
              </p:cNvPr>
              <p:cNvSpPr/>
              <p:nvPr/>
            </p:nvSpPr>
            <p:spPr>
              <a:xfrm>
                <a:off x="364877" y="1520986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Assembly Elements</a:t>
                </a:r>
              </a:p>
              <a:p>
                <a:pPr algn="ctr"/>
                <a:r>
                  <a:rPr lang="ko-KR" altLang="en-US" sz="1200" b="1" dirty="0">
                    <a:solidFill>
                      <a:srgbClr val="002060"/>
                    </a:solidFill>
                    <a:latin typeface="+mn-ea"/>
                  </a:rPr>
                  <a:t>페이지별 요소 분류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864786D-96E8-4926-D7CC-08EFBF8F8DA0}"/>
                  </a:ext>
                </a:extLst>
              </p:cNvPr>
              <p:cNvSpPr txBox="1"/>
              <p:nvPr/>
            </p:nvSpPr>
            <p:spPr>
              <a:xfrm>
                <a:off x="373138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PageElementsExtractor</a:t>
                </a:r>
                <a:endParaRPr lang="ko-KR" altLang="en-US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dirty="0">
                    <a:ln/>
                    <a:solidFill>
                      <a:srgbClr val="3B82F6"/>
                    </a:solidFill>
                    <a:latin typeface="+mn-ea"/>
                    <a:sym typeface="맑은 고딕"/>
                    <a:rtl val="0"/>
                  </a:rPr>
                  <a:t>Text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en-US" altLang="ko-KR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Image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en-US" altLang="ko-KR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Table 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sym typeface="맑은 고딕"/>
                    <a:rtl val="0"/>
                  </a:rPr>
                  <a:t>자동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맑은 고딕"/>
                    <a:rtl val="0"/>
                  </a:rPr>
                  <a:t>분류</a:t>
                </a:r>
              </a:p>
            </p:txBody>
          </p:sp>
        </p:grpSp>
        <p:sp>
          <p:nvSpPr>
            <p:cNvPr id="2" name="Rectangle 30">
              <a:extLst>
                <a:ext uri="{FF2B5EF4-FFF2-40B4-BE49-F238E27FC236}">
                  <a16:creationId xmlns:a16="http://schemas.microsoft.com/office/drawing/2014/main" id="{6D0F6169-C062-98FD-777C-6EC4A60EB2DE}"/>
                </a:ext>
              </a:extLst>
            </p:cNvPr>
            <p:cNvSpPr/>
            <p:nvPr/>
          </p:nvSpPr>
          <p:spPr>
            <a:xfrm>
              <a:off x="1116008" y="1242189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577CEC4-1F36-652F-A22E-46A595F3595E}"/>
              </a:ext>
            </a:extLst>
          </p:cNvPr>
          <p:cNvGrpSpPr/>
          <p:nvPr/>
        </p:nvGrpSpPr>
        <p:grpSpPr>
          <a:xfrm>
            <a:off x="2582146" y="1223855"/>
            <a:ext cx="1682263" cy="1022243"/>
            <a:chOff x="2615096" y="1223855"/>
            <a:chExt cx="1682263" cy="1022243"/>
          </a:xfrm>
        </p:grpSpPr>
        <p:sp>
          <p:nvSpPr>
            <p:cNvPr id="3" name="Rectangle 33">
              <a:extLst>
                <a:ext uri="{FF2B5EF4-FFF2-40B4-BE49-F238E27FC236}">
                  <a16:creationId xmlns:a16="http://schemas.microsoft.com/office/drawing/2014/main" id="{68B36483-9798-A4A7-21FD-C8A357AEF890}"/>
                </a:ext>
              </a:extLst>
            </p:cNvPr>
            <p:cNvSpPr/>
            <p:nvPr/>
          </p:nvSpPr>
          <p:spPr>
            <a:xfrm>
              <a:off x="3366227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D77A706-E34D-0C9F-E4A1-E06540184F41}"/>
                </a:ext>
              </a:extLst>
            </p:cNvPr>
            <p:cNvGrpSpPr/>
            <p:nvPr/>
          </p:nvGrpSpPr>
          <p:grpSpPr>
            <a:xfrm>
              <a:off x="2615096" y="1518428"/>
              <a:ext cx="1682263" cy="727670"/>
              <a:chOff x="2615096" y="1518428"/>
              <a:chExt cx="1682263" cy="727670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5955BF8-37B5-C21A-F1FE-C9F6DD42A6C2}"/>
                  </a:ext>
                </a:extLst>
              </p:cNvPr>
              <p:cNvSpPr/>
              <p:nvPr/>
            </p:nvSpPr>
            <p:spPr>
              <a:xfrm>
                <a:off x="2615096" y="1518428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ko-KR" altLang="en-US" sz="1200" b="1" dirty="0">
                    <a:solidFill>
                      <a:srgbClr val="002060"/>
                    </a:solidFill>
                    <a:latin typeface="+mn-ea"/>
                  </a:rPr>
                  <a:t>이미지 </a:t>
                </a:r>
                <a:endParaRPr lang="en-US" altLang="ko-KR" sz="1200" b="1" dirty="0">
                  <a:solidFill>
                    <a:srgbClr val="002060"/>
                  </a:solidFill>
                  <a:latin typeface="+mn-ea"/>
                </a:endParaRP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Entities </a:t>
                </a:r>
                <a:r>
                  <a:rPr lang="ko-KR" altLang="en-US" sz="1200" b="1" dirty="0">
                    <a:solidFill>
                      <a:srgbClr val="002060"/>
                    </a:solidFill>
                    <a:latin typeface="+mn-ea"/>
                  </a:rPr>
                  <a:t>추출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EC065D-1707-3DE0-FCB6-28AFDB5827B7}"/>
                  </a:ext>
                </a:extLst>
              </p:cNvPr>
              <p:cNvSpPr txBox="1"/>
              <p:nvPr/>
            </p:nvSpPr>
            <p:spPr>
              <a:xfrm>
                <a:off x="2619226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ImageEntityExtractor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ko-KR" altLang="en-US" sz="900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멀티모달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처리 이미지 분석</a:t>
                </a: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E05601F1-FEF9-E9FC-E548-032B3606F474}"/>
              </a:ext>
            </a:extLst>
          </p:cNvPr>
          <p:cNvSpPr/>
          <p:nvPr/>
        </p:nvSpPr>
        <p:spPr>
          <a:xfrm rot="10800000">
            <a:off x="4375063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7C2701E-2ED7-2D37-869B-0F81FC45BC96}"/>
              </a:ext>
            </a:extLst>
          </p:cNvPr>
          <p:cNvGrpSpPr/>
          <p:nvPr/>
        </p:nvGrpSpPr>
        <p:grpSpPr>
          <a:xfrm>
            <a:off x="4799414" y="1234146"/>
            <a:ext cx="1682263" cy="1001660"/>
            <a:chOff x="4989282" y="1242880"/>
            <a:chExt cx="1682263" cy="100166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1953683B-7C98-7E42-16AD-A6A35FCCA763}"/>
                </a:ext>
              </a:extLst>
            </p:cNvPr>
            <p:cNvSpPr/>
            <p:nvPr/>
          </p:nvSpPr>
          <p:spPr>
            <a:xfrm>
              <a:off x="5740413" y="1242880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E825397-0D92-CF4C-89AC-E81C7A6A0217}"/>
                </a:ext>
              </a:extLst>
            </p:cNvPr>
            <p:cNvGrpSpPr/>
            <p:nvPr/>
          </p:nvGrpSpPr>
          <p:grpSpPr>
            <a:xfrm>
              <a:off x="4989282" y="1516870"/>
              <a:ext cx="1682263" cy="727670"/>
              <a:chOff x="4989282" y="1516870"/>
              <a:chExt cx="1682263" cy="72767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AD536999-8028-81F4-DA8F-40B9F83970F1}"/>
                  </a:ext>
                </a:extLst>
              </p:cNvPr>
              <p:cNvSpPr/>
              <p:nvPr/>
            </p:nvSpPr>
            <p:spPr>
              <a:xfrm>
                <a:off x="4989282" y="1516870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ko-KR" altLang="en-US" sz="1200" b="1" dirty="0">
                    <a:solidFill>
                      <a:srgbClr val="002060"/>
                    </a:solidFill>
                    <a:latin typeface="+mn-ea"/>
                  </a:rPr>
                  <a:t>테이블 </a:t>
                </a:r>
                <a:endParaRPr lang="en-US" altLang="ko-KR" sz="1200" b="1" dirty="0">
                  <a:solidFill>
                    <a:srgbClr val="002060"/>
                  </a:solidFill>
                  <a:latin typeface="+mn-ea"/>
                </a:endParaRP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Entities </a:t>
                </a:r>
                <a:r>
                  <a:rPr lang="ko-KR" altLang="en-US" sz="1200" b="1" dirty="0">
                    <a:solidFill>
                      <a:srgbClr val="002060"/>
                    </a:solidFill>
                    <a:latin typeface="+mn-ea"/>
                  </a:rPr>
                  <a:t>추출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E41DC-74AB-86BE-256D-857C5403A4E6}"/>
                  </a:ext>
                </a:extLst>
              </p:cNvPr>
              <p:cNvSpPr txBox="1"/>
              <p:nvPr/>
            </p:nvSpPr>
            <p:spPr>
              <a:xfrm>
                <a:off x="4993412" y="1875208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TableEntityExtractor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표준 스키마 메타데이터 생성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E86797D-7AF9-695B-9852-A64BD868BF14}"/>
              </a:ext>
            </a:extLst>
          </p:cNvPr>
          <p:cNvGrpSpPr/>
          <p:nvPr/>
        </p:nvGrpSpPr>
        <p:grpSpPr>
          <a:xfrm>
            <a:off x="7016681" y="1225692"/>
            <a:ext cx="1682263" cy="1018569"/>
            <a:chOff x="7088599" y="1223855"/>
            <a:chExt cx="1682263" cy="1018569"/>
          </a:xfrm>
        </p:grpSpPr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F92276EC-B636-325D-5E58-F385AD6E77BE}"/>
                </a:ext>
              </a:extLst>
            </p:cNvPr>
            <p:cNvSpPr/>
            <p:nvPr/>
          </p:nvSpPr>
          <p:spPr>
            <a:xfrm>
              <a:off x="7839730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F94AD52-61E8-FEC5-46EC-CCD530B08833}"/>
                </a:ext>
              </a:extLst>
            </p:cNvPr>
            <p:cNvGrpSpPr/>
            <p:nvPr/>
          </p:nvGrpSpPr>
          <p:grpSpPr>
            <a:xfrm>
              <a:off x="7088599" y="1514754"/>
              <a:ext cx="1682263" cy="727670"/>
              <a:chOff x="7088599" y="1514754"/>
              <a:chExt cx="1682263" cy="727670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5220C130-ECFA-6B84-12AD-771CFE67112D}"/>
                  </a:ext>
                </a:extLst>
              </p:cNvPr>
              <p:cNvSpPr/>
              <p:nvPr/>
            </p:nvSpPr>
            <p:spPr>
              <a:xfrm>
                <a:off x="7088599" y="1514754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Batch Extraction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&amp; Fallback</a:t>
                </a:r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00764D-63AF-A2FE-E5EA-2FED81C4022A}"/>
                  </a:ext>
                </a:extLst>
              </p:cNvPr>
              <p:cNvSpPr txBox="1"/>
              <p:nvPr/>
            </p:nvSpPr>
            <p:spPr>
              <a:xfrm>
                <a:off x="7092729" y="1873092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배치 최적화 및 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Fallback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구현</a:t>
                </a: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D3D36F0D-7D9B-24C5-5F1C-4E5778C333C4}"/>
              </a:ext>
            </a:extLst>
          </p:cNvPr>
          <p:cNvSpPr/>
          <p:nvPr/>
        </p:nvSpPr>
        <p:spPr>
          <a:xfrm rot="10800000">
            <a:off x="6592331" y="1744598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pic>
        <p:nvPicPr>
          <p:cNvPr id="88" name="그림 87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24115F-DC0A-0496-4AD3-A445AE61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" y="3623751"/>
            <a:ext cx="241900" cy="241900"/>
          </a:xfrm>
          <a:prstGeom prst="rect">
            <a:avLst/>
          </a:prstGeom>
        </p:spPr>
      </p:pic>
      <p:pic>
        <p:nvPicPr>
          <p:cNvPr id="89" name="그림 88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3B4625-E03C-5ECC-C26B-10F7DA3B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5165310"/>
            <a:ext cx="241900" cy="2419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1ABDF6-EEE8-5709-88B0-C6C44624C584}"/>
              </a:ext>
            </a:extLst>
          </p:cNvPr>
          <p:cNvSpPr txBox="1"/>
          <p:nvPr/>
        </p:nvSpPr>
        <p:spPr>
          <a:xfrm>
            <a:off x="601849" y="6076146"/>
            <a:ext cx="4554425" cy="51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ln/>
                <a:solidFill>
                  <a:srgbClr val="002060"/>
                </a:solidFill>
                <a:latin typeface="+mn-ea"/>
                <a:cs typeface="Arial"/>
                <a:sym typeface="맑은 고딕"/>
                <a:rtl val="0"/>
              </a:rPr>
              <a:t>메타데이터</a:t>
            </a:r>
            <a:r>
              <a:rPr lang="ko-KR" altLang="en-US" sz="1200" b="1" dirty="0">
                <a:ln/>
                <a:solidFill>
                  <a:srgbClr val="00206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002060"/>
                </a:solidFill>
                <a:latin typeface="+mn-ea"/>
                <a:cs typeface="Arial"/>
                <a:sym typeface="맑은 고딕"/>
                <a:rtl val="0"/>
              </a:rPr>
              <a:t>생성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: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Element(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요소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)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별 </a:t>
            </a:r>
            <a:r>
              <a:rPr lang="ko-KR" altLang="en-US" sz="1200" dirty="0">
                <a:ln/>
                <a:latin typeface="+mn-ea"/>
                <a:cs typeface="Arial"/>
                <a:sym typeface="맑은 고딕"/>
                <a:rtl val="0"/>
              </a:rPr>
              <a:t>풍부한</a:t>
            </a:r>
            <a:r>
              <a:rPr lang="ko-KR" altLang="en-US" sz="1200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Title, Keywords,  </a:t>
            </a:r>
            <a:b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</a:b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                      </a:t>
            </a:r>
            <a:r>
              <a:rPr lang="en-US" altLang="ko-KR" sz="1200" b="1" dirty="0" err="1">
                <a:ln/>
                <a:latin typeface="+mn-ea"/>
                <a:cs typeface="Arial"/>
                <a:sym typeface="Arial"/>
                <a:rtl val="0"/>
              </a:rPr>
              <a:t>Hypothetical_questions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dirty="0">
                <a:ln/>
                <a:latin typeface="+mn-ea"/>
                <a:cs typeface="Arial"/>
                <a:sym typeface="Arial"/>
                <a:rtl val="0"/>
              </a:rPr>
              <a:t>등 기존 </a:t>
            </a:r>
            <a:r>
              <a:rPr lang="ko-KR" altLang="en-US" sz="1200" dirty="0">
                <a:ln/>
                <a:latin typeface="+mn-ea"/>
                <a:cs typeface="Arial"/>
                <a:sym typeface="맑은 고딕"/>
                <a:rtl val="0"/>
              </a:rPr>
              <a:t>정보</a:t>
            </a:r>
            <a:r>
              <a:rPr lang="ko-KR" altLang="en-US" sz="1200" dirty="0">
                <a:ln/>
                <a:latin typeface="+mn-ea"/>
                <a:cs typeface="Arial"/>
                <a:sym typeface="Arial"/>
                <a:rtl val="0"/>
              </a:rPr>
              <a:t> 증강</a:t>
            </a:r>
            <a:endParaRPr lang="en-US" altLang="ko-KR" sz="1200" dirty="0">
              <a:ln/>
              <a:latin typeface="+mn-ea"/>
              <a:cs typeface="Arial"/>
              <a:sym typeface="Arial"/>
              <a:rtl val="0"/>
            </a:endParaRPr>
          </a:p>
        </p:txBody>
      </p:sp>
      <p:pic>
        <p:nvPicPr>
          <p:cNvPr id="97" name="그림 96" descr="원, 그래픽, 다채로움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673772-5202-487E-8446-D903E356D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0" y="6124588"/>
            <a:ext cx="208391" cy="208391"/>
          </a:xfrm>
          <a:prstGeom prst="rect">
            <a:avLst/>
          </a:prstGeom>
        </p:spPr>
      </p:pic>
      <p:pic>
        <p:nvPicPr>
          <p:cNvPr id="100" name="그림 9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DCB871-EBE1-8FBF-4158-5527A2D84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7" y="3235433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1" name="그림 10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DD26F4-9D41-0908-1DF0-46696C21A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44" y="3245516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3" name="그림 102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4011A8-7D76-7E64-563A-2CA5E0890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75" y="4967394"/>
            <a:ext cx="370282" cy="3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2688D-4C57-11B9-8F17-2949F4E4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51C415-0325-3A29-BF37-CE0AB92F57C5}"/>
              </a:ext>
            </a:extLst>
          </p:cNvPr>
          <p:cNvSpPr/>
          <p:nvPr/>
        </p:nvSpPr>
        <p:spPr>
          <a:xfrm>
            <a:off x="232900" y="3395197"/>
            <a:ext cx="8695343" cy="33338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42F7CC0-CAB2-B67D-FD05-1015854AAD65}"/>
              </a:ext>
            </a:extLst>
          </p:cNvPr>
          <p:cNvSpPr/>
          <p:nvPr/>
        </p:nvSpPr>
        <p:spPr>
          <a:xfrm>
            <a:off x="232900" y="1159874"/>
            <a:ext cx="8695343" cy="1840350"/>
          </a:xfrm>
          <a:custGeom>
            <a:avLst/>
            <a:gdLst>
              <a:gd name="connsiteX0" fmla="*/ 8324930 w 8382000"/>
              <a:gd name="connsiteY0" fmla="*/ 180 h 762000"/>
              <a:gd name="connsiteX1" fmla="*/ 8382080 w 8382000"/>
              <a:gd name="connsiteY1" fmla="*/ 180 h 762000"/>
              <a:gd name="connsiteX2" fmla="*/ 8382080 w 8382000"/>
              <a:gd name="connsiteY2" fmla="*/ 762180 h 762000"/>
              <a:gd name="connsiteX3" fmla="*/ 8324930 w 8382000"/>
              <a:gd name="connsiteY3" fmla="*/ 762180 h 762000"/>
              <a:gd name="connsiteX4" fmla="*/ 57230 w 8382000"/>
              <a:gd name="connsiteY4" fmla="*/ 762180 h 762000"/>
              <a:gd name="connsiteX5" fmla="*/ 80 w 8382000"/>
              <a:gd name="connsiteY5" fmla="*/ 762180 h 762000"/>
              <a:gd name="connsiteX6" fmla="*/ 80 w 8382000"/>
              <a:gd name="connsiteY6" fmla="*/ 180 h 762000"/>
              <a:gd name="connsiteX7" fmla="*/ 57230 w 8382000"/>
              <a:gd name="connsiteY7" fmla="*/ 18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0" h="762000">
                <a:moveTo>
                  <a:pt x="8324930" y="180"/>
                </a:moveTo>
                <a:cubicBezTo>
                  <a:pt x="8356493" y="180"/>
                  <a:pt x="8382080" y="180"/>
                  <a:pt x="8382080" y="180"/>
                </a:cubicBezTo>
                <a:lnTo>
                  <a:pt x="8382080" y="762180"/>
                </a:lnTo>
                <a:cubicBezTo>
                  <a:pt x="8382080" y="762180"/>
                  <a:pt x="8356493" y="762180"/>
                  <a:pt x="8324930" y="762180"/>
                </a:cubicBezTo>
                <a:lnTo>
                  <a:pt x="57230" y="762180"/>
                </a:lnTo>
                <a:cubicBezTo>
                  <a:pt x="25667" y="762180"/>
                  <a:pt x="80" y="762180"/>
                  <a:pt x="80" y="762180"/>
                </a:cubicBezTo>
                <a:lnTo>
                  <a:pt x="80" y="180"/>
                </a:lnTo>
                <a:cubicBezTo>
                  <a:pt x="80" y="180"/>
                  <a:pt x="25667" y="180"/>
                  <a:pt x="57230" y="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461DE76-F4C3-C43A-745C-A47D1CB5EF38}"/>
              </a:ext>
            </a:extLst>
          </p:cNvPr>
          <p:cNvSpPr txBox="1"/>
          <p:nvPr/>
        </p:nvSpPr>
        <p:spPr>
          <a:xfrm>
            <a:off x="222846" y="852069"/>
            <a:ext cx="4332276" cy="34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 err="1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vLLM</a:t>
            </a:r>
            <a:r>
              <a:rPr lang="en-US" altLang="ko-KR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-Based Enhancement Pipeline 4-Steps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9A013-F450-324C-1EFA-D54C9C947689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5.3 Content Enhancement</a:t>
            </a: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BBDE8AAC-6516-CBE5-FAD8-D9ADA7645777}"/>
              </a:ext>
            </a:extLst>
          </p:cNvPr>
          <p:cNvSpPr/>
          <p:nvPr/>
        </p:nvSpPr>
        <p:spPr>
          <a:xfrm rot="10800000">
            <a:off x="2157795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27AF4-50FE-7677-E3F2-6C12C7EC50CE}"/>
              </a:ext>
            </a:extLst>
          </p:cNvPr>
          <p:cNvSpPr txBox="1"/>
          <p:nvPr/>
        </p:nvSpPr>
        <p:spPr>
          <a:xfrm>
            <a:off x="222846" y="3088729"/>
            <a:ext cx="1296619" cy="306467"/>
          </a:xfrm>
          <a:prstGeom prst="round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Stack</a:t>
            </a:r>
            <a:endParaRPr lang="ko-KR" altLang="en-US" sz="1200" b="1" dirty="0">
              <a:ln/>
              <a:solidFill>
                <a:srgbClr val="FFFF00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82E8A63-AA0B-CB0B-7DEA-2A8F6E0440E5}"/>
              </a:ext>
            </a:extLst>
          </p:cNvPr>
          <p:cNvSpPr/>
          <p:nvPr/>
        </p:nvSpPr>
        <p:spPr>
          <a:xfrm>
            <a:off x="305276" y="3733120"/>
            <a:ext cx="4886592" cy="2914260"/>
          </a:xfrm>
          <a:custGeom>
            <a:avLst/>
            <a:gdLst>
              <a:gd name="connsiteX0" fmla="*/ 5321380 w 5397500"/>
              <a:gd name="connsiteY0" fmla="*/ 460 h 2667000"/>
              <a:gd name="connsiteX1" fmla="*/ 5397580 w 5397500"/>
              <a:gd name="connsiteY1" fmla="*/ 460 h 2667000"/>
              <a:gd name="connsiteX2" fmla="*/ 5397580 w 5397500"/>
              <a:gd name="connsiteY2" fmla="*/ 2667460 h 2667000"/>
              <a:gd name="connsiteX3" fmla="*/ 5321380 w 5397500"/>
              <a:gd name="connsiteY3" fmla="*/ 2667460 h 2667000"/>
              <a:gd name="connsiteX4" fmla="*/ 76280 w 5397500"/>
              <a:gd name="connsiteY4" fmla="*/ 2667460 h 2667000"/>
              <a:gd name="connsiteX5" fmla="*/ 80 w 5397500"/>
              <a:gd name="connsiteY5" fmla="*/ 2667460 h 2667000"/>
              <a:gd name="connsiteX6" fmla="*/ 80 w 5397500"/>
              <a:gd name="connsiteY6" fmla="*/ 460 h 2667000"/>
              <a:gd name="connsiteX7" fmla="*/ 76280 w 5397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26670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2667460"/>
                </a:lnTo>
                <a:cubicBezTo>
                  <a:pt x="5397580" y="2667460"/>
                  <a:pt x="5363465" y="2667460"/>
                  <a:pt x="5321380" y="2667460"/>
                </a:cubicBezTo>
                <a:lnTo>
                  <a:pt x="76280" y="2667460"/>
                </a:lnTo>
                <a:cubicBezTo>
                  <a:pt x="34196" y="2667460"/>
                  <a:pt x="80" y="2667460"/>
                  <a:pt x="80" y="26674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2A924DF-C0BD-FC45-AAF4-A21D74717D09}"/>
              </a:ext>
            </a:extLst>
          </p:cNvPr>
          <p:cNvSpPr/>
          <p:nvPr/>
        </p:nvSpPr>
        <p:spPr>
          <a:xfrm>
            <a:off x="305276" y="3516879"/>
            <a:ext cx="4886592" cy="300173"/>
          </a:xfrm>
          <a:custGeom>
            <a:avLst/>
            <a:gdLst>
              <a:gd name="connsiteX0" fmla="*/ 5321380 w 5397500"/>
              <a:gd name="connsiteY0" fmla="*/ 460 h 317500"/>
              <a:gd name="connsiteX1" fmla="*/ 5397580 w 5397500"/>
              <a:gd name="connsiteY1" fmla="*/ 460 h 317500"/>
              <a:gd name="connsiteX2" fmla="*/ 5397580 w 5397500"/>
              <a:gd name="connsiteY2" fmla="*/ 317960 h 317500"/>
              <a:gd name="connsiteX3" fmla="*/ 5321380 w 5397500"/>
              <a:gd name="connsiteY3" fmla="*/ 317960 h 317500"/>
              <a:gd name="connsiteX4" fmla="*/ 76280 w 5397500"/>
              <a:gd name="connsiteY4" fmla="*/ 317960 h 317500"/>
              <a:gd name="connsiteX5" fmla="*/ 80 w 5397500"/>
              <a:gd name="connsiteY5" fmla="*/ 317960 h 317500"/>
              <a:gd name="connsiteX6" fmla="*/ 80 w 5397500"/>
              <a:gd name="connsiteY6" fmla="*/ 460 h 317500"/>
              <a:gd name="connsiteX7" fmla="*/ 76280 w 5397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3175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317960"/>
                </a:lnTo>
                <a:cubicBezTo>
                  <a:pt x="5397580" y="317960"/>
                  <a:pt x="5363465" y="317960"/>
                  <a:pt x="5321380" y="317960"/>
                </a:cubicBezTo>
                <a:lnTo>
                  <a:pt x="76280" y="317960"/>
                </a:lnTo>
                <a:cubicBezTo>
                  <a:pt x="34196" y="317960"/>
                  <a:pt x="80" y="317960"/>
                  <a:pt x="80" y="3179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Advanced Language Processing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64A7698-EDE5-AD2A-1CD4-DAD59E69180C}"/>
              </a:ext>
            </a:extLst>
          </p:cNvPr>
          <p:cNvSpPr/>
          <p:nvPr/>
        </p:nvSpPr>
        <p:spPr>
          <a:xfrm>
            <a:off x="363498" y="4029359"/>
            <a:ext cx="4554425" cy="1239818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rgbClr val="DBEAF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693D1-CD1C-A9E8-CF63-BEE7E9682BDE}"/>
              </a:ext>
            </a:extLst>
          </p:cNvPr>
          <p:cNvSpPr txBox="1"/>
          <p:nvPr/>
        </p:nvSpPr>
        <p:spPr>
          <a:xfrm>
            <a:off x="455101" y="4097617"/>
            <a:ext cx="3715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Bidirectional Translation 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엔진 구현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(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양방향 번역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)</a:t>
            </a:r>
            <a:endParaRPr lang="ko-KR" altLang="en-US" sz="1200" b="1" dirty="0">
              <a:ln/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A358F6-56A2-7BA4-F9D1-1745A23B3982}"/>
              </a:ext>
            </a:extLst>
          </p:cNvPr>
          <p:cNvSpPr txBox="1"/>
          <p:nvPr/>
        </p:nvSpPr>
        <p:spPr>
          <a:xfrm>
            <a:off x="555254" y="4339719"/>
            <a:ext cx="4554424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멀티필드 처리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 : </a:t>
            </a:r>
            <a:r>
              <a:rPr lang="en-US" altLang="ko-KR" sz="1100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T</a:t>
            </a:r>
            <a:r>
              <a:rPr lang="en-US" altLang="ko-KR" sz="1100" dirty="0">
                <a:ln/>
                <a:latin typeface="+mn-ea"/>
                <a:cs typeface="Arial"/>
                <a:sym typeface="맑은 고딕"/>
                <a:rtl val="0"/>
              </a:rPr>
              <a:t>ext, Markdown, HTML Type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에 대한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 병렬 처리 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자동 언어 감지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: </a:t>
            </a:r>
            <a:r>
              <a:rPr lang="en-US" altLang="ko-KR" sz="1100" b="1" dirty="0">
                <a:ln/>
                <a:latin typeface="+mn-ea"/>
                <a:cs typeface="Arial"/>
                <a:sym typeface="맑은 고딕"/>
                <a:rtl val="0"/>
              </a:rPr>
              <a:t>Structured LLM Based </a:t>
            </a:r>
            <a:r>
              <a:rPr lang="en-US" altLang="ko-KR" sz="1100" dirty="0">
                <a:ln/>
                <a:latin typeface="+mn-ea"/>
                <a:cs typeface="Arial"/>
                <a:sym typeface="맑은 고딕"/>
                <a:rtl val="0"/>
              </a:rPr>
              <a:t>EN→KO, KO/</a:t>
            </a:r>
            <a:r>
              <a:rPr lang="en-US" altLang="ko-KR" sz="1100" dirty="0" err="1">
                <a:ln/>
                <a:latin typeface="+mn-ea"/>
                <a:cs typeface="Arial"/>
                <a:sym typeface="맑은 고딕"/>
                <a:rtl val="0"/>
              </a:rPr>
              <a:t>Others→EN</a:t>
            </a:r>
            <a:r>
              <a:rPr lang="en-US" altLang="ko-KR" sz="1100" dirty="0">
                <a:ln/>
                <a:latin typeface="+mn-ea"/>
                <a:cs typeface="Arial"/>
                <a:sym typeface="맑은 고딕"/>
                <a:rtl val="0"/>
              </a:rPr>
              <a:t> </a:t>
            </a:r>
            <a:endParaRPr lang="ko-KR" altLang="en-US" sz="1100" dirty="0">
              <a:ln/>
              <a:latin typeface="+mn-ea"/>
              <a:cs typeface="Arial"/>
              <a:sym typeface="맑은 고딕"/>
              <a:rtl val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컨텍스트 보존 번역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(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전문 용어 유지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원문과 번역문 동시 보존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E1121E9-5C00-DF61-0F46-F326FD276308}"/>
              </a:ext>
            </a:extLst>
          </p:cNvPr>
          <p:cNvSpPr/>
          <p:nvPr/>
        </p:nvSpPr>
        <p:spPr>
          <a:xfrm>
            <a:off x="363498" y="5358018"/>
            <a:ext cx="4554425" cy="1199475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C704F7-0F8A-3B0E-3ABE-F97A723F8284}"/>
              </a:ext>
            </a:extLst>
          </p:cNvPr>
          <p:cNvSpPr txBox="1"/>
          <p:nvPr/>
        </p:nvSpPr>
        <p:spPr>
          <a:xfrm>
            <a:off x="455101" y="5391201"/>
            <a:ext cx="389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Vision-based Contextualization 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엔진</a:t>
            </a:r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구현</a:t>
            </a:r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 (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문맥화</a:t>
            </a:r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)</a:t>
            </a:r>
            <a:endParaRPr lang="ko-KR" altLang="en-US" sz="1200" b="1" dirty="0">
              <a:ln/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757F9F-8F7B-48CC-52ED-C755DCEFF44D}"/>
              </a:ext>
            </a:extLst>
          </p:cNvPr>
          <p:cNvSpPr txBox="1"/>
          <p:nvPr/>
        </p:nvSpPr>
        <p:spPr>
          <a:xfrm>
            <a:off x="555254" y="5672636"/>
            <a:ext cx="4244160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페이지 이미지 기반 문맥 분석</a:t>
            </a:r>
            <a:endParaRPr lang="en-US" altLang="ko-KR" sz="1100" b="1" dirty="0">
              <a:ln/>
              <a:solidFill>
                <a:srgbClr val="1E40AF"/>
              </a:solidFill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  -</a:t>
            </a:r>
            <a:r>
              <a:rPr lang="ko-KR" altLang="en-US" sz="1100" dirty="0"/>
              <a:t>고립된 텍스트 조각이 아니라</a:t>
            </a:r>
            <a:r>
              <a:rPr lang="en-US" altLang="ko-KR" sz="1100" dirty="0"/>
              <a:t>, </a:t>
            </a:r>
            <a:r>
              <a:rPr lang="ko-KR" altLang="en-US" sz="1100" b="1" dirty="0"/>
              <a:t>같은 페이지의 다른 정보들과</a:t>
            </a:r>
            <a:br>
              <a:rPr lang="en-US" altLang="ko-KR" sz="1100" b="1" dirty="0"/>
            </a:br>
            <a:r>
              <a:rPr lang="en-US" altLang="ko-KR" sz="1100" b="1" dirty="0"/>
              <a:t>      </a:t>
            </a:r>
            <a:r>
              <a:rPr lang="ko-KR" altLang="en-US" sz="1100" b="1" dirty="0"/>
              <a:t> 연결된 의미 있는 맥락을 가진 텍스트로 변환</a:t>
            </a:r>
            <a:endParaRPr lang="ko-KR" altLang="en-US" sz="1100" b="1" dirty="0">
              <a:ln/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텍스트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이미지 분석 결과까지 활용하여 더 풍부한 맥락 분석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6D2094DD-7EF3-3EC9-CB56-56C5AB1B4F56}"/>
              </a:ext>
            </a:extLst>
          </p:cNvPr>
          <p:cNvSpPr/>
          <p:nvPr/>
        </p:nvSpPr>
        <p:spPr>
          <a:xfrm>
            <a:off x="5467061" y="3910032"/>
            <a:ext cx="3148389" cy="2737348"/>
          </a:xfrm>
          <a:custGeom>
            <a:avLst/>
            <a:gdLst>
              <a:gd name="connsiteX0" fmla="*/ 3417280 w 3492500"/>
              <a:gd name="connsiteY0" fmla="*/ 460 h 2667000"/>
              <a:gd name="connsiteX1" fmla="*/ 3493480 w 3492500"/>
              <a:gd name="connsiteY1" fmla="*/ 460 h 2667000"/>
              <a:gd name="connsiteX2" fmla="*/ 3493480 w 3492500"/>
              <a:gd name="connsiteY2" fmla="*/ 2667460 h 2667000"/>
              <a:gd name="connsiteX3" fmla="*/ 3417280 w 3492500"/>
              <a:gd name="connsiteY3" fmla="*/ 2667460 h 2667000"/>
              <a:gd name="connsiteX4" fmla="*/ 77180 w 3492500"/>
              <a:gd name="connsiteY4" fmla="*/ 2667460 h 2667000"/>
              <a:gd name="connsiteX5" fmla="*/ 980 w 3492500"/>
              <a:gd name="connsiteY5" fmla="*/ 2667460 h 2667000"/>
              <a:gd name="connsiteX6" fmla="*/ 980 w 3492500"/>
              <a:gd name="connsiteY6" fmla="*/ 460 h 2667000"/>
              <a:gd name="connsiteX7" fmla="*/ 77180 w 3492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6670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2667460"/>
                </a:lnTo>
                <a:cubicBezTo>
                  <a:pt x="3493480" y="2667460"/>
                  <a:pt x="3459364" y="2667460"/>
                  <a:pt x="3417280" y="2667460"/>
                </a:cubicBezTo>
                <a:lnTo>
                  <a:pt x="77180" y="2667460"/>
                </a:lnTo>
                <a:cubicBezTo>
                  <a:pt x="35096" y="2667460"/>
                  <a:pt x="980" y="2667460"/>
                  <a:pt x="980" y="26674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E5E1189-E9B9-2D0C-AAE7-0476AE774E6B}"/>
              </a:ext>
            </a:extLst>
          </p:cNvPr>
          <p:cNvSpPr/>
          <p:nvPr/>
        </p:nvSpPr>
        <p:spPr>
          <a:xfrm>
            <a:off x="5467061" y="3516541"/>
            <a:ext cx="3371663" cy="300173"/>
          </a:xfrm>
          <a:custGeom>
            <a:avLst/>
            <a:gdLst>
              <a:gd name="connsiteX0" fmla="*/ 3417280 w 3492500"/>
              <a:gd name="connsiteY0" fmla="*/ 460 h 317500"/>
              <a:gd name="connsiteX1" fmla="*/ 3493480 w 3492500"/>
              <a:gd name="connsiteY1" fmla="*/ 460 h 317500"/>
              <a:gd name="connsiteX2" fmla="*/ 3493480 w 3492500"/>
              <a:gd name="connsiteY2" fmla="*/ 317960 h 317500"/>
              <a:gd name="connsiteX3" fmla="*/ 3417280 w 3492500"/>
              <a:gd name="connsiteY3" fmla="*/ 317960 h 317500"/>
              <a:gd name="connsiteX4" fmla="*/ 77180 w 3492500"/>
              <a:gd name="connsiteY4" fmla="*/ 317960 h 317500"/>
              <a:gd name="connsiteX5" fmla="*/ 980 w 3492500"/>
              <a:gd name="connsiteY5" fmla="*/ 317960 h 317500"/>
              <a:gd name="connsiteX6" fmla="*/ 980 w 3492500"/>
              <a:gd name="connsiteY6" fmla="*/ 460 h 317500"/>
              <a:gd name="connsiteX7" fmla="*/ 77180 w 3492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3175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317960"/>
                </a:lnTo>
                <a:cubicBezTo>
                  <a:pt x="3493480" y="317960"/>
                  <a:pt x="3459364" y="317960"/>
                  <a:pt x="3417280" y="317960"/>
                </a:cubicBezTo>
                <a:lnTo>
                  <a:pt x="77180" y="317960"/>
                </a:lnTo>
                <a:cubicBezTo>
                  <a:pt x="35096" y="317960"/>
                  <a:pt x="980" y="317960"/>
                  <a:pt x="980" y="3179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Translation &amp; Contextualization Example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78CFAB-50ED-1F29-812B-0B793ED84F3E}"/>
              </a:ext>
            </a:extLst>
          </p:cNvPr>
          <p:cNvSpPr txBox="1"/>
          <p:nvPr/>
        </p:nvSpPr>
        <p:spPr>
          <a:xfrm>
            <a:off x="5550863" y="3974408"/>
            <a:ext cx="3082643" cy="2474780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"text": </a:t>
            </a:r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"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이 그림은 실제 차량과 다를 수 있습니다</a:t>
            </a:r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.",</a:t>
            </a: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</a:t>
            </a:r>
            <a:r>
              <a:rPr lang="en-US" altLang="ko-KR" sz="1000" dirty="0" err="1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translation_text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": </a:t>
            </a:r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"This image may differ from the actual vehicle.",</a:t>
            </a: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</a:t>
            </a:r>
            <a:r>
              <a:rPr lang="en-US" altLang="ko-KR" sz="1000" dirty="0" err="1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translation_markdown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":</a:t>
            </a:r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 "This image may differ from the actual vehicle.",</a:t>
            </a: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</a:t>
            </a:r>
            <a:r>
              <a:rPr lang="en-US" altLang="ko-KR" sz="1000" dirty="0" err="1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translation_html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": </a:t>
            </a:r>
            <a:r>
              <a:rPr lang="en-US" altLang="ko-KR" sz="1000" dirty="0">
                <a:ln/>
                <a:solidFill>
                  <a:srgbClr val="FFC000"/>
                </a:solidFill>
                <a:latin typeface="+mn-ea"/>
                <a:sym typeface="맑은 고딕"/>
                <a:rtl val="0"/>
              </a:rPr>
              <a:t>"&lt;h1 id='2'&gt;This image may differ from the actual vehicle.&lt;/h1&gt;",</a:t>
            </a: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</a:t>
            </a:r>
            <a:r>
              <a:rPr lang="en-US" altLang="ko-KR" sz="1000" dirty="0" err="1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contextualize_text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sym typeface="맑은 고딕"/>
                <a:rtl val="0"/>
              </a:rPr>
              <a:t>": 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"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이 그림은 실제 차량과 다를 수 있습니다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.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이 내용은 페이지 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12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에 위치하며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,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차량 내부의 다양한 기능과 제어 요소를 보여주는 이미지입니다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. </a:t>
            </a:r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이 표에서는 차량의 내부 레이아웃을 강조하며</a:t>
            </a:r>
            <a:r>
              <a:rPr lang="en-US" altLang="ko-KR" sz="1000" dirty="0">
                <a:ln/>
                <a:solidFill>
                  <a:srgbClr val="00B0F0"/>
                </a:solidFill>
                <a:latin typeface="+mn-ea"/>
                <a:sym typeface="맑은 고딕"/>
                <a:rtl val="0"/>
              </a:rPr>
              <a:t>,…</a:t>
            </a:r>
          </a:p>
          <a:p>
            <a:pPr algn="l">
              <a:lnSpc>
                <a:spcPct val="120000"/>
              </a:lnSpc>
            </a:pP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cs typeface="Arial"/>
                <a:sym typeface="맑은 고딕"/>
                <a:rtl val="0"/>
              </a:rPr>
              <a:t>“language” : </a:t>
            </a:r>
            <a:r>
              <a:rPr lang="en-US" altLang="ko-KR" sz="1000" dirty="0">
                <a:ln/>
                <a:solidFill>
                  <a:srgbClr val="FFFF00"/>
                </a:solidFill>
                <a:latin typeface="+mn-ea"/>
                <a:cs typeface="Arial"/>
                <a:sym typeface="맑은 고딕"/>
                <a:rtl val="0"/>
              </a:rPr>
              <a:t>“</a:t>
            </a:r>
            <a:r>
              <a:rPr lang="en-US" altLang="ko-KR" sz="1000" dirty="0" err="1">
                <a:ln/>
                <a:solidFill>
                  <a:srgbClr val="FFFF00"/>
                </a:solidFill>
                <a:latin typeface="+mn-ea"/>
                <a:cs typeface="Arial"/>
                <a:sym typeface="맑은 고딕"/>
                <a:rtl val="0"/>
              </a:rPr>
              <a:t>korean</a:t>
            </a:r>
            <a:r>
              <a:rPr lang="en-US" altLang="ko-KR" sz="1000" dirty="0">
                <a:ln/>
                <a:solidFill>
                  <a:srgbClr val="FFFF00"/>
                </a:solidFill>
                <a:latin typeface="+mn-ea"/>
                <a:cs typeface="Arial"/>
                <a:sym typeface="맑은 고딕"/>
                <a:rtl val="0"/>
              </a:rPr>
              <a:t>”</a:t>
            </a:r>
            <a:endParaRPr lang="ko-KR" altLang="en-US" sz="1000" dirty="0">
              <a:ln/>
              <a:solidFill>
                <a:srgbClr val="FFFF00"/>
              </a:solidFill>
              <a:latin typeface="+mn-ea"/>
              <a:cs typeface="Arial"/>
              <a:sym typeface="Arial"/>
              <a:rtl val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72DDD09-05B6-2605-6861-8C4F635606D1}"/>
              </a:ext>
            </a:extLst>
          </p:cNvPr>
          <p:cNvGrpSpPr/>
          <p:nvPr/>
        </p:nvGrpSpPr>
        <p:grpSpPr>
          <a:xfrm>
            <a:off x="364877" y="1233022"/>
            <a:ext cx="1682264" cy="1003909"/>
            <a:chOff x="364877" y="1242189"/>
            <a:chExt cx="1682264" cy="10039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E93C163-CFED-DD6A-44A8-CF7B406779DE}"/>
                </a:ext>
              </a:extLst>
            </p:cNvPr>
            <p:cNvGrpSpPr/>
            <p:nvPr/>
          </p:nvGrpSpPr>
          <p:grpSpPr>
            <a:xfrm>
              <a:off x="364877" y="1520986"/>
              <a:ext cx="1682264" cy="725112"/>
              <a:chOff x="364877" y="1520986"/>
              <a:chExt cx="1682264" cy="725112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F055B0D9-556E-B423-F470-7012696E40CC}"/>
                  </a:ext>
                </a:extLst>
              </p:cNvPr>
              <p:cNvSpPr/>
              <p:nvPr/>
            </p:nvSpPr>
            <p:spPr>
              <a:xfrm>
                <a:off x="364877" y="1520986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Assembly Elements</a:t>
                </a:r>
              </a:p>
              <a:p>
                <a:pPr algn="ctr"/>
                <a:endParaRPr lang="en-US" altLang="ko-KR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A59F2A86-0134-58EB-D9F4-A66A14BC4F39}"/>
                  </a:ext>
                </a:extLst>
              </p:cNvPr>
              <p:cNvSpPr txBox="1"/>
              <p:nvPr/>
            </p:nvSpPr>
            <p:spPr>
              <a:xfrm>
                <a:off x="373138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Element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별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Entity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가 </a:t>
                </a:r>
                <a:r>
                  <a:rPr lang="ko-KR" altLang="en-US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증분된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Parsing Output</a:t>
                </a:r>
              </a:p>
            </p:txBody>
          </p:sp>
        </p:grpSp>
        <p:sp>
          <p:nvSpPr>
            <p:cNvPr id="2" name="Rectangle 30">
              <a:extLst>
                <a:ext uri="{FF2B5EF4-FFF2-40B4-BE49-F238E27FC236}">
                  <a16:creationId xmlns:a16="http://schemas.microsoft.com/office/drawing/2014/main" id="{D23E1767-5416-2261-9A6A-FF318B683B23}"/>
                </a:ext>
              </a:extLst>
            </p:cNvPr>
            <p:cNvSpPr/>
            <p:nvPr/>
          </p:nvSpPr>
          <p:spPr>
            <a:xfrm>
              <a:off x="1116008" y="1242189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F8D234E-168E-3CC0-8D0F-58B3ECB709DE}"/>
              </a:ext>
            </a:extLst>
          </p:cNvPr>
          <p:cNvGrpSpPr/>
          <p:nvPr/>
        </p:nvGrpSpPr>
        <p:grpSpPr>
          <a:xfrm>
            <a:off x="2582146" y="1223855"/>
            <a:ext cx="1682263" cy="1022243"/>
            <a:chOff x="2615096" y="1223855"/>
            <a:chExt cx="1682263" cy="1022243"/>
          </a:xfrm>
        </p:grpSpPr>
        <p:sp>
          <p:nvSpPr>
            <p:cNvPr id="3" name="Rectangle 33">
              <a:extLst>
                <a:ext uri="{FF2B5EF4-FFF2-40B4-BE49-F238E27FC236}">
                  <a16:creationId xmlns:a16="http://schemas.microsoft.com/office/drawing/2014/main" id="{646992B1-8421-18D7-C987-DD8844B7EE7A}"/>
                </a:ext>
              </a:extLst>
            </p:cNvPr>
            <p:cNvSpPr/>
            <p:nvPr/>
          </p:nvSpPr>
          <p:spPr>
            <a:xfrm>
              <a:off x="3366227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CBC6732-EFB6-EEEE-D03C-D8D67D5EA8D9}"/>
                </a:ext>
              </a:extLst>
            </p:cNvPr>
            <p:cNvGrpSpPr/>
            <p:nvPr/>
          </p:nvGrpSpPr>
          <p:grpSpPr>
            <a:xfrm>
              <a:off x="2615096" y="1518428"/>
              <a:ext cx="1682263" cy="727670"/>
              <a:chOff x="2615096" y="1518428"/>
              <a:chExt cx="1682263" cy="727670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A90F11F1-ED48-5C45-54F0-564C8DD08FD2}"/>
                  </a:ext>
                </a:extLst>
              </p:cNvPr>
              <p:cNvSpPr/>
              <p:nvPr/>
            </p:nvSpPr>
            <p:spPr>
              <a:xfrm>
                <a:off x="2615096" y="1518428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Language Detector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81F432-0963-EB51-6519-D5AB64FBEE6C}"/>
                  </a:ext>
                </a:extLst>
              </p:cNvPr>
              <p:cNvSpPr txBox="1"/>
              <p:nvPr/>
            </p:nvSpPr>
            <p:spPr>
              <a:xfrm>
                <a:off x="2619226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Original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정보에 대한</a:t>
                </a:r>
                <a:b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</a:b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자동 언어 탐지 </a:t>
                </a: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13B28222-A29D-0346-745F-7953AF5FC0D3}"/>
              </a:ext>
            </a:extLst>
          </p:cNvPr>
          <p:cNvSpPr/>
          <p:nvPr/>
        </p:nvSpPr>
        <p:spPr>
          <a:xfrm rot="10800000">
            <a:off x="4375063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7F719F2-703A-66B3-3244-14E6A78117FE}"/>
              </a:ext>
            </a:extLst>
          </p:cNvPr>
          <p:cNvGrpSpPr/>
          <p:nvPr/>
        </p:nvGrpSpPr>
        <p:grpSpPr>
          <a:xfrm>
            <a:off x="4799414" y="1234146"/>
            <a:ext cx="1682263" cy="1001660"/>
            <a:chOff x="4989282" y="1242880"/>
            <a:chExt cx="1682263" cy="100166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86529EFF-9DCE-4B35-7923-066DA1EA0127}"/>
                </a:ext>
              </a:extLst>
            </p:cNvPr>
            <p:cNvSpPr/>
            <p:nvPr/>
          </p:nvSpPr>
          <p:spPr>
            <a:xfrm>
              <a:off x="5740413" y="1242880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CEACE90E-BBCF-5196-6327-6DF86CA20B63}"/>
                </a:ext>
              </a:extLst>
            </p:cNvPr>
            <p:cNvGrpSpPr/>
            <p:nvPr/>
          </p:nvGrpSpPr>
          <p:grpSpPr>
            <a:xfrm>
              <a:off x="4989282" y="1516870"/>
              <a:ext cx="1682263" cy="727670"/>
              <a:chOff x="4989282" y="1516870"/>
              <a:chExt cx="1682263" cy="72767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67E17934-0144-5F9A-675B-F808C29B2C84}"/>
                  </a:ext>
                </a:extLst>
              </p:cNvPr>
              <p:cNvSpPr/>
              <p:nvPr/>
            </p:nvSpPr>
            <p:spPr>
              <a:xfrm>
                <a:off x="4989282" y="1516870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Bidirectional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Translation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347202-BFD9-218E-5C9C-D0565C0F7DBC}"/>
                  </a:ext>
                </a:extLst>
              </p:cNvPr>
              <p:cNvSpPr txBox="1"/>
              <p:nvPr/>
            </p:nvSpPr>
            <p:spPr>
              <a:xfrm>
                <a:off x="4993412" y="1875208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EN→KO, KO/</a:t>
                </a:r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Others→EN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양방향 번역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678D791-BF2F-1F11-B2C6-7140A16AAC88}"/>
              </a:ext>
            </a:extLst>
          </p:cNvPr>
          <p:cNvGrpSpPr/>
          <p:nvPr/>
        </p:nvGrpSpPr>
        <p:grpSpPr>
          <a:xfrm>
            <a:off x="7016681" y="1225692"/>
            <a:ext cx="1682263" cy="1018569"/>
            <a:chOff x="7088599" y="1223855"/>
            <a:chExt cx="1682263" cy="1018569"/>
          </a:xfrm>
        </p:grpSpPr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9128DAFC-3EAA-C737-B840-F0CA708A875C}"/>
                </a:ext>
              </a:extLst>
            </p:cNvPr>
            <p:cNvSpPr/>
            <p:nvPr/>
          </p:nvSpPr>
          <p:spPr>
            <a:xfrm>
              <a:off x="7839730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97B7B29-9BEB-7B5A-F0BA-8DF3A214868A}"/>
                </a:ext>
              </a:extLst>
            </p:cNvPr>
            <p:cNvGrpSpPr/>
            <p:nvPr/>
          </p:nvGrpSpPr>
          <p:grpSpPr>
            <a:xfrm>
              <a:off x="7088599" y="1514754"/>
              <a:ext cx="1682263" cy="727670"/>
              <a:chOff x="7088599" y="1514754"/>
              <a:chExt cx="1682263" cy="727670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F6403C4-CEE8-9830-9BCC-B47DEFE7C32C}"/>
                  </a:ext>
                </a:extLst>
              </p:cNvPr>
              <p:cNvSpPr/>
              <p:nvPr/>
            </p:nvSpPr>
            <p:spPr>
              <a:xfrm>
                <a:off x="7088599" y="1514754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Multi-modal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Contextualization</a:t>
                </a:r>
              </a:p>
              <a:p>
                <a:pPr algn="ctr"/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195F883-DE9F-3065-8B27-135F6F72EDFB}"/>
                  </a:ext>
                </a:extLst>
              </p:cNvPr>
              <p:cNvSpPr txBox="1"/>
              <p:nvPr/>
            </p:nvSpPr>
            <p:spPr>
              <a:xfrm>
                <a:off x="7092729" y="1873092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vLLM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-Based </a:t>
                </a:r>
              </a:p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문맥화 및 정보 증강</a:t>
                </a: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5F7FEC29-E81A-4E5A-916E-E5A0A9505004}"/>
              </a:ext>
            </a:extLst>
          </p:cNvPr>
          <p:cNvSpPr/>
          <p:nvPr/>
        </p:nvSpPr>
        <p:spPr>
          <a:xfrm rot="10800000">
            <a:off x="6592331" y="1744598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pic>
        <p:nvPicPr>
          <p:cNvPr id="88" name="그림 87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1371DB-C077-9110-DFAA-A4D459DF0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" y="4065538"/>
            <a:ext cx="241900" cy="241900"/>
          </a:xfrm>
          <a:prstGeom prst="rect">
            <a:avLst/>
          </a:prstGeom>
        </p:spPr>
      </p:pic>
      <p:pic>
        <p:nvPicPr>
          <p:cNvPr id="89" name="그림 88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DA6DC4-17EA-5CB3-EF6B-9CCA38B6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5350246"/>
            <a:ext cx="241900" cy="241900"/>
          </a:xfrm>
          <a:prstGeom prst="rect">
            <a:avLst/>
          </a:prstGeom>
        </p:spPr>
      </p:pic>
      <p:pic>
        <p:nvPicPr>
          <p:cNvPr id="100" name="그림 9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C5608F-9DA2-F0EA-5D9B-1F3FB990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7" y="3605302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1" name="그림 10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FA48AC-B89B-0A52-3C0B-90437D13C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44" y="3615385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3" name="그림 102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57C80E-C55E-1057-46BD-C57623E06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95" y="3699163"/>
            <a:ext cx="370282" cy="370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C85E1A-8188-98FF-54C6-95A6C3F81761}"/>
              </a:ext>
            </a:extLst>
          </p:cNvPr>
          <p:cNvSpPr txBox="1"/>
          <p:nvPr/>
        </p:nvSpPr>
        <p:spPr>
          <a:xfrm>
            <a:off x="2633516" y="2271174"/>
            <a:ext cx="145905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Detection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Strategy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:</a:t>
            </a:r>
            <a:endParaRPr lang="en-US" altLang="ko-KR" sz="1000" b="1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Structured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LLM + </a:t>
            </a:r>
            <a:br>
              <a:rPr lang="en-US" altLang="ko-KR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</a:br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Confidence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Scoring</a:t>
            </a:r>
            <a:endParaRPr lang="en-US" altLang="ko-KR" sz="900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로직으로 언어 자동 감지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E3CB9-D845-C64C-2F60-EB4F8A4E2D16}"/>
              </a:ext>
            </a:extLst>
          </p:cNvPr>
          <p:cNvSpPr txBox="1"/>
          <p:nvPr/>
        </p:nvSpPr>
        <p:spPr>
          <a:xfrm>
            <a:off x="4767861" y="2248118"/>
            <a:ext cx="170968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Translation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Strategy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:</a:t>
            </a:r>
            <a:endParaRPr lang="en-US" altLang="ko-KR" sz="1000" b="1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Batch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Processing + </a:t>
            </a:r>
            <a:endParaRPr lang="en-US" altLang="ko-KR" sz="900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Retry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Logic으로</a:t>
            </a:r>
            <a:endParaRPr lang="en-US" altLang="ko-KR" sz="900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안정적인 비동기 번역처리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CA8DD-2AA0-31D9-44BE-3E2195A09AE9}"/>
              </a:ext>
            </a:extLst>
          </p:cNvPr>
          <p:cNvSpPr txBox="1"/>
          <p:nvPr/>
        </p:nvSpPr>
        <p:spPr>
          <a:xfrm>
            <a:off x="7016680" y="2248120"/>
            <a:ext cx="189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Contextualization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Strategy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:</a:t>
            </a:r>
            <a:endParaRPr lang="en-US" altLang="ko-KR" sz="1000" b="1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ko-KR" altLang="en-US" sz="900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Page-aware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 + </a:t>
            </a:r>
            <a:r>
              <a:rPr lang="en-US" altLang="ko-KR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Surround Information 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기반 문맥화 작업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78790-81D3-5670-35E9-4EF071C990A8}"/>
              </a:ext>
            </a:extLst>
          </p:cNvPr>
          <p:cNvSpPr txBox="1"/>
          <p:nvPr/>
        </p:nvSpPr>
        <p:spPr>
          <a:xfrm>
            <a:off x="406543" y="2283935"/>
            <a:ext cx="161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Multi-field </a:t>
            </a:r>
            <a:r>
              <a:rPr lang="ko-KR" altLang="en-US" sz="1000" b="1" i="1" dirty="0" err="1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Strategy</a:t>
            </a:r>
            <a:r>
              <a:rPr lang="ko-KR" altLang="en-US" sz="1000" b="1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: </a:t>
            </a:r>
            <a:endParaRPr lang="en-US" altLang="ko-KR" sz="1000" b="1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  <a:p>
            <a:r>
              <a:rPr lang="en-US" altLang="ko-KR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text, markdown, html</a:t>
            </a:r>
          </a:p>
          <a:p>
            <a:r>
              <a:rPr lang="en-US" altLang="ko-KR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TEXTTYPE</a:t>
            </a:r>
            <a:r>
              <a:rPr lang="ko-KR" altLang="en-US" sz="900" i="1" dirty="0">
                <a:ln/>
                <a:solidFill>
                  <a:srgbClr val="006600"/>
                </a:solidFill>
                <a:latin typeface="+mn-ea"/>
                <a:cs typeface="Arial"/>
                <a:sym typeface="Arial"/>
                <a:rtl val="0"/>
              </a:rPr>
              <a:t>에 대한 병렬 처리</a:t>
            </a:r>
            <a:endParaRPr lang="en-US" altLang="ko-KR" sz="900" i="1" dirty="0">
              <a:ln/>
              <a:solidFill>
                <a:srgbClr val="006600"/>
              </a:solidFill>
              <a:latin typeface="+mn-ea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0669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9AF-721F-6F66-E211-CD9A2AEA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0E1A8B16-3E95-C229-238C-C54A8002C123}"/>
              </a:ext>
            </a:extLst>
          </p:cNvPr>
          <p:cNvSpPr/>
          <p:nvPr/>
        </p:nvSpPr>
        <p:spPr>
          <a:xfrm>
            <a:off x="232900" y="2953409"/>
            <a:ext cx="8695343" cy="3726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E47E53C-188C-5BB5-0DEE-A0F0BFBABFD5}"/>
              </a:ext>
            </a:extLst>
          </p:cNvPr>
          <p:cNvSpPr/>
          <p:nvPr/>
        </p:nvSpPr>
        <p:spPr>
          <a:xfrm>
            <a:off x="232900" y="1159873"/>
            <a:ext cx="8695343" cy="1270891"/>
          </a:xfrm>
          <a:custGeom>
            <a:avLst/>
            <a:gdLst>
              <a:gd name="connsiteX0" fmla="*/ 8324930 w 8382000"/>
              <a:gd name="connsiteY0" fmla="*/ 180 h 762000"/>
              <a:gd name="connsiteX1" fmla="*/ 8382080 w 8382000"/>
              <a:gd name="connsiteY1" fmla="*/ 180 h 762000"/>
              <a:gd name="connsiteX2" fmla="*/ 8382080 w 8382000"/>
              <a:gd name="connsiteY2" fmla="*/ 762180 h 762000"/>
              <a:gd name="connsiteX3" fmla="*/ 8324930 w 8382000"/>
              <a:gd name="connsiteY3" fmla="*/ 762180 h 762000"/>
              <a:gd name="connsiteX4" fmla="*/ 57230 w 8382000"/>
              <a:gd name="connsiteY4" fmla="*/ 762180 h 762000"/>
              <a:gd name="connsiteX5" fmla="*/ 80 w 8382000"/>
              <a:gd name="connsiteY5" fmla="*/ 762180 h 762000"/>
              <a:gd name="connsiteX6" fmla="*/ 80 w 8382000"/>
              <a:gd name="connsiteY6" fmla="*/ 180 h 762000"/>
              <a:gd name="connsiteX7" fmla="*/ 57230 w 8382000"/>
              <a:gd name="connsiteY7" fmla="*/ 18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0" h="762000">
                <a:moveTo>
                  <a:pt x="8324930" y="180"/>
                </a:moveTo>
                <a:cubicBezTo>
                  <a:pt x="8356493" y="180"/>
                  <a:pt x="8382080" y="180"/>
                  <a:pt x="8382080" y="180"/>
                </a:cubicBezTo>
                <a:lnTo>
                  <a:pt x="8382080" y="762180"/>
                </a:lnTo>
                <a:cubicBezTo>
                  <a:pt x="8382080" y="762180"/>
                  <a:pt x="8356493" y="762180"/>
                  <a:pt x="8324930" y="762180"/>
                </a:cubicBezTo>
                <a:lnTo>
                  <a:pt x="57230" y="762180"/>
                </a:lnTo>
                <a:cubicBezTo>
                  <a:pt x="25667" y="762180"/>
                  <a:pt x="80" y="762180"/>
                  <a:pt x="80" y="762180"/>
                </a:cubicBezTo>
                <a:lnTo>
                  <a:pt x="80" y="180"/>
                </a:lnTo>
                <a:cubicBezTo>
                  <a:pt x="80" y="180"/>
                  <a:pt x="25667" y="180"/>
                  <a:pt x="57230" y="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80E664F-BE78-9217-6352-1C736FC7D134}"/>
              </a:ext>
            </a:extLst>
          </p:cNvPr>
          <p:cNvSpPr txBox="1"/>
          <p:nvPr/>
        </p:nvSpPr>
        <p:spPr>
          <a:xfrm>
            <a:off x="222846" y="852069"/>
            <a:ext cx="3832459" cy="34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Element Reconstruction Flow 4-Steps Flow</a:t>
            </a:r>
            <a:endParaRPr lang="ko-KR" altLang="en-US" sz="1400" b="1" dirty="0">
              <a:ln/>
              <a:solidFill>
                <a:schemeClr val="bg1"/>
              </a:solidFill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77F63-3D73-A326-DBD5-415C154A992D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5.4 Information Integration &amp; Reconstruction</a:t>
            </a: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A1F9D01E-41E8-5EDF-7EB0-71C88FC8A223}"/>
              </a:ext>
            </a:extLst>
          </p:cNvPr>
          <p:cNvSpPr/>
          <p:nvPr/>
        </p:nvSpPr>
        <p:spPr>
          <a:xfrm rot="10800000">
            <a:off x="2157795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3BB5F-C57A-9CD4-CA0A-D905AAAF743E}"/>
              </a:ext>
            </a:extLst>
          </p:cNvPr>
          <p:cNvSpPr txBox="1"/>
          <p:nvPr/>
        </p:nvSpPr>
        <p:spPr>
          <a:xfrm>
            <a:off x="222846" y="2646942"/>
            <a:ext cx="1296619" cy="306467"/>
          </a:xfrm>
          <a:prstGeom prst="round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Stack</a:t>
            </a:r>
            <a:endParaRPr lang="ko-KR" altLang="en-US" sz="1200" b="1" dirty="0">
              <a:ln/>
              <a:solidFill>
                <a:srgbClr val="FFFF00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7A9FD19-FAEB-64A2-1FB3-A8305571EE38}"/>
              </a:ext>
            </a:extLst>
          </p:cNvPr>
          <p:cNvSpPr/>
          <p:nvPr/>
        </p:nvSpPr>
        <p:spPr>
          <a:xfrm>
            <a:off x="305276" y="3291332"/>
            <a:ext cx="4886592" cy="3333809"/>
          </a:xfrm>
          <a:custGeom>
            <a:avLst/>
            <a:gdLst>
              <a:gd name="connsiteX0" fmla="*/ 5321380 w 5397500"/>
              <a:gd name="connsiteY0" fmla="*/ 460 h 2667000"/>
              <a:gd name="connsiteX1" fmla="*/ 5397580 w 5397500"/>
              <a:gd name="connsiteY1" fmla="*/ 460 h 2667000"/>
              <a:gd name="connsiteX2" fmla="*/ 5397580 w 5397500"/>
              <a:gd name="connsiteY2" fmla="*/ 2667460 h 2667000"/>
              <a:gd name="connsiteX3" fmla="*/ 5321380 w 5397500"/>
              <a:gd name="connsiteY3" fmla="*/ 2667460 h 2667000"/>
              <a:gd name="connsiteX4" fmla="*/ 76280 w 5397500"/>
              <a:gd name="connsiteY4" fmla="*/ 2667460 h 2667000"/>
              <a:gd name="connsiteX5" fmla="*/ 80 w 5397500"/>
              <a:gd name="connsiteY5" fmla="*/ 2667460 h 2667000"/>
              <a:gd name="connsiteX6" fmla="*/ 80 w 5397500"/>
              <a:gd name="connsiteY6" fmla="*/ 460 h 2667000"/>
              <a:gd name="connsiteX7" fmla="*/ 76280 w 5397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26670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2667460"/>
                </a:lnTo>
                <a:cubicBezTo>
                  <a:pt x="5397580" y="2667460"/>
                  <a:pt x="5363465" y="2667460"/>
                  <a:pt x="5321380" y="2667460"/>
                </a:cubicBezTo>
                <a:lnTo>
                  <a:pt x="76280" y="2667460"/>
                </a:lnTo>
                <a:cubicBezTo>
                  <a:pt x="34196" y="2667460"/>
                  <a:pt x="80" y="2667460"/>
                  <a:pt x="80" y="26674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2A1966D-B98B-0996-CE6F-C74F9FB76EFD}"/>
              </a:ext>
            </a:extLst>
          </p:cNvPr>
          <p:cNvSpPr/>
          <p:nvPr/>
        </p:nvSpPr>
        <p:spPr>
          <a:xfrm>
            <a:off x="305276" y="3075092"/>
            <a:ext cx="4886592" cy="439430"/>
          </a:xfrm>
          <a:custGeom>
            <a:avLst/>
            <a:gdLst>
              <a:gd name="connsiteX0" fmla="*/ 5321380 w 5397500"/>
              <a:gd name="connsiteY0" fmla="*/ 460 h 317500"/>
              <a:gd name="connsiteX1" fmla="*/ 5397580 w 5397500"/>
              <a:gd name="connsiteY1" fmla="*/ 460 h 317500"/>
              <a:gd name="connsiteX2" fmla="*/ 5397580 w 5397500"/>
              <a:gd name="connsiteY2" fmla="*/ 317960 h 317500"/>
              <a:gd name="connsiteX3" fmla="*/ 5321380 w 5397500"/>
              <a:gd name="connsiteY3" fmla="*/ 317960 h 317500"/>
              <a:gd name="connsiteX4" fmla="*/ 76280 w 5397500"/>
              <a:gd name="connsiteY4" fmla="*/ 317960 h 317500"/>
              <a:gd name="connsiteX5" fmla="*/ 80 w 5397500"/>
              <a:gd name="connsiteY5" fmla="*/ 317960 h 317500"/>
              <a:gd name="connsiteX6" fmla="*/ 80 w 5397500"/>
              <a:gd name="connsiteY6" fmla="*/ 460 h 317500"/>
              <a:gd name="connsiteX7" fmla="*/ 76280 w 5397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3175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317960"/>
                </a:lnTo>
                <a:cubicBezTo>
                  <a:pt x="5397580" y="317960"/>
                  <a:pt x="5363465" y="317960"/>
                  <a:pt x="5321380" y="317960"/>
                </a:cubicBezTo>
                <a:lnTo>
                  <a:pt x="76280" y="317960"/>
                </a:lnTo>
                <a:cubicBezTo>
                  <a:pt x="34196" y="317960"/>
                  <a:pt x="80" y="317960"/>
                  <a:pt x="80" y="3179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LLM-Based Refinement 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엔진 구현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 (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텍스트 정제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)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CC6F1E22-1804-5F3F-766B-85446DB8BEE9}"/>
              </a:ext>
            </a:extLst>
          </p:cNvPr>
          <p:cNvSpPr/>
          <p:nvPr/>
        </p:nvSpPr>
        <p:spPr>
          <a:xfrm>
            <a:off x="363498" y="3587571"/>
            <a:ext cx="4554425" cy="1329634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rgbClr val="DBEAF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4FC53-03B5-4EE6-FE1F-35A2CA2F62AB}"/>
              </a:ext>
            </a:extLst>
          </p:cNvPr>
          <p:cNvSpPr txBox="1"/>
          <p:nvPr/>
        </p:nvSpPr>
        <p:spPr>
          <a:xfrm>
            <a:off x="455101" y="3655830"/>
            <a:ext cx="3132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latin typeface="+mn-ea"/>
                <a:cs typeface="Arial"/>
                <a:sym typeface="Arial"/>
                <a:rtl val="0"/>
              </a:rPr>
              <a:t>Multi-moda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l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Entity Extraction </a:t>
            </a:r>
            <a:r>
              <a:rPr lang="ko-KR" altLang="en-US" sz="1200" b="1" dirty="0">
                <a:ln/>
                <a:latin typeface="+mn-ea"/>
                <a:cs typeface="Arial"/>
                <a:sym typeface="맑은 고딕"/>
                <a:rtl val="0"/>
              </a:rPr>
              <a:t>엔진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2BD7C-61EF-72F7-5922-4E3B5D8583F6}"/>
              </a:ext>
            </a:extLst>
          </p:cNvPr>
          <p:cNvSpPr txBox="1"/>
          <p:nvPr/>
        </p:nvSpPr>
        <p:spPr>
          <a:xfrm>
            <a:off x="555253" y="3939028"/>
            <a:ext cx="4503156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Remove Noise :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노이즈 제거</a:t>
            </a:r>
            <a:endParaRPr lang="en-US" altLang="ko-KR" sz="1100" b="1" dirty="0">
              <a:ln/>
              <a:latin typeface="+mn-ea"/>
              <a:cs typeface="Arial"/>
              <a:sym typeface="맑은 고딕"/>
              <a:rtl val="0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AI-</a:t>
            </a:r>
            <a:r>
              <a:rPr lang="en-US" altLang="ko-KR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Frendly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Enhancement: </a:t>
            </a:r>
            <a:r>
              <a:rPr lang="en-US" altLang="ko-KR" sz="1100" dirty="0">
                <a:ln/>
                <a:latin typeface="+mn-ea"/>
                <a:cs typeface="Arial"/>
                <a:sym typeface="Arial"/>
                <a:rtl val="0"/>
              </a:rPr>
              <a:t>Markdown </a:t>
            </a:r>
            <a:r>
              <a:rPr lang="ko-KR" altLang="en-US" sz="1100" dirty="0">
                <a:ln/>
                <a:latin typeface="+mn-ea"/>
                <a:cs typeface="Arial"/>
                <a:sym typeface="Arial"/>
                <a:rtl val="0"/>
              </a:rPr>
              <a:t>변환으로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AI-</a:t>
            </a:r>
            <a:r>
              <a:rPr lang="en-US" altLang="ko-KR" sz="1100" b="1" dirty="0" err="1">
                <a:ln/>
                <a:latin typeface="+mn-ea"/>
                <a:cs typeface="Arial"/>
                <a:sym typeface="Arial"/>
                <a:rtl val="0"/>
              </a:rPr>
              <a:t>Frendly</a:t>
            </a:r>
            <a:endParaRPr lang="en-US" altLang="ko-KR" sz="1100" b="1" dirty="0">
              <a:ln/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Normalization: </a:t>
            </a:r>
            <a:r>
              <a:rPr lang="en-US" altLang="ko-KR" sz="1100" dirty="0">
                <a:ln/>
                <a:latin typeface="+mn-ea"/>
                <a:cs typeface="Arial"/>
                <a:sym typeface="맑은 고딕"/>
                <a:rtl val="0"/>
              </a:rPr>
              <a:t>Original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정보와 </a:t>
            </a:r>
            <a:r>
              <a:rPr lang="en-US" altLang="ko-KR" sz="1100" dirty="0">
                <a:ln/>
                <a:latin typeface="+mn-ea"/>
                <a:cs typeface="Arial"/>
                <a:sym typeface="맑은 고딕"/>
                <a:rtl val="0"/>
              </a:rPr>
              <a:t>Enhancement </a:t>
            </a:r>
            <a:r>
              <a:rPr lang="ko-KR" altLang="en-US" sz="1100" dirty="0">
                <a:ln/>
                <a:latin typeface="+mn-ea"/>
                <a:cs typeface="Arial"/>
                <a:sym typeface="맑은 고딕"/>
                <a:rtl val="0"/>
              </a:rPr>
              <a:t>정보간 </a:t>
            </a:r>
            <a:r>
              <a:rPr lang="ko-KR" altLang="en-US" sz="1100" b="1" dirty="0">
                <a:ln/>
                <a:latin typeface="+mn-ea"/>
                <a:cs typeface="Arial"/>
                <a:sym typeface="맑은 고딕"/>
                <a:rtl val="0"/>
              </a:rPr>
              <a:t>일관성 체크</a:t>
            </a:r>
            <a:endParaRPr lang="ko-KR" altLang="en-US" sz="1100" b="1" dirty="0">
              <a:ln/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6EB1676-C94A-0927-2E73-330720E07D2A}"/>
              </a:ext>
            </a:extLst>
          </p:cNvPr>
          <p:cNvSpPr/>
          <p:nvPr/>
        </p:nvSpPr>
        <p:spPr>
          <a:xfrm>
            <a:off x="363498" y="5060067"/>
            <a:ext cx="4554425" cy="1474295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F220A-D200-FAE4-B684-285BD4FC387C}"/>
              </a:ext>
            </a:extLst>
          </p:cNvPr>
          <p:cNvSpPr txBox="1"/>
          <p:nvPr/>
        </p:nvSpPr>
        <p:spPr>
          <a:xfrm>
            <a:off x="455101" y="5093249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Element Reconstruction 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엔진 구현</a:t>
            </a:r>
            <a:endParaRPr lang="ko-KR" altLang="en-US" sz="1200" b="1" dirty="0">
              <a:ln/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F9DF9-EDA7-279D-D707-70A8C63AEFC9}"/>
              </a:ext>
            </a:extLst>
          </p:cNvPr>
          <p:cNvSpPr txBox="1"/>
          <p:nvPr/>
        </p:nvSpPr>
        <p:spPr>
          <a:xfrm>
            <a:off x="555254" y="5364409"/>
            <a:ext cx="4244160" cy="108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Page-level Integration: 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</a:b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페이지별 정제된 텍스트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/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이미지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/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테이블 요소 통합</a:t>
            </a:r>
            <a:endParaRPr lang="en-US" altLang="ko-KR" sz="1100" b="1" dirty="0">
              <a:ln/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Group by Page: 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</a:b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증강된 정보를 그룹화 하여 문서 메타데이터 생성</a:t>
            </a:r>
          </a:p>
          <a:p>
            <a:pPr>
              <a:lnSpc>
                <a:spcPct val="12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Reconstruction: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페이지별 모든 정보타입 매핑하여 저장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B44CB14-CD45-4A8B-4AE5-F7FF8BCA8643}"/>
              </a:ext>
            </a:extLst>
          </p:cNvPr>
          <p:cNvSpPr/>
          <p:nvPr/>
        </p:nvSpPr>
        <p:spPr>
          <a:xfrm>
            <a:off x="5467061" y="3468245"/>
            <a:ext cx="3148389" cy="3156896"/>
          </a:xfrm>
          <a:custGeom>
            <a:avLst/>
            <a:gdLst>
              <a:gd name="connsiteX0" fmla="*/ 3417280 w 3492500"/>
              <a:gd name="connsiteY0" fmla="*/ 460 h 2667000"/>
              <a:gd name="connsiteX1" fmla="*/ 3493480 w 3492500"/>
              <a:gd name="connsiteY1" fmla="*/ 460 h 2667000"/>
              <a:gd name="connsiteX2" fmla="*/ 3493480 w 3492500"/>
              <a:gd name="connsiteY2" fmla="*/ 2667460 h 2667000"/>
              <a:gd name="connsiteX3" fmla="*/ 3417280 w 3492500"/>
              <a:gd name="connsiteY3" fmla="*/ 2667460 h 2667000"/>
              <a:gd name="connsiteX4" fmla="*/ 77180 w 3492500"/>
              <a:gd name="connsiteY4" fmla="*/ 2667460 h 2667000"/>
              <a:gd name="connsiteX5" fmla="*/ 980 w 3492500"/>
              <a:gd name="connsiteY5" fmla="*/ 2667460 h 2667000"/>
              <a:gd name="connsiteX6" fmla="*/ 980 w 3492500"/>
              <a:gd name="connsiteY6" fmla="*/ 460 h 2667000"/>
              <a:gd name="connsiteX7" fmla="*/ 77180 w 3492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26670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2667460"/>
                </a:lnTo>
                <a:cubicBezTo>
                  <a:pt x="3493480" y="2667460"/>
                  <a:pt x="3459364" y="2667460"/>
                  <a:pt x="3417280" y="2667460"/>
                </a:cubicBezTo>
                <a:lnTo>
                  <a:pt x="77180" y="2667460"/>
                </a:lnTo>
                <a:cubicBezTo>
                  <a:pt x="35096" y="2667460"/>
                  <a:pt x="980" y="2667460"/>
                  <a:pt x="980" y="26674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01A617C-D65E-C37B-8040-7C16A114A3B9}"/>
              </a:ext>
            </a:extLst>
          </p:cNvPr>
          <p:cNvSpPr/>
          <p:nvPr/>
        </p:nvSpPr>
        <p:spPr>
          <a:xfrm>
            <a:off x="5467061" y="3074754"/>
            <a:ext cx="3148389" cy="439430"/>
          </a:xfrm>
          <a:custGeom>
            <a:avLst/>
            <a:gdLst>
              <a:gd name="connsiteX0" fmla="*/ 3417280 w 3492500"/>
              <a:gd name="connsiteY0" fmla="*/ 460 h 317500"/>
              <a:gd name="connsiteX1" fmla="*/ 3493480 w 3492500"/>
              <a:gd name="connsiteY1" fmla="*/ 460 h 317500"/>
              <a:gd name="connsiteX2" fmla="*/ 3493480 w 3492500"/>
              <a:gd name="connsiteY2" fmla="*/ 317960 h 317500"/>
              <a:gd name="connsiteX3" fmla="*/ 3417280 w 3492500"/>
              <a:gd name="connsiteY3" fmla="*/ 317960 h 317500"/>
              <a:gd name="connsiteX4" fmla="*/ 77180 w 3492500"/>
              <a:gd name="connsiteY4" fmla="*/ 317960 h 317500"/>
              <a:gd name="connsiteX5" fmla="*/ 980 w 3492500"/>
              <a:gd name="connsiteY5" fmla="*/ 317960 h 317500"/>
              <a:gd name="connsiteX6" fmla="*/ 980 w 3492500"/>
              <a:gd name="connsiteY6" fmla="*/ 460 h 317500"/>
              <a:gd name="connsiteX7" fmla="*/ 77180 w 3492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3175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317960"/>
                </a:lnTo>
                <a:cubicBezTo>
                  <a:pt x="3493480" y="317960"/>
                  <a:pt x="3459364" y="317960"/>
                  <a:pt x="3417280" y="317960"/>
                </a:cubicBezTo>
                <a:lnTo>
                  <a:pt x="77180" y="317960"/>
                </a:lnTo>
                <a:cubicBezTo>
                  <a:pt x="35096" y="317960"/>
                  <a:pt x="980" y="317960"/>
                  <a:pt x="980" y="3179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Reconstruction Output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29551-AE7F-B157-7508-F4FBD27513A3}"/>
              </a:ext>
            </a:extLst>
          </p:cNvPr>
          <p:cNvSpPr txBox="1"/>
          <p:nvPr/>
        </p:nvSpPr>
        <p:spPr>
          <a:xfrm>
            <a:off x="5610284" y="3769420"/>
            <a:ext cx="3082643" cy="255454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/>
                <a:solidFill>
                  <a:srgbClr val="FFFF00"/>
                </a:solidFill>
                <a:latin typeface="+mn-ea"/>
                <a:cs typeface="Courier New"/>
                <a:sym typeface="Courier New"/>
                <a:rtl val="0"/>
              </a:rPr>
              <a:t>{</a:t>
            </a:r>
            <a:endParaRPr lang="en-US" altLang="ko-KR" sz="1000" dirty="0">
              <a:ln/>
              <a:solidFill>
                <a:srgbClr val="FFFF00"/>
              </a:solidFill>
              <a:latin typeface="+mn-ea"/>
              <a:cs typeface="Courier New"/>
              <a:sym typeface="Courier New"/>
              <a:rtl val="0"/>
            </a:endParaRPr>
          </a:p>
          <a:p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"</a:t>
            </a:r>
            <a:r>
              <a:rPr lang="ko-KR" altLang="en-US" sz="1000" dirty="0" err="1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page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": 3,</a:t>
            </a:r>
            <a:endParaRPr lang="en-US" altLang="ko-KR" sz="1000" dirty="0">
              <a:ln/>
              <a:solidFill>
                <a:srgbClr val="92D050"/>
              </a:solidFill>
              <a:latin typeface="+mn-ea"/>
              <a:cs typeface="Courier New"/>
              <a:sym typeface="Courier New"/>
              <a:rtl val="0"/>
            </a:endParaRPr>
          </a:p>
          <a:p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  "text":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정제된 텍스트 요소 통합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,</a:t>
            </a:r>
          </a:p>
          <a:p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  "image":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이미지 요소 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+ Entity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분석 요약정보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,  </a:t>
            </a:r>
          </a:p>
          <a:p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  "table":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테이블 요소 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+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구조화된 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Entity </a:t>
            </a:r>
            <a:r>
              <a:rPr lang="ko-KR" altLang="en-US" sz="1000" dirty="0">
                <a:solidFill>
                  <a:srgbClr val="FFC000"/>
                </a:solidFill>
                <a:latin typeface="+mn-ea"/>
              </a:rPr>
              <a:t>요약정보</a:t>
            </a:r>
            <a:r>
              <a:rPr lang="en-US" altLang="ko-KR" sz="1000" dirty="0">
                <a:solidFill>
                  <a:srgbClr val="FFC000"/>
                </a:solidFill>
                <a:latin typeface="+mn-ea"/>
              </a:rPr>
              <a:t>,</a:t>
            </a:r>
          </a:p>
          <a:p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Courier New"/>
                <a:sym typeface="Courier New"/>
                <a:rtl val="0"/>
              </a:rPr>
              <a:t>  "</a:t>
            </a:r>
            <a:r>
              <a:rPr lang="ko-KR" altLang="en-US" sz="1000" dirty="0" err="1">
                <a:ln/>
                <a:solidFill>
                  <a:srgbClr val="FFC000"/>
                </a:solidFill>
                <a:latin typeface="+mn-ea"/>
                <a:cs typeface="Courier New"/>
                <a:sym typeface="Courier New"/>
                <a:rtl val="0"/>
              </a:rPr>
              <a:t>elements</a:t>
            </a:r>
            <a:r>
              <a:rPr lang="ko-KR" altLang="en-US" sz="1000" dirty="0">
                <a:ln/>
                <a:solidFill>
                  <a:srgbClr val="FFC000"/>
                </a:solidFill>
                <a:latin typeface="+mn-ea"/>
                <a:cs typeface="Courier New"/>
                <a:sym typeface="Courier New"/>
                <a:rtl val="0"/>
              </a:rPr>
              <a:t>":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 [</a:t>
            </a:r>
          </a:p>
          <a:p>
            <a:r>
              <a:rPr lang="ko-KR" altLang="en-US" sz="1000" dirty="0">
                <a:ln/>
                <a:solidFill>
                  <a:srgbClr val="00B0F0"/>
                </a:solidFill>
                <a:latin typeface="+mn-ea"/>
                <a:cs typeface="Courier New"/>
                <a:sym typeface="Courier New"/>
                <a:rtl val="0"/>
              </a:rPr>
              <a:t>     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{"</a:t>
            </a:r>
            <a:r>
              <a:rPr lang="ko-KR" altLang="en-US" sz="1000" dirty="0" err="1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id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": 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1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,</a:t>
            </a:r>
          </a:p>
          <a:p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     "</a:t>
            </a:r>
            <a:r>
              <a:rPr lang="ko-KR" altLang="en-US" sz="1000" dirty="0" err="1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category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": "</a:t>
            </a:r>
            <a:r>
              <a:rPr lang="ko-KR" altLang="en-US" sz="1000" dirty="0" err="1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table</a:t>
            </a:r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",</a:t>
            </a:r>
          </a:p>
          <a:p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     "</a:t>
            </a:r>
            <a:r>
              <a:rPr lang="ko-KR" altLang="en-US" sz="1000" dirty="0" err="1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original_text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": “</a:t>
            </a:r>
            <a:r>
              <a:rPr lang="en-US" altLang="ko-KR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WEISS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맑은 고딕"/>
                <a:rtl val="0"/>
              </a:rPr>
              <a:t>데이터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...",</a:t>
            </a:r>
            <a:endParaRPr lang="en-US" altLang="ko-KR" sz="1000" dirty="0">
              <a:ln/>
              <a:solidFill>
                <a:srgbClr val="F59E0B"/>
              </a:solidFill>
              <a:latin typeface="+mn-ea"/>
              <a:cs typeface="Courier New"/>
              <a:sym typeface="Courier New"/>
              <a:rtl val="0"/>
            </a:endParaRPr>
          </a:p>
          <a:p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     </a:t>
            </a:r>
            <a:r>
              <a:rPr lang="en-US" altLang="ko-KR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“</a:t>
            </a:r>
            <a:r>
              <a:rPr lang="ko-KR" altLang="en-US" sz="1000" dirty="0" err="1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original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_</a:t>
            </a:r>
            <a:r>
              <a:rPr lang="en-US" altLang="ko-KR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markdown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": “</a:t>
            </a:r>
            <a:r>
              <a:rPr lang="en-US" altLang="ko-KR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## WEISS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 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맑은 고딕"/>
                <a:rtl val="0"/>
              </a:rPr>
              <a:t>데이터</a:t>
            </a:r>
            <a:r>
              <a:rPr lang="ko-KR" altLang="en-US" sz="1000" dirty="0">
                <a:ln/>
                <a:solidFill>
                  <a:srgbClr val="F59E0B"/>
                </a:solidFill>
                <a:latin typeface="+mn-ea"/>
                <a:cs typeface="Courier New"/>
                <a:sym typeface="Courier New"/>
                <a:rtl val="0"/>
              </a:rPr>
              <a:t>...",</a:t>
            </a:r>
          </a:p>
          <a:p>
            <a:r>
              <a:rPr lang="ko-KR" altLang="en-US" sz="1000" dirty="0">
                <a:ln/>
                <a:solidFill>
                  <a:srgbClr val="10B981"/>
                </a:solidFill>
                <a:latin typeface="+mn-ea"/>
                <a:cs typeface="Courier New"/>
                <a:sym typeface="Courier New"/>
                <a:rtl val="0"/>
              </a:rPr>
              <a:t>     "</a:t>
            </a:r>
            <a:r>
              <a:rPr lang="ko-KR" altLang="en-US" sz="1000" dirty="0" err="1">
                <a:ln/>
                <a:solidFill>
                  <a:srgbClr val="10B981"/>
                </a:solidFill>
                <a:latin typeface="+mn-ea"/>
                <a:cs typeface="Courier New"/>
                <a:sym typeface="Courier New"/>
                <a:rtl val="0"/>
              </a:rPr>
              <a:t>translation_text</a:t>
            </a:r>
            <a:r>
              <a:rPr lang="ko-KR" altLang="en-US" sz="1000" dirty="0">
                <a:ln/>
                <a:solidFill>
                  <a:srgbClr val="10B981"/>
                </a:solidFill>
                <a:latin typeface="+mn-ea"/>
                <a:cs typeface="Courier New"/>
                <a:sym typeface="Courier New"/>
                <a:rtl val="0"/>
              </a:rPr>
              <a:t>": “</a:t>
            </a:r>
            <a:r>
              <a:rPr lang="en-US" altLang="ko-KR" sz="1000" dirty="0">
                <a:ln/>
                <a:solidFill>
                  <a:srgbClr val="10B981"/>
                </a:solidFill>
                <a:latin typeface="+mn-ea"/>
                <a:cs typeface="Courier New"/>
                <a:sym typeface="Courier New"/>
                <a:rtl val="0"/>
              </a:rPr>
              <a:t>WEISS Data</a:t>
            </a:r>
            <a:r>
              <a:rPr lang="ko-KR" altLang="en-US" sz="1000" dirty="0">
                <a:ln/>
                <a:solidFill>
                  <a:srgbClr val="10B981"/>
                </a:solidFill>
                <a:latin typeface="+mn-ea"/>
                <a:cs typeface="Courier New"/>
                <a:sym typeface="Courier New"/>
                <a:rtl val="0"/>
              </a:rPr>
              <a:t>...",</a:t>
            </a:r>
          </a:p>
          <a:p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    "</a:t>
            </a:r>
            <a:r>
              <a:rPr lang="ko-KR" altLang="en-US" sz="1000" dirty="0" err="1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contextualize_text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": "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페이지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3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의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</a:t>
            </a:r>
            <a:r>
              <a:rPr lang="en-US" altLang="ko-KR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WEISS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는</a:t>
            </a:r>
            <a:r>
              <a:rPr lang="ko-KR" altLang="en-US" sz="1000" dirty="0">
                <a:ln/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...",</a:t>
            </a:r>
          </a:p>
          <a:p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    "</a:t>
            </a:r>
            <a:r>
              <a:rPr lang="ko-KR" altLang="en-US" sz="1000" dirty="0" err="1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entity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": {</a:t>
            </a:r>
          </a:p>
          <a:p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        "</a:t>
            </a:r>
            <a:r>
              <a:rPr lang="ko-KR" altLang="en-US" sz="1000" dirty="0" err="1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title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": "2024 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분기별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 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맑은 고딕"/>
                <a:rtl val="0"/>
              </a:rPr>
              <a:t>매출</a:t>
            </a:r>
            <a:r>
              <a:rPr lang="ko-KR" altLang="en-US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“</a:t>
            </a:r>
            <a:r>
              <a:rPr lang="en-US" altLang="ko-KR" sz="1000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cs typeface="Courier New"/>
                <a:sym typeface="Courier New"/>
                <a:rtl val="0"/>
              </a:rPr>
              <a:t>…</a:t>
            </a:r>
          </a:p>
          <a:p>
            <a:r>
              <a:rPr lang="ko-KR" altLang="en-US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      }</a:t>
            </a:r>
            <a:r>
              <a:rPr lang="en-US" altLang="ko-KR" sz="1000" dirty="0">
                <a:ln/>
                <a:solidFill>
                  <a:srgbClr val="92D050"/>
                </a:solidFill>
                <a:latin typeface="+mn-ea"/>
                <a:cs typeface="Courier New"/>
                <a:sym typeface="Courier New"/>
                <a:rtl val="0"/>
              </a:rPr>
              <a:t>,…</a:t>
            </a:r>
            <a:endParaRPr lang="ko-KR" altLang="en-US" sz="1000" dirty="0">
              <a:ln/>
              <a:solidFill>
                <a:srgbClr val="92D050"/>
              </a:solidFill>
              <a:latin typeface="+mn-ea"/>
              <a:cs typeface="Courier New"/>
              <a:sym typeface="Courier New"/>
              <a:rtl val="0"/>
            </a:endParaRPr>
          </a:p>
          <a:p>
            <a:r>
              <a:rPr lang="ko-KR" altLang="en-US" sz="1000" dirty="0">
                <a:ln/>
                <a:solidFill>
                  <a:srgbClr val="FFFF00"/>
                </a:solidFill>
                <a:latin typeface="+mn-ea"/>
                <a:cs typeface="Courier New"/>
                <a:sym typeface="Courier New"/>
                <a:rtl val="0"/>
              </a:rPr>
              <a:t>}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53EDEEF-C82E-DDAE-F25B-9C992D0A6792}"/>
              </a:ext>
            </a:extLst>
          </p:cNvPr>
          <p:cNvGrpSpPr/>
          <p:nvPr/>
        </p:nvGrpSpPr>
        <p:grpSpPr>
          <a:xfrm>
            <a:off x="364877" y="1233022"/>
            <a:ext cx="1682264" cy="1003909"/>
            <a:chOff x="364877" y="1242189"/>
            <a:chExt cx="1682264" cy="10039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54B3B87-6BEF-C8C9-04A5-A835E42262AB}"/>
                </a:ext>
              </a:extLst>
            </p:cNvPr>
            <p:cNvGrpSpPr/>
            <p:nvPr/>
          </p:nvGrpSpPr>
          <p:grpSpPr>
            <a:xfrm>
              <a:off x="364877" y="1520986"/>
              <a:ext cx="1682264" cy="725112"/>
              <a:chOff x="364877" y="1520986"/>
              <a:chExt cx="1682264" cy="725112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0347FE5B-E547-87BA-700C-75C3F3850C58}"/>
                  </a:ext>
                </a:extLst>
              </p:cNvPr>
              <p:cNvSpPr/>
              <p:nvPr/>
            </p:nvSpPr>
            <p:spPr>
              <a:xfrm>
                <a:off x="364877" y="1520986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Enhancement </a:t>
                </a:r>
                <a:b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</a:br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Elements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C1D0FB3-535A-F857-7EAF-5B8D5C2158F1}"/>
                  </a:ext>
                </a:extLst>
              </p:cNvPr>
              <p:cNvSpPr txBox="1"/>
              <p:nvPr/>
            </p:nvSpPr>
            <p:spPr>
              <a:xfrm>
                <a:off x="373138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Multi-source</a:t>
                </a:r>
              </a:p>
            </p:txBody>
          </p:sp>
        </p:grpSp>
        <p:sp>
          <p:nvSpPr>
            <p:cNvPr id="2" name="Rectangle 30">
              <a:extLst>
                <a:ext uri="{FF2B5EF4-FFF2-40B4-BE49-F238E27FC236}">
                  <a16:creationId xmlns:a16="http://schemas.microsoft.com/office/drawing/2014/main" id="{24384FF9-1D76-BF2C-F5FA-573318BCBD68}"/>
                </a:ext>
              </a:extLst>
            </p:cNvPr>
            <p:cNvSpPr/>
            <p:nvPr/>
          </p:nvSpPr>
          <p:spPr>
            <a:xfrm>
              <a:off x="1116008" y="1242189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A048494-3C47-7D33-1081-216C89280FBA}"/>
              </a:ext>
            </a:extLst>
          </p:cNvPr>
          <p:cNvGrpSpPr/>
          <p:nvPr/>
        </p:nvGrpSpPr>
        <p:grpSpPr>
          <a:xfrm>
            <a:off x="2582146" y="1223855"/>
            <a:ext cx="1682263" cy="1022243"/>
            <a:chOff x="2615096" y="1223855"/>
            <a:chExt cx="1682263" cy="1022243"/>
          </a:xfrm>
        </p:grpSpPr>
        <p:sp>
          <p:nvSpPr>
            <p:cNvPr id="3" name="Rectangle 33">
              <a:extLst>
                <a:ext uri="{FF2B5EF4-FFF2-40B4-BE49-F238E27FC236}">
                  <a16:creationId xmlns:a16="http://schemas.microsoft.com/office/drawing/2014/main" id="{09E0ADBA-551C-8E7C-9EB2-E2225F73F82D}"/>
                </a:ext>
              </a:extLst>
            </p:cNvPr>
            <p:cNvSpPr/>
            <p:nvPr/>
          </p:nvSpPr>
          <p:spPr>
            <a:xfrm>
              <a:off x="3366227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84D7C81-6A8F-F919-6F02-CDE1EC05F1A7}"/>
                </a:ext>
              </a:extLst>
            </p:cNvPr>
            <p:cNvGrpSpPr/>
            <p:nvPr/>
          </p:nvGrpSpPr>
          <p:grpSpPr>
            <a:xfrm>
              <a:off x="2615096" y="1518428"/>
              <a:ext cx="1682263" cy="727670"/>
              <a:chOff x="2615096" y="1518428"/>
              <a:chExt cx="1682263" cy="727670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815ED690-AC8C-279A-6A94-405E75F63037}"/>
                  </a:ext>
                </a:extLst>
              </p:cNvPr>
              <p:cNvSpPr/>
              <p:nvPr/>
            </p:nvSpPr>
            <p:spPr>
              <a:xfrm>
                <a:off x="2615096" y="1518428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LLM-Based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Refinement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3E5648-3FEC-F148-1809-5E9C8B43562C}"/>
                  </a:ext>
                </a:extLst>
              </p:cNvPr>
              <p:cNvSpPr txBox="1"/>
              <p:nvPr/>
            </p:nvSpPr>
            <p:spPr>
              <a:xfrm>
                <a:off x="2619226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TextType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정보 정제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["text", "markdown", "html"]</a:t>
                </a: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7C63ABF0-AF5E-222D-B932-E8ABF51A7450}"/>
              </a:ext>
            </a:extLst>
          </p:cNvPr>
          <p:cNvSpPr/>
          <p:nvPr/>
        </p:nvSpPr>
        <p:spPr>
          <a:xfrm rot="10800000">
            <a:off x="4375063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8ED8D12-08BD-ACAC-E51B-ADD24E77A811}"/>
              </a:ext>
            </a:extLst>
          </p:cNvPr>
          <p:cNvGrpSpPr/>
          <p:nvPr/>
        </p:nvGrpSpPr>
        <p:grpSpPr>
          <a:xfrm>
            <a:off x="4799414" y="1234146"/>
            <a:ext cx="1682263" cy="1001660"/>
            <a:chOff x="4989282" y="1242880"/>
            <a:chExt cx="1682263" cy="100166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5FB3C03F-97AC-7C7B-0F40-4AA4E0067FD0}"/>
                </a:ext>
              </a:extLst>
            </p:cNvPr>
            <p:cNvSpPr/>
            <p:nvPr/>
          </p:nvSpPr>
          <p:spPr>
            <a:xfrm>
              <a:off x="5740413" y="1242880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632467B-DF61-3C14-C1BD-6F912E6D211A}"/>
                </a:ext>
              </a:extLst>
            </p:cNvPr>
            <p:cNvGrpSpPr/>
            <p:nvPr/>
          </p:nvGrpSpPr>
          <p:grpSpPr>
            <a:xfrm>
              <a:off x="4989282" y="1516870"/>
              <a:ext cx="1682263" cy="727670"/>
              <a:chOff x="4989282" y="1516870"/>
              <a:chExt cx="1682263" cy="72767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481BC2AC-0453-2C7B-F371-ECC92F82AEB4}"/>
                  </a:ext>
                </a:extLst>
              </p:cNvPr>
              <p:cNvSpPr/>
              <p:nvPr/>
            </p:nvSpPr>
            <p:spPr>
              <a:xfrm>
                <a:off x="4989282" y="1516870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Group by Page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7735A9A-3B76-AE56-B0AC-021FA41E86A2}"/>
                  </a:ext>
                </a:extLst>
              </p:cNvPr>
              <p:cNvSpPr txBox="1"/>
              <p:nvPr/>
            </p:nvSpPr>
            <p:spPr>
              <a:xfrm>
                <a:off x="4993412" y="1875208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페이지별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Element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재구조화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  <a:p>
                <a:pPr algn="ctr"/>
                <a:r>
                  <a:rPr lang="en-US" altLang="ko-KR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Structured Metadata </a:t>
                </a:r>
                <a:r>
                  <a:rPr lang="ko-KR" altLang="en-US" sz="900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생성</a:t>
                </a: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5154BE5-D7E4-47B8-8A45-12CE5C741A49}"/>
              </a:ext>
            </a:extLst>
          </p:cNvPr>
          <p:cNvGrpSpPr/>
          <p:nvPr/>
        </p:nvGrpSpPr>
        <p:grpSpPr>
          <a:xfrm>
            <a:off x="7016681" y="1225692"/>
            <a:ext cx="1682263" cy="1018569"/>
            <a:chOff x="7088599" y="1223855"/>
            <a:chExt cx="1682263" cy="1018569"/>
          </a:xfrm>
        </p:grpSpPr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6B112422-95CF-217B-9DEE-978DD5BD592D}"/>
                </a:ext>
              </a:extLst>
            </p:cNvPr>
            <p:cNvSpPr/>
            <p:nvPr/>
          </p:nvSpPr>
          <p:spPr>
            <a:xfrm>
              <a:off x="7839730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E30CECE-FE4F-6826-8132-C92182F57415}"/>
                </a:ext>
              </a:extLst>
            </p:cNvPr>
            <p:cNvGrpSpPr/>
            <p:nvPr/>
          </p:nvGrpSpPr>
          <p:grpSpPr>
            <a:xfrm>
              <a:off x="7088599" y="1514754"/>
              <a:ext cx="1682263" cy="727670"/>
              <a:chOff x="7088599" y="1514754"/>
              <a:chExt cx="1682263" cy="727670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4921B08-2E5A-425E-62D3-8C8C98276191}"/>
                  </a:ext>
                </a:extLst>
              </p:cNvPr>
              <p:cNvSpPr/>
              <p:nvPr/>
            </p:nvSpPr>
            <p:spPr>
              <a:xfrm>
                <a:off x="7088599" y="1514754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Reconstruction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1BE5CB-8469-982C-FCC3-CC0EB00F21CD}"/>
                  </a:ext>
                </a:extLst>
              </p:cNvPr>
              <p:cNvSpPr txBox="1"/>
              <p:nvPr/>
            </p:nvSpPr>
            <p:spPr>
              <a:xfrm>
                <a:off x="7092729" y="1873092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텍스트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이미지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테이블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</a:p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Elemens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Integration</a:t>
                </a: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A5F606CC-80C4-8078-F48A-A8CF314621E5}"/>
              </a:ext>
            </a:extLst>
          </p:cNvPr>
          <p:cNvSpPr/>
          <p:nvPr/>
        </p:nvSpPr>
        <p:spPr>
          <a:xfrm rot="10800000">
            <a:off x="6592331" y="1744598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pic>
        <p:nvPicPr>
          <p:cNvPr id="88" name="그림 87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71360E-B206-E057-1F56-CE075687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" y="3623751"/>
            <a:ext cx="241900" cy="241900"/>
          </a:xfrm>
          <a:prstGeom prst="rect">
            <a:avLst/>
          </a:prstGeom>
        </p:spPr>
      </p:pic>
      <p:pic>
        <p:nvPicPr>
          <p:cNvPr id="89" name="그림 88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1C71FD-B590-9876-49EA-94D4523F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5052294"/>
            <a:ext cx="241900" cy="241900"/>
          </a:xfrm>
          <a:prstGeom prst="rect">
            <a:avLst/>
          </a:prstGeom>
        </p:spPr>
      </p:pic>
      <p:pic>
        <p:nvPicPr>
          <p:cNvPr id="100" name="그림 9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A2C3085-FE63-BC19-A38C-9A2DF9B23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7" y="3235433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1" name="그림 10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BFD4C9-E118-4D46-9D58-6293BAEBA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49" y="3245516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3" name="그림 102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8C98B2-B9FC-F476-D3B6-C6C0BD940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84" y="3544915"/>
            <a:ext cx="370282" cy="3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1F69-2F8A-29FF-F532-21E57006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0DE9C8-E9C8-C1B0-D3AE-7E717A34AF37}"/>
              </a:ext>
            </a:extLst>
          </p:cNvPr>
          <p:cNvSpPr/>
          <p:nvPr/>
        </p:nvSpPr>
        <p:spPr>
          <a:xfrm>
            <a:off x="232900" y="2953409"/>
            <a:ext cx="8695343" cy="3726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134E392-CF32-9D47-13C5-213B0ED1412E}"/>
              </a:ext>
            </a:extLst>
          </p:cNvPr>
          <p:cNvSpPr/>
          <p:nvPr/>
        </p:nvSpPr>
        <p:spPr>
          <a:xfrm>
            <a:off x="232900" y="1159873"/>
            <a:ext cx="8695343" cy="1270891"/>
          </a:xfrm>
          <a:custGeom>
            <a:avLst/>
            <a:gdLst>
              <a:gd name="connsiteX0" fmla="*/ 8324930 w 8382000"/>
              <a:gd name="connsiteY0" fmla="*/ 180 h 762000"/>
              <a:gd name="connsiteX1" fmla="*/ 8382080 w 8382000"/>
              <a:gd name="connsiteY1" fmla="*/ 180 h 762000"/>
              <a:gd name="connsiteX2" fmla="*/ 8382080 w 8382000"/>
              <a:gd name="connsiteY2" fmla="*/ 762180 h 762000"/>
              <a:gd name="connsiteX3" fmla="*/ 8324930 w 8382000"/>
              <a:gd name="connsiteY3" fmla="*/ 762180 h 762000"/>
              <a:gd name="connsiteX4" fmla="*/ 57230 w 8382000"/>
              <a:gd name="connsiteY4" fmla="*/ 762180 h 762000"/>
              <a:gd name="connsiteX5" fmla="*/ 80 w 8382000"/>
              <a:gd name="connsiteY5" fmla="*/ 762180 h 762000"/>
              <a:gd name="connsiteX6" fmla="*/ 80 w 8382000"/>
              <a:gd name="connsiteY6" fmla="*/ 180 h 762000"/>
              <a:gd name="connsiteX7" fmla="*/ 57230 w 8382000"/>
              <a:gd name="connsiteY7" fmla="*/ 18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0" h="762000">
                <a:moveTo>
                  <a:pt x="8324930" y="180"/>
                </a:moveTo>
                <a:cubicBezTo>
                  <a:pt x="8356493" y="180"/>
                  <a:pt x="8382080" y="180"/>
                  <a:pt x="8382080" y="180"/>
                </a:cubicBezTo>
                <a:lnTo>
                  <a:pt x="8382080" y="762180"/>
                </a:lnTo>
                <a:cubicBezTo>
                  <a:pt x="8382080" y="762180"/>
                  <a:pt x="8356493" y="762180"/>
                  <a:pt x="8324930" y="762180"/>
                </a:cubicBezTo>
                <a:lnTo>
                  <a:pt x="57230" y="762180"/>
                </a:lnTo>
                <a:cubicBezTo>
                  <a:pt x="25667" y="762180"/>
                  <a:pt x="80" y="762180"/>
                  <a:pt x="80" y="762180"/>
                </a:cubicBezTo>
                <a:lnTo>
                  <a:pt x="80" y="180"/>
                </a:lnTo>
                <a:cubicBezTo>
                  <a:pt x="80" y="180"/>
                  <a:pt x="25667" y="180"/>
                  <a:pt x="57230" y="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84B9DC0-30C6-D52C-05FE-B4CBF9267DCD}"/>
              </a:ext>
            </a:extLst>
          </p:cNvPr>
          <p:cNvSpPr txBox="1"/>
          <p:nvPr/>
        </p:nvSpPr>
        <p:spPr>
          <a:xfrm>
            <a:off x="222846" y="852069"/>
            <a:ext cx="4072462" cy="34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AI-Ready Document Generation 4-Steps Flow</a:t>
            </a:r>
            <a:endParaRPr lang="ko-KR" altLang="en-US" sz="1400" b="1" dirty="0">
              <a:ln/>
              <a:solidFill>
                <a:schemeClr val="bg1"/>
              </a:solidFill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806DB-E017-A1FF-25FD-31DF2A7BEF6A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5.5 Knowledge Representation</a:t>
            </a: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042EE8D3-1259-4283-D366-C4CB82034DBB}"/>
              </a:ext>
            </a:extLst>
          </p:cNvPr>
          <p:cNvSpPr/>
          <p:nvPr/>
        </p:nvSpPr>
        <p:spPr>
          <a:xfrm rot="10800000">
            <a:off x="2157795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81D22-3129-FE1A-9399-B67C091A804B}"/>
              </a:ext>
            </a:extLst>
          </p:cNvPr>
          <p:cNvSpPr txBox="1"/>
          <p:nvPr/>
        </p:nvSpPr>
        <p:spPr>
          <a:xfrm>
            <a:off x="222846" y="2646942"/>
            <a:ext cx="1296619" cy="306467"/>
          </a:xfrm>
          <a:prstGeom prst="round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Stack</a:t>
            </a:r>
            <a:endParaRPr lang="ko-KR" altLang="en-US" sz="1200" b="1" dirty="0">
              <a:ln/>
              <a:solidFill>
                <a:srgbClr val="FFFF00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0FE91F2-CACD-CA28-C86D-6D36C58F8316}"/>
              </a:ext>
            </a:extLst>
          </p:cNvPr>
          <p:cNvSpPr/>
          <p:nvPr/>
        </p:nvSpPr>
        <p:spPr>
          <a:xfrm>
            <a:off x="305276" y="3291332"/>
            <a:ext cx="4886592" cy="3333809"/>
          </a:xfrm>
          <a:custGeom>
            <a:avLst/>
            <a:gdLst>
              <a:gd name="connsiteX0" fmla="*/ 5321380 w 5397500"/>
              <a:gd name="connsiteY0" fmla="*/ 460 h 2667000"/>
              <a:gd name="connsiteX1" fmla="*/ 5397580 w 5397500"/>
              <a:gd name="connsiteY1" fmla="*/ 460 h 2667000"/>
              <a:gd name="connsiteX2" fmla="*/ 5397580 w 5397500"/>
              <a:gd name="connsiteY2" fmla="*/ 2667460 h 2667000"/>
              <a:gd name="connsiteX3" fmla="*/ 5321380 w 5397500"/>
              <a:gd name="connsiteY3" fmla="*/ 2667460 h 2667000"/>
              <a:gd name="connsiteX4" fmla="*/ 76280 w 5397500"/>
              <a:gd name="connsiteY4" fmla="*/ 2667460 h 2667000"/>
              <a:gd name="connsiteX5" fmla="*/ 80 w 5397500"/>
              <a:gd name="connsiteY5" fmla="*/ 2667460 h 2667000"/>
              <a:gd name="connsiteX6" fmla="*/ 80 w 5397500"/>
              <a:gd name="connsiteY6" fmla="*/ 460 h 2667000"/>
              <a:gd name="connsiteX7" fmla="*/ 76280 w 5397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26670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2667460"/>
                </a:lnTo>
                <a:cubicBezTo>
                  <a:pt x="5397580" y="2667460"/>
                  <a:pt x="5363465" y="2667460"/>
                  <a:pt x="5321380" y="2667460"/>
                </a:cubicBezTo>
                <a:lnTo>
                  <a:pt x="76280" y="2667460"/>
                </a:lnTo>
                <a:cubicBezTo>
                  <a:pt x="34196" y="2667460"/>
                  <a:pt x="80" y="2667460"/>
                  <a:pt x="80" y="26674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5D77258-F3BE-C2B5-6B76-36B6561156C5}"/>
              </a:ext>
            </a:extLst>
          </p:cNvPr>
          <p:cNvSpPr/>
          <p:nvPr/>
        </p:nvSpPr>
        <p:spPr>
          <a:xfrm>
            <a:off x="305276" y="3075092"/>
            <a:ext cx="4886592" cy="439430"/>
          </a:xfrm>
          <a:custGeom>
            <a:avLst/>
            <a:gdLst>
              <a:gd name="connsiteX0" fmla="*/ 5321380 w 5397500"/>
              <a:gd name="connsiteY0" fmla="*/ 460 h 317500"/>
              <a:gd name="connsiteX1" fmla="*/ 5397580 w 5397500"/>
              <a:gd name="connsiteY1" fmla="*/ 460 h 317500"/>
              <a:gd name="connsiteX2" fmla="*/ 5397580 w 5397500"/>
              <a:gd name="connsiteY2" fmla="*/ 317960 h 317500"/>
              <a:gd name="connsiteX3" fmla="*/ 5321380 w 5397500"/>
              <a:gd name="connsiteY3" fmla="*/ 317960 h 317500"/>
              <a:gd name="connsiteX4" fmla="*/ 76280 w 5397500"/>
              <a:gd name="connsiteY4" fmla="*/ 317960 h 317500"/>
              <a:gd name="connsiteX5" fmla="*/ 80 w 5397500"/>
              <a:gd name="connsiteY5" fmla="*/ 317960 h 317500"/>
              <a:gd name="connsiteX6" fmla="*/ 80 w 5397500"/>
              <a:gd name="connsiteY6" fmla="*/ 460 h 317500"/>
              <a:gd name="connsiteX7" fmla="*/ 76280 w 5397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3175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317960"/>
                </a:lnTo>
                <a:cubicBezTo>
                  <a:pt x="5397580" y="317960"/>
                  <a:pt x="5363465" y="317960"/>
                  <a:pt x="5321380" y="317960"/>
                </a:cubicBezTo>
                <a:lnTo>
                  <a:pt x="76280" y="317960"/>
                </a:lnTo>
                <a:cubicBezTo>
                  <a:pt x="34196" y="317960"/>
                  <a:pt x="80" y="317960"/>
                  <a:pt x="80" y="3179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RAG 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최적화 스키마 설계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701FBBE3-1CC9-D357-3008-4A0612F29D18}"/>
              </a:ext>
            </a:extLst>
          </p:cNvPr>
          <p:cNvSpPr/>
          <p:nvPr/>
        </p:nvSpPr>
        <p:spPr>
          <a:xfrm>
            <a:off x="363498" y="3587571"/>
            <a:ext cx="4554425" cy="1488825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rgbClr val="DBEAF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A88A6A-C12F-98F4-40F2-BC6254595E3B}"/>
              </a:ext>
            </a:extLst>
          </p:cNvPr>
          <p:cNvSpPr txBox="1"/>
          <p:nvPr/>
        </p:nvSpPr>
        <p:spPr>
          <a:xfrm>
            <a:off x="455101" y="3655830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Schema Optimizer 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구현</a:t>
            </a:r>
            <a:endParaRPr lang="ko-KR" altLang="en-US" sz="1200" b="1" dirty="0">
              <a:ln/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0B6724-D519-CE83-3310-406B36B9240F}"/>
              </a:ext>
            </a:extLst>
          </p:cNvPr>
          <p:cNvSpPr txBox="1"/>
          <p:nvPr/>
        </p:nvSpPr>
        <p:spPr>
          <a:xfrm>
            <a:off x="555253" y="3897932"/>
            <a:ext cx="3754554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RAG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에이전트 직접 활용가능한 형태로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Schema Opt. :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</a:b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sym typeface="맑은 고딕"/>
                <a:rtl val="0"/>
              </a:rPr>
              <a:t>즉시 벡터화 가능한 구조화된 스키마 정의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DDU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FLOW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로 생성한 정보의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aggregation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</a:b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원본 내용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번역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컨텍스트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엔티티 정보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D4FAFCD-D5A7-448B-5039-F2E5E57D0868}"/>
              </a:ext>
            </a:extLst>
          </p:cNvPr>
          <p:cNvSpPr/>
          <p:nvPr/>
        </p:nvSpPr>
        <p:spPr>
          <a:xfrm>
            <a:off x="363498" y="5173082"/>
            <a:ext cx="4554425" cy="1340733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523C2-A954-1BE5-2095-BEBC85B6F691}"/>
              </a:ext>
            </a:extLst>
          </p:cNvPr>
          <p:cNvSpPr txBox="1"/>
          <p:nvPr/>
        </p:nvSpPr>
        <p:spPr>
          <a:xfrm>
            <a:off x="455101" y="52062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 err="1">
                <a:ln/>
                <a:latin typeface="Arial"/>
                <a:cs typeface="Arial"/>
                <a:sym typeface="Arial"/>
                <a:rtl val="0"/>
              </a:rPr>
              <a:t>LangChain</a:t>
            </a:r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 Documents 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생성</a:t>
            </a:r>
            <a:endParaRPr lang="ko-KR" altLang="en-US" sz="1200" b="1" dirty="0">
              <a:ln/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6936C4-C163-8649-3F39-A04CD926E803}"/>
              </a:ext>
            </a:extLst>
          </p:cNvPr>
          <p:cNvSpPr txBox="1"/>
          <p:nvPr/>
        </p:nvSpPr>
        <p:spPr>
          <a:xfrm>
            <a:off x="555254" y="5539069"/>
            <a:ext cx="4244160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LangChain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Document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객체로 완전 변환</a:t>
            </a:r>
            <a:endParaRPr lang="en-US" altLang="ko-KR" sz="1100" b="1" dirty="0">
              <a:ln/>
              <a:solidFill>
                <a:srgbClr val="1E40AF"/>
              </a:solidFill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도메인 전문가에 의한 </a:t>
            </a:r>
            <a:r>
              <a:rPr lang="en-US" altLang="ko-KR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FeedBack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반영을 위한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Room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다양한 출력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Format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Support: JSON/Pickle, Markdown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FFD27DE-369B-BA0C-6EED-CAEF1F6E6699}"/>
              </a:ext>
            </a:extLst>
          </p:cNvPr>
          <p:cNvSpPr/>
          <p:nvPr/>
        </p:nvSpPr>
        <p:spPr>
          <a:xfrm>
            <a:off x="5467061" y="3074754"/>
            <a:ext cx="3148389" cy="439430"/>
          </a:xfrm>
          <a:custGeom>
            <a:avLst/>
            <a:gdLst>
              <a:gd name="connsiteX0" fmla="*/ 3417280 w 3492500"/>
              <a:gd name="connsiteY0" fmla="*/ 460 h 317500"/>
              <a:gd name="connsiteX1" fmla="*/ 3493480 w 3492500"/>
              <a:gd name="connsiteY1" fmla="*/ 460 h 317500"/>
              <a:gd name="connsiteX2" fmla="*/ 3493480 w 3492500"/>
              <a:gd name="connsiteY2" fmla="*/ 317960 h 317500"/>
              <a:gd name="connsiteX3" fmla="*/ 3417280 w 3492500"/>
              <a:gd name="connsiteY3" fmla="*/ 317960 h 317500"/>
              <a:gd name="connsiteX4" fmla="*/ 77180 w 3492500"/>
              <a:gd name="connsiteY4" fmla="*/ 317960 h 317500"/>
              <a:gd name="connsiteX5" fmla="*/ 980 w 3492500"/>
              <a:gd name="connsiteY5" fmla="*/ 317960 h 317500"/>
              <a:gd name="connsiteX6" fmla="*/ 980 w 3492500"/>
              <a:gd name="connsiteY6" fmla="*/ 460 h 317500"/>
              <a:gd name="connsiteX7" fmla="*/ 77180 w 3492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3175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317960"/>
                </a:lnTo>
                <a:cubicBezTo>
                  <a:pt x="3493480" y="317960"/>
                  <a:pt x="3459364" y="317960"/>
                  <a:pt x="3417280" y="317960"/>
                </a:cubicBezTo>
                <a:lnTo>
                  <a:pt x="77180" y="317960"/>
                </a:lnTo>
                <a:cubicBezTo>
                  <a:pt x="35096" y="317960"/>
                  <a:pt x="980" y="317960"/>
                  <a:pt x="980" y="3179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LangChain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Document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Structure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444F2FF-EDBC-F554-9D5C-AB09CBD10433}"/>
              </a:ext>
            </a:extLst>
          </p:cNvPr>
          <p:cNvGrpSpPr/>
          <p:nvPr/>
        </p:nvGrpSpPr>
        <p:grpSpPr>
          <a:xfrm>
            <a:off x="364877" y="1233022"/>
            <a:ext cx="1682264" cy="1003909"/>
            <a:chOff x="364877" y="1242189"/>
            <a:chExt cx="1682264" cy="10039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2AF2B64-5F3A-A028-EF40-E3E6BF388176}"/>
                </a:ext>
              </a:extLst>
            </p:cNvPr>
            <p:cNvGrpSpPr/>
            <p:nvPr/>
          </p:nvGrpSpPr>
          <p:grpSpPr>
            <a:xfrm>
              <a:off x="364877" y="1520986"/>
              <a:ext cx="1682264" cy="725112"/>
              <a:chOff x="364877" y="1520986"/>
              <a:chExt cx="1682264" cy="725112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95E14F08-C9A0-D415-B021-A9A92F4E6863}"/>
                  </a:ext>
                </a:extLst>
              </p:cNvPr>
              <p:cNvSpPr/>
              <p:nvPr/>
            </p:nvSpPr>
            <p:spPr>
              <a:xfrm>
                <a:off x="364877" y="1520986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Reconstruction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Elements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319E9F70-4C4E-AF8F-A796-CD14393C73BD}"/>
                  </a:ext>
                </a:extLst>
              </p:cNvPr>
              <p:cNvSpPr txBox="1"/>
              <p:nvPr/>
            </p:nvSpPr>
            <p:spPr>
              <a:xfrm>
                <a:off x="373138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텍스트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이미지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테이블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</a:p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Elemens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Integration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정보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" name="Rectangle 30">
              <a:extLst>
                <a:ext uri="{FF2B5EF4-FFF2-40B4-BE49-F238E27FC236}">
                  <a16:creationId xmlns:a16="http://schemas.microsoft.com/office/drawing/2014/main" id="{99E0F916-99C1-BB94-69FF-636A272FE427}"/>
                </a:ext>
              </a:extLst>
            </p:cNvPr>
            <p:cNvSpPr/>
            <p:nvPr/>
          </p:nvSpPr>
          <p:spPr>
            <a:xfrm>
              <a:off x="1116008" y="1242189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ED38FC1-0967-B86B-5F78-E07696A2F533}"/>
              </a:ext>
            </a:extLst>
          </p:cNvPr>
          <p:cNvGrpSpPr/>
          <p:nvPr/>
        </p:nvGrpSpPr>
        <p:grpSpPr>
          <a:xfrm>
            <a:off x="2582146" y="1223855"/>
            <a:ext cx="1682263" cy="1022243"/>
            <a:chOff x="2615096" y="1223855"/>
            <a:chExt cx="1682263" cy="1022243"/>
          </a:xfrm>
        </p:grpSpPr>
        <p:sp>
          <p:nvSpPr>
            <p:cNvPr id="3" name="Rectangle 33">
              <a:extLst>
                <a:ext uri="{FF2B5EF4-FFF2-40B4-BE49-F238E27FC236}">
                  <a16:creationId xmlns:a16="http://schemas.microsoft.com/office/drawing/2014/main" id="{7CFA0531-D6E4-5789-B53F-CB54980E7D92}"/>
                </a:ext>
              </a:extLst>
            </p:cNvPr>
            <p:cNvSpPr/>
            <p:nvPr/>
          </p:nvSpPr>
          <p:spPr>
            <a:xfrm>
              <a:off x="3366227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C17234-92FB-9402-B6F6-1D6832F5DACF}"/>
                </a:ext>
              </a:extLst>
            </p:cNvPr>
            <p:cNvGrpSpPr/>
            <p:nvPr/>
          </p:nvGrpSpPr>
          <p:grpSpPr>
            <a:xfrm>
              <a:off x="2615096" y="1518428"/>
              <a:ext cx="1682263" cy="727670"/>
              <a:chOff x="2615096" y="1518428"/>
              <a:chExt cx="1682263" cy="727670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6EEFC9E-2CCD-896B-981E-39C620E8E1E9}"/>
                  </a:ext>
                </a:extLst>
              </p:cNvPr>
              <p:cNvSpPr/>
              <p:nvPr/>
            </p:nvSpPr>
            <p:spPr>
              <a:xfrm>
                <a:off x="2615096" y="1518428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Schema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Optimization</a:t>
                </a:r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93A6662-FC19-A61C-CE0E-0FC2A4AF995D}"/>
                  </a:ext>
                </a:extLst>
              </p:cNvPr>
              <p:cNvSpPr txBox="1"/>
              <p:nvPr/>
            </p:nvSpPr>
            <p:spPr>
              <a:xfrm>
                <a:off x="2619226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주요정보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Content +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부가정보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Metadata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분리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81734E7-0748-7AAE-1D57-D6FE83973E0F}"/>
              </a:ext>
            </a:extLst>
          </p:cNvPr>
          <p:cNvSpPr/>
          <p:nvPr/>
        </p:nvSpPr>
        <p:spPr>
          <a:xfrm rot="10800000">
            <a:off x="4375063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8B80E37-778B-9F0F-4C1A-92821F67F43E}"/>
              </a:ext>
            </a:extLst>
          </p:cNvPr>
          <p:cNvGrpSpPr/>
          <p:nvPr/>
        </p:nvGrpSpPr>
        <p:grpSpPr>
          <a:xfrm>
            <a:off x="4799414" y="1234146"/>
            <a:ext cx="1682263" cy="1001660"/>
            <a:chOff x="4989282" y="1242880"/>
            <a:chExt cx="1682263" cy="100166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FFBE9495-CEB8-FD5E-15DE-EE9119F35F36}"/>
                </a:ext>
              </a:extLst>
            </p:cNvPr>
            <p:cNvSpPr/>
            <p:nvPr/>
          </p:nvSpPr>
          <p:spPr>
            <a:xfrm>
              <a:off x="5740413" y="1242880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13D1AC7-4138-C1E0-DB66-4E75533CE1C8}"/>
                </a:ext>
              </a:extLst>
            </p:cNvPr>
            <p:cNvGrpSpPr/>
            <p:nvPr/>
          </p:nvGrpSpPr>
          <p:grpSpPr>
            <a:xfrm>
              <a:off x="4989282" y="1516870"/>
              <a:ext cx="1682263" cy="727670"/>
              <a:chOff x="4989282" y="1516870"/>
              <a:chExt cx="1682263" cy="72767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B964DF78-8AA1-3B39-1381-AA70CFE0D6DA}"/>
                  </a:ext>
                </a:extLst>
              </p:cNvPr>
              <p:cNvSpPr/>
              <p:nvPr/>
            </p:nvSpPr>
            <p:spPr>
              <a:xfrm>
                <a:off x="4989282" y="1516870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Aggregation</a:t>
                </a:r>
              </a:p>
              <a:p>
                <a:pPr algn="ctr"/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203599-6443-BA31-6753-91FBBA3263A7}"/>
                  </a:ext>
                </a:extLst>
              </p:cNvPr>
              <p:cNvSpPr txBox="1"/>
              <p:nvPr/>
            </p:nvSpPr>
            <p:spPr>
              <a:xfrm>
                <a:off x="4993412" y="1875208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LangChain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Documents Generation</a:t>
                </a:r>
                <a:endParaRPr lang="ko-KR" altLang="en-US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85D0D3-76B1-7BFC-FB06-CDC32D368D44}"/>
              </a:ext>
            </a:extLst>
          </p:cNvPr>
          <p:cNvGrpSpPr/>
          <p:nvPr/>
        </p:nvGrpSpPr>
        <p:grpSpPr>
          <a:xfrm>
            <a:off x="7016681" y="1225692"/>
            <a:ext cx="1682263" cy="1018569"/>
            <a:chOff x="7088599" y="1223855"/>
            <a:chExt cx="1682263" cy="1018569"/>
          </a:xfrm>
        </p:grpSpPr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0494E8DB-1F7F-252D-09E2-CCB12EBBEA4A}"/>
                </a:ext>
              </a:extLst>
            </p:cNvPr>
            <p:cNvSpPr/>
            <p:nvPr/>
          </p:nvSpPr>
          <p:spPr>
            <a:xfrm>
              <a:off x="7839730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1C992C7-8C56-2822-238D-33E4256C088D}"/>
                </a:ext>
              </a:extLst>
            </p:cNvPr>
            <p:cNvGrpSpPr/>
            <p:nvPr/>
          </p:nvGrpSpPr>
          <p:grpSpPr>
            <a:xfrm>
              <a:off x="7088599" y="1514754"/>
              <a:ext cx="1682263" cy="727670"/>
              <a:chOff x="7088599" y="1514754"/>
              <a:chExt cx="1682263" cy="727670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286FD5AB-A5FF-CAA1-2FE5-333A44DE7FD5}"/>
                  </a:ext>
                </a:extLst>
              </p:cNvPr>
              <p:cNvSpPr/>
              <p:nvPr/>
            </p:nvSpPr>
            <p:spPr>
              <a:xfrm>
                <a:off x="7088599" y="1514754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AI-Ready </a:t>
                </a:r>
                <a:r>
                  <a:rPr lang="en-US" altLang="ko-KR" sz="1200" b="1" dirty="0" err="1">
                    <a:solidFill>
                      <a:srgbClr val="002060"/>
                    </a:solidFill>
                    <a:latin typeface="+mn-ea"/>
                  </a:rPr>
                  <a:t>Docuemnts</a:t>
                </a:r>
                <a:endParaRPr lang="en-US" altLang="ko-KR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654C0F-3998-A010-8FCA-8A0D029F364A}"/>
                  </a:ext>
                </a:extLst>
              </p:cNvPr>
              <p:cNvSpPr txBox="1"/>
              <p:nvPr/>
            </p:nvSpPr>
            <p:spPr>
              <a:xfrm>
                <a:off x="7092729" y="1873092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Markdown, *</a:t>
                </a:r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documents.pkl</a:t>
                </a:r>
                <a:endParaRPr lang="ko-KR" altLang="en-US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5AFEB6EA-9184-0EE9-2536-D0B3A8FF6EEE}"/>
              </a:ext>
            </a:extLst>
          </p:cNvPr>
          <p:cNvSpPr/>
          <p:nvPr/>
        </p:nvSpPr>
        <p:spPr>
          <a:xfrm rot="10800000">
            <a:off x="6592331" y="1744598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pic>
        <p:nvPicPr>
          <p:cNvPr id="88" name="그림 87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BEA445-0F32-E2A2-246D-2C3337C1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" y="3623751"/>
            <a:ext cx="241900" cy="241900"/>
          </a:xfrm>
          <a:prstGeom prst="rect">
            <a:avLst/>
          </a:prstGeom>
        </p:spPr>
      </p:pic>
      <p:pic>
        <p:nvPicPr>
          <p:cNvPr id="89" name="그림 88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95DD04-842A-5360-A9DF-6965725B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5165310"/>
            <a:ext cx="241900" cy="241900"/>
          </a:xfrm>
          <a:prstGeom prst="rect">
            <a:avLst/>
          </a:prstGeom>
        </p:spPr>
      </p:pic>
      <p:pic>
        <p:nvPicPr>
          <p:cNvPr id="100" name="그림 9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DB2FF6-5B16-31CE-748A-CA60DFBF1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7" y="3235433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4D8A68-8CA3-2910-5A48-04EB43596A81}"/>
              </a:ext>
            </a:extLst>
          </p:cNvPr>
          <p:cNvSpPr txBox="1"/>
          <p:nvPr/>
        </p:nvSpPr>
        <p:spPr>
          <a:xfrm>
            <a:off x="5442361" y="3466827"/>
            <a:ext cx="3468739" cy="30469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 err="1">
                <a:solidFill>
                  <a:srgbClr val="82D2CE"/>
                </a:solidFill>
                <a:effectLst/>
                <a:latin typeface="+mn-ea"/>
              </a:rPr>
              <a:t>page_content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"(1) </a:t>
            </a:r>
            <a:r>
              <a:rPr lang="ko-KR" altLang="en-US" sz="400" b="0" dirty="0">
                <a:solidFill>
                  <a:srgbClr val="E394DC"/>
                </a:solidFill>
                <a:effectLst/>
                <a:latin typeface="+mn-ea"/>
              </a:rPr>
              <a:t>도어 열림 레버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(</a:t>
            </a:r>
            <a:r>
              <a:rPr lang="ko-KR" altLang="en-US" sz="400" b="0" dirty="0">
                <a:solidFill>
                  <a:srgbClr val="E394DC"/>
                </a:solidFill>
                <a:effectLst/>
                <a:latin typeface="+mn-ea"/>
              </a:rPr>
              <a:t>실내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)…"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"metadata"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{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"source"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"data/gv80_owners_manual_TEST1P.pdf"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"page"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BC88D"/>
                </a:solidFill>
                <a:effectLst/>
                <a:latin typeface="+mn-ea"/>
              </a:rPr>
              <a:t>0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"category"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“figure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"id"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FFC000"/>
                </a:solidFill>
                <a:effectLst/>
                <a:latin typeface="+mn-ea"/>
              </a:rPr>
              <a:t>12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 err="1">
                <a:solidFill>
                  <a:srgbClr val="82D2CE"/>
                </a:solidFill>
                <a:effectLst/>
                <a:latin typeface="+mn-ea"/>
              </a:rPr>
              <a:t>translation_text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"(1) Door Open Lever ./.."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 err="1">
                <a:solidFill>
                  <a:srgbClr val="82D2CE"/>
                </a:solidFill>
                <a:effectLst/>
                <a:latin typeface="+mn-ea"/>
              </a:rPr>
              <a:t>translation_markdown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"(1) Door Open Lever …"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 err="1">
                <a:solidFill>
                  <a:srgbClr val="82D2CE"/>
                </a:solidFill>
                <a:effectLst/>
                <a:latin typeface="+mn-ea"/>
              </a:rPr>
              <a:t>translation_html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"&lt;p id=‘3’ …"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 err="1">
                <a:solidFill>
                  <a:srgbClr val="82D2CE"/>
                </a:solidFill>
                <a:effectLst/>
                <a:latin typeface="+mn-ea"/>
              </a:rPr>
              <a:t>contextualize_text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ko-KR" altLang="en-US" sz="400" b="0" dirty="0">
                <a:solidFill>
                  <a:srgbClr val="E394DC"/>
                </a:solidFill>
                <a:effectLst/>
                <a:latin typeface="+mn-ea"/>
              </a:rPr>
              <a:t>이 내용은 차량 내부의 다양한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…”</a:t>
            </a:r>
            <a:endParaRPr lang="en-US" altLang="ko-KR" sz="400" b="0" dirty="0">
              <a:solidFill>
                <a:srgbClr val="D8DEE9"/>
              </a:solidFill>
              <a:effectLst/>
              <a:latin typeface="+mn-ea"/>
            </a:endParaRP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b="0" dirty="0">
                <a:solidFill>
                  <a:srgbClr val="82D2CE"/>
                </a:solidFill>
                <a:effectLst/>
                <a:latin typeface="+mn-ea"/>
              </a:rPr>
              <a:t>"caption"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“[</a:t>
            </a:r>
            <a:r>
              <a:rPr lang="ko-KR" altLang="en-US" sz="400" b="0" dirty="0">
                <a:solidFill>
                  <a:srgbClr val="E394DC"/>
                </a:solidFill>
                <a:effectLst/>
                <a:latin typeface="+mn-ea"/>
              </a:rPr>
              <a:t>그림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1] 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자동차 내부 조작 패널</a:t>
            </a:r>
            <a:r>
              <a:rPr lang="en-US" altLang="ko-KR" sz="4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"entity"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"type"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"image"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"title"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자동차 내부 조작 패널 설명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"details"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이 이미지는 자동차 내부의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…"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"keywords"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[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중앙 도어 잠금 버튼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 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유리창 열림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/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닫힘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.. 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 err="1">
                <a:solidFill>
                  <a:srgbClr val="82D2CE"/>
                </a:solidFill>
                <a:latin typeface="+mn-ea"/>
              </a:rPr>
              <a:t>hypothetical_questions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이러한 조작 패널의 디자인이 운전자의 편의성에 어떤 영향을 미칠까요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?</a:t>
            </a:r>
            <a:r>
              <a:rPr lang="en-US" altLang="ko-KR" sz="4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- 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미래의 자동차는 어떤 새로운 조작 기능을 추가할 수 있을까요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?"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 err="1">
                <a:solidFill>
                  <a:srgbClr val="82D2CE"/>
                </a:solidFill>
                <a:latin typeface="+mn-ea"/>
              </a:rPr>
              <a:t>raw_output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"&lt;image&gt;</a:t>
            </a:r>
            <a:r>
              <a:rPr lang="en-US" altLang="ko-KR" sz="4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&lt;title&gt;</a:t>
            </a:r>
            <a:r>
              <a:rPr lang="en-US" altLang="ko-KR" sz="4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ko-KR" altLang="en-US" sz="400" dirty="0">
                <a:solidFill>
                  <a:srgbClr val="E394DC"/>
                </a:solidFill>
                <a:latin typeface="+mn-ea"/>
              </a:rPr>
              <a:t>자동차 내부 조작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… &lt;/image&gt;"</a:t>
            </a:r>
            <a:endParaRPr lang="ko-KR" altLang="en-US" sz="400" dirty="0">
              <a:solidFill>
                <a:srgbClr val="D8DEE9"/>
              </a:solidFill>
              <a:latin typeface="+mn-ea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4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 err="1">
                <a:solidFill>
                  <a:srgbClr val="82D2CE"/>
                </a:solidFill>
                <a:latin typeface="+mn-ea"/>
              </a:rPr>
              <a:t>image_path"</a:t>
            </a:r>
            <a:r>
              <a:rPr lang="en-US" altLang="ko-KR" sz="400" dirty="0" err="1">
                <a:solidFill>
                  <a:srgbClr val="D8DEE9"/>
                </a:solidFill>
                <a:latin typeface="+mn-ea"/>
              </a:rPr>
              <a:t>:</a:t>
            </a:r>
            <a:r>
              <a:rPr lang="en-US" altLang="ko-KR" sz="400" dirty="0" err="1">
                <a:solidFill>
                  <a:srgbClr val="E394DC"/>
                </a:solidFill>
                <a:latin typeface="+mn-ea"/>
              </a:rPr>
              <a:t>"images</a:t>
            </a:r>
            <a:r>
              <a:rPr lang="en-US" altLang="ko-KR" sz="400" dirty="0">
                <a:solidFill>
                  <a:srgbClr val="D6D6DD"/>
                </a:solidFill>
                <a:latin typeface="+mn-ea"/>
              </a:rPr>
              <a:t>/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figure</a:t>
            </a:r>
            <a:r>
              <a:rPr lang="en-US" altLang="ko-KR" sz="400" dirty="0">
                <a:solidFill>
                  <a:srgbClr val="D6D6DD"/>
                </a:solidFill>
                <a:latin typeface="+mn-ea"/>
              </a:rPr>
              <a:t>/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gv80_owners_manual_figure_Page_0_Index_0.png"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"coordinates"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[{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"x"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BC88D"/>
                </a:solidFill>
                <a:latin typeface="+mn-ea"/>
              </a:rPr>
              <a:t>0.0779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,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"y"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BC88D"/>
                </a:solidFill>
                <a:latin typeface="+mn-ea"/>
              </a:rPr>
              <a:t>0.1503</a:t>
            </a:r>
            <a:r>
              <a:rPr lang="ko-KR" altLang="en-US" sz="400" dirty="0">
                <a:solidFill>
                  <a:srgbClr val="D8DEE9"/>
                </a:solidFill>
                <a:latin typeface="+mn-ea"/>
              </a:rPr>
              <a:t> 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},… ],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400" dirty="0">
                <a:solidFill>
                  <a:srgbClr val="FFFF00"/>
                </a:solidFill>
                <a:latin typeface="+mn-ea"/>
              </a:rPr>
              <a:t>"</a:t>
            </a:r>
            <a:r>
              <a:rPr lang="en-US" altLang="ko-KR" sz="400" dirty="0" err="1">
                <a:solidFill>
                  <a:srgbClr val="FFFF00"/>
                </a:solidFill>
                <a:latin typeface="+mn-ea"/>
              </a:rPr>
              <a:t>human_feedback</a:t>
            </a:r>
            <a:r>
              <a:rPr lang="en-US" altLang="ko-KR" sz="4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4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400" dirty="0">
                <a:solidFill>
                  <a:srgbClr val="E394DC"/>
                </a:solidFill>
                <a:latin typeface="+mn-ea"/>
              </a:rPr>
              <a:t>"" </a:t>
            </a: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      }</a:t>
            </a:r>
          </a:p>
          <a:p>
            <a:pPr>
              <a:buNone/>
            </a:pPr>
            <a:r>
              <a:rPr lang="en-US" altLang="ko-KR" sz="400" b="0" dirty="0">
                <a:solidFill>
                  <a:srgbClr val="D8DEE9"/>
                </a:solidFill>
                <a:effectLst/>
                <a:latin typeface="+mn-ea"/>
              </a:rPr>
              <a:t>}</a:t>
            </a:r>
          </a:p>
        </p:txBody>
      </p:sp>
      <p:pic>
        <p:nvPicPr>
          <p:cNvPr id="101" name="그림 10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8F3B19-8861-14ED-7C53-039F66603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44" y="3245516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3" name="그림 102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6DE92F-00E5-3B27-E0FB-EC55294EE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02" y="3392526"/>
            <a:ext cx="370282" cy="3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1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2AE2F-461E-B52F-49E9-39B77C34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0ED5FB6C-B74D-A2E0-CBD1-545EBE903857}"/>
              </a:ext>
            </a:extLst>
          </p:cNvPr>
          <p:cNvSpPr/>
          <p:nvPr/>
        </p:nvSpPr>
        <p:spPr>
          <a:xfrm>
            <a:off x="232900" y="2953409"/>
            <a:ext cx="8695343" cy="3726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29B558F-63C6-9F15-008B-63C5BE2AF14A}"/>
              </a:ext>
            </a:extLst>
          </p:cNvPr>
          <p:cNvSpPr/>
          <p:nvPr/>
        </p:nvSpPr>
        <p:spPr>
          <a:xfrm>
            <a:off x="232900" y="1159873"/>
            <a:ext cx="8695343" cy="1270891"/>
          </a:xfrm>
          <a:custGeom>
            <a:avLst/>
            <a:gdLst>
              <a:gd name="connsiteX0" fmla="*/ 8324930 w 8382000"/>
              <a:gd name="connsiteY0" fmla="*/ 180 h 762000"/>
              <a:gd name="connsiteX1" fmla="*/ 8382080 w 8382000"/>
              <a:gd name="connsiteY1" fmla="*/ 180 h 762000"/>
              <a:gd name="connsiteX2" fmla="*/ 8382080 w 8382000"/>
              <a:gd name="connsiteY2" fmla="*/ 762180 h 762000"/>
              <a:gd name="connsiteX3" fmla="*/ 8324930 w 8382000"/>
              <a:gd name="connsiteY3" fmla="*/ 762180 h 762000"/>
              <a:gd name="connsiteX4" fmla="*/ 57230 w 8382000"/>
              <a:gd name="connsiteY4" fmla="*/ 762180 h 762000"/>
              <a:gd name="connsiteX5" fmla="*/ 80 w 8382000"/>
              <a:gd name="connsiteY5" fmla="*/ 762180 h 762000"/>
              <a:gd name="connsiteX6" fmla="*/ 80 w 8382000"/>
              <a:gd name="connsiteY6" fmla="*/ 180 h 762000"/>
              <a:gd name="connsiteX7" fmla="*/ 57230 w 8382000"/>
              <a:gd name="connsiteY7" fmla="*/ 18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0" h="762000">
                <a:moveTo>
                  <a:pt x="8324930" y="180"/>
                </a:moveTo>
                <a:cubicBezTo>
                  <a:pt x="8356493" y="180"/>
                  <a:pt x="8382080" y="180"/>
                  <a:pt x="8382080" y="180"/>
                </a:cubicBezTo>
                <a:lnTo>
                  <a:pt x="8382080" y="762180"/>
                </a:lnTo>
                <a:cubicBezTo>
                  <a:pt x="8382080" y="762180"/>
                  <a:pt x="8356493" y="762180"/>
                  <a:pt x="8324930" y="762180"/>
                </a:cubicBezTo>
                <a:lnTo>
                  <a:pt x="57230" y="762180"/>
                </a:lnTo>
                <a:cubicBezTo>
                  <a:pt x="25667" y="762180"/>
                  <a:pt x="80" y="762180"/>
                  <a:pt x="80" y="762180"/>
                </a:cubicBezTo>
                <a:lnTo>
                  <a:pt x="80" y="180"/>
                </a:lnTo>
                <a:cubicBezTo>
                  <a:pt x="80" y="180"/>
                  <a:pt x="25667" y="180"/>
                  <a:pt x="57230" y="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2143156-8677-4E4A-BEFA-C999626DDBDE}"/>
              </a:ext>
            </a:extLst>
          </p:cNvPr>
          <p:cNvSpPr txBox="1"/>
          <p:nvPr/>
        </p:nvSpPr>
        <p:spPr>
          <a:xfrm>
            <a:off x="222846" y="852069"/>
            <a:ext cx="4072462" cy="3405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ln/>
                <a:solidFill>
                  <a:schemeClr val="bg1"/>
                </a:solidFill>
                <a:latin typeface="+mn-ea"/>
                <a:cs typeface="Arial"/>
                <a:sym typeface="Arial"/>
                <a:rtl val="0"/>
              </a:rPr>
              <a:t>AI-Ready Document Generation 4-Steps Flow</a:t>
            </a:r>
            <a:endParaRPr lang="ko-KR" altLang="en-US" sz="1400" b="1" dirty="0">
              <a:ln/>
              <a:solidFill>
                <a:schemeClr val="bg1"/>
              </a:solidFill>
              <a:latin typeface="+mn-ea"/>
              <a:cs typeface="Arial"/>
              <a:sym typeface="Arial"/>
              <a:rtl val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B3187-D478-CB89-7A42-CB508F0AC78E}"/>
              </a:ext>
            </a:extLst>
          </p:cNvPr>
          <p:cNvSpPr txBox="1"/>
          <p:nvPr/>
        </p:nvSpPr>
        <p:spPr>
          <a:xfrm>
            <a:off x="167053" y="10900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5.5 Knowledge Representation</a:t>
            </a:r>
          </a:p>
        </p:txBody>
      </p:sp>
      <p:sp>
        <p:nvSpPr>
          <p:cNvPr id="224" name="자유형: 도형 223">
            <a:extLst>
              <a:ext uri="{FF2B5EF4-FFF2-40B4-BE49-F238E27FC236}">
                <a16:creationId xmlns:a16="http://schemas.microsoft.com/office/drawing/2014/main" id="{E442E316-2592-D5F7-F156-9650B6FF7437}"/>
              </a:ext>
            </a:extLst>
          </p:cNvPr>
          <p:cNvSpPr/>
          <p:nvPr/>
        </p:nvSpPr>
        <p:spPr>
          <a:xfrm rot="10800000">
            <a:off x="2157795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E28A3-DE3C-4ACD-EB5F-753BAB8FBA67}"/>
              </a:ext>
            </a:extLst>
          </p:cNvPr>
          <p:cNvSpPr txBox="1"/>
          <p:nvPr/>
        </p:nvSpPr>
        <p:spPr>
          <a:xfrm>
            <a:off x="222846" y="2646942"/>
            <a:ext cx="1296619" cy="306467"/>
          </a:xfrm>
          <a:prstGeom prst="round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b="1" dirty="0">
                <a:ln/>
                <a:solidFill>
                  <a:srgbClr val="FFFF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FFFF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Stack</a:t>
            </a:r>
            <a:endParaRPr lang="ko-KR" altLang="en-US" sz="1200" b="1" dirty="0">
              <a:ln/>
              <a:solidFill>
                <a:srgbClr val="FFFF00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2F7F0AF-3976-EA06-5DBA-0766529064D1}"/>
              </a:ext>
            </a:extLst>
          </p:cNvPr>
          <p:cNvSpPr/>
          <p:nvPr/>
        </p:nvSpPr>
        <p:spPr>
          <a:xfrm>
            <a:off x="305276" y="3291332"/>
            <a:ext cx="4886592" cy="3333809"/>
          </a:xfrm>
          <a:custGeom>
            <a:avLst/>
            <a:gdLst>
              <a:gd name="connsiteX0" fmla="*/ 5321380 w 5397500"/>
              <a:gd name="connsiteY0" fmla="*/ 460 h 2667000"/>
              <a:gd name="connsiteX1" fmla="*/ 5397580 w 5397500"/>
              <a:gd name="connsiteY1" fmla="*/ 460 h 2667000"/>
              <a:gd name="connsiteX2" fmla="*/ 5397580 w 5397500"/>
              <a:gd name="connsiteY2" fmla="*/ 2667460 h 2667000"/>
              <a:gd name="connsiteX3" fmla="*/ 5321380 w 5397500"/>
              <a:gd name="connsiteY3" fmla="*/ 2667460 h 2667000"/>
              <a:gd name="connsiteX4" fmla="*/ 76280 w 5397500"/>
              <a:gd name="connsiteY4" fmla="*/ 2667460 h 2667000"/>
              <a:gd name="connsiteX5" fmla="*/ 80 w 5397500"/>
              <a:gd name="connsiteY5" fmla="*/ 2667460 h 2667000"/>
              <a:gd name="connsiteX6" fmla="*/ 80 w 5397500"/>
              <a:gd name="connsiteY6" fmla="*/ 460 h 2667000"/>
              <a:gd name="connsiteX7" fmla="*/ 76280 w 5397500"/>
              <a:gd name="connsiteY7" fmla="*/ 46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26670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2667460"/>
                </a:lnTo>
                <a:cubicBezTo>
                  <a:pt x="5397580" y="2667460"/>
                  <a:pt x="5363465" y="2667460"/>
                  <a:pt x="5321380" y="2667460"/>
                </a:cubicBezTo>
                <a:lnTo>
                  <a:pt x="76280" y="2667460"/>
                </a:lnTo>
                <a:cubicBezTo>
                  <a:pt x="34196" y="2667460"/>
                  <a:pt x="80" y="2667460"/>
                  <a:pt x="80" y="26674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FFFFF"/>
          </a:solidFill>
          <a:ln w="12700" cap="flat">
            <a:solidFill>
              <a:schemeClr val="bg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BC14FE7-20E1-13EB-9242-A75732DA0CF9}"/>
              </a:ext>
            </a:extLst>
          </p:cNvPr>
          <p:cNvSpPr/>
          <p:nvPr/>
        </p:nvSpPr>
        <p:spPr>
          <a:xfrm>
            <a:off x="305276" y="3075092"/>
            <a:ext cx="4886592" cy="439430"/>
          </a:xfrm>
          <a:custGeom>
            <a:avLst/>
            <a:gdLst>
              <a:gd name="connsiteX0" fmla="*/ 5321380 w 5397500"/>
              <a:gd name="connsiteY0" fmla="*/ 460 h 317500"/>
              <a:gd name="connsiteX1" fmla="*/ 5397580 w 5397500"/>
              <a:gd name="connsiteY1" fmla="*/ 460 h 317500"/>
              <a:gd name="connsiteX2" fmla="*/ 5397580 w 5397500"/>
              <a:gd name="connsiteY2" fmla="*/ 317960 h 317500"/>
              <a:gd name="connsiteX3" fmla="*/ 5321380 w 5397500"/>
              <a:gd name="connsiteY3" fmla="*/ 317960 h 317500"/>
              <a:gd name="connsiteX4" fmla="*/ 76280 w 5397500"/>
              <a:gd name="connsiteY4" fmla="*/ 317960 h 317500"/>
              <a:gd name="connsiteX5" fmla="*/ 80 w 5397500"/>
              <a:gd name="connsiteY5" fmla="*/ 317960 h 317500"/>
              <a:gd name="connsiteX6" fmla="*/ 80 w 5397500"/>
              <a:gd name="connsiteY6" fmla="*/ 460 h 317500"/>
              <a:gd name="connsiteX7" fmla="*/ 76280 w 5397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7500" h="317500">
                <a:moveTo>
                  <a:pt x="5321380" y="460"/>
                </a:moveTo>
                <a:cubicBezTo>
                  <a:pt x="5363465" y="460"/>
                  <a:pt x="5397580" y="460"/>
                  <a:pt x="5397580" y="460"/>
                </a:cubicBezTo>
                <a:lnTo>
                  <a:pt x="5397580" y="317960"/>
                </a:lnTo>
                <a:cubicBezTo>
                  <a:pt x="5397580" y="317960"/>
                  <a:pt x="5363465" y="317960"/>
                  <a:pt x="5321380" y="317960"/>
                </a:cubicBezTo>
                <a:lnTo>
                  <a:pt x="76280" y="317960"/>
                </a:lnTo>
                <a:cubicBezTo>
                  <a:pt x="34196" y="317960"/>
                  <a:pt x="80" y="317960"/>
                  <a:pt x="80" y="317960"/>
                </a:cubicBezTo>
                <a:lnTo>
                  <a:pt x="80" y="460"/>
                </a:lnTo>
                <a:cubicBezTo>
                  <a:pt x="80" y="460"/>
                  <a:pt x="34196" y="460"/>
                  <a:pt x="762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RAG 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맑은 고딕"/>
                <a:rtl val="0"/>
              </a:rPr>
              <a:t>최적화 스키마 설계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5AC4E248-2396-546C-BACF-4BB8EB1211F0}"/>
              </a:ext>
            </a:extLst>
          </p:cNvPr>
          <p:cNvSpPr/>
          <p:nvPr/>
        </p:nvSpPr>
        <p:spPr>
          <a:xfrm>
            <a:off x="363498" y="3587571"/>
            <a:ext cx="4554425" cy="1488825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rgbClr val="DBEAF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0B0050-8273-659B-2AF4-D5D5C70E0AC9}"/>
              </a:ext>
            </a:extLst>
          </p:cNvPr>
          <p:cNvSpPr txBox="1"/>
          <p:nvPr/>
        </p:nvSpPr>
        <p:spPr>
          <a:xfrm>
            <a:off x="455101" y="3655830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200" b="1" dirty="0">
                <a:ln/>
                <a:latin typeface="+mn-ea"/>
                <a:cs typeface="Arial"/>
                <a:sym typeface="Arial"/>
                <a:rtl val="0"/>
              </a:rPr>
              <a:t>Schema Optimizer </a:t>
            </a:r>
            <a:r>
              <a:rPr lang="ko-KR" altLang="en-US" sz="1200" b="1" dirty="0">
                <a:ln/>
                <a:latin typeface="+mn-ea"/>
                <a:cs typeface="Arial"/>
                <a:sym typeface="Arial"/>
                <a:rtl val="0"/>
              </a:rPr>
              <a:t>구현</a:t>
            </a:r>
            <a:endParaRPr lang="ko-KR" altLang="en-US" sz="1200" b="1" dirty="0">
              <a:ln/>
              <a:latin typeface="+mn-ea"/>
              <a:cs typeface="Arial"/>
              <a:sym typeface="맑은 고딕"/>
              <a:rtl val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064E5D-8C6B-4C4C-DADD-757DE083EA08}"/>
              </a:ext>
            </a:extLst>
          </p:cNvPr>
          <p:cNvSpPr txBox="1"/>
          <p:nvPr/>
        </p:nvSpPr>
        <p:spPr>
          <a:xfrm>
            <a:off x="555253" y="3897932"/>
            <a:ext cx="3754554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RAG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에이전트 직접 활용가능한 형태로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Schema Opt. :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</a:b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맑은 고딕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sym typeface="맑은 고딕"/>
                <a:rtl val="0"/>
              </a:rPr>
              <a:t>즉시 벡터화 가능한 구조화된 스키마 정의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DDU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FLOW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로 생성한 정보의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aggregation</a:t>
            </a:r>
            <a:b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</a:b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  -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원본 내용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번역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컨텍스트 </a:t>
            </a:r>
            <a:r>
              <a:rPr lang="en-US" altLang="ko-KR" sz="1100" b="1" dirty="0">
                <a:ln/>
                <a:latin typeface="+mn-ea"/>
                <a:cs typeface="Arial"/>
                <a:sym typeface="Arial"/>
                <a:rtl val="0"/>
              </a:rPr>
              <a:t>+ </a:t>
            </a:r>
            <a:r>
              <a:rPr lang="ko-KR" altLang="en-US" sz="1100" b="1" dirty="0">
                <a:ln/>
                <a:latin typeface="+mn-ea"/>
                <a:cs typeface="Arial"/>
                <a:sym typeface="Arial"/>
                <a:rtl val="0"/>
              </a:rPr>
              <a:t>엔티티 정보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958ED71-B3C1-73D5-32FC-AF4A83116A90}"/>
              </a:ext>
            </a:extLst>
          </p:cNvPr>
          <p:cNvSpPr/>
          <p:nvPr/>
        </p:nvSpPr>
        <p:spPr>
          <a:xfrm>
            <a:off x="363498" y="5173082"/>
            <a:ext cx="4554425" cy="1340733"/>
          </a:xfrm>
          <a:custGeom>
            <a:avLst/>
            <a:gdLst>
              <a:gd name="connsiteX0" fmla="*/ 5042000 w 5080000"/>
              <a:gd name="connsiteY0" fmla="*/ 530 h 762000"/>
              <a:gd name="connsiteX1" fmla="*/ 5080100 w 5080000"/>
              <a:gd name="connsiteY1" fmla="*/ 530 h 762000"/>
              <a:gd name="connsiteX2" fmla="*/ 5080100 w 5080000"/>
              <a:gd name="connsiteY2" fmla="*/ 762530 h 762000"/>
              <a:gd name="connsiteX3" fmla="*/ 5042000 w 5080000"/>
              <a:gd name="connsiteY3" fmla="*/ 762530 h 762000"/>
              <a:gd name="connsiteX4" fmla="*/ 38200 w 5080000"/>
              <a:gd name="connsiteY4" fmla="*/ 762530 h 762000"/>
              <a:gd name="connsiteX5" fmla="*/ 100 w 5080000"/>
              <a:gd name="connsiteY5" fmla="*/ 762530 h 762000"/>
              <a:gd name="connsiteX6" fmla="*/ 100 w 5080000"/>
              <a:gd name="connsiteY6" fmla="*/ 530 h 762000"/>
              <a:gd name="connsiteX7" fmla="*/ 38200 w 5080000"/>
              <a:gd name="connsiteY7" fmla="*/ 53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80000" h="762000">
                <a:moveTo>
                  <a:pt x="5042000" y="530"/>
                </a:moveTo>
                <a:cubicBezTo>
                  <a:pt x="5063042" y="530"/>
                  <a:pt x="5080100" y="530"/>
                  <a:pt x="5080100" y="530"/>
                </a:cubicBezTo>
                <a:lnTo>
                  <a:pt x="5080100" y="762530"/>
                </a:lnTo>
                <a:cubicBezTo>
                  <a:pt x="5080100" y="762530"/>
                  <a:pt x="5063042" y="762530"/>
                  <a:pt x="5042000" y="762530"/>
                </a:cubicBezTo>
                <a:lnTo>
                  <a:pt x="38200" y="762530"/>
                </a:lnTo>
                <a:cubicBezTo>
                  <a:pt x="17158" y="762530"/>
                  <a:pt x="100" y="762530"/>
                  <a:pt x="100" y="762530"/>
                </a:cubicBezTo>
                <a:lnTo>
                  <a:pt x="100" y="530"/>
                </a:lnTo>
                <a:cubicBezTo>
                  <a:pt x="100" y="530"/>
                  <a:pt x="17158" y="530"/>
                  <a:pt x="38200" y="5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FA4DF-D551-AAD1-8B93-F26E3020BAAA}"/>
              </a:ext>
            </a:extLst>
          </p:cNvPr>
          <p:cNvSpPr txBox="1"/>
          <p:nvPr/>
        </p:nvSpPr>
        <p:spPr>
          <a:xfrm>
            <a:off x="455101" y="520626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1" dirty="0" err="1">
                <a:ln/>
                <a:latin typeface="Arial"/>
                <a:cs typeface="Arial"/>
                <a:sym typeface="Arial"/>
                <a:rtl val="0"/>
              </a:rPr>
              <a:t>LangChain</a:t>
            </a:r>
            <a:r>
              <a:rPr lang="en-US" altLang="ko-KR" sz="1200" b="1" dirty="0">
                <a:ln/>
                <a:latin typeface="Arial"/>
                <a:cs typeface="Arial"/>
                <a:sym typeface="Arial"/>
                <a:rtl val="0"/>
              </a:rPr>
              <a:t> Documents </a:t>
            </a:r>
            <a:r>
              <a:rPr lang="ko-KR" altLang="en-US" sz="1200" b="1" dirty="0">
                <a:ln/>
                <a:latin typeface="Arial"/>
                <a:cs typeface="Arial"/>
                <a:sym typeface="Arial"/>
                <a:rtl val="0"/>
              </a:rPr>
              <a:t>생성</a:t>
            </a:r>
            <a:endParaRPr lang="ko-KR" altLang="en-US" sz="1200" b="1" dirty="0">
              <a:ln/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7D6C2E-077E-2953-FA0B-7465E991ED60}"/>
              </a:ext>
            </a:extLst>
          </p:cNvPr>
          <p:cNvSpPr txBox="1"/>
          <p:nvPr/>
        </p:nvSpPr>
        <p:spPr>
          <a:xfrm>
            <a:off x="555254" y="5539069"/>
            <a:ext cx="4244160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en-US" altLang="ko-KR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LangChain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Document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객체로 완전 변환</a:t>
            </a:r>
            <a:endParaRPr lang="en-US" altLang="ko-KR" sz="1100" b="1" dirty="0">
              <a:ln/>
              <a:solidFill>
                <a:srgbClr val="1E40AF"/>
              </a:solidFill>
              <a:latin typeface="+mn-ea"/>
              <a:cs typeface="Arial"/>
              <a:sym typeface="Arial"/>
              <a:rtl val="0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도메인 전문가에 의한 </a:t>
            </a:r>
            <a:r>
              <a:rPr lang="en-US" altLang="ko-KR" sz="1100" b="1" dirty="0" err="1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FeedBack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반영을 위한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Room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설정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• 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다양한 출력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Format</a:t>
            </a:r>
            <a:r>
              <a:rPr lang="ko-KR" altLang="en-US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en-US" altLang="ko-KR" sz="1100" b="1" dirty="0">
                <a:ln/>
                <a:solidFill>
                  <a:srgbClr val="1E40AF"/>
                </a:solidFill>
                <a:latin typeface="+mn-ea"/>
                <a:cs typeface="Arial"/>
                <a:sym typeface="Arial"/>
                <a:rtl val="0"/>
              </a:rPr>
              <a:t>Support: JSON/Pickle, Markdown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AE0EA10-EDE6-A468-BB16-3CE86308F2D1}"/>
              </a:ext>
            </a:extLst>
          </p:cNvPr>
          <p:cNvSpPr/>
          <p:nvPr/>
        </p:nvSpPr>
        <p:spPr>
          <a:xfrm>
            <a:off x="5467061" y="3074754"/>
            <a:ext cx="3148389" cy="439430"/>
          </a:xfrm>
          <a:custGeom>
            <a:avLst/>
            <a:gdLst>
              <a:gd name="connsiteX0" fmla="*/ 3417280 w 3492500"/>
              <a:gd name="connsiteY0" fmla="*/ 460 h 317500"/>
              <a:gd name="connsiteX1" fmla="*/ 3493480 w 3492500"/>
              <a:gd name="connsiteY1" fmla="*/ 460 h 317500"/>
              <a:gd name="connsiteX2" fmla="*/ 3493480 w 3492500"/>
              <a:gd name="connsiteY2" fmla="*/ 317960 h 317500"/>
              <a:gd name="connsiteX3" fmla="*/ 3417280 w 3492500"/>
              <a:gd name="connsiteY3" fmla="*/ 317960 h 317500"/>
              <a:gd name="connsiteX4" fmla="*/ 77180 w 3492500"/>
              <a:gd name="connsiteY4" fmla="*/ 317960 h 317500"/>
              <a:gd name="connsiteX5" fmla="*/ 980 w 3492500"/>
              <a:gd name="connsiteY5" fmla="*/ 317960 h 317500"/>
              <a:gd name="connsiteX6" fmla="*/ 980 w 3492500"/>
              <a:gd name="connsiteY6" fmla="*/ 460 h 317500"/>
              <a:gd name="connsiteX7" fmla="*/ 77180 w 3492500"/>
              <a:gd name="connsiteY7" fmla="*/ 46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2500" h="317500">
                <a:moveTo>
                  <a:pt x="3417280" y="460"/>
                </a:moveTo>
                <a:cubicBezTo>
                  <a:pt x="3459364" y="460"/>
                  <a:pt x="3493480" y="460"/>
                  <a:pt x="3493480" y="460"/>
                </a:cubicBezTo>
                <a:lnTo>
                  <a:pt x="3493480" y="317960"/>
                </a:lnTo>
                <a:cubicBezTo>
                  <a:pt x="3493480" y="317960"/>
                  <a:pt x="3459364" y="317960"/>
                  <a:pt x="3417280" y="317960"/>
                </a:cubicBezTo>
                <a:lnTo>
                  <a:pt x="77180" y="317960"/>
                </a:lnTo>
                <a:cubicBezTo>
                  <a:pt x="35096" y="317960"/>
                  <a:pt x="980" y="317960"/>
                  <a:pt x="980" y="317960"/>
                </a:cubicBezTo>
                <a:lnTo>
                  <a:pt x="980" y="460"/>
                </a:lnTo>
                <a:cubicBezTo>
                  <a:pt x="980" y="460"/>
                  <a:pt x="35096" y="460"/>
                  <a:pt x="77180" y="460"/>
                </a:cubicBezTo>
                <a:close/>
              </a:path>
            </a:pathLst>
          </a:custGeom>
          <a:solidFill>
            <a:srgbClr val="F1F5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sym typeface="Segoe UI Emoji"/>
                <a:rtl val="0"/>
              </a:rPr>
              <a:t>■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LangChain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Document</a:t>
            </a:r>
            <a:r>
              <a:rPr lang="ko-KR" altLang="en-US" sz="1200" b="1" dirty="0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 </a:t>
            </a:r>
            <a:r>
              <a:rPr lang="ko-KR" altLang="en-US" sz="1200" b="1" dirty="0" err="1">
                <a:ln/>
                <a:solidFill>
                  <a:srgbClr val="334155"/>
                </a:solidFill>
                <a:latin typeface="+mn-ea"/>
                <a:cs typeface="Arial"/>
                <a:sym typeface="Arial"/>
                <a:rtl val="0"/>
              </a:rPr>
              <a:t>Structure</a:t>
            </a:r>
            <a:endParaRPr lang="ko-KR" altLang="en-US" sz="1200" b="1" dirty="0">
              <a:ln/>
              <a:solidFill>
                <a:srgbClr val="334155"/>
              </a:solidFill>
              <a:latin typeface="+mn-ea"/>
              <a:cs typeface="Arial"/>
              <a:sym typeface="맑은 고딕"/>
              <a:rtl val="0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CEEF91D-3183-9B33-FB4B-CBDBDF3746B8}"/>
              </a:ext>
            </a:extLst>
          </p:cNvPr>
          <p:cNvGrpSpPr/>
          <p:nvPr/>
        </p:nvGrpSpPr>
        <p:grpSpPr>
          <a:xfrm>
            <a:off x="364877" y="1233022"/>
            <a:ext cx="1682264" cy="1003909"/>
            <a:chOff x="364877" y="1242189"/>
            <a:chExt cx="1682264" cy="1003909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DE2638E-9246-8DC7-AD5C-B119E81D9E28}"/>
                </a:ext>
              </a:extLst>
            </p:cNvPr>
            <p:cNvGrpSpPr/>
            <p:nvPr/>
          </p:nvGrpSpPr>
          <p:grpSpPr>
            <a:xfrm>
              <a:off x="364877" y="1520986"/>
              <a:ext cx="1682264" cy="725112"/>
              <a:chOff x="364877" y="1520986"/>
              <a:chExt cx="1682264" cy="725112"/>
            </a:xfrm>
          </p:grpSpPr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A2A13D44-3E23-7AC1-AB23-CABB29B73636}"/>
                  </a:ext>
                </a:extLst>
              </p:cNvPr>
              <p:cNvSpPr/>
              <p:nvPr/>
            </p:nvSpPr>
            <p:spPr>
              <a:xfrm>
                <a:off x="364877" y="1520986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Reconstruction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Elements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BECB202-7405-7613-EAC9-C7C92F2C0787}"/>
                  </a:ext>
                </a:extLst>
              </p:cNvPr>
              <p:cNvSpPr txBox="1"/>
              <p:nvPr/>
            </p:nvSpPr>
            <p:spPr>
              <a:xfrm>
                <a:off x="373138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텍스트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이미지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테이블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/</a:t>
                </a:r>
              </a:p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Elemens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Integration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정보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  <p:sp>
          <p:nvSpPr>
            <p:cNvPr id="2" name="Rectangle 30">
              <a:extLst>
                <a:ext uri="{FF2B5EF4-FFF2-40B4-BE49-F238E27FC236}">
                  <a16:creationId xmlns:a16="http://schemas.microsoft.com/office/drawing/2014/main" id="{5B4A6DAA-B0AD-0062-E365-FB93148CF097}"/>
                </a:ext>
              </a:extLst>
            </p:cNvPr>
            <p:cNvSpPr/>
            <p:nvPr/>
          </p:nvSpPr>
          <p:spPr>
            <a:xfrm>
              <a:off x="1116008" y="1242189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1185E102-A91E-5CA1-2E29-71FBFA41F678}"/>
              </a:ext>
            </a:extLst>
          </p:cNvPr>
          <p:cNvGrpSpPr/>
          <p:nvPr/>
        </p:nvGrpSpPr>
        <p:grpSpPr>
          <a:xfrm>
            <a:off x="2582146" y="1223855"/>
            <a:ext cx="1682263" cy="1022243"/>
            <a:chOff x="2615096" y="1223855"/>
            <a:chExt cx="1682263" cy="1022243"/>
          </a:xfrm>
        </p:grpSpPr>
        <p:sp>
          <p:nvSpPr>
            <p:cNvPr id="3" name="Rectangle 33">
              <a:extLst>
                <a:ext uri="{FF2B5EF4-FFF2-40B4-BE49-F238E27FC236}">
                  <a16:creationId xmlns:a16="http://schemas.microsoft.com/office/drawing/2014/main" id="{8F18EF9B-AE30-7D2C-444C-703384DD72C7}"/>
                </a:ext>
              </a:extLst>
            </p:cNvPr>
            <p:cNvSpPr/>
            <p:nvPr/>
          </p:nvSpPr>
          <p:spPr>
            <a:xfrm>
              <a:off x="3366227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5DFAE36-16E5-E307-45D5-54C175D8196A}"/>
                </a:ext>
              </a:extLst>
            </p:cNvPr>
            <p:cNvGrpSpPr/>
            <p:nvPr/>
          </p:nvGrpSpPr>
          <p:grpSpPr>
            <a:xfrm>
              <a:off x="2615096" y="1518428"/>
              <a:ext cx="1682263" cy="727670"/>
              <a:chOff x="2615096" y="1518428"/>
              <a:chExt cx="1682263" cy="727670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DB75ABF1-5DA4-78EA-0686-1FF1FFC7726A}"/>
                  </a:ext>
                </a:extLst>
              </p:cNvPr>
              <p:cNvSpPr/>
              <p:nvPr/>
            </p:nvSpPr>
            <p:spPr>
              <a:xfrm>
                <a:off x="2615096" y="1518428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Schema </a:t>
                </a:r>
              </a:p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Optimization</a:t>
                </a:r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F05CAD8-DF07-1A85-F8A9-5C137B464DF1}"/>
                  </a:ext>
                </a:extLst>
              </p:cNvPr>
              <p:cNvSpPr txBox="1"/>
              <p:nvPr/>
            </p:nvSpPr>
            <p:spPr>
              <a:xfrm>
                <a:off x="2619226" y="1876766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주요정보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Content +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부가정보 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Metadata </a:t>
                </a:r>
                <a:r>
                  <a:rPr lang="ko-KR" altLang="en-US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분리</a:t>
                </a:r>
                <a:endParaRPr lang="en-US" altLang="ko-KR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BF8E13D0-8A31-604A-D68A-4A07DB985E3D}"/>
              </a:ext>
            </a:extLst>
          </p:cNvPr>
          <p:cNvSpPr/>
          <p:nvPr/>
        </p:nvSpPr>
        <p:spPr>
          <a:xfrm rot="10800000">
            <a:off x="4375063" y="1744597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F8BA8FF-B79B-D0CA-D853-02F374804AE7}"/>
              </a:ext>
            </a:extLst>
          </p:cNvPr>
          <p:cNvGrpSpPr/>
          <p:nvPr/>
        </p:nvGrpSpPr>
        <p:grpSpPr>
          <a:xfrm>
            <a:off x="4799414" y="1234146"/>
            <a:ext cx="1682263" cy="1001660"/>
            <a:chOff x="4989282" y="1242880"/>
            <a:chExt cx="1682263" cy="1001660"/>
          </a:xfrm>
        </p:grpSpPr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CCCD4EF4-3D6D-5E02-908B-C65E0AF700B0}"/>
                </a:ext>
              </a:extLst>
            </p:cNvPr>
            <p:cNvSpPr/>
            <p:nvPr/>
          </p:nvSpPr>
          <p:spPr>
            <a:xfrm>
              <a:off x="5740413" y="1242880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A338642-BBC3-429B-DDD2-9A28854BA4A1}"/>
                </a:ext>
              </a:extLst>
            </p:cNvPr>
            <p:cNvGrpSpPr/>
            <p:nvPr/>
          </p:nvGrpSpPr>
          <p:grpSpPr>
            <a:xfrm>
              <a:off x="4989282" y="1516870"/>
              <a:ext cx="1682263" cy="727670"/>
              <a:chOff x="4989282" y="1516870"/>
              <a:chExt cx="1682263" cy="727670"/>
            </a:xfrm>
          </p:grpSpPr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E5813B2E-B141-C719-26BA-5ADD5D9A4BCB}"/>
                  </a:ext>
                </a:extLst>
              </p:cNvPr>
              <p:cNvSpPr/>
              <p:nvPr/>
            </p:nvSpPr>
            <p:spPr>
              <a:xfrm>
                <a:off x="4989282" y="1516870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Aggregation</a:t>
                </a:r>
              </a:p>
              <a:p>
                <a:pPr algn="ctr"/>
                <a:endParaRPr lang="ko-KR" altLang="en-US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2AF12D-DB0D-A635-FEF7-4B6FD6F94DB3}"/>
                  </a:ext>
                </a:extLst>
              </p:cNvPr>
              <p:cNvSpPr txBox="1"/>
              <p:nvPr/>
            </p:nvSpPr>
            <p:spPr>
              <a:xfrm>
                <a:off x="4993412" y="1875208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LangChain</a:t>
                </a:r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 Documents Generation</a:t>
                </a:r>
                <a:endParaRPr lang="ko-KR" altLang="en-US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08885FA-62F6-C051-F957-509471A65B0B}"/>
              </a:ext>
            </a:extLst>
          </p:cNvPr>
          <p:cNvGrpSpPr/>
          <p:nvPr/>
        </p:nvGrpSpPr>
        <p:grpSpPr>
          <a:xfrm>
            <a:off x="7016681" y="1225692"/>
            <a:ext cx="1682263" cy="1018569"/>
            <a:chOff x="7088599" y="1223855"/>
            <a:chExt cx="1682263" cy="1018569"/>
          </a:xfrm>
        </p:grpSpPr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10FC7BFE-D145-C8D2-C4A6-B50F46BE0216}"/>
                </a:ext>
              </a:extLst>
            </p:cNvPr>
            <p:cNvSpPr/>
            <p:nvPr/>
          </p:nvSpPr>
          <p:spPr>
            <a:xfrm>
              <a:off x="7839730" y="122385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52E5B95-F3E8-D912-E0C6-FA1B652B9E7D}"/>
                </a:ext>
              </a:extLst>
            </p:cNvPr>
            <p:cNvGrpSpPr/>
            <p:nvPr/>
          </p:nvGrpSpPr>
          <p:grpSpPr>
            <a:xfrm>
              <a:off x="7088599" y="1514754"/>
              <a:ext cx="1682263" cy="727670"/>
              <a:chOff x="7088599" y="1514754"/>
              <a:chExt cx="1682263" cy="727670"/>
            </a:xfrm>
          </p:grpSpPr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8A066D0A-1117-B4F7-BE59-DDA7DDA5AE59}"/>
                  </a:ext>
                </a:extLst>
              </p:cNvPr>
              <p:cNvSpPr/>
              <p:nvPr/>
            </p:nvSpPr>
            <p:spPr>
              <a:xfrm>
                <a:off x="7088599" y="1514754"/>
                <a:ext cx="1682263" cy="721438"/>
              </a:xfrm>
              <a:custGeom>
                <a:avLst/>
                <a:gdLst>
                  <a:gd name="connsiteX0" fmla="*/ 711340 w 762000"/>
                  <a:gd name="connsiteY0" fmla="*/ 240 h 508000"/>
                  <a:gd name="connsiteX1" fmla="*/ 762140 w 762000"/>
                  <a:gd name="connsiteY1" fmla="*/ 240 h 508000"/>
                  <a:gd name="connsiteX2" fmla="*/ 762140 w 762000"/>
                  <a:gd name="connsiteY2" fmla="*/ 508240 h 508000"/>
                  <a:gd name="connsiteX3" fmla="*/ 711340 w 762000"/>
                  <a:gd name="connsiteY3" fmla="*/ 508240 h 508000"/>
                  <a:gd name="connsiteX4" fmla="*/ 50940 w 762000"/>
                  <a:gd name="connsiteY4" fmla="*/ 508240 h 508000"/>
                  <a:gd name="connsiteX5" fmla="*/ 140 w 762000"/>
                  <a:gd name="connsiteY5" fmla="*/ 508240 h 508000"/>
                  <a:gd name="connsiteX6" fmla="*/ 140 w 762000"/>
                  <a:gd name="connsiteY6" fmla="*/ 240 h 508000"/>
                  <a:gd name="connsiteX7" fmla="*/ 50940 w 762000"/>
                  <a:gd name="connsiteY7" fmla="*/ 24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0" h="508000">
                    <a:moveTo>
                      <a:pt x="711340" y="240"/>
                    </a:moveTo>
                    <a:cubicBezTo>
                      <a:pt x="739396" y="240"/>
                      <a:pt x="762140" y="240"/>
                      <a:pt x="762140" y="240"/>
                    </a:cubicBezTo>
                    <a:lnTo>
                      <a:pt x="762140" y="508240"/>
                    </a:lnTo>
                    <a:cubicBezTo>
                      <a:pt x="762140" y="508240"/>
                      <a:pt x="739396" y="508240"/>
                      <a:pt x="711340" y="508240"/>
                    </a:cubicBezTo>
                    <a:lnTo>
                      <a:pt x="50940" y="508240"/>
                    </a:lnTo>
                    <a:cubicBezTo>
                      <a:pt x="22884" y="508240"/>
                      <a:pt x="140" y="508240"/>
                      <a:pt x="140" y="508240"/>
                    </a:cubicBezTo>
                    <a:lnTo>
                      <a:pt x="140" y="240"/>
                    </a:lnTo>
                    <a:cubicBezTo>
                      <a:pt x="140" y="240"/>
                      <a:pt x="22884" y="240"/>
                      <a:pt x="50940" y="240"/>
                    </a:cubicBezTo>
                    <a:close/>
                  </a:path>
                </a:pathLst>
              </a:custGeom>
              <a:solidFill>
                <a:srgbClr val="DBEAFE"/>
              </a:solidFill>
              <a:ln w="12700" cap="flat">
                <a:solidFill>
                  <a:srgbClr val="3B82F6"/>
                </a:solidFill>
                <a:prstDash val="solid"/>
                <a:miter/>
              </a:ln>
            </p:spPr>
            <p:txBody>
              <a:bodyPr wrap="none" rtlCol="0" anchor="t"/>
              <a:lstStyle/>
              <a:p>
                <a:pPr algn="ctr"/>
                <a:r>
                  <a:rPr lang="en-US" altLang="ko-KR" sz="1200" b="1" dirty="0">
                    <a:solidFill>
                      <a:srgbClr val="002060"/>
                    </a:solidFill>
                    <a:latin typeface="+mn-ea"/>
                  </a:rPr>
                  <a:t>AI-Ready </a:t>
                </a:r>
                <a:r>
                  <a:rPr lang="en-US" altLang="ko-KR" sz="1200" b="1" dirty="0" err="1">
                    <a:solidFill>
                      <a:srgbClr val="002060"/>
                    </a:solidFill>
                    <a:latin typeface="+mn-ea"/>
                  </a:rPr>
                  <a:t>Docuemnts</a:t>
                </a:r>
                <a:endParaRPr lang="en-US" altLang="ko-KR" sz="12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BB0401-FF82-4922-8C81-391BB4EA4922}"/>
                  </a:ext>
                </a:extLst>
              </p:cNvPr>
              <p:cNvSpPr txBox="1"/>
              <p:nvPr/>
            </p:nvSpPr>
            <p:spPr>
              <a:xfrm>
                <a:off x="7092729" y="1873092"/>
                <a:ext cx="1674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Markdown, *</a:t>
                </a:r>
                <a:r>
                  <a:rPr lang="en-US" altLang="ko-KR" sz="900" b="1" dirty="0" err="1">
                    <a:ln/>
                    <a:solidFill>
                      <a:srgbClr val="3B82F6"/>
                    </a:solidFill>
                    <a:latin typeface="+mn-ea"/>
                    <a:cs typeface="Arial"/>
                    <a:sym typeface="Arial"/>
                    <a:rtl val="0"/>
                  </a:rPr>
                  <a:t>documents.pkl</a:t>
                </a:r>
                <a:endParaRPr lang="ko-KR" altLang="en-US" sz="900" b="1" dirty="0">
                  <a:ln/>
                  <a:solidFill>
                    <a:srgbClr val="3B82F6"/>
                  </a:solidFill>
                  <a:latin typeface="+mn-ea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9938F586-7B87-19F9-72E5-06B9882ECB69}"/>
              </a:ext>
            </a:extLst>
          </p:cNvPr>
          <p:cNvSpPr/>
          <p:nvPr/>
        </p:nvSpPr>
        <p:spPr>
          <a:xfrm rot="10800000">
            <a:off x="6592331" y="1744598"/>
            <a:ext cx="313697" cy="227334"/>
          </a:xfrm>
          <a:custGeom>
            <a:avLst/>
            <a:gdLst>
              <a:gd name="connsiteX0" fmla="*/ 140 w 254000"/>
              <a:gd name="connsiteY0" fmla="*/ 63740 h 127000"/>
              <a:gd name="connsiteX1" fmla="*/ 127140 w 254000"/>
              <a:gd name="connsiteY1" fmla="*/ 240 h 127000"/>
              <a:gd name="connsiteX2" fmla="*/ 127140 w 254000"/>
              <a:gd name="connsiteY2" fmla="*/ 31990 h 127000"/>
              <a:gd name="connsiteX3" fmla="*/ 254140 w 254000"/>
              <a:gd name="connsiteY3" fmla="*/ 31990 h 127000"/>
              <a:gd name="connsiteX4" fmla="*/ 254140 w 254000"/>
              <a:gd name="connsiteY4" fmla="*/ 95490 h 127000"/>
              <a:gd name="connsiteX5" fmla="*/ 127140 w 254000"/>
              <a:gd name="connsiteY5" fmla="*/ 95490 h 127000"/>
              <a:gd name="connsiteX6" fmla="*/ 127140 w 254000"/>
              <a:gd name="connsiteY6" fmla="*/ 12724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127000">
                <a:moveTo>
                  <a:pt x="140" y="63740"/>
                </a:moveTo>
                <a:lnTo>
                  <a:pt x="127140" y="240"/>
                </a:lnTo>
                <a:lnTo>
                  <a:pt x="127140" y="31990"/>
                </a:lnTo>
                <a:lnTo>
                  <a:pt x="254140" y="31990"/>
                </a:lnTo>
                <a:lnTo>
                  <a:pt x="254140" y="95490"/>
                </a:lnTo>
                <a:lnTo>
                  <a:pt x="127140" y="95490"/>
                </a:lnTo>
                <a:lnTo>
                  <a:pt x="127140" y="127240"/>
                </a:lnTo>
                <a:close/>
              </a:path>
            </a:pathLst>
          </a:custGeom>
          <a:solidFill>
            <a:srgbClr val="6B728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200">
              <a:latin typeface="+mn-ea"/>
            </a:endParaRPr>
          </a:p>
        </p:txBody>
      </p:sp>
      <p:pic>
        <p:nvPicPr>
          <p:cNvPr id="88" name="그림 87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E6746B-D721-9CB3-4417-82148CE02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7" y="3623751"/>
            <a:ext cx="241900" cy="241900"/>
          </a:xfrm>
          <a:prstGeom prst="rect">
            <a:avLst/>
          </a:prstGeom>
        </p:spPr>
      </p:pic>
      <p:pic>
        <p:nvPicPr>
          <p:cNvPr id="89" name="그림 88" descr="그래픽, 그래픽 디자인, 예술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8B11ED-194C-D1D7-C79B-0092F194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9" y="5165310"/>
            <a:ext cx="241900" cy="241900"/>
          </a:xfrm>
          <a:prstGeom prst="rect">
            <a:avLst/>
          </a:prstGeom>
        </p:spPr>
      </p:pic>
      <p:pic>
        <p:nvPicPr>
          <p:cNvPr id="100" name="그림 9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D4A7F5-6018-AE05-2C40-D1F135BB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87" y="3235433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1" name="그림 10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DF5CFE-A2BB-274B-BF00-013F5011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44" y="3245516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F5F9"/>
            </a:solidFill>
          </a:ln>
        </p:spPr>
      </p:pic>
      <p:pic>
        <p:nvPicPr>
          <p:cNvPr id="103" name="그림 102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341466-6DEC-EBEB-D691-A41C12E06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02" y="3392526"/>
            <a:ext cx="370282" cy="370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03DE73-4D35-5403-150C-5D68273A23A4}"/>
              </a:ext>
            </a:extLst>
          </p:cNvPr>
          <p:cNvSpPr txBox="1"/>
          <p:nvPr/>
        </p:nvSpPr>
        <p:spPr>
          <a:xfrm>
            <a:off x="4862568" y="1445682"/>
            <a:ext cx="4135299" cy="52629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{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 err="1">
                <a:solidFill>
                  <a:srgbClr val="82D2CE"/>
                </a:solidFill>
                <a:effectLst/>
                <a:latin typeface="+mn-ea"/>
              </a:rPr>
              <a:t>page_content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"(1) </a:t>
            </a:r>
            <a:r>
              <a:rPr lang="ko-KR" altLang="en-US" sz="900" b="0" dirty="0">
                <a:solidFill>
                  <a:srgbClr val="E394DC"/>
                </a:solidFill>
                <a:effectLst/>
                <a:latin typeface="+mn-ea"/>
              </a:rPr>
              <a:t>도어 열림 레버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(</a:t>
            </a:r>
            <a:r>
              <a:rPr lang="ko-KR" altLang="en-US" sz="900" b="0" dirty="0">
                <a:solidFill>
                  <a:srgbClr val="E394DC"/>
                </a:solidFill>
                <a:effectLst/>
                <a:latin typeface="+mn-ea"/>
              </a:rPr>
              <a:t>실내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)…"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"metadata"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{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"source"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"data/gv80_owners_manual_TEST1P.pdf"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"page"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BC88D"/>
                </a:solidFill>
                <a:effectLst/>
                <a:latin typeface="+mn-ea"/>
              </a:rPr>
              <a:t>0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"category"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“figure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"id"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FFC000"/>
                </a:solidFill>
                <a:effectLst/>
                <a:latin typeface="+mn-ea"/>
              </a:rPr>
              <a:t>1</a:t>
            </a:r>
            <a:r>
              <a:rPr lang="en-US" altLang="ko-KR" sz="900" b="0" dirty="0">
                <a:solidFill>
                  <a:srgbClr val="EBC88D"/>
                </a:solidFill>
                <a:effectLst/>
                <a:latin typeface="+mn-ea"/>
              </a:rPr>
              <a:t>2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 err="1">
                <a:solidFill>
                  <a:srgbClr val="82D2CE"/>
                </a:solidFill>
                <a:effectLst/>
                <a:latin typeface="+mn-ea"/>
              </a:rPr>
              <a:t>translation_text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"(1) Door Open Lever ./.."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 err="1">
                <a:solidFill>
                  <a:srgbClr val="82D2CE"/>
                </a:solidFill>
                <a:effectLst/>
                <a:latin typeface="+mn-ea"/>
              </a:rPr>
              <a:t>translation_markdown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"(1) Door Open Lever …"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 err="1">
                <a:solidFill>
                  <a:srgbClr val="82D2CE"/>
                </a:solidFill>
                <a:effectLst/>
                <a:latin typeface="+mn-ea"/>
              </a:rPr>
              <a:t>translation_html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"&lt;p id=‘3’ …"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 err="1">
                <a:solidFill>
                  <a:srgbClr val="82D2CE"/>
                </a:solidFill>
                <a:effectLst/>
                <a:latin typeface="+mn-ea"/>
              </a:rPr>
              <a:t>contextualize_text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ko-KR" altLang="en-US" sz="900" b="0" dirty="0">
                <a:solidFill>
                  <a:srgbClr val="E394DC"/>
                </a:solidFill>
                <a:effectLst/>
                <a:latin typeface="+mn-ea"/>
              </a:rPr>
              <a:t>이 내용은 차량 내부의 다양한 기능과 제어 요소를 설명하고 있습니다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…."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b="0" dirty="0">
                <a:solidFill>
                  <a:srgbClr val="82D2CE"/>
                </a:solidFill>
                <a:effectLst/>
                <a:latin typeface="+mn-ea"/>
              </a:rPr>
              <a:t>"caption"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: 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“[</a:t>
            </a:r>
            <a:r>
              <a:rPr lang="ko-KR" altLang="en-US" sz="900" b="0" dirty="0">
                <a:solidFill>
                  <a:srgbClr val="E394DC"/>
                </a:solidFill>
                <a:effectLst/>
                <a:latin typeface="+mn-ea"/>
              </a:rPr>
              <a:t>그림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1] 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자동차 내부 조작 패널</a:t>
            </a:r>
            <a:r>
              <a:rPr lang="en-US" altLang="ko-KR" sz="900" b="0" dirty="0">
                <a:solidFill>
                  <a:srgbClr val="E394DC"/>
                </a:solidFill>
                <a:effectLst/>
                <a:latin typeface="+mn-ea"/>
              </a:rPr>
              <a:t>"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"entity"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"type"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"image"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"title"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자동차 내부 조작 패널 설명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"details"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이 이미지는 자동차 내부의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…"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"keywords"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[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 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중앙 도어 잠금 버튼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 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유리창 열림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닫힘 버튼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 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전자식 파킹 브레이크 스위치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endParaRPr lang="ko-KR" altLang="en-US" sz="900" dirty="0">
              <a:solidFill>
                <a:srgbClr val="D8DEE9"/>
              </a:solidFill>
              <a:latin typeface="+mn-ea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 err="1">
                <a:solidFill>
                  <a:srgbClr val="82D2CE"/>
                </a:solidFill>
                <a:latin typeface="+mn-ea"/>
              </a:rPr>
              <a:t>hypothetical_questions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이러한 조작 패널의 디자인이 운전자의 편의성에 어떤 영향을 미칠까요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?</a:t>
            </a:r>
            <a:r>
              <a:rPr lang="en-US" altLang="ko-KR" sz="9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미래의 자동차는 어떤 새로운 조작 기능을 추가할 수 있을까요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?"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 err="1">
                <a:solidFill>
                  <a:srgbClr val="82D2CE"/>
                </a:solidFill>
                <a:latin typeface="+mn-ea"/>
              </a:rPr>
              <a:t>raw_output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"&lt;image&gt;</a:t>
            </a:r>
            <a:r>
              <a:rPr lang="en-US" altLang="ko-KR" sz="9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&lt;title&gt;</a:t>
            </a:r>
            <a:r>
              <a:rPr lang="en-US" altLang="ko-KR" sz="900" dirty="0">
                <a:solidFill>
                  <a:srgbClr val="D6D6DD"/>
                </a:solidFill>
                <a:latin typeface="+mn-ea"/>
              </a:rPr>
              <a:t>\n</a:t>
            </a:r>
            <a:r>
              <a:rPr lang="ko-KR" altLang="en-US" sz="900" dirty="0">
                <a:solidFill>
                  <a:srgbClr val="E394DC"/>
                </a:solidFill>
                <a:latin typeface="+mn-ea"/>
              </a:rPr>
              <a:t>자동차 내부 조작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… &lt;/image&gt;"</a:t>
            </a:r>
            <a:endParaRPr lang="ko-KR" altLang="en-US" sz="900" dirty="0">
              <a:solidFill>
                <a:srgbClr val="D8DEE9"/>
              </a:solidFill>
              <a:latin typeface="+mn-ea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9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 err="1">
                <a:solidFill>
                  <a:srgbClr val="82D2CE"/>
                </a:solidFill>
                <a:latin typeface="+mn-ea"/>
              </a:rPr>
              <a:t>image_path"</a:t>
            </a:r>
            <a:r>
              <a:rPr lang="en-US" altLang="ko-KR" sz="900" dirty="0" err="1">
                <a:solidFill>
                  <a:srgbClr val="D8DEE9"/>
                </a:solidFill>
                <a:latin typeface="+mn-ea"/>
              </a:rPr>
              <a:t>:</a:t>
            </a:r>
            <a:r>
              <a:rPr lang="en-US" altLang="ko-KR" sz="900" dirty="0" err="1">
                <a:solidFill>
                  <a:srgbClr val="E394DC"/>
                </a:solidFill>
                <a:latin typeface="+mn-ea"/>
              </a:rPr>
              <a:t>"images</a:t>
            </a:r>
            <a:r>
              <a:rPr lang="en-US" altLang="ko-KR" sz="900" dirty="0">
                <a:solidFill>
                  <a:srgbClr val="D6D6DD"/>
                </a:solidFill>
                <a:latin typeface="+mn-ea"/>
              </a:rPr>
              <a:t>/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figure</a:t>
            </a:r>
            <a:r>
              <a:rPr lang="en-US" altLang="ko-KR" sz="900" dirty="0">
                <a:solidFill>
                  <a:srgbClr val="D6D6DD"/>
                </a:solidFill>
                <a:latin typeface="+mn-ea"/>
              </a:rPr>
              <a:t>/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gv80_owners_manual_figure_Page_0_Index_0.png"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"coordinates"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[{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"x"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BC88D"/>
                </a:solidFill>
                <a:latin typeface="+mn-ea"/>
              </a:rPr>
              <a:t>0.0779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,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"y"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BC88D"/>
                </a:solidFill>
                <a:latin typeface="+mn-ea"/>
              </a:rPr>
              <a:t>0.1503</a:t>
            </a:r>
            <a:r>
              <a:rPr lang="ko-KR" altLang="en-US" sz="900" dirty="0">
                <a:solidFill>
                  <a:srgbClr val="D8DEE9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},… ],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        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 err="1">
                <a:solidFill>
                  <a:srgbClr val="82D2CE"/>
                </a:solidFill>
                <a:latin typeface="+mn-ea"/>
              </a:rPr>
              <a:t>human_feedback</a:t>
            </a:r>
            <a:r>
              <a:rPr lang="en-US" altLang="ko-KR" sz="900" dirty="0">
                <a:solidFill>
                  <a:srgbClr val="82D2CE"/>
                </a:solidFill>
                <a:latin typeface="+mn-ea"/>
              </a:rPr>
              <a:t>"</a:t>
            </a:r>
            <a:r>
              <a:rPr lang="en-US" altLang="ko-KR" sz="900" dirty="0">
                <a:solidFill>
                  <a:srgbClr val="D8DEE9"/>
                </a:solidFill>
                <a:latin typeface="+mn-ea"/>
              </a:rPr>
              <a:t>: </a:t>
            </a:r>
            <a:r>
              <a:rPr lang="en-US" altLang="ko-KR" sz="900" dirty="0">
                <a:solidFill>
                  <a:srgbClr val="E394DC"/>
                </a:solidFill>
                <a:latin typeface="+mn-ea"/>
              </a:rPr>
              <a:t>"" </a:t>
            </a: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      }</a:t>
            </a:r>
          </a:p>
          <a:p>
            <a:pPr>
              <a:buNone/>
            </a:pPr>
            <a:r>
              <a:rPr lang="en-US" altLang="ko-KR" sz="900" b="0" dirty="0">
                <a:solidFill>
                  <a:srgbClr val="D8DEE9"/>
                </a:solidFill>
                <a:effectLst/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02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1657</Words>
  <Application>Microsoft Office PowerPoint</Application>
  <PresentationFormat>화면 슬라이드 쇼(4:3)</PresentationFormat>
  <Paragraphs>259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Aptos</vt:lpstr>
      <vt:lpstr>Aptos Display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용택 임</dc:creator>
  <cp:lastModifiedBy>용택 임</cp:lastModifiedBy>
  <cp:revision>25</cp:revision>
  <dcterms:created xsi:type="dcterms:W3CDTF">2025-07-07T11:57:37Z</dcterms:created>
  <dcterms:modified xsi:type="dcterms:W3CDTF">2025-07-08T16:03:33Z</dcterms:modified>
</cp:coreProperties>
</file>