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72" r:id="rId10"/>
    <p:sldId id="274" r:id="rId11"/>
    <p:sldId id="275" r:id="rId12"/>
    <p:sldId id="276" r:id="rId13"/>
    <p:sldId id="277" r:id="rId14"/>
    <p:sldId id="281" r:id="rId15"/>
    <p:sldId id="278" r:id="rId16"/>
    <p:sldId id="279" r:id="rId17"/>
    <p:sldId id="280" r:id="rId18"/>
    <p:sldId id="286" r:id="rId19"/>
    <p:sldId id="282" r:id="rId20"/>
    <p:sldId id="283" r:id="rId21"/>
    <p:sldId id="284" r:id="rId22"/>
    <p:sldId id="287" r:id="rId23"/>
    <p:sldId id="285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9" r:id="rId33"/>
    <p:sldId id="296" r:id="rId34"/>
    <p:sldId id="297" r:id="rId35"/>
    <p:sldId id="298" r:id="rId36"/>
    <p:sldId id="300" r:id="rId37"/>
    <p:sldId id="301" r:id="rId38"/>
    <p:sldId id="302" r:id="rId39"/>
    <p:sldId id="306" r:id="rId40"/>
    <p:sldId id="303" r:id="rId41"/>
    <p:sldId id="304" r:id="rId42"/>
    <p:sldId id="305" r:id="rId43"/>
    <p:sldId id="258" r:id="rId44"/>
    <p:sldId id="261" r:id="rId45"/>
    <p:sldId id="26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728D3-DA3C-DE4C-A2C6-81ACB2CBF649}">
          <p14:sldIdLst>
            <p14:sldId id="256"/>
            <p14:sldId id="257"/>
            <p14:sldId id="267"/>
            <p14:sldId id="268"/>
            <p14:sldId id="269"/>
            <p14:sldId id="270"/>
            <p14:sldId id="271"/>
            <p14:sldId id="273"/>
            <p14:sldId id="272"/>
            <p14:sldId id="274"/>
            <p14:sldId id="275"/>
            <p14:sldId id="276"/>
            <p14:sldId id="277"/>
            <p14:sldId id="281"/>
          </p14:sldIdLst>
        </p14:section>
        <p14:section name="Git" id="{C4A71662-8360-5744-81CD-C961A4333457}">
          <p14:sldIdLst>
            <p14:sldId id="278"/>
            <p14:sldId id="279"/>
            <p14:sldId id="280"/>
            <p14:sldId id="286"/>
            <p14:sldId id="282"/>
            <p14:sldId id="283"/>
            <p14:sldId id="284"/>
          </p14:sldIdLst>
        </p14:section>
        <p14:section name="Version Control &amp; Collaboration" id="{4844A2FF-4728-C745-BA91-A33082837715}">
          <p14:sldIdLst>
            <p14:sldId id="287"/>
            <p14:sldId id="28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9"/>
            <p14:sldId id="296"/>
            <p14:sldId id="297"/>
            <p14:sldId id="298"/>
            <p14:sldId id="300"/>
            <p14:sldId id="301"/>
            <p14:sldId id="302"/>
            <p14:sldId id="306"/>
            <p14:sldId id="303"/>
            <p14:sldId id="304"/>
            <p14:sldId id="305"/>
            <p14:sldId id="258"/>
            <p14:sldId id="261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28"/>
    <p:restoredTop sz="94875"/>
  </p:normalViewPr>
  <p:slideViewPr>
    <p:cSldViewPr snapToGrid="0">
      <p:cViewPr varScale="1">
        <p:scale>
          <a:sx n="133" d="100"/>
          <a:sy n="133" d="100"/>
        </p:scale>
        <p:origin x="2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7A1A-C98A-613B-63FD-80B82C9E5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7D2DB-3354-43E1-BF21-0113B9D86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5A07-2AF8-5A60-1D25-01C88E1D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B571-B19B-5DC8-F5CD-F69C6EB7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6EAAA-D25C-45D0-89AE-9C07B5DAB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2F8C-3B4A-8D67-0867-0C1E9B66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18B8-5211-6EE5-6541-AB395EAB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3FB4-DE07-94F1-A49D-E0E35E13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86F1-32ED-698E-2BAF-BDB6580C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CF70-2C26-8ACC-0121-E04C9257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8E992-4F1E-6A55-8321-FC07C35DC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8CBE2-85C2-F7B3-02A8-AFCC7E6ED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8D1C-8400-E74B-0A31-679BE1F6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46FA-E683-F6EB-B88D-4AA5A88E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05EB-8BC0-8F45-1E33-EFA926C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00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ADBA-B2E7-F6D7-B236-E5D6618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0DE3-4ED1-0E3E-EA13-7A16A9C7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B87C8-BEB7-C57D-24CF-F6B8D82F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63660-DD3E-8888-0FA2-C41A62E9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37FC-390E-A80F-0026-28272FE4A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8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98E4E-87DF-6DA9-B617-2D138159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FC05D-A253-96FC-A416-0BCED749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0907-5325-FD73-BB86-BB277EBD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EC13-725A-A967-A4C1-AC8D7660D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D0DDA-0E3E-9411-22EA-41031B2D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3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D3681-20B8-833E-4C9C-430953EC4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E09D-B26F-D283-0EC7-193EFBB65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9345A-A32E-6391-1D66-434293399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DC8CA5-FCD6-B579-3DEC-96822225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4130-660E-2EBE-AA65-7419AA00E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E4C62-2CE4-5037-6CED-680F7E79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4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223F-D064-53EC-7DAB-54E88CB8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ED2D0-526A-C06C-9FFE-35B64AB3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B383C-1BA0-4819-2B7A-0CE7F9BCE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434B-2A67-18F6-F000-8BA25671B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B0F9B-859D-607C-4F61-120F3F8EE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1C87E2-31F5-5E07-D567-6E1F5FA6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B0EF7-404B-31BA-8DC5-C0FF88A4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A6F9E3-1EE2-42E4-05F8-18626E93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B736-7DBA-F9BA-1C5B-2FDC7C5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4CF08-A950-0AC4-CD25-27824C52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17EE1-9F00-325C-5F51-46EE5CFC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0AA92-FD36-F6AE-62A7-6A14CFD0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7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DEBA5-0180-8738-21C0-6E211AD0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43B5D-9A63-AB64-51C0-B587F475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BD1B4-D065-6DF1-CF29-3DCFF2F2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6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DFC9-B06A-7BBB-9B1D-F4C77655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6FD3-EA54-215B-1485-A7542F0D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5E8EA-78F7-8027-690D-2BCB5B385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4AED2-1C2E-B7ED-163B-4BCAB1DA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60EC4-ADBD-5ED2-AF2E-13426187E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5A314-804B-8F50-AF8D-81EC89F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F66E-C2B8-BC1B-021B-AD46518F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68484-39A8-5BD7-511A-BB89F0635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59DE2-87D6-6768-4574-3C8DA5489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41F07-996C-E4CD-62A8-42AE3286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B823F-78BB-6807-9F52-4EA8B740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A063D-EB21-BB70-B1E1-E3253E28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04C1B-1A2F-C1EA-F167-40EA0593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92D3B-92FD-CB1C-15DE-C495A98BC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D63E-903A-3D71-125E-7251AAB5F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E02C9-A711-B842-9CD9-5BC369745F08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1DE6A-AB4E-CE27-DC0C-112D400C3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3B73-BF2C-D669-9320-492AE3CD9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" TargetMode="External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.github.com/" TargetMode="External"/><Relationship Id="rId4" Type="http://schemas.openxmlformats.org/officeDocument/2006/relationships/hyperlink" Target="https://git-scm.com/book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32D3-BDED-39E1-2B76-4DEE1767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 0 – Foundations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9BA4-A4CA-A95D-5519-C7E25E7A7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Your Journey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2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42721-224A-D37D-F7C7-F5692B4F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B2B8-C549-53E9-E157-B68211AB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Pandas - Your Data Workhorse</a:t>
            </a:r>
            <a:br>
              <a:rPr lang="en-AU" dirty="0"/>
            </a:br>
            <a:r>
              <a:rPr lang="en-AU" sz="2000" i="1" dirty="0"/>
              <a:t>Beyond the Basics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8CB95-84BA-9323-0B6D-94C02EC6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Efficient Data Loading:</a:t>
            </a:r>
          </a:p>
          <a:p>
            <a:pPr lvl="1"/>
            <a:r>
              <a:rPr lang="en-US" dirty="0"/>
              <a:t># Optimize memory usage</a:t>
            </a:r>
          </a:p>
          <a:p>
            <a:pPr marL="914400" lvl="2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data.csv</a:t>
            </a:r>
            <a:r>
              <a:rPr lang="en-US" dirty="0"/>
              <a:t>', </a:t>
            </a:r>
          </a:p>
          <a:p>
            <a:pPr marL="914400" lvl="2" indent="0">
              <a:buNone/>
            </a:pPr>
            <a:r>
              <a:rPr lang="en-US" dirty="0"/>
              <a:t>                 </a:t>
            </a:r>
            <a:r>
              <a:rPr lang="en-US" dirty="0" err="1"/>
              <a:t>dtype</a:t>
            </a:r>
            <a:r>
              <a:rPr lang="en-US" dirty="0"/>
              <a:t>={'id': 'int32', 'amount': 'float32'},</a:t>
            </a:r>
          </a:p>
          <a:p>
            <a:pPr marL="914400" lvl="2" indent="0">
              <a:buNone/>
            </a:pPr>
            <a:r>
              <a:rPr lang="en-US" dirty="0"/>
              <a:t>                 </a:t>
            </a:r>
            <a:r>
              <a:rPr lang="en-US" dirty="0" err="1"/>
              <a:t>parse_dates</a:t>
            </a:r>
            <a:r>
              <a:rPr lang="en-US" dirty="0"/>
              <a:t>=['date'],</a:t>
            </a:r>
          </a:p>
          <a:p>
            <a:pPr marL="914400" lvl="2" indent="0">
              <a:buNone/>
            </a:pPr>
            <a:r>
              <a:rPr lang="en-US" dirty="0"/>
              <a:t>                 </a:t>
            </a:r>
            <a:r>
              <a:rPr lang="en-US" dirty="0" err="1"/>
              <a:t>nrows</a:t>
            </a:r>
            <a:r>
              <a:rPr lang="en-US" dirty="0"/>
              <a:t>=1000)  # Test with subset first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 Chunking for large files</a:t>
            </a:r>
          </a:p>
          <a:p>
            <a:pPr marL="914400" lvl="2" indent="0">
              <a:buNone/>
            </a:pPr>
            <a:r>
              <a:rPr lang="en-US" dirty="0"/>
              <a:t>for chunk in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big_data.csv</a:t>
            </a:r>
            <a:r>
              <a:rPr lang="en-US" dirty="0"/>
              <a:t>', </a:t>
            </a:r>
            <a:r>
              <a:rPr lang="en-US" dirty="0" err="1"/>
              <a:t>chunksize</a:t>
            </a:r>
            <a:r>
              <a:rPr lang="en-US" dirty="0"/>
              <a:t>=10000):</a:t>
            </a:r>
          </a:p>
          <a:p>
            <a:pPr marL="914400" lvl="2" indent="0">
              <a:buNone/>
            </a:pPr>
            <a:r>
              <a:rPr lang="en-US" dirty="0"/>
              <a:t>    process(chunk)</a:t>
            </a:r>
          </a:p>
          <a:p>
            <a:r>
              <a:rPr lang="en-AU" dirty="0"/>
              <a:t>Performance Tips:</a:t>
            </a:r>
          </a:p>
          <a:p>
            <a:pPr lvl="1"/>
            <a:r>
              <a:rPr lang="en-AU" dirty="0"/>
              <a:t>Use vectorized operations over loops</a:t>
            </a:r>
          </a:p>
          <a:p>
            <a:pPr lvl="1"/>
            <a:r>
              <a:rPr lang="en-AU" dirty="0"/>
              <a:t>Leverage .loc and .</a:t>
            </a:r>
            <a:r>
              <a:rPr lang="en-AU" dirty="0" err="1"/>
              <a:t>iloc</a:t>
            </a:r>
            <a:r>
              <a:rPr lang="en-AU" dirty="0"/>
              <a:t> for indexing</a:t>
            </a:r>
          </a:p>
          <a:p>
            <a:pPr lvl="1"/>
            <a:r>
              <a:rPr lang="en-AU" dirty="0"/>
              <a:t>Avoid chained indexing (use .copy())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41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CDDB-8065-EC20-D21A-F30211972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7A46-D5A6-B029-60C6-D39C24B7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Pandas Method Chaining</a:t>
            </a:r>
            <a:br>
              <a:rPr lang="en-AU" dirty="0"/>
            </a:br>
            <a:r>
              <a:rPr lang="en-AU" sz="2000" i="1" dirty="0"/>
              <a:t>Writing Elegant Data Pipelines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D8C3-CD29-EBDF-79F7-00069C1E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Traditional Approach: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sales.csv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</a:t>
            </a:r>
            <a:r>
              <a:rPr lang="en-US" dirty="0" err="1"/>
              <a:t>df</a:t>
            </a:r>
            <a:r>
              <a:rPr lang="en-US" dirty="0"/>
              <a:t>['amount'] &gt; 0]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profit_margin</a:t>
            </a:r>
            <a:r>
              <a:rPr lang="en-US" dirty="0"/>
              <a:t>'] = </a:t>
            </a:r>
            <a:r>
              <a:rPr lang="en-US" dirty="0" err="1"/>
              <a:t>df</a:t>
            </a:r>
            <a:r>
              <a:rPr lang="en-US" dirty="0"/>
              <a:t>['profit'] / </a:t>
            </a:r>
            <a:r>
              <a:rPr lang="en-US" dirty="0" err="1"/>
              <a:t>df</a:t>
            </a:r>
            <a:r>
              <a:rPr lang="en-US" dirty="0"/>
              <a:t>['revenue']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df.groupby</a:t>
            </a:r>
            <a:r>
              <a:rPr lang="en-US" dirty="0"/>
              <a:t>('category').mean()</a:t>
            </a:r>
          </a:p>
          <a:p>
            <a:r>
              <a:rPr lang="en-AU" dirty="0"/>
              <a:t>Method Chaining Approach:</a:t>
            </a:r>
          </a:p>
          <a:p>
            <a:pPr marL="457200" lvl="1" indent="0">
              <a:buNone/>
            </a:pPr>
            <a:r>
              <a:rPr lang="en-US" dirty="0"/>
              <a:t>result = (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sales.csv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          .query('amount &gt; 0')</a:t>
            </a:r>
          </a:p>
          <a:p>
            <a:pPr marL="457200" lvl="1" indent="0">
              <a:buNone/>
            </a:pPr>
            <a:r>
              <a:rPr lang="en-US" dirty="0"/>
              <a:t>          .assign(</a:t>
            </a:r>
            <a:r>
              <a:rPr lang="en-US" dirty="0" err="1"/>
              <a:t>profit_margin</a:t>
            </a:r>
            <a:r>
              <a:rPr lang="en-US" dirty="0"/>
              <a:t>=lambda x: x['profit'] / x['revenue'])</a:t>
            </a:r>
          </a:p>
          <a:p>
            <a:pPr marL="457200" lvl="1" indent="0">
              <a:buNone/>
            </a:pPr>
            <a:r>
              <a:rPr lang="en-US" dirty="0"/>
              <a:t>          .</a:t>
            </a:r>
            <a:r>
              <a:rPr lang="en-US" dirty="0" err="1"/>
              <a:t>groupby</a:t>
            </a:r>
            <a:r>
              <a:rPr lang="en-US" dirty="0"/>
              <a:t>('category')</a:t>
            </a:r>
          </a:p>
          <a:p>
            <a:pPr marL="457200" lvl="1" indent="0">
              <a:buNone/>
            </a:pPr>
            <a:r>
              <a:rPr lang="en-US" dirty="0"/>
              <a:t>          .mean())</a:t>
            </a:r>
          </a:p>
          <a:p>
            <a:r>
              <a:rPr lang="en-AU" dirty="0"/>
              <a:t>Benefits</a:t>
            </a:r>
            <a:r>
              <a:rPr lang="en-AU" b="1" dirty="0"/>
              <a:t>:</a:t>
            </a:r>
            <a:r>
              <a:rPr lang="en-AU" dirty="0"/>
              <a:t> Readable, maintainable, fewer intermediate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1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A90B-5400-B368-8FE6-2CD8CE28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A372-7610-18FF-5831-E01C250C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Debugging Techniques</a:t>
            </a:r>
            <a:br>
              <a:rPr lang="en-AU" dirty="0"/>
            </a:br>
            <a:r>
              <a:rPr lang="en-AU" sz="2000" i="1" dirty="0"/>
              <a:t>Finding and Fixing Issues Efficiently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EBBA-6D6B-AB31-5C5B-F75B38DE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1. Print Debugging: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f"Shape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f"Columns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df.columns.tolist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()}")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f"Types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df.dtypes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f"Nulls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().sum()}")</a:t>
            </a:r>
          </a:p>
          <a:p>
            <a:r>
              <a:rPr lang="en-AU" dirty="0"/>
              <a:t>2. Python Debugger (</a:t>
            </a:r>
            <a:r>
              <a:rPr lang="en-AU" dirty="0" err="1"/>
              <a:t>pdb</a:t>
            </a:r>
            <a:r>
              <a:rPr lang="en-AU" dirty="0"/>
              <a:t>):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pdb.set_trace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() # Breakpoint </a:t>
            </a:r>
          </a:p>
          <a:p>
            <a:pPr marL="457200" lvl="1" indent="0">
              <a:buNone/>
            </a:pP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# Or in </a:t>
            </a:r>
            <a:r>
              <a:rPr lang="en-AU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: %debug</a:t>
            </a:r>
          </a:p>
          <a:p>
            <a:r>
              <a:rPr lang="en-AU" dirty="0"/>
              <a:t>3. VS Code Debugging:</a:t>
            </a:r>
          </a:p>
          <a:p>
            <a:pPr lvl="1"/>
            <a:r>
              <a:rPr lang="en-AU" dirty="0"/>
              <a:t>Set breakpoints by clicking line numbers</a:t>
            </a:r>
          </a:p>
          <a:p>
            <a:pPr lvl="1"/>
            <a:r>
              <a:rPr lang="en-AU" dirty="0"/>
              <a:t>F5 to start debugging</a:t>
            </a:r>
          </a:p>
          <a:p>
            <a:pPr lvl="1"/>
            <a:r>
              <a:rPr lang="en-AU" dirty="0"/>
              <a:t>Inspect variables in debug panel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6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8044-2F9C-5AEA-6D37-3A2196CE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E746-E0AD-D9E8-2CB3-DF285105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Error Handling Best Practices</a:t>
            </a:r>
            <a:br>
              <a:rPr lang="en-AU" dirty="0"/>
            </a:br>
            <a:r>
              <a:rPr lang="en-AU" sz="2000" i="1" dirty="0"/>
              <a:t>Graceful Failure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3C6EA-F454-A3F1-222E-9630E6EA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Common Data Science Errors:</a:t>
            </a:r>
          </a:p>
          <a:p>
            <a:pPr marL="457200" lvl="1" indent="0">
              <a:buNone/>
            </a:pPr>
            <a:r>
              <a:rPr lang="en-US" dirty="0"/>
              <a:t># Handle missing files</a:t>
            </a:r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data.csv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FileNotFoundError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print("Data file not found. Using sample data.")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create_sample_data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Handle data quality issues</a:t>
            </a:r>
          </a:p>
          <a:p>
            <a:pPr marL="457200" lvl="1" indent="0">
              <a:buNone/>
            </a:pPr>
            <a:r>
              <a:rPr lang="en-US" dirty="0"/>
              <a:t>try: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df</a:t>
            </a:r>
            <a:r>
              <a:rPr lang="en-US" dirty="0"/>
              <a:t>['date'] = </a:t>
            </a:r>
            <a:r>
              <a:rPr lang="en-US" dirty="0" err="1"/>
              <a:t>pd.to_datetime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['date'])</a:t>
            </a:r>
          </a:p>
          <a:p>
            <a:pPr marL="457200" lvl="1" indent="0">
              <a:buNone/>
            </a:pPr>
            <a:r>
              <a:rPr lang="en-US" dirty="0"/>
              <a:t>except </a:t>
            </a:r>
            <a:r>
              <a:rPr lang="en-US" dirty="0" err="1"/>
              <a:t>ValueError</a:t>
            </a:r>
            <a:r>
              <a:rPr lang="en-US" dirty="0"/>
              <a:t> as e:</a:t>
            </a:r>
          </a:p>
          <a:p>
            <a:pPr marL="457200" lvl="1" indent="0">
              <a:buNone/>
            </a:pPr>
            <a:r>
              <a:rPr lang="en-US" dirty="0"/>
              <a:t>    print(</a:t>
            </a:r>
            <a:r>
              <a:rPr lang="en-US" dirty="0" err="1"/>
              <a:t>f"Date</a:t>
            </a:r>
            <a:r>
              <a:rPr lang="en-US" dirty="0"/>
              <a:t> parsing error: {e}")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df</a:t>
            </a:r>
            <a:r>
              <a:rPr lang="en-US" dirty="0"/>
              <a:t>['date'] = </a:t>
            </a:r>
            <a:r>
              <a:rPr lang="en-US" dirty="0" err="1"/>
              <a:t>pd.to_datetime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['date'], errors='coerce')</a:t>
            </a:r>
          </a:p>
        </p:txBody>
      </p:sp>
    </p:spTree>
    <p:extLst>
      <p:ext uri="{BB962C8B-B14F-4D97-AF65-F5344CB8AC3E}">
        <p14:creationId xmlns:p14="http://schemas.microsoft.com/office/powerpoint/2010/main" val="1445138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432B4-95AB-F75F-758F-3F4918B05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35D-577F-F33B-2D88-EEFD4DF8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Error Handling Best Practices</a:t>
            </a:r>
            <a:br>
              <a:rPr lang="en-AU" dirty="0"/>
            </a:br>
            <a:r>
              <a:rPr lang="en-AU" sz="2000" i="1" dirty="0"/>
              <a:t>Graceful Failure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3FBC9-BDDB-52C9-5181-E71983A1E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Logging:</a:t>
            </a:r>
            <a:endParaRPr lang="en-AU" dirty="0"/>
          </a:p>
          <a:p>
            <a:pPr lvl="1"/>
            <a:r>
              <a:rPr lang="en-AU" dirty="0"/>
              <a:t>python</a:t>
            </a:r>
          </a:p>
          <a:p>
            <a:pPr lvl="1"/>
            <a:r>
              <a:rPr lang="en-AU" dirty="0"/>
              <a:t>import logging </a:t>
            </a:r>
            <a:r>
              <a:rPr lang="en-AU" dirty="0" err="1"/>
              <a:t>logging.basicConfig</a:t>
            </a:r>
            <a:r>
              <a:rPr lang="en-AU" dirty="0"/>
              <a:t>(level=</a:t>
            </a:r>
            <a:r>
              <a:rPr lang="en-AU" dirty="0" err="1"/>
              <a:t>logging.INFO</a:t>
            </a:r>
            <a:r>
              <a:rPr lang="en-AU" dirty="0"/>
              <a:t>) logger = </a:t>
            </a:r>
            <a:r>
              <a:rPr lang="en-AU" dirty="0" err="1"/>
              <a:t>logging.getLogger</a:t>
            </a:r>
            <a:r>
              <a:rPr lang="en-AU" dirty="0"/>
              <a:t>(__name__)</a:t>
            </a:r>
          </a:p>
        </p:txBody>
      </p:sp>
    </p:spTree>
    <p:extLst>
      <p:ext uri="{BB962C8B-B14F-4D97-AF65-F5344CB8AC3E}">
        <p14:creationId xmlns:p14="http://schemas.microsoft.com/office/powerpoint/2010/main" val="423620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7AE9-C7F5-8844-EDBC-775F573E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B2F-F0CD-45C9-E994-BE8463B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Fundamentals</a:t>
            </a:r>
            <a:br>
              <a:rPr lang="en-AU" dirty="0"/>
            </a:br>
            <a:r>
              <a:rPr lang="en-AU" sz="2000" i="1" dirty="0"/>
              <a:t>Version Control for Data Scientists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A094-E543-25CE-2487-4D76DB8E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Why Git Matters:</a:t>
            </a:r>
          </a:p>
          <a:p>
            <a:pPr lvl="1"/>
            <a:r>
              <a:rPr lang="en-AU" dirty="0"/>
              <a:t>Track all changes to code and analysis</a:t>
            </a:r>
          </a:p>
          <a:p>
            <a:pPr lvl="1"/>
            <a:r>
              <a:rPr lang="en-AU" dirty="0"/>
              <a:t>Collaborate without conflicts</a:t>
            </a:r>
          </a:p>
          <a:p>
            <a:pPr lvl="1"/>
            <a:r>
              <a:rPr lang="en-AU" dirty="0"/>
              <a:t>Revert mistakes easily</a:t>
            </a:r>
          </a:p>
          <a:p>
            <a:pPr lvl="1"/>
            <a:r>
              <a:rPr lang="en-AU" dirty="0"/>
              <a:t>Document your thinking process</a:t>
            </a:r>
          </a:p>
          <a:p>
            <a:pPr lvl="1"/>
            <a:r>
              <a:rPr lang="en-AU" dirty="0"/>
              <a:t>Industry standard for code management</a:t>
            </a:r>
          </a:p>
          <a:p>
            <a:r>
              <a:rPr lang="en-AU" dirty="0"/>
              <a:t>Key Concepts:</a:t>
            </a:r>
          </a:p>
          <a:p>
            <a:pPr lvl="1"/>
            <a:r>
              <a:rPr lang="en-AU" dirty="0"/>
              <a:t>Repository: Project container</a:t>
            </a:r>
          </a:p>
          <a:p>
            <a:pPr lvl="1"/>
            <a:r>
              <a:rPr lang="en-AU" dirty="0"/>
              <a:t>Commit: Snapshot of changes</a:t>
            </a:r>
          </a:p>
          <a:p>
            <a:pPr lvl="1"/>
            <a:r>
              <a:rPr lang="en-AU" dirty="0"/>
              <a:t>Branch: Parallel development line</a:t>
            </a:r>
          </a:p>
          <a:p>
            <a:pPr lvl="1"/>
            <a:r>
              <a:rPr lang="en-AU" dirty="0"/>
              <a:t>Remote: Cloud backup (GitHub)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32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61590-B163-6441-B8CC-3DEB0B9A9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6DA03-F7F7-6AAA-BDFD-8C908791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Essential Git Commands</a:t>
            </a:r>
            <a:br>
              <a:rPr lang="en-AU" dirty="0"/>
            </a:br>
            <a:r>
              <a:rPr lang="en-AU" sz="2000" i="1" dirty="0"/>
              <a:t>Your Daily Workflow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B8F38-5E2F-BED0-7ECB-A1AC1769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# Starting work</a:t>
            </a:r>
          </a:p>
          <a:p>
            <a:r>
              <a:rPr lang="en-US" dirty="0"/>
              <a:t>git pull origin main          # Get latest changes</a:t>
            </a:r>
          </a:p>
          <a:p>
            <a:endParaRPr lang="en-US" dirty="0"/>
          </a:p>
          <a:p>
            <a:r>
              <a:rPr lang="en-US" dirty="0"/>
              <a:t># Making changes</a:t>
            </a:r>
          </a:p>
          <a:p>
            <a:r>
              <a:rPr lang="en-US" dirty="0"/>
              <a:t>git add </a:t>
            </a:r>
            <a:r>
              <a:rPr lang="en-US" dirty="0" err="1"/>
              <a:t>file.py</a:t>
            </a:r>
            <a:r>
              <a:rPr lang="en-US" dirty="0"/>
              <a:t>               # Stage specific file</a:t>
            </a:r>
          </a:p>
          <a:p>
            <a:r>
              <a:rPr lang="en-US" dirty="0"/>
              <a:t>git add .                     # Stage all changes</a:t>
            </a:r>
          </a:p>
          <a:p>
            <a:r>
              <a:rPr lang="en-US" dirty="0"/>
              <a:t>git commit -m "Add analysis"  # Commit with message</a:t>
            </a:r>
          </a:p>
          <a:p>
            <a:endParaRPr lang="en-US" dirty="0"/>
          </a:p>
          <a:p>
            <a:r>
              <a:rPr lang="en-US" dirty="0"/>
              <a:t># Sharing work</a:t>
            </a:r>
          </a:p>
          <a:p>
            <a:r>
              <a:rPr lang="en-US" dirty="0"/>
              <a:t>git push origin main          # Upload to GitHub</a:t>
            </a:r>
          </a:p>
          <a:p>
            <a:endParaRPr lang="en-US" dirty="0"/>
          </a:p>
          <a:p>
            <a:r>
              <a:rPr lang="en-US" dirty="0"/>
              <a:t># Checking status</a:t>
            </a:r>
          </a:p>
          <a:p>
            <a:r>
              <a:rPr lang="en-US" dirty="0"/>
              <a:t>git status                    # What's changed?</a:t>
            </a:r>
          </a:p>
          <a:p>
            <a:r>
              <a:rPr lang="en-US" dirty="0"/>
              <a:t>git log --</a:t>
            </a:r>
            <a:r>
              <a:rPr lang="en-US" dirty="0" err="1"/>
              <a:t>oneline</a:t>
            </a:r>
            <a:r>
              <a:rPr lang="en-US" dirty="0"/>
              <a:t> -5         # Recent commits</a:t>
            </a:r>
          </a:p>
          <a:p>
            <a:r>
              <a:rPr lang="en-US" dirty="0"/>
              <a:t>git diff                      # See changes</a:t>
            </a:r>
          </a:p>
        </p:txBody>
      </p:sp>
    </p:spTree>
    <p:extLst>
      <p:ext uri="{BB962C8B-B14F-4D97-AF65-F5344CB8AC3E}">
        <p14:creationId xmlns:p14="http://schemas.microsoft.com/office/powerpoint/2010/main" val="246341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FD7F-C52F-38E2-8EF7-E0CFFC5F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103F-364D-8596-3EE1-78483649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Workflow for Data Science</a:t>
            </a:r>
            <a:br>
              <a:rPr lang="en-AU" dirty="0"/>
            </a:br>
            <a:r>
              <a:rPr lang="en-AU" sz="2000" i="1" dirty="0"/>
              <a:t>Best Practices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8249-1254-2E5F-88A0-BA4A3CD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Commit Messages:</a:t>
            </a:r>
          </a:p>
          <a:p>
            <a:pPr marL="457200" lvl="1" indent="0">
              <a:buNone/>
            </a:pPr>
            <a:r>
              <a:rPr lang="en-US" dirty="0"/>
              <a:t># Good ✅</a:t>
            </a:r>
          </a:p>
          <a:p>
            <a:pPr marL="457200" lvl="1" indent="0">
              <a:buNone/>
            </a:pPr>
            <a:r>
              <a:rPr lang="en-US" dirty="0"/>
              <a:t>git commit -m "Add customer segmentation analysis using </a:t>
            </a:r>
            <a:r>
              <a:rPr lang="en-US" dirty="0" err="1"/>
              <a:t>KMeans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git commit -m "Fix data leakage in train/test split"</a:t>
            </a:r>
          </a:p>
          <a:p>
            <a:pPr marL="457200" lvl="1" indent="0">
              <a:buNone/>
            </a:pPr>
            <a:r>
              <a:rPr lang="en-US" dirty="0"/>
              <a:t>git commit -m "Update README with installation instructions"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Bad ❌</a:t>
            </a:r>
          </a:p>
          <a:p>
            <a:pPr marL="457200" lvl="1" indent="0">
              <a:buNone/>
            </a:pPr>
            <a:r>
              <a:rPr lang="en-US" dirty="0"/>
              <a:t>git commit -m "Fixed stuff"</a:t>
            </a:r>
          </a:p>
          <a:p>
            <a:pPr marL="457200" lvl="1" indent="0">
              <a:buNone/>
            </a:pPr>
            <a:r>
              <a:rPr lang="en-US" dirty="0"/>
              <a:t>git commit -m "Updates"</a:t>
            </a:r>
          </a:p>
          <a:p>
            <a:pPr marL="457200" lvl="1" indent="0">
              <a:buNone/>
            </a:pPr>
            <a:r>
              <a:rPr lang="en-US" dirty="0"/>
              <a:t>git commit -m "</a:t>
            </a:r>
            <a:r>
              <a:rPr lang="en-US" dirty="0" err="1"/>
              <a:t>asdf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06923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623D-87E8-F8C7-EE94-B01B9C4C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1A7-9271-E129-7C2C-D730D48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 Workflow for Data Science</a:t>
            </a:r>
            <a:br>
              <a:rPr lang="en-AU" dirty="0"/>
            </a:br>
            <a:r>
              <a:rPr lang="en-AU" sz="2000" i="1" dirty="0"/>
              <a:t>Best Practices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1D4D-423C-11DA-6E80-3AD6F94C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to Commit:</a:t>
            </a:r>
            <a:endParaRPr lang="en-AU" dirty="0"/>
          </a:p>
          <a:p>
            <a:pPr lvl="1"/>
            <a:r>
              <a:rPr lang="en-AU" dirty="0"/>
              <a:t>✅ Code files (.</a:t>
            </a:r>
            <a:r>
              <a:rPr lang="en-AU" dirty="0" err="1"/>
              <a:t>py</a:t>
            </a:r>
            <a:r>
              <a:rPr lang="en-AU" dirty="0"/>
              <a:t>, .</a:t>
            </a:r>
            <a:r>
              <a:rPr lang="en-AU" dirty="0" err="1"/>
              <a:t>ipynb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✅ Configuration files</a:t>
            </a:r>
          </a:p>
          <a:p>
            <a:pPr lvl="1"/>
            <a:r>
              <a:rPr lang="en-AU" dirty="0"/>
              <a:t>✅ Documentation</a:t>
            </a:r>
          </a:p>
          <a:p>
            <a:pPr lvl="1"/>
            <a:r>
              <a:rPr lang="en-AU" dirty="0"/>
              <a:t>❌ Data files (use .</a:t>
            </a:r>
            <a:r>
              <a:rPr lang="en-AU" dirty="0" err="1"/>
              <a:t>gitignore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❌ Credentials/secrets</a:t>
            </a:r>
          </a:p>
        </p:txBody>
      </p:sp>
    </p:spTree>
    <p:extLst>
      <p:ext uri="{BB962C8B-B14F-4D97-AF65-F5344CB8AC3E}">
        <p14:creationId xmlns:p14="http://schemas.microsoft.com/office/powerpoint/2010/main" val="1026864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2D18-C712-66B2-E780-78210085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 1 - Environment Setup</a:t>
            </a:r>
            <a:br>
              <a:rPr lang="en-AU" dirty="0"/>
            </a:br>
            <a:r>
              <a:rPr lang="en-AU" sz="2000" i="1" dirty="0"/>
              <a:t>Hands-On Practice (30 minutes)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F9DB-14B7-AE67-B6CA-96DAF477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Tasks:</a:t>
            </a:r>
          </a:p>
          <a:p>
            <a:pPr lvl="1"/>
            <a:r>
              <a:rPr lang="en-AU" dirty="0"/>
              <a:t>Create and configure GitHub account</a:t>
            </a:r>
          </a:p>
          <a:p>
            <a:pPr lvl="1"/>
            <a:r>
              <a:rPr lang="en-AU" dirty="0"/>
              <a:t>Fork course repository</a:t>
            </a:r>
          </a:p>
          <a:p>
            <a:pPr lvl="1"/>
            <a:r>
              <a:rPr lang="en-AU" dirty="0"/>
              <a:t>Launch </a:t>
            </a:r>
            <a:r>
              <a:rPr lang="en-AU" dirty="0" err="1"/>
              <a:t>Codespace</a:t>
            </a:r>
            <a:endParaRPr lang="en-AU" dirty="0"/>
          </a:p>
          <a:p>
            <a:pPr lvl="1"/>
            <a:r>
              <a:rPr lang="en-AU" dirty="0"/>
              <a:t>Run environment test script: </a:t>
            </a:r>
          </a:p>
          <a:p>
            <a:pPr marL="914400" lvl="2" indent="0">
              <a:buNone/>
            </a:pPr>
            <a:r>
              <a:rPr lang="en-AU" dirty="0"/>
              <a:t>python </a:t>
            </a:r>
            <a:r>
              <a:rPr lang="en-AU" dirty="0" err="1"/>
              <a:t>check_environment.py</a:t>
            </a:r>
            <a:endParaRPr lang="en-AU" dirty="0"/>
          </a:p>
          <a:p>
            <a:r>
              <a:rPr lang="en-AU" dirty="0"/>
              <a:t>Create your first commit: </a:t>
            </a:r>
          </a:p>
          <a:p>
            <a:pPr marL="457200" lvl="1" indent="0">
              <a:buNone/>
            </a:pPr>
            <a:r>
              <a:rPr lang="en-AU" dirty="0"/>
              <a:t>echo "# My Data Science Journey" &gt; </a:t>
            </a:r>
            <a:r>
              <a:rPr lang="en-AU" dirty="0" err="1"/>
              <a:t>README.md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dirty="0"/>
              <a:t>git add </a:t>
            </a:r>
            <a:r>
              <a:rPr lang="en-AU" dirty="0" err="1"/>
              <a:t>README.md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dirty="0"/>
              <a:t>git commit -m "Initial commit: Add personal README" </a:t>
            </a:r>
          </a:p>
          <a:p>
            <a:pPr marL="457200" lvl="1" indent="0">
              <a:buNone/>
            </a:pPr>
            <a:r>
              <a:rPr lang="en-AU" dirty="0"/>
              <a:t>git push origin main</a:t>
            </a:r>
          </a:p>
          <a:p>
            <a:r>
              <a:rPr lang="en-AU" dirty="0"/>
              <a:t>Success Criteria: Green checkmarks on all environment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AEE-1A6C-54D2-C6A8-2F27B26C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Journey Starts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6FAD-5C25-1AA1-E92C-7A7C11E6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Course Overview</a:t>
            </a:r>
            <a:r>
              <a:rPr lang="en-AU" dirty="0"/>
              <a:t>: 13-week intensive program </a:t>
            </a:r>
          </a:p>
          <a:p>
            <a:r>
              <a:rPr lang="en-AU" b="1" dirty="0"/>
              <a:t>Week 0 Focus</a:t>
            </a:r>
            <a:r>
              <a:rPr lang="en-AU" dirty="0"/>
              <a:t>: Setting up your professional development environment </a:t>
            </a:r>
          </a:p>
          <a:p>
            <a:r>
              <a:rPr lang="en-AU" b="1" dirty="0"/>
              <a:t>Today's Goal</a:t>
            </a:r>
            <a:r>
              <a:rPr lang="en-AU" dirty="0"/>
              <a:t>: Get everyone production-ready with Python, Git, and modern development tools </a:t>
            </a:r>
          </a:p>
          <a:p>
            <a:r>
              <a:rPr lang="en-AU" b="1" dirty="0"/>
              <a:t>Success Metric</a:t>
            </a:r>
            <a:r>
              <a:rPr lang="en-AU" dirty="0"/>
              <a:t>: Everyone has a working environment and can collaborate 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84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EB4A4-D908-5518-51D9-F6B279F41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E083-69DD-CBA7-F985-02632D4D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Lab Exercise 2 - Python Proficiency</a:t>
            </a:r>
            <a:br>
              <a:rPr lang="en-AU" dirty="0"/>
            </a:br>
            <a:r>
              <a:rPr lang="en-AU" sz="2000" i="1" dirty="0"/>
              <a:t>Pandas Challenge (45 minutes)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9A88-1648-FD07-BCA6-8554292B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Task: Load and analyse a sample dataset</a:t>
            </a:r>
          </a:p>
          <a:p>
            <a:pPr marL="457200" lvl="1" indent="0">
              <a:buNone/>
            </a:pPr>
            <a:r>
              <a:rPr lang="en-US" dirty="0"/>
              <a:t># Load the data</a:t>
            </a:r>
          </a:p>
          <a:p>
            <a:pPr marL="457200" lvl="1" indent="0">
              <a:buNone/>
            </a:pP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</a:t>
            </a:r>
            <a:r>
              <a:rPr lang="en-US" dirty="0" err="1"/>
              <a:t>sales_data.csv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Requirements:</a:t>
            </a:r>
          </a:p>
          <a:p>
            <a:pPr marL="457200" lvl="1" indent="0">
              <a:buNone/>
            </a:pPr>
            <a:r>
              <a:rPr lang="en-US" dirty="0"/>
              <a:t># 1. Calculate total revenue by month</a:t>
            </a:r>
          </a:p>
          <a:p>
            <a:pPr marL="457200" lvl="1" indent="0">
              <a:buNone/>
            </a:pPr>
            <a:r>
              <a:rPr lang="en-US" dirty="0"/>
              <a:t># 2. Find top 5 customers by purchase frequency</a:t>
            </a:r>
          </a:p>
          <a:p>
            <a:pPr marL="457200" lvl="1" indent="0">
              <a:buNone/>
            </a:pPr>
            <a:r>
              <a:rPr lang="en-US" dirty="0"/>
              <a:t># 3. Identify products with declining sales</a:t>
            </a:r>
          </a:p>
          <a:p>
            <a:pPr marL="457200" lvl="1" indent="0">
              <a:buNone/>
            </a:pPr>
            <a:r>
              <a:rPr lang="en-US" dirty="0"/>
              <a:t># 4. Create summary statistics report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Use method chaining and efficient pandas operations</a:t>
            </a:r>
          </a:p>
          <a:p>
            <a:r>
              <a:rPr lang="en-AU" dirty="0"/>
              <a:t>Deliverable: </a:t>
            </a:r>
            <a:r>
              <a:rPr lang="en-AU" dirty="0" err="1"/>
              <a:t>Jupyter</a:t>
            </a:r>
            <a:r>
              <a:rPr lang="en-AU" dirty="0"/>
              <a:t> notebook with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9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C504-9F13-D56A-CB05-7B5F174F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62C4-9C1F-A9C7-DE72-F5C6F6F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Break &amp; Q&amp;A</a:t>
            </a:r>
            <a:br>
              <a:rPr lang="en-AU" dirty="0"/>
            </a:br>
            <a:r>
              <a:rPr lang="en-AU" sz="2000" i="1" dirty="0"/>
              <a:t>15 Minute Break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C476-7C14-51B9-304D-9F2E887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Stretch and refresh </a:t>
            </a:r>
          </a:p>
          <a:p>
            <a:r>
              <a:rPr lang="en-AU" dirty="0"/>
              <a:t>Help peers with setup issues </a:t>
            </a:r>
          </a:p>
          <a:p>
            <a:r>
              <a:rPr lang="en-AU" dirty="0"/>
              <a:t>Prepare questions for Q&amp;A </a:t>
            </a:r>
          </a:p>
          <a:p>
            <a:r>
              <a:rPr lang="en-AU" dirty="0"/>
              <a:t>Next: Version Control &amp;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520D-981F-02AC-8B35-222B3D60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2 Overview</a:t>
            </a:r>
            <a:br>
              <a:rPr lang="en-AU" dirty="0"/>
            </a:br>
            <a:r>
              <a:rPr lang="en-AU" sz="2000" i="1" dirty="0"/>
              <a:t>Collaborative Development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1D8D-E976-1734-47AC-7CFD48E9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Learning Objectives:</a:t>
            </a:r>
          </a:p>
          <a:p>
            <a:pPr lvl="1"/>
            <a:r>
              <a:rPr lang="en-AU" dirty="0"/>
              <a:t>Master Git branching strategies</a:t>
            </a:r>
          </a:p>
          <a:p>
            <a:pPr lvl="1"/>
            <a:r>
              <a:rPr lang="en-AU" dirty="0"/>
              <a:t>Understand pull requests and code reviews</a:t>
            </a:r>
          </a:p>
          <a:p>
            <a:pPr lvl="1"/>
            <a:r>
              <a:rPr lang="en-AU" dirty="0"/>
              <a:t>Resolve merge conflicts</a:t>
            </a:r>
          </a:p>
          <a:p>
            <a:pPr lvl="1"/>
            <a:r>
              <a:rPr lang="en-AU" dirty="0"/>
              <a:t>Implement team workflows</a:t>
            </a:r>
          </a:p>
          <a:p>
            <a:pPr lvl="1"/>
            <a:r>
              <a:rPr lang="en-AU" dirty="0"/>
              <a:t>Use GitHub features effectively</a:t>
            </a:r>
          </a:p>
          <a:p>
            <a:r>
              <a:rPr lang="en-AU" dirty="0"/>
              <a:t>Why This Matters:</a:t>
            </a:r>
          </a:p>
          <a:p>
            <a:pPr lvl="1"/>
            <a:r>
              <a:rPr lang="en-AU" dirty="0"/>
              <a:t>Real projects involve teams</a:t>
            </a:r>
          </a:p>
          <a:p>
            <a:pPr lvl="1"/>
            <a:r>
              <a:rPr lang="en-AU" dirty="0"/>
              <a:t>Code review improves quality</a:t>
            </a:r>
          </a:p>
          <a:p>
            <a:pPr lvl="1"/>
            <a:r>
              <a:rPr lang="en-AU" dirty="0"/>
              <a:t>Proper workflow prevents disasters</a:t>
            </a:r>
          </a:p>
          <a:p>
            <a:pPr lvl="1"/>
            <a:r>
              <a:rPr lang="en-AU" dirty="0"/>
              <a:t>Industry expects these skills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060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926ED-E4DD-66B8-5502-B1A7C4828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EE7-5F9C-B441-2221-D9EF66D21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Branching Fundamentals</a:t>
            </a:r>
            <a:br>
              <a:rPr lang="en-AU" dirty="0"/>
            </a:br>
            <a:r>
              <a:rPr lang="en-AU" sz="2000" i="1" dirty="0"/>
              <a:t>Parallel Development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9683-F83C-EC98-3D6E-50078D43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Concept: Branches allow parallel work without conflicts</a:t>
            </a:r>
          </a:p>
          <a:p>
            <a:pPr marL="457200" lvl="1" indent="0">
              <a:buNone/>
            </a:pPr>
            <a:r>
              <a:rPr lang="en-US" dirty="0"/>
              <a:t># Create and switch to new branch</a:t>
            </a:r>
          </a:p>
          <a:p>
            <a:pPr marL="457200" lvl="1" indent="0">
              <a:buNone/>
            </a:pPr>
            <a:r>
              <a:rPr lang="en-US" dirty="0"/>
              <a:t>git checkout -b feature/add-analysis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View all branches</a:t>
            </a:r>
          </a:p>
          <a:p>
            <a:pPr marL="457200" lvl="1" indent="0">
              <a:buNone/>
            </a:pPr>
            <a:r>
              <a:rPr lang="en-US" dirty="0"/>
              <a:t>git branch -a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Switch between branches</a:t>
            </a:r>
          </a:p>
          <a:p>
            <a:pPr marL="457200" lvl="1" indent="0">
              <a:buNone/>
            </a:pPr>
            <a:r>
              <a:rPr lang="en-US" dirty="0"/>
              <a:t>git checkout main</a:t>
            </a:r>
          </a:p>
          <a:p>
            <a:pPr marL="457200" lvl="1" indent="0">
              <a:buNone/>
            </a:pPr>
            <a:r>
              <a:rPr lang="en-US" dirty="0"/>
              <a:t>git checkout feature/add-analysis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Delete branch (after merging)</a:t>
            </a:r>
          </a:p>
          <a:p>
            <a:pPr marL="457200" lvl="1" indent="0">
              <a:buNone/>
            </a:pPr>
            <a:r>
              <a:rPr lang="en-US" dirty="0"/>
              <a:t>git branch -d feature/add-analysis</a:t>
            </a:r>
          </a:p>
          <a:p>
            <a:r>
              <a:rPr lang="en-AU" dirty="0"/>
              <a:t>Best Practice: One branch per feature/fix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3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6BF5-F144-FF41-34D0-49DA7571E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Branching Strategies</a:t>
            </a:r>
            <a:br>
              <a:rPr lang="en-AU" dirty="0"/>
            </a:br>
            <a:r>
              <a:rPr lang="en-AU" sz="2000" i="1" dirty="0"/>
              <a:t>Team Workflows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54024-1377-D527-6996-7C24C8EA1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GitHub Flow (Recommended for this course):</a:t>
            </a:r>
          </a:p>
          <a:p>
            <a:pPr lvl="1"/>
            <a:r>
              <a:rPr lang="en-AU" dirty="0"/>
              <a:t>main branch is always deployable</a:t>
            </a:r>
          </a:p>
          <a:p>
            <a:pPr lvl="1"/>
            <a:r>
              <a:rPr lang="en-AU" dirty="0"/>
              <a:t>Create feature branches from main</a:t>
            </a:r>
          </a:p>
          <a:p>
            <a:pPr lvl="1"/>
            <a:r>
              <a:rPr lang="en-AU" dirty="0"/>
              <a:t>Regular commits to feature branch</a:t>
            </a:r>
          </a:p>
          <a:p>
            <a:pPr lvl="1"/>
            <a:r>
              <a:rPr lang="en-AU" dirty="0"/>
              <a:t>Pull request when ready</a:t>
            </a:r>
          </a:p>
          <a:p>
            <a:pPr lvl="1"/>
            <a:r>
              <a:rPr lang="en-AU" dirty="0"/>
              <a:t>Code review and discussion</a:t>
            </a:r>
          </a:p>
          <a:p>
            <a:pPr lvl="1"/>
            <a:r>
              <a:rPr lang="en-AU" dirty="0"/>
              <a:t>Merge to main after approval</a:t>
            </a:r>
          </a:p>
          <a:p>
            <a:r>
              <a:rPr lang="en-AU" dirty="0"/>
              <a:t>Branch Naming Conventions:</a:t>
            </a:r>
          </a:p>
          <a:p>
            <a:pPr lvl="1"/>
            <a:r>
              <a:rPr lang="en-AU" dirty="0"/>
              <a:t>feature/description - New features</a:t>
            </a:r>
          </a:p>
          <a:p>
            <a:pPr lvl="1"/>
            <a:r>
              <a:rPr lang="en-AU" dirty="0"/>
              <a:t>fix/description - Bug fixes</a:t>
            </a:r>
          </a:p>
          <a:p>
            <a:pPr lvl="1"/>
            <a:r>
              <a:rPr lang="en-AU" dirty="0"/>
              <a:t>docs/description - Documentation</a:t>
            </a:r>
          </a:p>
          <a:p>
            <a:pPr lvl="1"/>
            <a:r>
              <a:rPr lang="en-AU" dirty="0"/>
              <a:t>experiment/description - Testing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07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0AF51-049D-1B70-67C4-20BB5EC2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1852-EE6C-3D6C-C632-371C5DDD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Your First Pull Request</a:t>
            </a:r>
            <a:br>
              <a:rPr lang="en-AU" dirty="0"/>
            </a:br>
            <a:r>
              <a:rPr lang="en-AU" sz="2000" i="1" dirty="0"/>
              <a:t>Step-by-Step Guide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03FE-7CB5-E696-53CE-7D572B46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1. Create Feature Branch:</a:t>
            </a:r>
          </a:p>
          <a:p>
            <a:pPr marL="457200" lvl="1" indent="0">
              <a:buNone/>
            </a:pPr>
            <a:r>
              <a:rPr lang="en-AU" dirty="0"/>
              <a:t>git checkout -b feature/data-cleaning</a:t>
            </a:r>
          </a:p>
          <a:p>
            <a:r>
              <a:rPr lang="en-AU" dirty="0"/>
              <a:t>2. Make Changes and Commit:</a:t>
            </a:r>
          </a:p>
          <a:p>
            <a:pPr marL="457200" lvl="1" indent="0">
              <a:buNone/>
            </a:pPr>
            <a:r>
              <a:rPr lang="en-AU" dirty="0"/>
              <a:t>git add </a:t>
            </a:r>
            <a:r>
              <a:rPr lang="en-AU" dirty="0" err="1"/>
              <a:t>data_cleaner.py</a:t>
            </a:r>
            <a:r>
              <a:rPr lang="en-AU" dirty="0"/>
              <a:t> </a:t>
            </a:r>
          </a:p>
          <a:p>
            <a:pPr marL="457200" lvl="1" indent="0">
              <a:buNone/>
            </a:pPr>
            <a:r>
              <a:rPr lang="en-AU" dirty="0"/>
              <a:t>git commit -m "Add function to handle missing values"</a:t>
            </a:r>
          </a:p>
          <a:p>
            <a:r>
              <a:rPr lang="en-AU" dirty="0"/>
              <a:t>3. Push to GitHub:</a:t>
            </a:r>
          </a:p>
          <a:p>
            <a:pPr marL="457200" lvl="1" indent="0">
              <a:buNone/>
            </a:pPr>
            <a:r>
              <a:rPr lang="en-AU" dirty="0"/>
              <a:t>git push origin feature/data-cleaning</a:t>
            </a:r>
          </a:p>
          <a:p>
            <a:r>
              <a:rPr lang="en-AU" dirty="0"/>
              <a:t>4. Open Pull Request:</a:t>
            </a:r>
          </a:p>
          <a:p>
            <a:pPr lvl="1"/>
            <a:r>
              <a:rPr lang="en-AU" dirty="0"/>
              <a:t>Navigate to repository on GitHub</a:t>
            </a:r>
          </a:p>
          <a:p>
            <a:pPr lvl="1"/>
            <a:r>
              <a:rPr lang="en-AU" dirty="0"/>
              <a:t>Click "Compare &amp; pull request"</a:t>
            </a:r>
          </a:p>
          <a:p>
            <a:pPr lvl="1"/>
            <a:r>
              <a:rPr lang="en-AU" dirty="0"/>
              <a:t>Add description and reviewers</a:t>
            </a:r>
          </a:p>
          <a:p>
            <a:pPr lvl="1"/>
            <a:r>
              <a:rPr lang="en-AU" dirty="0"/>
              <a:t>Submit PR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08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EADC5-E657-7773-6A01-26C56A8F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4FCA-E477-E49E-B702-B1615CE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Good Pull Request Descriptions</a:t>
            </a:r>
            <a:br>
              <a:rPr lang="en-AU" dirty="0"/>
            </a:br>
            <a:r>
              <a:rPr lang="en-AU" sz="2000" i="1" dirty="0"/>
              <a:t>Communication is Key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19C6-0081-87D6-92AA-264D9F70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PR Template:</a:t>
            </a:r>
          </a:p>
          <a:p>
            <a:pPr lvl="1"/>
            <a:r>
              <a:rPr lang="en-US" dirty="0"/>
              <a:t>## Summary</a:t>
            </a:r>
          </a:p>
          <a:p>
            <a:pPr lvl="1"/>
            <a:r>
              <a:rPr lang="en-US" dirty="0"/>
              <a:t>Brief description of changes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## Changes Made</a:t>
            </a:r>
          </a:p>
          <a:p>
            <a:pPr lvl="1"/>
            <a:r>
              <a:rPr lang="en-US" dirty="0"/>
              <a:t>- Added data validation function</a:t>
            </a:r>
          </a:p>
          <a:p>
            <a:pPr lvl="1"/>
            <a:r>
              <a:rPr lang="en-US" dirty="0"/>
              <a:t>- Improved error handling</a:t>
            </a:r>
          </a:p>
          <a:p>
            <a:pPr lvl="1"/>
            <a:r>
              <a:rPr lang="en-US" dirty="0"/>
              <a:t>- Updated documentation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## Testing</a:t>
            </a:r>
          </a:p>
          <a:p>
            <a:pPr lvl="1"/>
            <a:r>
              <a:rPr lang="en-US" dirty="0"/>
              <a:t>- Ran unit tests (all passing)</a:t>
            </a:r>
          </a:p>
          <a:p>
            <a:pPr lvl="1"/>
            <a:r>
              <a:rPr lang="en-US" dirty="0"/>
              <a:t>- Tested with sample dataset</a:t>
            </a:r>
          </a:p>
          <a:p>
            <a:pPr lvl="1"/>
            <a:r>
              <a:rPr lang="en-US" dirty="0"/>
              <a:t>- Validated output format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## Screenshots (if applicable)</a:t>
            </a:r>
          </a:p>
          <a:p>
            <a:pPr lvl="1"/>
            <a:r>
              <a:rPr lang="en-US" dirty="0"/>
              <a:t>[Include visualizations or outputs]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## Related Issues</a:t>
            </a:r>
          </a:p>
          <a:p>
            <a:pPr lvl="1"/>
            <a:r>
              <a:rPr lang="en-US" dirty="0"/>
              <a:t>Closes #123</a:t>
            </a:r>
          </a:p>
        </p:txBody>
      </p:sp>
    </p:spTree>
    <p:extLst>
      <p:ext uri="{BB962C8B-B14F-4D97-AF65-F5344CB8AC3E}">
        <p14:creationId xmlns:p14="http://schemas.microsoft.com/office/powerpoint/2010/main" val="331734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106C-0AF8-42E1-F712-3B1406E1E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CB68-FD36-5805-95D8-F561717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Review Best Practices</a:t>
            </a:r>
            <a:br>
              <a:rPr lang="en-AU" dirty="0"/>
            </a:br>
            <a:r>
              <a:rPr lang="en-AU" sz="2000" i="1" dirty="0"/>
              <a:t>Giving and Receiving Feedback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8A9FC-65C1-F299-9493-7308776D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As a Reviewer:</a:t>
            </a:r>
          </a:p>
          <a:p>
            <a:pPr lvl="1"/>
            <a:r>
              <a:rPr lang="en-AU" dirty="0"/>
              <a:t>✅ Be constructive and specific</a:t>
            </a:r>
          </a:p>
          <a:p>
            <a:pPr lvl="1"/>
            <a:r>
              <a:rPr lang="en-AU" dirty="0"/>
              <a:t>✅ Suggest improvements, not just problems</a:t>
            </a:r>
          </a:p>
          <a:p>
            <a:pPr lvl="1"/>
            <a:r>
              <a:rPr lang="en-AU" dirty="0"/>
              <a:t>✅ Acknowledge good code</a:t>
            </a:r>
          </a:p>
          <a:p>
            <a:pPr lvl="1"/>
            <a:r>
              <a:rPr lang="en-AU" dirty="0"/>
              <a:t>✅ Check for data leakage, efficiency, readability</a:t>
            </a:r>
          </a:p>
          <a:p>
            <a:r>
              <a:rPr lang="en-AU" dirty="0"/>
              <a:t>As an Author:</a:t>
            </a:r>
          </a:p>
          <a:p>
            <a:pPr lvl="1"/>
            <a:r>
              <a:rPr lang="en-AU" dirty="0"/>
              <a:t>✅ Keep PRs small and focused</a:t>
            </a:r>
          </a:p>
          <a:p>
            <a:pPr lvl="1"/>
            <a:r>
              <a:rPr lang="en-AU" dirty="0"/>
              <a:t>✅ Respond to all comments</a:t>
            </a:r>
          </a:p>
          <a:p>
            <a:pPr lvl="1"/>
            <a:r>
              <a:rPr lang="en-AU" dirty="0"/>
              <a:t>✅ Be open to feedback</a:t>
            </a:r>
          </a:p>
          <a:p>
            <a:pPr lvl="1"/>
            <a:r>
              <a:rPr lang="en-AU" dirty="0"/>
              <a:t>✅ Test before requesting review</a:t>
            </a:r>
          </a:p>
          <a:p>
            <a:r>
              <a:rPr lang="en-AU" dirty="0"/>
              <a:t>Example Review Comment:</a:t>
            </a:r>
          </a:p>
          <a:p>
            <a:pPr lvl="1"/>
            <a:r>
              <a:rPr lang="en-AU" dirty="0"/>
              <a:t>"Consider using `</a:t>
            </a:r>
            <a:r>
              <a:rPr lang="en-AU" dirty="0" err="1"/>
              <a:t>pd.merge</a:t>
            </a:r>
            <a:r>
              <a:rPr lang="en-AU" dirty="0"/>
              <a:t>()` instead of nested loops here. </a:t>
            </a:r>
          </a:p>
          <a:p>
            <a:pPr lvl="1"/>
            <a:r>
              <a:rPr lang="en-AU" dirty="0"/>
              <a:t>It would improve performance from O(n²) to O(n log n)."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67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E9454-ADF5-FD0F-738D-A464423AF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AFBC-ECCB-43D3-F95C-15F14E5C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Handling Merge Conflicts</a:t>
            </a:r>
            <a:br>
              <a:rPr lang="en-AU" dirty="0"/>
            </a:br>
            <a:r>
              <a:rPr lang="en-AU" sz="2000" i="1" dirty="0"/>
              <a:t>When Changes Collide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0E41-149F-F785-1DA4-3B94A7E79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What Causes Conflicts:</a:t>
            </a:r>
          </a:p>
          <a:p>
            <a:pPr lvl="1"/>
            <a:r>
              <a:rPr lang="en-AU" dirty="0"/>
              <a:t>Two people edit same lines</a:t>
            </a:r>
          </a:p>
          <a:p>
            <a:pPr lvl="1"/>
            <a:r>
              <a:rPr lang="en-AU" dirty="0"/>
              <a:t>Files deleted in one branch, modified in another</a:t>
            </a:r>
          </a:p>
          <a:p>
            <a:pPr lvl="1"/>
            <a:r>
              <a:rPr lang="en-AU" dirty="0"/>
              <a:t>Incompatible changes</a:t>
            </a:r>
          </a:p>
          <a:p>
            <a:r>
              <a:rPr lang="en-AU" dirty="0"/>
              <a:t>Resolution Process:</a:t>
            </a:r>
          </a:p>
          <a:p>
            <a:pPr marL="457200" lvl="1" indent="0">
              <a:buNone/>
            </a:pPr>
            <a:r>
              <a:rPr lang="en-US" dirty="0"/>
              <a:t># 1. Pull latest main</a:t>
            </a:r>
          </a:p>
          <a:p>
            <a:pPr marL="457200" lvl="1" indent="0">
              <a:buNone/>
            </a:pPr>
            <a:r>
              <a:rPr lang="en-US" dirty="0"/>
              <a:t>git checkout main</a:t>
            </a:r>
          </a:p>
          <a:p>
            <a:pPr marL="457200" lvl="1" indent="0">
              <a:buNone/>
            </a:pPr>
            <a:r>
              <a:rPr lang="en-US" dirty="0"/>
              <a:t>git pull origin main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2. Merge main into your branch</a:t>
            </a:r>
          </a:p>
          <a:p>
            <a:pPr marL="457200" lvl="1" indent="0">
              <a:buNone/>
            </a:pPr>
            <a:r>
              <a:rPr lang="en-US" dirty="0"/>
              <a:t>git checkout feature/your-branch</a:t>
            </a:r>
          </a:p>
          <a:p>
            <a:pPr marL="457200" lvl="1" indent="0">
              <a:buNone/>
            </a:pPr>
            <a:r>
              <a:rPr lang="en-US" dirty="0"/>
              <a:t>git merge main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3. Resolve conflicts in editor</a:t>
            </a:r>
          </a:p>
          <a:p>
            <a:pPr marL="457200" lvl="1" indent="0">
              <a:buNone/>
            </a:pPr>
            <a:r>
              <a:rPr lang="en-US" dirty="0"/>
              <a:t># Look for &lt;&lt;&lt;&lt;&lt;&lt;&lt; HEAD markers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4. Complete merge</a:t>
            </a:r>
          </a:p>
          <a:p>
            <a:pPr marL="457200" lvl="1" indent="0">
              <a:buNone/>
            </a:pPr>
            <a:r>
              <a:rPr lang="en-US" dirty="0"/>
              <a:t>git add </a:t>
            </a:r>
            <a:r>
              <a:rPr lang="en-US" dirty="0" err="1"/>
              <a:t>resolved_file.py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git commit -m "Resolve merge conflict"</a:t>
            </a:r>
          </a:p>
          <a:p>
            <a:pPr marL="457200" lvl="1" indent="0">
              <a:buNone/>
            </a:pPr>
            <a:r>
              <a:rPr lang="en-US" dirty="0"/>
              <a:t>git push origin feature/your-branch</a:t>
            </a:r>
          </a:p>
        </p:txBody>
      </p:sp>
    </p:spTree>
    <p:extLst>
      <p:ext uri="{BB962C8B-B14F-4D97-AF65-F5344CB8AC3E}">
        <p14:creationId xmlns:p14="http://schemas.microsoft.com/office/powerpoint/2010/main" val="2677342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621A-F241-95B7-B5EB-EF3993AB9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D8FC-8A1C-DB3C-9089-F04946635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 Features for Collaboration</a:t>
            </a:r>
            <a:br>
              <a:rPr lang="en-AU" dirty="0"/>
            </a:br>
            <a:r>
              <a:rPr lang="en-AU" sz="2000" i="1" dirty="0"/>
              <a:t>Beyond Basic Git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229B-193B-C6F0-1F50-0B0BC91B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b="1" dirty="0"/>
              <a:t>Issues:</a:t>
            </a:r>
            <a:endParaRPr lang="en-AU" dirty="0"/>
          </a:p>
          <a:p>
            <a:pPr lvl="1"/>
            <a:r>
              <a:rPr lang="en-AU" dirty="0"/>
              <a:t>Track bugs and features</a:t>
            </a:r>
          </a:p>
          <a:p>
            <a:pPr lvl="1"/>
            <a:r>
              <a:rPr lang="en-AU" dirty="0"/>
              <a:t>Assign to team members</a:t>
            </a:r>
          </a:p>
          <a:p>
            <a:pPr lvl="1"/>
            <a:r>
              <a:rPr lang="en-AU" dirty="0"/>
              <a:t>Link to pull requests</a:t>
            </a:r>
          </a:p>
          <a:p>
            <a:pPr lvl="1"/>
            <a:r>
              <a:rPr lang="en-AU" dirty="0"/>
              <a:t>Use labels for organization</a:t>
            </a:r>
          </a:p>
          <a:p>
            <a:r>
              <a:rPr lang="en-AU" b="1" dirty="0"/>
              <a:t>Projects:</a:t>
            </a:r>
            <a:endParaRPr lang="en-AU" dirty="0"/>
          </a:p>
          <a:p>
            <a:pPr lvl="1"/>
            <a:r>
              <a:rPr lang="en-AU" dirty="0"/>
              <a:t>Kanban boards for task management</a:t>
            </a:r>
          </a:p>
          <a:p>
            <a:pPr lvl="1"/>
            <a:r>
              <a:rPr lang="en-AU" dirty="0"/>
              <a:t>Automate workflow with columns</a:t>
            </a:r>
          </a:p>
          <a:p>
            <a:pPr lvl="1"/>
            <a:r>
              <a:rPr lang="en-AU" dirty="0"/>
              <a:t>Track progress visually</a:t>
            </a:r>
          </a:p>
          <a:p>
            <a:r>
              <a:rPr lang="en-AU" b="1" dirty="0"/>
              <a:t>Actions:</a:t>
            </a:r>
            <a:endParaRPr lang="en-AU" dirty="0"/>
          </a:p>
          <a:p>
            <a:pPr lvl="1"/>
            <a:r>
              <a:rPr lang="en-AU" dirty="0"/>
              <a:t>Automated testing</a:t>
            </a:r>
          </a:p>
          <a:p>
            <a:pPr lvl="1"/>
            <a:r>
              <a:rPr lang="en-AU" dirty="0"/>
              <a:t>Continuous integration</a:t>
            </a:r>
          </a:p>
          <a:p>
            <a:pPr lvl="1"/>
            <a:r>
              <a:rPr lang="en-AU" dirty="0"/>
              <a:t>Deploy on merge</a:t>
            </a:r>
          </a:p>
          <a:p>
            <a:r>
              <a:rPr lang="en-AU" b="1" dirty="0"/>
              <a:t>Wiki:</a:t>
            </a:r>
            <a:endParaRPr lang="en-AU" dirty="0"/>
          </a:p>
          <a:p>
            <a:pPr lvl="1"/>
            <a:r>
              <a:rPr lang="en-AU" dirty="0"/>
              <a:t>Team documentation</a:t>
            </a:r>
          </a:p>
          <a:p>
            <a:pPr lvl="1"/>
            <a:r>
              <a:rPr lang="en-AU" dirty="0"/>
              <a:t>Shared knowledge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0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0FAE-0417-93A8-5B2F-0543B1BC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5669-BBF2-828C-985A-B88E8D05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What You'll Master Today</a:t>
            </a:r>
            <a:endParaRPr lang="en-AU" dirty="0"/>
          </a:p>
          <a:p>
            <a:pPr lvl="1"/>
            <a:r>
              <a:rPr lang="en-AU" b="1" dirty="0"/>
              <a:t>Environment Setup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Configure GitHub </a:t>
            </a:r>
            <a:r>
              <a:rPr lang="en-AU" dirty="0" err="1"/>
              <a:t>Codespaces</a:t>
            </a:r>
            <a:r>
              <a:rPr lang="en-AU" dirty="0"/>
              <a:t> for cloud development</a:t>
            </a:r>
          </a:p>
          <a:p>
            <a:pPr lvl="2"/>
            <a:r>
              <a:rPr lang="en-AU" dirty="0"/>
              <a:t>Set up local Python environment as backup</a:t>
            </a:r>
          </a:p>
          <a:p>
            <a:pPr lvl="2"/>
            <a:r>
              <a:rPr lang="en-AU" dirty="0"/>
              <a:t>Install and configure essential tools</a:t>
            </a:r>
          </a:p>
          <a:p>
            <a:pPr lvl="1"/>
            <a:r>
              <a:rPr lang="en-AU" b="1" dirty="0"/>
              <a:t>Python Fundamentals Review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Advanced pandas operations for data science</a:t>
            </a:r>
          </a:p>
          <a:p>
            <a:pPr lvl="2"/>
            <a:r>
              <a:rPr lang="en-AU" dirty="0"/>
              <a:t>Efficient coding patterns</a:t>
            </a:r>
          </a:p>
          <a:p>
            <a:pPr lvl="2"/>
            <a:r>
              <a:rPr lang="en-AU" dirty="0"/>
              <a:t>Debugging techniques</a:t>
            </a:r>
          </a:p>
          <a:p>
            <a:pPr lvl="1"/>
            <a:r>
              <a:rPr lang="en-AU" b="1" dirty="0"/>
              <a:t>Version Control Basics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Git fundamentals</a:t>
            </a:r>
          </a:p>
          <a:p>
            <a:pPr lvl="2"/>
            <a:r>
              <a:rPr lang="en-AU" dirty="0"/>
              <a:t>GitHub workflow</a:t>
            </a:r>
          </a:p>
          <a:p>
            <a:pPr lvl="2"/>
            <a:r>
              <a:rPr lang="en-AU" dirty="0"/>
              <a:t>Collaborative development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46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68DC-3718-F532-63A5-855D007A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BE4B-CB09-F562-3B20-B9229A3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Jupyter</a:t>
            </a:r>
            <a:r>
              <a:rPr lang="en-AU" dirty="0"/>
              <a:t> Notebooks in Git</a:t>
            </a:r>
            <a:br>
              <a:rPr lang="en-AU" dirty="0"/>
            </a:br>
            <a:r>
              <a:rPr lang="en-AU" sz="2000" i="1" dirty="0"/>
              <a:t>Special Considerations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8B47-0F43-C2C9-13A9-C5A103B9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Challenges:</a:t>
            </a:r>
          </a:p>
          <a:p>
            <a:pPr lvl="1"/>
            <a:r>
              <a:rPr lang="en-AU" dirty="0"/>
              <a:t>Large file sizes with outputs</a:t>
            </a:r>
          </a:p>
          <a:p>
            <a:pPr lvl="1"/>
            <a:r>
              <a:rPr lang="en-AU" dirty="0"/>
              <a:t>Diff viewing difficulties</a:t>
            </a:r>
          </a:p>
          <a:p>
            <a:pPr lvl="1"/>
            <a:r>
              <a:rPr lang="en-AU" dirty="0"/>
              <a:t>Merge conflicts in JSON</a:t>
            </a:r>
          </a:p>
          <a:p>
            <a:r>
              <a:rPr lang="en-AU" dirty="0"/>
              <a:t>Best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Clear outputs before committing: </a:t>
            </a:r>
          </a:p>
          <a:p>
            <a:pPr marL="457200" lvl="1" indent="0">
              <a:buNone/>
            </a:pPr>
            <a:r>
              <a:rPr lang="en-AU" dirty="0" err="1"/>
              <a:t>jupyter</a:t>
            </a:r>
            <a:r>
              <a:rPr lang="en-AU" dirty="0"/>
              <a:t> </a:t>
            </a:r>
            <a:r>
              <a:rPr lang="en-AU" dirty="0" err="1"/>
              <a:t>nbconvert</a:t>
            </a:r>
            <a:r>
              <a:rPr lang="en-AU" dirty="0"/>
              <a:t> --clear-output </a:t>
            </a:r>
            <a:r>
              <a:rPr lang="en-AU" dirty="0" err="1"/>
              <a:t>notebook.ipynb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.</a:t>
            </a:r>
            <a:r>
              <a:rPr lang="en-AU" dirty="0" err="1"/>
              <a:t>gitignore</a:t>
            </a:r>
            <a:r>
              <a:rPr lang="en-AU" dirty="0"/>
              <a:t>: </a:t>
            </a:r>
          </a:p>
          <a:p>
            <a:pPr marL="457200" lvl="1" indent="0">
              <a:buNone/>
            </a:pPr>
            <a:r>
              <a:rPr lang="en-AU" dirty="0"/>
              <a:t>.</a:t>
            </a:r>
            <a:r>
              <a:rPr lang="en-AU" dirty="0" err="1"/>
              <a:t>ipynb_checkpoints</a:t>
            </a:r>
            <a:r>
              <a:rPr lang="en-AU" dirty="0"/>
              <a:t>/ </a:t>
            </a:r>
          </a:p>
          <a:p>
            <a:pPr marL="457200" lvl="1" indent="0">
              <a:buNone/>
            </a:pPr>
            <a:r>
              <a:rPr lang="en-AU" dirty="0"/>
              <a:t>*-</a:t>
            </a:r>
            <a:r>
              <a:rPr lang="en-AU" dirty="0" err="1"/>
              <a:t>checkpoint.ipynb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Consider using </a:t>
            </a:r>
            <a:r>
              <a:rPr lang="en-AU" dirty="0" err="1"/>
              <a:t>Jupyter</a:t>
            </a:r>
            <a:r>
              <a:rPr lang="en-AU" dirty="0"/>
              <a:t> Book or </a:t>
            </a:r>
            <a:r>
              <a:rPr lang="en-AU" dirty="0" err="1"/>
              <a:t>nbdev</a:t>
            </a:r>
            <a:r>
              <a:rPr lang="en-AU" dirty="0"/>
              <a:t> for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Review notebooks on GitHub (rendered 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77A0D-CAC9-E91B-25E3-A0E2C328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250E-FE3B-F80B-D1D9-523B664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Credentials</a:t>
            </a:r>
            <a:br>
              <a:rPr lang="en-AU" dirty="0"/>
            </a:br>
            <a:r>
              <a:rPr lang="en-AU" sz="2000" i="1" dirty="0"/>
              <a:t>Security First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3166-5B6A-F4C0-BC23-4AFEA39D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Never Commit:</a:t>
            </a:r>
            <a:endParaRPr lang="en-AU" dirty="0"/>
          </a:p>
          <a:p>
            <a:pPr lvl="1"/>
            <a:r>
              <a:rPr lang="en-AU" dirty="0"/>
              <a:t>API keys</a:t>
            </a:r>
          </a:p>
          <a:p>
            <a:pPr lvl="1"/>
            <a:r>
              <a:rPr lang="en-AU" dirty="0"/>
              <a:t>Passwords</a:t>
            </a:r>
          </a:p>
          <a:p>
            <a:pPr lvl="1"/>
            <a:r>
              <a:rPr lang="en-AU" dirty="0"/>
              <a:t>Database credentials</a:t>
            </a:r>
          </a:p>
          <a:p>
            <a:pPr lvl="1"/>
            <a:r>
              <a:rPr lang="en-AU" dirty="0"/>
              <a:t>AWS/Cloud tokens</a:t>
            </a:r>
          </a:p>
          <a:p>
            <a:r>
              <a:rPr lang="en-AU" b="1" dirty="0"/>
              <a:t>Use Environment Variables: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import </a:t>
            </a:r>
            <a:r>
              <a:rPr lang="en-AU" dirty="0" err="1"/>
              <a:t>os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err="1"/>
              <a:t>dotenv</a:t>
            </a:r>
            <a:r>
              <a:rPr lang="en-AU" dirty="0"/>
              <a:t> import </a:t>
            </a:r>
            <a:r>
              <a:rPr lang="en-AU" dirty="0" err="1"/>
              <a:t>load_dotenv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err="1"/>
              <a:t>load_dotenv</a:t>
            </a:r>
            <a:r>
              <a:rPr lang="en-AU" dirty="0"/>
              <a:t>()</a:t>
            </a:r>
          </a:p>
          <a:p>
            <a:pPr marL="457200" lvl="1" indent="0">
              <a:buNone/>
            </a:pPr>
            <a:r>
              <a:rPr lang="en-AU" dirty="0" err="1"/>
              <a:t>api_key</a:t>
            </a:r>
            <a:r>
              <a:rPr lang="en-AU" dirty="0"/>
              <a:t> = </a:t>
            </a:r>
            <a:r>
              <a:rPr lang="en-AU" dirty="0" err="1"/>
              <a:t>os.getenv</a:t>
            </a:r>
            <a:r>
              <a:rPr lang="en-AU" dirty="0"/>
              <a:t>('API_KEY')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5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6394-B8C4-C5E2-7521-958A0F1B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BFA-DF18-DB1A-D963-44DE5C65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Credentials</a:t>
            </a:r>
            <a:br>
              <a:rPr lang="en-AU" dirty="0"/>
            </a:br>
            <a:r>
              <a:rPr lang="en-AU" sz="2000" i="1" dirty="0"/>
              <a:t>Security First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33A4-D139-C258-DD1B-FC478B8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.</a:t>
            </a:r>
            <a:r>
              <a:rPr lang="en-AU" b="1" dirty="0" err="1"/>
              <a:t>gitignore</a:t>
            </a:r>
            <a:r>
              <a:rPr lang="en-AU" b="1" dirty="0"/>
              <a:t> Essentials:</a:t>
            </a:r>
            <a:endParaRPr lang="en-AU" dirty="0"/>
          </a:p>
          <a:p>
            <a:pPr lvl="1"/>
            <a:r>
              <a:rPr lang="en-AU" dirty="0"/>
              <a:t>.env </a:t>
            </a:r>
          </a:p>
          <a:p>
            <a:pPr lvl="1"/>
            <a:r>
              <a:rPr lang="en-AU" dirty="0"/>
              <a:t>config/</a:t>
            </a:r>
            <a:r>
              <a:rPr lang="en-AU" dirty="0" err="1"/>
              <a:t>secrets.yml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*.key </a:t>
            </a:r>
          </a:p>
          <a:p>
            <a:pPr lvl="1"/>
            <a:r>
              <a:rPr lang="en-AU" dirty="0" err="1"/>
              <a:t>credentials.json</a:t>
            </a:r>
            <a:endParaRPr lang="en-AU" dirty="0"/>
          </a:p>
          <a:p>
            <a:r>
              <a:rPr lang="en-AU" b="1" dirty="0"/>
              <a:t>If You Accidentally Commit Secrets:</a:t>
            </a:r>
            <a:endParaRPr lang="en-AU" dirty="0"/>
          </a:p>
          <a:p>
            <a:pPr lvl="1"/>
            <a:r>
              <a:rPr lang="en-AU" dirty="0"/>
              <a:t>Immediately revoke/rotate the credentials</a:t>
            </a:r>
          </a:p>
          <a:p>
            <a:pPr lvl="1"/>
            <a:r>
              <a:rPr lang="en-AU" dirty="0"/>
              <a:t>Use git filter-branch or BFG Repo-Cleaner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6327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9293-6271-55E6-05E5-1F5ABB5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A9E7-E686-86E4-E74F-261D1291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Team Workflow Simulation</a:t>
            </a:r>
            <a:br>
              <a:rPr lang="en-AU" dirty="0"/>
            </a:br>
            <a:r>
              <a:rPr lang="en-AU" sz="2000" i="1" dirty="0"/>
              <a:t>Lab Exercise 3 (45 minutes)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CEB3-61AE-F8FF-C60F-A0F9A440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Scenario: Work in pairs to simulate team development</a:t>
            </a:r>
          </a:p>
          <a:p>
            <a:r>
              <a:rPr lang="en-AU" dirty="0"/>
              <a:t>Person A:</a:t>
            </a:r>
          </a:p>
          <a:p>
            <a:pPr lvl="1"/>
            <a:r>
              <a:rPr lang="en-AU" dirty="0"/>
              <a:t>Create branch feature/</a:t>
            </a:r>
            <a:r>
              <a:rPr lang="en-AU" dirty="0" err="1"/>
              <a:t>eda</a:t>
            </a:r>
            <a:endParaRPr lang="en-AU" dirty="0"/>
          </a:p>
          <a:p>
            <a:pPr lvl="1"/>
            <a:r>
              <a:rPr lang="en-AU" dirty="0"/>
              <a:t>Add exploratory data analysis</a:t>
            </a:r>
          </a:p>
          <a:p>
            <a:pPr lvl="1"/>
            <a:r>
              <a:rPr lang="en-AU" dirty="0"/>
              <a:t>Create pull request</a:t>
            </a:r>
          </a:p>
          <a:p>
            <a:r>
              <a:rPr lang="en-AU" dirty="0"/>
              <a:t>Person B:</a:t>
            </a:r>
          </a:p>
          <a:p>
            <a:pPr lvl="1"/>
            <a:r>
              <a:rPr lang="en-AU" dirty="0"/>
              <a:t>Create branch feature/visualization</a:t>
            </a:r>
          </a:p>
          <a:p>
            <a:pPr lvl="1"/>
            <a:r>
              <a:rPr lang="en-AU" dirty="0"/>
              <a:t>Add data visualizations</a:t>
            </a:r>
          </a:p>
          <a:p>
            <a:pPr lvl="1"/>
            <a:r>
              <a:rPr lang="en-AU" dirty="0"/>
              <a:t>Create pull request</a:t>
            </a:r>
          </a:p>
          <a:p>
            <a:r>
              <a:rPr lang="en-AU" dirty="0"/>
              <a:t>Both:</a:t>
            </a:r>
          </a:p>
          <a:p>
            <a:pPr lvl="1"/>
            <a:r>
              <a:rPr lang="en-AU" dirty="0"/>
              <a:t>Review each other's PR</a:t>
            </a:r>
          </a:p>
          <a:p>
            <a:pPr lvl="1"/>
            <a:r>
              <a:rPr lang="en-AU" dirty="0"/>
              <a:t>Request changes</a:t>
            </a:r>
          </a:p>
          <a:p>
            <a:pPr lvl="1"/>
            <a:r>
              <a:rPr lang="en-AU" dirty="0"/>
              <a:t>Resolve any conflicts</a:t>
            </a:r>
          </a:p>
          <a:p>
            <a:pPr lvl="1"/>
            <a:r>
              <a:rPr lang="en-AU" dirty="0"/>
              <a:t>Merge to main</a:t>
            </a:r>
          </a:p>
        </p:txBody>
      </p:sp>
    </p:spTree>
    <p:extLst>
      <p:ext uri="{BB962C8B-B14F-4D97-AF65-F5344CB8AC3E}">
        <p14:creationId xmlns:p14="http://schemas.microsoft.com/office/powerpoint/2010/main" val="3204810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514B-8696-F78C-1BD0-39B63F22B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474FD-FA3D-F55A-7AB5-A7C4D6BE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Debugging Git Problems</a:t>
            </a:r>
            <a:br>
              <a:rPr lang="en-AU" dirty="0"/>
            </a:br>
            <a:r>
              <a:rPr lang="en-AU" sz="2000" i="1" dirty="0"/>
              <a:t>Common Issues and Solutions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38BF4-0117-1553-3FCC-6DC1181D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"Detached HEAD":</a:t>
            </a:r>
          </a:p>
          <a:p>
            <a:pPr lvl="1"/>
            <a:r>
              <a:rPr lang="en-AU" dirty="0"/>
              <a:t>git checkout main </a:t>
            </a:r>
            <a:r>
              <a:rPr lang="en-AU" i="1" dirty="0"/>
              <a:t># Return to branch</a:t>
            </a:r>
            <a:endParaRPr lang="en-AU" dirty="0"/>
          </a:p>
          <a:p>
            <a:r>
              <a:rPr lang="en-AU" dirty="0"/>
              <a:t>"Behind origin":</a:t>
            </a:r>
          </a:p>
          <a:p>
            <a:pPr lvl="1"/>
            <a:r>
              <a:rPr lang="en-AU" dirty="0"/>
              <a:t>git pull origin main</a:t>
            </a:r>
          </a:p>
          <a:p>
            <a:r>
              <a:rPr lang="en-AU" dirty="0"/>
              <a:t>"Uncommitted changes":</a:t>
            </a:r>
          </a:p>
          <a:p>
            <a:pPr lvl="1"/>
            <a:r>
              <a:rPr lang="en-AU" dirty="0"/>
              <a:t>git stash </a:t>
            </a:r>
            <a:r>
              <a:rPr lang="en-AU" i="1" dirty="0"/>
              <a:t># Temporarily store</a:t>
            </a:r>
            <a:r>
              <a:rPr lang="en-AU" dirty="0"/>
              <a:t> git stash pop </a:t>
            </a:r>
            <a:r>
              <a:rPr lang="en-AU" i="1" dirty="0"/>
              <a:t># Retrieve later</a:t>
            </a:r>
          </a:p>
          <a:p>
            <a:r>
              <a:rPr lang="en-AU" dirty="0"/>
              <a:t>"Wrong branch":</a:t>
            </a:r>
          </a:p>
          <a:p>
            <a:pPr lvl="1"/>
            <a:r>
              <a:rPr lang="en-AU" dirty="0"/>
              <a:t>git cherry-pick &lt;commit-hash&gt; </a:t>
            </a:r>
            <a:r>
              <a:rPr lang="en-AU" i="1" dirty="0"/>
              <a:t># Move commit</a:t>
            </a:r>
            <a:endParaRPr lang="en-AU" dirty="0"/>
          </a:p>
          <a:p>
            <a:r>
              <a:rPr lang="en-AU" dirty="0"/>
              <a:t>Nuclear Option:</a:t>
            </a:r>
          </a:p>
          <a:p>
            <a:pPr lvl="1"/>
            <a:r>
              <a:rPr lang="en-AU" i="1" dirty="0"/>
              <a:t># Start fresh (saves current state)</a:t>
            </a:r>
            <a:r>
              <a:rPr lang="en-AU" dirty="0"/>
              <a:t> git checkout main git checkout -b backup/current-state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21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1FCE8-08FA-A738-6753-183587ED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6C5-250C-A324-2758-60B147B1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Git for Data Science Projects</a:t>
            </a:r>
            <a:br>
              <a:rPr lang="en-AU"/>
            </a:br>
            <a:r>
              <a:rPr lang="en-AU" sz="2000" i="1"/>
              <a:t>Workflow Recommendations</a:t>
            </a:r>
            <a:endParaRPr lang="en-US" sz="2000" i="1" dirty="0"/>
          </a:p>
        </p:txBody>
      </p:sp>
      <p:pic>
        <p:nvPicPr>
          <p:cNvPr id="5" name="Content Placeholder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768194EA-4B86-8936-2006-AD4593A4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758"/>
            <a:ext cx="3873500" cy="3479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BE0D2-A520-9DA6-31FE-E6B1AB17021E}"/>
              </a:ext>
            </a:extLst>
          </p:cNvPr>
          <p:cNvSpPr txBox="1">
            <a:spLocks/>
          </p:cNvSpPr>
          <p:nvPr/>
        </p:nvSpPr>
        <p:spPr>
          <a:xfrm>
            <a:off x="5919536" y="1825625"/>
            <a:ext cx="5434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Commit Frequency:</a:t>
            </a:r>
          </a:p>
          <a:p>
            <a:pPr lvl="1"/>
            <a:r>
              <a:rPr lang="en-AU" dirty="0"/>
              <a:t>After completing each analysis step</a:t>
            </a:r>
          </a:p>
          <a:p>
            <a:pPr lvl="1"/>
            <a:r>
              <a:rPr lang="en-AU" dirty="0"/>
              <a:t>Before trying experimental changes</a:t>
            </a:r>
          </a:p>
          <a:p>
            <a:pPr lvl="1"/>
            <a:r>
              <a:rPr lang="en-AU" dirty="0"/>
              <a:t>At end of each work session</a:t>
            </a:r>
          </a:p>
          <a:p>
            <a:pPr lvl="1"/>
            <a:r>
              <a:rPr lang="en-AU" dirty="0"/>
              <a:t>When sharing with team</a:t>
            </a:r>
          </a:p>
        </p:txBody>
      </p:sp>
    </p:spTree>
    <p:extLst>
      <p:ext uri="{BB962C8B-B14F-4D97-AF65-F5344CB8AC3E}">
        <p14:creationId xmlns:p14="http://schemas.microsoft.com/office/powerpoint/2010/main" val="2041848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EC94-7EBC-5193-EF95-E0517BB3B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6F8C-43FA-252F-67AE-B613A4D2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Git Commands</a:t>
            </a:r>
            <a:br>
              <a:rPr lang="en-AU" dirty="0"/>
            </a:br>
            <a:r>
              <a:rPr lang="en-AU" sz="2000" i="1" dirty="0"/>
              <a:t>Power User Tools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3B98-2BFF-EDD0-ABD3-76AA3949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Interactive Rebase (Clean History):</a:t>
            </a:r>
            <a:endParaRPr lang="en-AU" dirty="0"/>
          </a:p>
          <a:p>
            <a:pPr lvl="1"/>
            <a:r>
              <a:rPr lang="en-AU" dirty="0"/>
              <a:t>git rebase -</a:t>
            </a:r>
            <a:r>
              <a:rPr lang="en-AU" dirty="0" err="1"/>
              <a:t>i</a:t>
            </a:r>
            <a:r>
              <a:rPr lang="en-AU" dirty="0"/>
              <a:t> HEAD~3 </a:t>
            </a:r>
            <a:r>
              <a:rPr lang="en-AU" i="1" dirty="0"/>
              <a:t># Modify last 3 commits</a:t>
            </a:r>
            <a:endParaRPr lang="en-AU" dirty="0"/>
          </a:p>
          <a:p>
            <a:r>
              <a:rPr lang="en-AU" b="1" dirty="0"/>
              <a:t>Stashing with Message:</a:t>
            </a:r>
            <a:endParaRPr lang="en-AU" dirty="0"/>
          </a:p>
          <a:p>
            <a:pPr lvl="1"/>
            <a:r>
              <a:rPr lang="en-AU" dirty="0"/>
              <a:t>git stash save "WIP: Customer segmentation" git stash list git stash apply stash@{0}</a:t>
            </a:r>
          </a:p>
          <a:p>
            <a:r>
              <a:rPr lang="en-AU" b="1" dirty="0"/>
              <a:t>Finding Bugs with Bisect:</a:t>
            </a:r>
            <a:endParaRPr lang="en-AU" dirty="0"/>
          </a:p>
          <a:p>
            <a:pPr lvl="1"/>
            <a:r>
              <a:rPr lang="en-AU" dirty="0"/>
              <a:t>git bisect start git bisect bad HEAD git bisect good &lt;known-good-commit&gt; </a:t>
            </a:r>
            <a:r>
              <a:rPr lang="en-AU" i="1" dirty="0"/>
              <a:t># Git finds the problematic commit</a:t>
            </a:r>
            <a:endParaRPr lang="en-AU" dirty="0"/>
          </a:p>
          <a:p>
            <a:r>
              <a:rPr lang="en-AU" b="1" dirty="0"/>
              <a:t>Viewing History:</a:t>
            </a:r>
            <a:endParaRPr lang="en-AU" dirty="0"/>
          </a:p>
          <a:p>
            <a:pPr lvl="1"/>
            <a:r>
              <a:rPr lang="en-AU" dirty="0"/>
              <a:t>git log --graph --</a:t>
            </a:r>
            <a:r>
              <a:rPr lang="en-AU" dirty="0" err="1"/>
              <a:t>oneline</a:t>
            </a:r>
            <a:r>
              <a:rPr lang="en-AU" dirty="0"/>
              <a:t> --all</a:t>
            </a:r>
          </a:p>
          <a:p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585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1AD1-D749-7635-0AD5-9D62B892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9153-C7FF-5D32-ADBF-28F5B465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Continuous Integration Basics</a:t>
            </a:r>
            <a:br>
              <a:rPr lang="en-AU" dirty="0"/>
            </a:br>
            <a:r>
              <a:rPr lang="en-AU" sz="2000" i="1" dirty="0"/>
              <a:t>Automated Quality Checks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6518-40EE-2547-3353-D9268E9F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dirty="0"/>
              <a:t>GitHub Actions Example (.</a:t>
            </a:r>
            <a:r>
              <a:rPr lang="en-AU" dirty="0" err="1"/>
              <a:t>github</a:t>
            </a:r>
            <a:r>
              <a:rPr lang="en-AU" dirty="0"/>
              <a:t>/workflows/</a:t>
            </a:r>
            <a:r>
              <a:rPr lang="en-AU" dirty="0" err="1"/>
              <a:t>test.yml</a:t>
            </a:r>
            <a:r>
              <a:rPr lang="en-AU" dirty="0"/>
              <a:t>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name: Tests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on: [push,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pull_request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jobs: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test: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runs-on: ubuntu-latest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steps: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actions/checkout@v2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 uses: actions/setup-python@v2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with: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python-version: 3.9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 run: |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pip install -r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requirements.txt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tests/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flake8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AU" b="1" dirty="0"/>
              <a:t>Benefits:</a:t>
            </a:r>
            <a:endParaRPr lang="en-AU" dirty="0"/>
          </a:p>
          <a:p>
            <a:pPr lvl="1"/>
            <a:r>
              <a:rPr lang="en-AU" dirty="0"/>
              <a:t>Catch errors before merge</a:t>
            </a:r>
          </a:p>
          <a:p>
            <a:pPr lvl="1"/>
            <a:r>
              <a:rPr lang="en-AU" dirty="0"/>
              <a:t>Ensure code quality</a:t>
            </a:r>
          </a:p>
          <a:p>
            <a:pPr lvl="1"/>
            <a:r>
              <a:rPr lang="en-AU" dirty="0"/>
              <a:t>Automate repetitive tasks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261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E7EA-D706-4FB9-6FFA-8A9C1B7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75E-08A4-6D7E-0BD3-A68E22B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Documentation in Git</a:t>
            </a:r>
            <a:br>
              <a:rPr lang="en-AU" dirty="0"/>
            </a:br>
            <a:r>
              <a:rPr lang="en-AU" sz="2000" i="1" dirty="0"/>
              <a:t>Code Without Docs is Incomplete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D150-EC26-2EC4-2154-8FFA9144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AU" dirty="0" err="1"/>
              <a:t>README.md</a:t>
            </a:r>
            <a:r>
              <a:rPr lang="en-AU" dirty="0"/>
              <a:t> Essentials:</a:t>
            </a:r>
          </a:p>
          <a:p>
            <a:pPr marL="457200" lvl="1" indent="0">
              <a:buNone/>
            </a:pPr>
            <a:r>
              <a:rPr lang="en-US" dirty="0"/>
              <a:t># Project Name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Overview</a:t>
            </a:r>
          </a:p>
          <a:p>
            <a:pPr marL="457200" lvl="1" indent="0">
              <a:buNone/>
            </a:pPr>
            <a:r>
              <a:rPr lang="en-US" dirty="0"/>
              <a:t>What does this project do?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Installation</a:t>
            </a:r>
          </a:p>
          <a:p>
            <a:pPr marL="457200" lvl="1" indent="0">
              <a:buNone/>
            </a:pPr>
            <a:r>
              <a:rPr lang="en-US" dirty="0"/>
              <a:t>\```bash</a:t>
            </a:r>
          </a:p>
          <a:p>
            <a:pPr marL="457200" lvl="1" indent="0">
              <a:buNone/>
            </a:pPr>
            <a:r>
              <a:rPr lang="en-US" dirty="0"/>
              <a:t>pip install -r </a:t>
            </a:r>
            <a:r>
              <a:rPr lang="en-US" dirty="0" err="1"/>
              <a:t>requirements.txt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\```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Usage</a:t>
            </a:r>
          </a:p>
          <a:p>
            <a:pPr marL="457200" lvl="1" indent="0">
              <a:buNone/>
            </a:pPr>
            <a:r>
              <a:rPr lang="en-US" dirty="0"/>
              <a:t>\```python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my_module</a:t>
            </a:r>
            <a:r>
              <a:rPr lang="en-US" dirty="0"/>
              <a:t> import </a:t>
            </a:r>
            <a:r>
              <a:rPr lang="en-US" dirty="0" err="1"/>
              <a:t>analyze_data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results = </a:t>
            </a:r>
            <a:r>
              <a:rPr lang="en-US" dirty="0" err="1"/>
              <a:t>analyze_data</a:t>
            </a:r>
            <a:r>
              <a:rPr lang="en-US" dirty="0"/>
              <a:t>('</a:t>
            </a:r>
            <a:r>
              <a:rPr lang="en-US" dirty="0" err="1"/>
              <a:t>input.csv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\```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Contributing</a:t>
            </a:r>
          </a:p>
          <a:p>
            <a:pPr marL="457200" lvl="1" indent="0">
              <a:buNone/>
            </a:pPr>
            <a:r>
              <a:rPr lang="en-US" dirty="0"/>
              <a:t>How can others help?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License</a:t>
            </a:r>
          </a:p>
          <a:p>
            <a:pPr marL="457200" lvl="1" indent="0">
              <a:buNone/>
            </a:pPr>
            <a:r>
              <a:rPr lang="en-US" dirty="0"/>
              <a:t>MIT, Apache, etc.</a:t>
            </a:r>
          </a:p>
        </p:txBody>
      </p:sp>
    </p:spTree>
    <p:extLst>
      <p:ext uri="{BB962C8B-B14F-4D97-AF65-F5344CB8AC3E}">
        <p14:creationId xmlns:p14="http://schemas.microsoft.com/office/powerpoint/2010/main" val="3238229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7FE9-F758-8FC5-24B8-814D5742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997-5DA0-6872-B0E9-0A1FA9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Documentation in Git</a:t>
            </a:r>
            <a:br>
              <a:rPr lang="en-AU" dirty="0"/>
            </a:br>
            <a:r>
              <a:rPr lang="en-AU" sz="2000" i="1" dirty="0"/>
              <a:t>Code Without Docs is Incomplete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9EE5-881B-A9CD-B4BB-727326E8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b="1" dirty="0"/>
              <a:t>Docstrings in Python:</a:t>
            </a:r>
          </a:p>
          <a:p>
            <a:pPr marL="457200" lvl="1" indent="0">
              <a:buNone/>
            </a:pPr>
            <a:r>
              <a:rPr lang="en-AU" dirty="0"/>
              <a:t>def </a:t>
            </a:r>
            <a:r>
              <a:rPr lang="en-AU" dirty="0" err="1"/>
              <a:t>clean_data</a:t>
            </a:r>
            <a:r>
              <a:rPr lang="en-AU" dirty="0"/>
              <a:t>(</a:t>
            </a:r>
            <a:r>
              <a:rPr lang="en-AU" dirty="0" err="1"/>
              <a:t>df</a:t>
            </a:r>
            <a:r>
              <a:rPr lang="en-AU" dirty="0"/>
              <a:t>: </a:t>
            </a:r>
            <a:r>
              <a:rPr lang="en-AU" dirty="0" err="1"/>
              <a:t>pd.DataFrame</a:t>
            </a:r>
            <a:r>
              <a:rPr lang="en-AU" dirty="0"/>
              <a:t>) -&gt; </a:t>
            </a:r>
            <a:r>
              <a:rPr lang="en-AU" dirty="0" err="1"/>
              <a:t>pd.DataFrame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dirty="0"/>
              <a:t>    """</a:t>
            </a:r>
          </a:p>
          <a:p>
            <a:pPr marL="457200" lvl="1" indent="0">
              <a:buNone/>
            </a:pPr>
            <a:r>
              <a:rPr lang="en-AU" dirty="0"/>
              <a:t>    Clean and preprocess </a:t>
            </a:r>
            <a:r>
              <a:rPr lang="en-AU" dirty="0" err="1"/>
              <a:t>dataframe</a:t>
            </a:r>
            <a:r>
              <a:rPr lang="en-AU" dirty="0"/>
              <a:t>.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  <a:r>
              <a:rPr lang="en-AU" dirty="0" err="1"/>
              <a:t>Args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dirty="0"/>
              <a:t>        </a:t>
            </a:r>
            <a:r>
              <a:rPr lang="en-AU" dirty="0" err="1"/>
              <a:t>df</a:t>
            </a:r>
            <a:r>
              <a:rPr lang="en-AU" dirty="0"/>
              <a:t>: Input </a:t>
            </a:r>
            <a:r>
              <a:rPr lang="en-AU" dirty="0" err="1"/>
              <a:t>dataframe</a:t>
            </a:r>
            <a:r>
              <a:rPr lang="en-AU" dirty="0"/>
              <a:t> with raw data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</a:p>
          <a:p>
            <a:pPr marL="457200" lvl="1" indent="0">
              <a:buNone/>
            </a:pPr>
            <a:r>
              <a:rPr lang="en-AU" dirty="0"/>
              <a:t>    Returns:</a:t>
            </a:r>
          </a:p>
          <a:p>
            <a:pPr marL="457200" lvl="1" indent="0">
              <a:buNone/>
            </a:pPr>
            <a:r>
              <a:rPr lang="en-AU" dirty="0"/>
              <a:t>        Cleaned </a:t>
            </a:r>
            <a:r>
              <a:rPr lang="en-AU" dirty="0" err="1"/>
              <a:t>dataframe</a:t>
            </a:r>
            <a:r>
              <a:rPr lang="en-AU" dirty="0"/>
              <a:t> ready for analysis</a:t>
            </a:r>
          </a:p>
          <a:p>
            <a:pPr marL="457200" lvl="1" indent="0">
              <a:buNone/>
            </a:pPr>
            <a:r>
              <a:rPr lang="en-AU" dirty="0"/>
              <a:t>    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2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051A9-4C6C-0842-FB2C-1197B39FF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0CF5-466D-BD51-906F-091D3FAE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Why Cloud Development?</a:t>
            </a:r>
            <a:br>
              <a:rPr lang="en-AU" dirty="0"/>
            </a:br>
            <a:r>
              <a:rPr lang="en-AU" sz="2200" i="1" dirty="0"/>
              <a:t>GitHub </a:t>
            </a:r>
            <a:r>
              <a:rPr lang="en-AU" sz="2200" i="1" dirty="0" err="1"/>
              <a:t>Codespaces</a:t>
            </a:r>
            <a:r>
              <a:rPr lang="en-AU" sz="2200" i="1" dirty="0"/>
              <a:t>: Your Portable Lab</a:t>
            </a:r>
            <a:br>
              <a:rPr lang="en-A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72B2-8FEE-F6CC-9767-30F0A6EB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Benefits:</a:t>
            </a:r>
            <a:endParaRPr lang="en-AU" dirty="0"/>
          </a:p>
          <a:p>
            <a:pPr lvl="1"/>
            <a:r>
              <a:rPr lang="en-AU" dirty="0"/>
              <a:t>Zero setup time - start coding immediately</a:t>
            </a:r>
          </a:p>
          <a:p>
            <a:pPr lvl="1"/>
            <a:r>
              <a:rPr lang="en-AU" dirty="0"/>
              <a:t>Consistent environment across all students</a:t>
            </a:r>
          </a:p>
          <a:p>
            <a:pPr lvl="1"/>
            <a:r>
              <a:rPr lang="en-AU" dirty="0"/>
              <a:t>Access from any device with a browser</a:t>
            </a:r>
          </a:p>
          <a:p>
            <a:pPr lvl="1"/>
            <a:r>
              <a:rPr lang="en-AU" dirty="0"/>
              <a:t>Pre-configured with all course tools</a:t>
            </a:r>
          </a:p>
          <a:p>
            <a:pPr lvl="1"/>
            <a:r>
              <a:rPr lang="en-AU" dirty="0"/>
              <a:t>60 hours free per month on GitHub</a:t>
            </a:r>
          </a:p>
          <a:p>
            <a:r>
              <a:rPr lang="en-AU" b="1" dirty="0"/>
              <a:t>Backup Plan:</a:t>
            </a:r>
            <a:endParaRPr lang="en-AU" dirty="0"/>
          </a:p>
          <a:p>
            <a:pPr lvl="1"/>
            <a:r>
              <a:rPr lang="en-AU" dirty="0"/>
              <a:t>Local development with VS Code</a:t>
            </a:r>
          </a:p>
          <a:p>
            <a:pPr lvl="1"/>
            <a:r>
              <a:rPr lang="en-AU" dirty="0"/>
              <a:t>Python 3.11+ with virtual environments</a:t>
            </a:r>
          </a:p>
          <a:p>
            <a:pPr lvl="1"/>
            <a:r>
              <a:rPr lang="en-AU" dirty="0"/>
              <a:t>Same tools, local installation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11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3C18F-7764-8A4C-903C-A3692309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6942-0903-A72D-231D-E8E05FB2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Final Lab - Complete Setup</a:t>
            </a:r>
            <a:br>
              <a:rPr lang="en-AU" dirty="0"/>
            </a:br>
            <a:r>
              <a:rPr lang="en-AU" sz="2000" i="1" dirty="0"/>
              <a:t>Putting It All Together (60 minutes)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96C8-AC08-D741-640E-E22084B7C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Individual Tasks:</a:t>
            </a:r>
          </a:p>
          <a:p>
            <a:pPr lvl="1"/>
            <a:r>
              <a:rPr lang="en-AU" dirty="0"/>
              <a:t>Complete environment setup</a:t>
            </a:r>
          </a:p>
          <a:p>
            <a:pPr lvl="1"/>
            <a:r>
              <a:rPr lang="en-AU" dirty="0"/>
              <a:t>Create personal branch</a:t>
            </a:r>
          </a:p>
          <a:p>
            <a:pPr lvl="1"/>
            <a:r>
              <a:rPr lang="en-AU" dirty="0"/>
              <a:t>Add Python analysis script</a:t>
            </a:r>
          </a:p>
          <a:p>
            <a:pPr lvl="1"/>
            <a:r>
              <a:rPr lang="en-AU" dirty="0"/>
              <a:t>Add comprehensive README</a:t>
            </a:r>
          </a:p>
          <a:p>
            <a:pPr lvl="1"/>
            <a:r>
              <a:rPr lang="en-AU" dirty="0"/>
              <a:t>Create pull request</a:t>
            </a:r>
          </a:p>
          <a:p>
            <a:pPr lvl="1"/>
            <a:r>
              <a:rPr lang="en-AU" dirty="0"/>
              <a:t>Review a peer's PR</a:t>
            </a:r>
          </a:p>
          <a:p>
            <a:pPr lvl="1"/>
            <a:r>
              <a:rPr lang="en-AU" dirty="0"/>
              <a:t>Merge after approval</a:t>
            </a:r>
          </a:p>
          <a:p>
            <a:r>
              <a:rPr lang="en-AU" dirty="0"/>
              <a:t>Deliverables:</a:t>
            </a:r>
          </a:p>
          <a:p>
            <a:pPr lvl="1"/>
            <a:r>
              <a:rPr lang="en-AU" dirty="0"/>
              <a:t>Working GitHub repository</a:t>
            </a:r>
          </a:p>
          <a:p>
            <a:pPr lvl="1"/>
            <a:r>
              <a:rPr lang="en-AU" dirty="0"/>
              <a:t>Configured development environment</a:t>
            </a:r>
          </a:p>
          <a:p>
            <a:pPr lvl="1"/>
            <a:r>
              <a:rPr lang="en-AU" dirty="0"/>
              <a:t>First merged pull request</a:t>
            </a:r>
          </a:p>
          <a:p>
            <a:pPr lvl="1"/>
            <a:r>
              <a:rPr lang="en-AU" dirty="0"/>
              <a:t>Completed peer review</a:t>
            </a:r>
          </a:p>
          <a:p>
            <a:r>
              <a:rPr lang="en-AU" dirty="0"/>
              <a:t>This forms your Week 0 portfolio piece!</a:t>
            </a:r>
          </a:p>
        </p:txBody>
      </p:sp>
    </p:spTree>
    <p:extLst>
      <p:ext uri="{BB962C8B-B14F-4D97-AF65-F5344CB8AC3E}">
        <p14:creationId xmlns:p14="http://schemas.microsoft.com/office/powerpoint/2010/main" val="3465384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29B5-5AE9-6E15-0BCF-25D9CE18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D95D-3671-0230-79FF-028F58C6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Week 0 Summary</a:t>
            </a:r>
            <a:br>
              <a:rPr lang="en-AU" dirty="0"/>
            </a:br>
            <a:r>
              <a:rPr lang="en-AU" sz="2000" i="1" dirty="0"/>
              <a:t>You've Built Your Foundation!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8BB2-626D-43D9-FC8F-7DCA74B4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b="1" dirty="0"/>
              <a:t>Accomplished Today: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✅ Professional development environment </a:t>
            </a:r>
          </a:p>
          <a:p>
            <a:pPr lvl="1"/>
            <a:r>
              <a:rPr lang="en-AU" dirty="0"/>
              <a:t>✅ Git/GitHub mastery </a:t>
            </a:r>
          </a:p>
          <a:p>
            <a:pPr lvl="1"/>
            <a:r>
              <a:rPr lang="en-AU" dirty="0"/>
              <a:t>✅ Collaborative workflow experience </a:t>
            </a:r>
          </a:p>
          <a:p>
            <a:pPr lvl="1"/>
            <a:r>
              <a:rPr lang="en-AU" dirty="0"/>
              <a:t>✅ Python environment configuration </a:t>
            </a:r>
          </a:p>
          <a:p>
            <a:pPr lvl="1"/>
            <a:r>
              <a:rPr lang="en-AU" dirty="0"/>
              <a:t>✅ Debugging toolkit </a:t>
            </a:r>
          </a:p>
          <a:p>
            <a:pPr lvl="1"/>
            <a:r>
              <a:rPr lang="en-AU" dirty="0"/>
              <a:t>✅ Security best practices</a:t>
            </a:r>
          </a:p>
          <a:p>
            <a:r>
              <a:rPr lang="en-AU" b="1" dirty="0"/>
              <a:t>Next Week Preview:</a:t>
            </a:r>
            <a:endParaRPr lang="en-AU" dirty="0"/>
          </a:p>
          <a:p>
            <a:pPr lvl="1"/>
            <a:r>
              <a:rPr lang="en-AU" dirty="0"/>
              <a:t>Deep dive into Pandas</a:t>
            </a:r>
          </a:p>
          <a:p>
            <a:pPr lvl="1"/>
            <a:r>
              <a:rPr lang="en-AU" dirty="0"/>
              <a:t>Advanced data wrangling</a:t>
            </a:r>
          </a:p>
          <a:p>
            <a:pPr lvl="1"/>
            <a:r>
              <a:rPr lang="en-AU" dirty="0"/>
              <a:t>Exploratory data analysis</a:t>
            </a:r>
          </a:p>
          <a:p>
            <a:pPr lvl="1"/>
            <a:r>
              <a:rPr lang="en-AU" dirty="0"/>
              <a:t>Performance optimization</a:t>
            </a:r>
          </a:p>
          <a:p>
            <a:r>
              <a:rPr lang="en-AU" b="1" dirty="0"/>
              <a:t>Homework:</a:t>
            </a:r>
            <a:endParaRPr lang="en-AU" dirty="0"/>
          </a:p>
          <a:p>
            <a:pPr lvl="1"/>
            <a:r>
              <a:rPr lang="en-AU" dirty="0"/>
              <a:t>Complete any unfinished labs</a:t>
            </a:r>
          </a:p>
          <a:p>
            <a:pPr lvl="1"/>
            <a:r>
              <a:rPr lang="en-AU" dirty="0"/>
              <a:t>Read Pandas documentation</a:t>
            </a:r>
          </a:p>
          <a:p>
            <a:pPr lvl="1"/>
            <a:r>
              <a:rPr lang="en-AU" dirty="0"/>
              <a:t>Practice Git workflow daily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8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5911-2CF4-DABA-89A6-79710B42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3791-0789-EDF7-C1BF-A5C07D65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 and Support</a:t>
            </a:r>
            <a:br>
              <a:rPr lang="en-AU" dirty="0"/>
            </a:br>
            <a:r>
              <a:rPr lang="en-AU" sz="2000" i="1" dirty="0"/>
              <a:t>Continue Learning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5316-9A15-D87B-4AA3-09B06C28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Documentation:</a:t>
            </a:r>
          </a:p>
          <a:p>
            <a:pPr lvl="1"/>
            <a:r>
              <a:rPr lang="en-AU" dirty="0">
                <a:hlinkClick r:id="rId2"/>
              </a:rPr>
              <a:t>Python.org</a:t>
            </a:r>
            <a:r>
              <a:rPr lang="en-AU" dirty="0"/>
              <a:t> - Official Python docs</a:t>
            </a:r>
          </a:p>
          <a:p>
            <a:pPr lvl="1"/>
            <a:r>
              <a:rPr lang="en-AU" dirty="0">
                <a:hlinkClick r:id="rId3"/>
              </a:rPr>
              <a:t>Pandas User Guide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Pro Git Book</a:t>
            </a:r>
            <a:r>
              <a:rPr lang="en-AU" dirty="0"/>
              <a:t> - Free online</a:t>
            </a:r>
          </a:p>
          <a:p>
            <a:pPr lvl="1"/>
            <a:r>
              <a:rPr lang="en-AU" dirty="0">
                <a:hlinkClick r:id="rId5"/>
              </a:rPr>
              <a:t>GitHub Skills</a:t>
            </a:r>
            <a:r>
              <a:rPr lang="en-AU" dirty="0"/>
              <a:t> - Interactive courses</a:t>
            </a:r>
          </a:p>
          <a:p>
            <a:r>
              <a:rPr lang="en-AU" dirty="0"/>
              <a:t>Course Resources:</a:t>
            </a:r>
          </a:p>
          <a:p>
            <a:pPr lvl="1"/>
            <a:r>
              <a:rPr lang="en-AU" dirty="0"/>
              <a:t>Slack channel: #help</a:t>
            </a:r>
          </a:p>
          <a:p>
            <a:pPr lvl="1"/>
            <a:r>
              <a:rPr lang="en-AU" dirty="0"/>
              <a:t>Peer study groups forming</a:t>
            </a:r>
          </a:p>
          <a:p>
            <a:r>
              <a:rPr lang="en-AU" dirty="0"/>
              <a:t>Remember:</a:t>
            </a:r>
          </a:p>
          <a:p>
            <a:pPr lvl="1"/>
            <a:r>
              <a:rPr lang="en-AU" dirty="0"/>
              <a:t>"The expert in anything was once a beginner who never gave up."</a:t>
            </a:r>
          </a:p>
          <a:p>
            <a:pPr marL="0" indent="0">
              <a:buNone/>
            </a:pPr>
            <a:r>
              <a:rPr lang="en-AU" dirty="0"/>
              <a:t>See you next week for Data Fundamentals!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3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7CA-A6E9-E737-7011-608AA47F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Repo &amp;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C850-FD98-7709-5FE9-99A4968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Our repo:</a:t>
            </a:r>
            <a:r>
              <a:rPr lang="en-AU" dirty="0"/>
              <a:t> </a:t>
            </a: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aitechinstitute</a:t>
            </a:r>
            <a:r>
              <a:rPr lang="en-AU" dirty="0"/>
              <a:t>/</a:t>
            </a:r>
            <a:r>
              <a:rPr lang="en-AU" dirty="0" err="1"/>
              <a:t>int_ai_ds</a:t>
            </a:r>
            <a:endParaRPr lang="en-AU" dirty="0"/>
          </a:p>
          <a:p>
            <a:r>
              <a:rPr lang="en-AU" b="1" dirty="0"/>
              <a:t>Branching model:</a:t>
            </a:r>
            <a:endParaRPr lang="en-AU" dirty="0"/>
          </a:p>
          <a:p>
            <a:pPr lvl="1"/>
            <a:r>
              <a:rPr lang="en-AU" dirty="0"/>
              <a:t>Work on dev</a:t>
            </a:r>
          </a:p>
          <a:p>
            <a:pPr lvl="1"/>
            <a:r>
              <a:rPr lang="en-AU" dirty="0"/>
              <a:t>Merge into main when ready</a:t>
            </a:r>
          </a:p>
          <a:p>
            <a:r>
              <a:rPr lang="en-AU" b="1" dirty="0"/>
              <a:t>Folder structure:</a:t>
            </a:r>
            <a:endParaRPr lang="en-AU" dirty="0"/>
          </a:p>
          <a:p>
            <a:pPr lvl="1"/>
            <a:r>
              <a:rPr lang="en-AU" dirty="0"/>
              <a:t>materials/ → week folders</a:t>
            </a:r>
          </a:p>
          <a:p>
            <a:pPr lvl="2"/>
            <a:r>
              <a:rPr lang="en-AU" dirty="0"/>
              <a:t>slides/, notebooks/, homework/, resources/, data/</a:t>
            </a:r>
          </a:p>
          <a:p>
            <a:r>
              <a:rPr lang="en-AU" b="1" dirty="0"/>
              <a:t>Your turn:</a:t>
            </a:r>
            <a:r>
              <a:rPr lang="en-AU" dirty="0"/>
              <a:t> Clone → Branch → Commit → Push</a:t>
            </a:r>
          </a:p>
        </p:txBody>
      </p:sp>
    </p:spTree>
    <p:extLst>
      <p:ext uri="{BB962C8B-B14F-4D97-AF65-F5344CB8AC3E}">
        <p14:creationId xmlns:p14="http://schemas.microsoft.com/office/powerpoint/2010/main" val="2646891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A18-AA2D-409A-A233-7605A28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Branching Workflow Visual</a:t>
            </a:r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2672AD-02C4-A7D5-1DF6-D0669260079B}"/>
              </a:ext>
            </a:extLst>
          </p:cNvPr>
          <p:cNvGrpSpPr/>
          <p:nvPr/>
        </p:nvGrpSpPr>
        <p:grpSpPr>
          <a:xfrm>
            <a:off x="838200" y="2181318"/>
            <a:ext cx="10416138" cy="3311895"/>
            <a:chOff x="468431" y="2248695"/>
            <a:chExt cx="10416138" cy="331189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13DF03-E743-1F7C-B182-10D9AC1FB178}"/>
                </a:ext>
              </a:extLst>
            </p:cNvPr>
            <p:cNvSpPr/>
            <p:nvPr/>
          </p:nvSpPr>
          <p:spPr>
            <a:xfrm>
              <a:off x="468431" y="2248695"/>
              <a:ext cx="10403305" cy="33118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8497C4-3C07-B431-B57E-F229328DA738}"/>
                </a:ext>
              </a:extLst>
            </p:cNvPr>
            <p:cNvSpPr/>
            <p:nvPr/>
          </p:nvSpPr>
          <p:spPr>
            <a:xfrm>
              <a:off x="481263" y="3136464"/>
              <a:ext cx="10403305" cy="24241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81E20B-7960-8CE6-1EED-37DD8A286B60}"/>
                </a:ext>
              </a:extLst>
            </p:cNvPr>
            <p:cNvCxnSpPr/>
            <p:nvPr/>
          </p:nvCxnSpPr>
          <p:spPr>
            <a:xfrm>
              <a:off x="3357613" y="2521819"/>
              <a:ext cx="752695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472593-7EE6-44D1-FE1F-84F23A1A2304}"/>
                </a:ext>
              </a:extLst>
            </p:cNvPr>
            <p:cNvCxnSpPr/>
            <p:nvPr/>
          </p:nvCxnSpPr>
          <p:spPr>
            <a:xfrm>
              <a:off x="3344780" y="3800374"/>
              <a:ext cx="7526956" cy="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EB0C18-799E-4A24-2177-C3298BAD64C0}"/>
                </a:ext>
              </a:extLst>
            </p:cNvPr>
            <p:cNvCxnSpPr/>
            <p:nvPr/>
          </p:nvCxnSpPr>
          <p:spPr>
            <a:xfrm>
              <a:off x="3357613" y="5088555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90E3DC-5CB0-2982-6498-8370D360A58C}"/>
                </a:ext>
              </a:extLst>
            </p:cNvPr>
            <p:cNvSpPr/>
            <p:nvPr/>
          </p:nvSpPr>
          <p:spPr>
            <a:xfrm>
              <a:off x="1307432" y="2367815"/>
              <a:ext cx="2037348" cy="30800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Instructor’s </a:t>
              </a:r>
              <a:r>
                <a:rPr lang="en-US" sz="1200"/>
                <a:t>Local Dev</a:t>
              </a:r>
              <a:endParaRPr lang="en-US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9D8BBB-014C-A0F5-D24A-F98465CC5E3D}"/>
                </a:ext>
              </a:extLst>
            </p:cNvPr>
            <p:cNvSpPr/>
            <p:nvPr/>
          </p:nvSpPr>
          <p:spPr>
            <a:xfrm>
              <a:off x="1307430" y="3646370"/>
              <a:ext cx="2037348" cy="308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dev Branch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DF1069-0A78-1BE8-8971-16E33061F311}"/>
                </a:ext>
              </a:extLst>
            </p:cNvPr>
            <p:cNvSpPr/>
            <p:nvPr/>
          </p:nvSpPr>
          <p:spPr>
            <a:xfrm>
              <a:off x="1307430" y="4924924"/>
              <a:ext cx="2037348" cy="308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main Branch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A959FE-5357-1282-EB96-546D0F088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281" y="24498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057DA-AAEE-EE69-DE76-572D11CED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2232" y="244019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08A4F6-19BF-6FCA-41F5-0B3DAA571491}"/>
                </a:ext>
              </a:extLst>
            </p:cNvPr>
            <p:cNvCxnSpPr>
              <a:cxnSpLocks/>
              <a:stCxn id="35" idx="5"/>
              <a:endCxn id="47" idx="0"/>
            </p:cNvCxnSpPr>
            <p:nvPr/>
          </p:nvCxnSpPr>
          <p:spPr>
            <a:xfrm>
              <a:off x="4855144" y="2563106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AABCF5-5CA7-D859-FB9B-53F877B33187}"/>
                </a:ext>
              </a:extLst>
            </p:cNvPr>
            <p:cNvSpPr/>
            <p:nvPr/>
          </p:nvSpPr>
          <p:spPr>
            <a:xfrm>
              <a:off x="5913449" y="5170571"/>
              <a:ext cx="1080000" cy="308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</a:rPr>
                <a:t>Week-00-release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D4C808-0050-C17D-2985-DC7C0F15498A}"/>
                </a:ext>
              </a:extLst>
            </p:cNvPr>
            <p:cNvSpPr/>
            <p:nvPr/>
          </p:nvSpPr>
          <p:spPr>
            <a:xfrm>
              <a:off x="4606232" y="2992464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DD37B7-1D46-91B3-E155-B25E1A1FAF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5472" y="2570683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6867F0-D12D-61F9-7E19-5AA7DEDE301B}"/>
                </a:ext>
              </a:extLst>
            </p:cNvPr>
            <p:cNvSpPr/>
            <p:nvPr/>
          </p:nvSpPr>
          <p:spPr>
            <a:xfrm>
              <a:off x="7183580" y="299147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32FC2-536B-02AE-7D58-893CA4E4E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0330" y="244019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E80C540-31A2-814D-226E-5A007E5FA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369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A4274A-0B46-2AAC-1444-132C8DD6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4459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DD95DD-C6D2-898F-BFF0-470B364AF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134" y="24563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AFF0B4-9FE8-D6A5-AE86-41D88CA80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085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D8CA1D-EC02-B7DC-398B-3B55FF6BF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3183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55DA51-261A-53EC-1642-95373264A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582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C40D99-5E22-2480-901B-3BDFB2A78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1449" y="50357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B2DB6B-2AA0-4C6D-C934-0E63745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5952134" y="386233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C01CC0-7166-F115-851E-0D030FB9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8954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30688B-F560-9BB9-6BE0-A1D4A633ECC1}"/>
                </a:ext>
              </a:extLst>
            </p:cNvPr>
            <p:cNvSpPr/>
            <p:nvPr/>
          </p:nvSpPr>
          <p:spPr>
            <a:xfrm>
              <a:off x="5742954" y="429046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357C6E-8FC0-40FC-D415-28F9ADEA980B}"/>
                </a:ext>
              </a:extLst>
            </p:cNvPr>
            <p:cNvSpPr/>
            <p:nvPr/>
          </p:nvSpPr>
          <p:spPr>
            <a:xfrm>
              <a:off x="8547761" y="5170571"/>
              <a:ext cx="1080000" cy="308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</a:rPr>
                <a:t>Week-01-release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ED7A1D-9328-E959-3624-333DEAE13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5761" y="50357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5DC151-6B2E-0DA2-B830-B505875E735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446" y="386233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3A6C99-6166-39EF-6B0F-DC759FA0D27C}"/>
                </a:ext>
              </a:extLst>
            </p:cNvPr>
            <p:cNvSpPr/>
            <p:nvPr/>
          </p:nvSpPr>
          <p:spPr>
            <a:xfrm>
              <a:off x="8377266" y="429046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B526369-7ACF-4460-AFDD-C8786616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180" y="373778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2C7DD2-111E-DB0E-DE00-F1E66385B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9030" y="24563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20A7B7-A2DF-1BF7-9935-1EB7AE426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981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10159CF-CEC7-C032-1623-07DB959CD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8079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B89A84-24DE-AA6F-58D9-C675CF4614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169" y="2570683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5382D5-9B87-7C73-192C-258851CCE15B}"/>
                </a:ext>
              </a:extLst>
            </p:cNvPr>
            <p:cNvSpPr/>
            <p:nvPr/>
          </p:nvSpPr>
          <p:spPr>
            <a:xfrm>
              <a:off x="9787277" y="299147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76198-9D08-3F2A-32B5-927DF7F57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5066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F9998E-7DBF-6EDD-8083-FFF437EC4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5279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 descr="Laptop with solid fill">
              <a:extLst>
                <a:ext uri="{FF2B5EF4-FFF2-40B4-BE49-F238E27FC236}">
                  <a16:creationId xmlns:a16="http://schemas.microsoft.com/office/drawing/2014/main" id="{0F96CCEC-913A-0071-91AE-C5EE131A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74" y="2248695"/>
              <a:ext cx="540000" cy="540000"/>
            </a:xfrm>
            <a:prstGeom prst="rect">
              <a:avLst/>
            </a:prstGeom>
          </p:spPr>
        </p:pic>
        <p:pic>
          <p:nvPicPr>
            <p:cNvPr id="1026" name="Picture 2" descr="GitHub Logo, Git Hub Icon With Text On ...">
              <a:extLst>
                <a:ext uri="{FF2B5EF4-FFF2-40B4-BE49-F238E27FC236}">
                  <a16:creationId xmlns:a16="http://schemas.microsoft.com/office/drawing/2014/main" id="{97C9A432-E3D1-9E59-2B1D-2D1363255E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640564" y="3551018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GitHub Logo, Git Hub Icon With Text On ...">
              <a:extLst>
                <a:ext uri="{FF2B5EF4-FFF2-40B4-BE49-F238E27FC236}">
                  <a16:creationId xmlns:a16="http://schemas.microsoft.com/office/drawing/2014/main" id="{5ACD5DBC-EF4A-BDFD-2AC7-BD84DACF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640564" y="48185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27122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5C829-038B-CB2A-88EA-28414AD2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974FE7C-E12E-75E5-8C6D-4540E86F14DB}"/>
              </a:ext>
            </a:extLst>
          </p:cNvPr>
          <p:cNvGrpSpPr/>
          <p:nvPr/>
        </p:nvGrpSpPr>
        <p:grpSpPr>
          <a:xfrm>
            <a:off x="780449" y="463355"/>
            <a:ext cx="10416138" cy="5997027"/>
            <a:chOff x="780449" y="463355"/>
            <a:chExt cx="10416138" cy="59970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1FFBA5-12BE-1E9B-8DEA-6576F2DC7711}"/>
                </a:ext>
              </a:extLst>
            </p:cNvPr>
            <p:cNvSpPr/>
            <p:nvPr/>
          </p:nvSpPr>
          <p:spPr>
            <a:xfrm>
              <a:off x="780449" y="489274"/>
              <a:ext cx="10403305" cy="34283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CF7274-4DAD-0E64-7BF4-B54B44D00903}"/>
                </a:ext>
              </a:extLst>
            </p:cNvPr>
            <p:cNvSpPr/>
            <p:nvPr/>
          </p:nvSpPr>
          <p:spPr>
            <a:xfrm>
              <a:off x="793281" y="1493525"/>
              <a:ext cx="10403305" cy="26972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FFA6B2-2FBC-7143-CD7A-71486DCF6789}"/>
                </a:ext>
              </a:extLst>
            </p:cNvPr>
            <p:cNvCxnSpPr/>
            <p:nvPr/>
          </p:nvCxnSpPr>
          <p:spPr>
            <a:xfrm>
              <a:off x="3669631" y="878880"/>
              <a:ext cx="752695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013225E-AE1B-A4C3-1165-66B5A4542250}"/>
                </a:ext>
              </a:extLst>
            </p:cNvPr>
            <p:cNvCxnSpPr/>
            <p:nvPr/>
          </p:nvCxnSpPr>
          <p:spPr>
            <a:xfrm>
              <a:off x="3656798" y="2157435"/>
              <a:ext cx="7526956" cy="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C34E72-7CFB-4DAE-3396-A4F8DB3B3EBF}"/>
                </a:ext>
              </a:extLst>
            </p:cNvPr>
            <p:cNvCxnSpPr/>
            <p:nvPr/>
          </p:nvCxnSpPr>
          <p:spPr>
            <a:xfrm>
              <a:off x="3669631" y="3445616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284F86-E4EA-3E63-C59C-B9EAA0B0C68F}"/>
                </a:ext>
              </a:extLst>
            </p:cNvPr>
            <p:cNvSpPr/>
            <p:nvPr/>
          </p:nvSpPr>
          <p:spPr>
            <a:xfrm>
              <a:off x="1619450" y="724876"/>
              <a:ext cx="2037348" cy="30800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Instructor’s </a:t>
              </a:r>
              <a:r>
                <a:rPr lang="en-US" sz="1200"/>
                <a:t>Local Dev</a:t>
              </a:r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7A2EE2F-498A-16A7-6331-073C3A6E5325}"/>
                </a:ext>
              </a:extLst>
            </p:cNvPr>
            <p:cNvSpPr/>
            <p:nvPr/>
          </p:nvSpPr>
          <p:spPr>
            <a:xfrm>
              <a:off x="1619448" y="2003431"/>
              <a:ext cx="2037348" cy="308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dev Branch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983883-AC19-CA48-0A70-B02706331395}"/>
                </a:ext>
              </a:extLst>
            </p:cNvPr>
            <p:cNvSpPr/>
            <p:nvPr/>
          </p:nvSpPr>
          <p:spPr>
            <a:xfrm>
              <a:off x="1619448" y="3281985"/>
              <a:ext cx="2037348" cy="308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main Branch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32C88C-2791-2B99-9EC0-6E6FCB84B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99" y="8068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25500E2-766F-053E-1F35-9356A671D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4250" y="79725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06152A8-D058-8B8A-10D1-FB23D4B8FA22}"/>
                </a:ext>
              </a:extLst>
            </p:cNvPr>
            <p:cNvCxnSpPr>
              <a:cxnSpLocks/>
              <a:stCxn id="89" idx="5"/>
              <a:endCxn id="97" idx="0"/>
            </p:cNvCxnSpPr>
            <p:nvPr/>
          </p:nvCxnSpPr>
          <p:spPr>
            <a:xfrm>
              <a:off x="5167162" y="92016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FFEF0F-7615-2E1A-0492-0A8160F4CCFB}"/>
                </a:ext>
              </a:extLst>
            </p:cNvPr>
            <p:cNvSpPr/>
            <p:nvPr/>
          </p:nvSpPr>
          <p:spPr>
            <a:xfrm>
              <a:off x="4918250" y="1349525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67B8B23-FD59-89B9-ABF9-1EF1D106CFCA}"/>
                </a:ext>
              </a:extLst>
            </p:cNvPr>
            <p:cNvCxnSpPr>
              <a:cxnSpLocks/>
            </p:cNvCxnSpPr>
            <p:nvPr/>
          </p:nvCxnSpPr>
          <p:spPr>
            <a:xfrm>
              <a:off x="7727490" y="927744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24E5ED3-69C3-86F2-3AF8-F2DEA15FF601}"/>
                </a:ext>
              </a:extLst>
            </p:cNvPr>
            <p:cNvSpPr/>
            <p:nvPr/>
          </p:nvSpPr>
          <p:spPr>
            <a:xfrm>
              <a:off x="7495598" y="134853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DB10F37-2262-878E-C2AA-0D508D0AB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2348" y="79725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40FF83E-9E08-904E-43DB-69CCE068A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3387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93F456-9847-F3F8-2005-13D6E932B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6477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DB19AC0-ECB9-7EB7-C1EE-7C117F7AD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6152" y="81338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391ABF-9D71-693B-F12E-4C5E2A44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7103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9FB9284-7ADD-CD21-14C0-2D579D8A8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5201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FCB2E9-EF7B-F66F-E745-81F6393B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3600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C6CCB4-1CEB-D9B5-05F0-D5F54063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3467" y="33927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B02F322-2B62-9502-0C15-EB92222C0380}"/>
                </a:ext>
              </a:extLst>
            </p:cNvPr>
            <p:cNvCxnSpPr>
              <a:cxnSpLocks/>
            </p:cNvCxnSpPr>
            <p:nvPr/>
          </p:nvCxnSpPr>
          <p:spPr>
            <a:xfrm>
              <a:off x="6264152" y="2219398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A50D739-297E-2789-B84D-57C16C8F5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0972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F584C0B-F5F4-450D-AA3C-E501087D381F}"/>
                </a:ext>
              </a:extLst>
            </p:cNvPr>
            <p:cNvSpPr/>
            <p:nvPr/>
          </p:nvSpPr>
          <p:spPr>
            <a:xfrm>
              <a:off x="6054972" y="264752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8E495C-4EF3-F536-8218-C48D77DFAFC6}"/>
                </a:ext>
              </a:extLst>
            </p:cNvPr>
            <p:cNvSpPr/>
            <p:nvPr/>
          </p:nvSpPr>
          <p:spPr>
            <a:xfrm>
              <a:off x="8859779" y="3527632"/>
              <a:ext cx="1080000" cy="308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</a:rPr>
                <a:t>Week-01-release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205BC5-09C6-8B44-E823-9C690022C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7779" y="33927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83E593-6E09-B6B9-DA1E-D20640C7BB15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64" y="2219398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3970A55-650E-05A2-8483-808E71065074}"/>
                </a:ext>
              </a:extLst>
            </p:cNvPr>
            <p:cNvSpPr/>
            <p:nvPr/>
          </p:nvSpPr>
          <p:spPr>
            <a:xfrm>
              <a:off x="8689284" y="264752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A82934-A70C-1136-4919-4B247ADC8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8198" y="209484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815920-2E71-3C44-8EEC-010C70D92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048" y="81338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7CDF660-C8E7-6BD2-165C-E586A4B14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41999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DAAE6A9-CD3A-C9C7-FFC5-3648C6283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0097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3CE3630-0CD2-B44B-E895-4F5103BECE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1187" y="927744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5F7A8B6-05DF-4B08-F07B-77A8FE22B34E}"/>
                </a:ext>
              </a:extLst>
            </p:cNvPr>
            <p:cNvSpPr/>
            <p:nvPr/>
          </p:nvSpPr>
          <p:spPr>
            <a:xfrm>
              <a:off x="10099295" y="134853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1279266-25D5-A505-5072-EC17ECBE8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27084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82B9E69-1B0D-B6BF-D638-62F323C0A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297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Graphic 117" descr="Laptop with solid fill">
              <a:extLst>
                <a:ext uri="{FF2B5EF4-FFF2-40B4-BE49-F238E27FC236}">
                  <a16:creationId xmlns:a16="http://schemas.microsoft.com/office/drawing/2014/main" id="{C0CA2495-134B-E47C-88A2-EDA0002D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992" y="605756"/>
              <a:ext cx="540000" cy="540000"/>
            </a:xfrm>
            <a:prstGeom prst="rect">
              <a:avLst/>
            </a:prstGeom>
          </p:spPr>
        </p:pic>
        <p:pic>
          <p:nvPicPr>
            <p:cNvPr id="119" name="Picture 2" descr="GitHub Logo, Git Hub Icon With Text On ...">
              <a:extLst>
                <a:ext uri="{FF2B5EF4-FFF2-40B4-BE49-F238E27FC236}">
                  <a16:creationId xmlns:a16="http://schemas.microsoft.com/office/drawing/2014/main" id="{C1ACFC8B-864E-0F49-CE17-5433C9893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952582" y="1908079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GitHub Logo, Git Hub Icon With Text On ...">
              <a:extLst>
                <a:ext uri="{FF2B5EF4-FFF2-40B4-BE49-F238E27FC236}">
                  <a16:creationId xmlns:a16="http://schemas.microsoft.com/office/drawing/2014/main" id="{94BD6695-A5F5-B5ED-0434-9BB497B87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952582" y="3175616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3953CAB-81EC-D25E-3D12-2C1A523198B4}"/>
                </a:ext>
              </a:extLst>
            </p:cNvPr>
            <p:cNvSpPr/>
            <p:nvPr/>
          </p:nvSpPr>
          <p:spPr>
            <a:xfrm>
              <a:off x="6225467" y="3527632"/>
              <a:ext cx="1080000" cy="308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</a:rPr>
                <a:t>Week-00-release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A7B8761-7288-8706-8445-A06D76A697EA}"/>
                </a:ext>
              </a:extLst>
            </p:cNvPr>
            <p:cNvSpPr/>
            <p:nvPr/>
          </p:nvSpPr>
          <p:spPr>
            <a:xfrm>
              <a:off x="793281" y="4166482"/>
              <a:ext cx="10403305" cy="22939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1E5353D-D74F-A8BE-5A3C-85298CBE198C}"/>
                </a:ext>
              </a:extLst>
            </p:cNvPr>
            <p:cNvCxnSpPr/>
            <p:nvPr/>
          </p:nvCxnSpPr>
          <p:spPr>
            <a:xfrm>
              <a:off x="3667221" y="4864166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B0646F-84F3-7F4E-1785-279E3AF7037D}"/>
                </a:ext>
              </a:extLst>
            </p:cNvPr>
            <p:cNvSpPr/>
            <p:nvPr/>
          </p:nvSpPr>
          <p:spPr>
            <a:xfrm>
              <a:off x="1617040" y="4710162"/>
              <a:ext cx="2037348" cy="3080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Student’s Local main</a:t>
              </a:r>
              <a:endParaRPr lang="en-US" sz="1200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3477889-7FA0-1253-55AD-CF2414E84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784" y="48054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C787F4A-7F91-DC0C-44F6-58A7AC3AC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2533" y="478904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Graphic 159" descr="Laptop with solid fill">
              <a:extLst>
                <a:ext uri="{FF2B5EF4-FFF2-40B4-BE49-F238E27FC236}">
                  <a16:creationId xmlns:a16="http://schemas.microsoft.com/office/drawing/2014/main" id="{11A537A1-14AE-6049-189E-26A60950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582" y="4591042"/>
              <a:ext cx="540000" cy="540000"/>
            </a:xfrm>
            <a:prstGeom prst="rect">
              <a:avLst/>
            </a:prstGeom>
          </p:spPr>
        </p:pic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835BDCD-B662-B228-9E0E-F8E20AE7AE81}"/>
                </a:ext>
              </a:extLst>
            </p:cNvPr>
            <p:cNvCxnSpPr>
              <a:cxnSpLocks/>
              <a:endCxn id="140" idx="7"/>
            </p:cNvCxnSpPr>
            <p:nvPr/>
          </p:nvCxnSpPr>
          <p:spPr>
            <a:xfrm flipH="1">
              <a:off x="6462696" y="3840187"/>
              <a:ext cx="306131" cy="98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CBFB8E-9EFA-9FC6-31F0-FFF576D92433}"/>
                </a:ext>
              </a:extLst>
            </p:cNvPr>
            <p:cNvCxnSpPr/>
            <p:nvPr/>
          </p:nvCxnSpPr>
          <p:spPr>
            <a:xfrm>
              <a:off x="3667221" y="6101850"/>
              <a:ext cx="7526956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9C4F962-1CFD-4735-A57A-9BAC34FD3232}"/>
                </a:ext>
              </a:extLst>
            </p:cNvPr>
            <p:cNvSpPr/>
            <p:nvPr/>
          </p:nvSpPr>
          <p:spPr>
            <a:xfrm>
              <a:off x="1617040" y="5947846"/>
              <a:ext cx="2037348" cy="3080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Student’s Local dev</a:t>
              </a:r>
            </a:p>
          </p:txBody>
        </p:sp>
        <p:pic>
          <p:nvPicPr>
            <p:cNvPr id="168" name="Graphic 167" descr="Laptop with solid fill">
              <a:extLst>
                <a:ext uri="{FF2B5EF4-FFF2-40B4-BE49-F238E27FC236}">
                  <a16:creationId xmlns:a16="http://schemas.microsoft.com/office/drawing/2014/main" id="{BA460B43-B488-3107-DCC6-200ADBE0F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582" y="5828726"/>
              <a:ext cx="540000" cy="540000"/>
            </a:xfrm>
            <a:prstGeom prst="rect">
              <a:avLst/>
            </a:prstGeom>
          </p:spPr>
        </p:pic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ADC265-9A2B-EF43-54DB-3986960A88D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9106942" y="3835640"/>
              <a:ext cx="292837" cy="983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DD9B4F-1686-8D93-F77D-A03990A84DC8}"/>
                </a:ext>
              </a:extLst>
            </p:cNvPr>
            <p:cNvSpPr/>
            <p:nvPr/>
          </p:nvSpPr>
          <p:spPr>
            <a:xfrm>
              <a:off x="6124535" y="413586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Pull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E455065-B1BB-9CC2-5D71-1C45B3647741}"/>
                </a:ext>
              </a:extLst>
            </p:cNvPr>
            <p:cNvSpPr/>
            <p:nvPr/>
          </p:nvSpPr>
          <p:spPr>
            <a:xfrm>
              <a:off x="8748692" y="4162344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Pull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E224B7F-0056-C563-0A49-4637A48D95FA}"/>
                </a:ext>
              </a:extLst>
            </p:cNvPr>
            <p:cNvCxnSpPr>
              <a:cxnSpLocks/>
            </p:cNvCxnSpPr>
            <p:nvPr/>
          </p:nvCxnSpPr>
          <p:spPr>
            <a:xfrm>
              <a:off x="6472001" y="4959914"/>
              <a:ext cx="442932" cy="10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8FB6835-F360-FAAC-5578-0C7D10230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5766" y="60401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816724-EAF4-8C53-C90E-F0C9ECDF4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2" y="4948255"/>
              <a:ext cx="442932" cy="10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6297B56-2C56-0A82-A1F3-A2E7E8628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0707" y="60285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84EA600-A149-40AC-0492-22F16EF7240C}"/>
                </a:ext>
              </a:extLst>
            </p:cNvPr>
            <p:cNvSpPr/>
            <p:nvPr/>
          </p:nvSpPr>
          <p:spPr>
            <a:xfrm>
              <a:off x="3564347" y="471781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2A01BEF-E866-3D2B-F735-655C8E588915}"/>
                </a:ext>
              </a:extLst>
            </p:cNvPr>
            <p:cNvSpPr/>
            <p:nvPr/>
          </p:nvSpPr>
          <p:spPr>
            <a:xfrm>
              <a:off x="4159165" y="469760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E5FC90D-B247-8557-A69B-1708267B694F}"/>
                </a:ext>
              </a:extLst>
            </p:cNvPr>
            <p:cNvSpPr/>
            <p:nvPr/>
          </p:nvSpPr>
          <p:spPr>
            <a:xfrm>
              <a:off x="4752034" y="477366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8182FB1-6791-64F8-7684-C830225252F8}"/>
                </a:ext>
              </a:extLst>
            </p:cNvPr>
            <p:cNvSpPr/>
            <p:nvPr/>
          </p:nvSpPr>
          <p:spPr>
            <a:xfrm>
              <a:off x="5417819" y="46491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036FEF2-EF9F-7CBA-5423-E15D53CAC1C0}"/>
                </a:ext>
              </a:extLst>
            </p:cNvPr>
            <p:cNvSpPr/>
            <p:nvPr/>
          </p:nvSpPr>
          <p:spPr>
            <a:xfrm>
              <a:off x="6170649" y="47022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ECD20AF-8122-3A9D-688D-572B78895277}"/>
                </a:ext>
              </a:extLst>
            </p:cNvPr>
            <p:cNvSpPr/>
            <p:nvPr/>
          </p:nvSpPr>
          <p:spPr>
            <a:xfrm>
              <a:off x="6765467" y="468202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5E0374E-EF62-8A28-DC41-1344D6EA3F61}"/>
                </a:ext>
              </a:extLst>
            </p:cNvPr>
            <p:cNvSpPr/>
            <p:nvPr/>
          </p:nvSpPr>
          <p:spPr>
            <a:xfrm>
              <a:off x="7358336" y="475808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E2677EF-117C-6748-13B7-BD6992063564}"/>
                </a:ext>
              </a:extLst>
            </p:cNvPr>
            <p:cNvSpPr/>
            <p:nvPr/>
          </p:nvSpPr>
          <p:spPr>
            <a:xfrm>
              <a:off x="8024121" y="463355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D63E378-2540-4A5A-421F-FEB133E27C46}"/>
                </a:ext>
              </a:extLst>
            </p:cNvPr>
            <p:cNvSpPr/>
            <p:nvPr/>
          </p:nvSpPr>
          <p:spPr>
            <a:xfrm>
              <a:off x="8649971" y="47022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218148-E866-D609-626A-C77CF3889837}"/>
                </a:ext>
              </a:extLst>
            </p:cNvPr>
            <p:cNvSpPr/>
            <p:nvPr/>
          </p:nvSpPr>
          <p:spPr>
            <a:xfrm>
              <a:off x="9244789" y="468202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3295D-5E73-8B82-B6EA-E351B3C7B3FD}"/>
                </a:ext>
              </a:extLst>
            </p:cNvPr>
            <p:cNvSpPr/>
            <p:nvPr/>
          </p:nvSpPr>
          <p:spPr>
            <a:xfrm>
              <a:off x="9837658" y="475808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33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F2A28-73A3-C094-C505-18339E5D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329-992C-2525-97A4-9AB73A75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Up GitHub Account</a:t>
            </a:r>
            <a:br>
              <a:rPr lang="en-AU" dirty="0"/>
            </a:br>
            <a:r>
              <a:rPr lang="en-AU" sz="2000" i="1" dirty="0"/>
              <a:t>Your Professional Identity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4F2-DD37-8117-E776-75D4CF18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b="1" dirty="0"/>
              <a:t>Create GitHub Account</a:t>
            </a:r>
            <a:r>
              <a:rPr lang="en-AU" dirty="0"/>
              <a:t> Use professional username</a:t>
            </a:r>
          </a:p>
          <a:p>
            <a:pPr lvl="1"/>
            <a:r>
              <a:rPr lang="en-AU" dirty="0"/>
              <a:t>Add professional photo</a:t>
            </a:r>
          </a:p>
          <a:p>
            <a:pPr lvl="1"/>
            <a:r>
              <a:rPr lang="en-AU" dirty="0"/>
              <a:t>Complete bio with interests/skills</a:t>
            </a:r>
          </a:p>
          <a:p>
            <a:r>
              <a:rPr lang="en-AU" b="1" dirty="0"/>
              <a:t>Enable </a:t>
            </a:r>
            <a:r>
              <a:rPr lang="en-AU" b="1" dirty="0" err="1"/>
              <a:t>Codespaces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Settings → </a:t>
            </a:r>
            <a:r>
              <a:rPr lang="en-AU" dirty="0" err="1"/>
              <a:t>Codespaces</a:t>
            </a:r>
            <a:endParaRPr lang="en-AU" dirty="0"/>
          </a:p>
          <a:p>
            <a:pPr lvl="1"/>
            <a:r>
              <a:rPr lang="en-AU" dirty="0"/>
              <a:t>Verify free tier access</a:t>
            </a:r>
          </a:p>
          <a:p>
            <a:r>
              <a:rPr lang="en-AU" b="1" dirty="0"/>
              <a:t>Configure Git Identity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git config --global </a:t>
            </a:r>
            <a:r>
              <a:rPr lang="en-AU" dirty="0" err="1"/>
              <a:t>user.name</a:t>
            </a:r>
            <a:r>
              <a:rPr lang="en-AU" dirty="0"/>
              <a:t> "Your Name" </a:t>
            </a:r>
          </a:p>
          <a:p>
            <a:pPr lvl="1"/>
            <a:r>
              <a:rPr lang="en-AU" dirty="0"/>
              <a:t>git config --global </a:t>
            </a:r>
            <a:r>
              <a:rPr lang="en-AU" dirty="0" err="1"/>
              <a:t>user.email</a:t>
            </a:r>
            <a:r>
              <a:rPr lang="en-AU" dirty="0"/>
              <a:t> "</a:t>
            </a:r>
            <a:r>
              <a:rPr lang="en-AU" dirty="0" err="1"/>
              <a:t>your.email@example.com</a:t>
            </a:r>
            <a:r>
              <a:rPr lang="en-AU" dirty="0"/>
              <a:t>"</a:t>
            </a:r>
          </a:p>
          <a:p>
            <a:r>
              <a:rPr lang="en-AU" b="1" dirty="0"/>
              <a:t>Generate SSH Key (Optional)</a:t>
            </a:r>
            <a:r>
              <a:rPr lang="en-AU" dirty="0"/>
              <a:t> For advanced local development</a:t>
            </a:r>
          </a:p>
          <a:p>
            <a:pPr lvl="1"/>
            <a:r>
              <a:rPr lang="en-AU" dirty="0"/>
              <a:t>Secure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7494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E3D18-7CF6-1D51-8734-80575CCE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F3CF-E97C-5C24-4E93-C4B6E44F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Your First </a:t>
            </a:r>
            <a:r>
              <a:rPr lang="en-AU" dirty="0" err="1"/>
              <a:t>Codespace</a:t>
            </a:r>
            <a:br>
              <a:rPr lang="en-AU" dirty="0"/>
            </a:br>
            <a:r>
              <a:rPr lang="en-AU" sz="2000" i="1" dirty="0"/>
              <a:t>Hands-On: Launch Your Environment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CC213-D7B4-C581-0002-D1430F5A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Steps:</a:t>
            </a:r>
            <a:endParaRPr lang="en-AU" dirty="0"/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Fork course repository: </a:t>
            </a:r>
            <a:r>
              <a:rPr lang="en-AU" dirty="0" err="1"/>
              <a:t>github.com</a:t>
            </a:r>
            <a:r>
              <a:rPr lang="en-AU" dirty="0"/>
              <a:t>/ai-tech-institute/int-ds-foundations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Click "Code" → "Create </a:t>
            </a:r>
            <a:r>
              <a:rPr lang="en-AU" dirty="0" err="1"/>
              <a:t>codespace</a:t>
            </a:r>
            <a:r>
              <a:rPr lang="en-AU" dirty="0"/>
              <a:t> on main"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Wait for environment to build (2-3 minutes first time)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dirty="0"/>
              <a:t>Explore the interface: </a:t>
            </a:r>
          </a:p>
          <a:p>
            <a:pPr lvl="2"/>
            <a:r>
              <a:rPr lang="en-AU" dirty="0"/>
              <a:t>File explorer (left)</a:t>
            </a:r>
          </a:p>
          <a:p>
            <a:pPr lvl="2"/>
            <a:r>
              <a:rPr lang="en-AU" dirty="0"/>
              <a:t>Editor (</a:t>
            </a:r>
            <a:r>
              <a:rPr lang="en-AU" dirty="0" err="1"/>
              <a:t>center</a:t>
            </a:r>
            <a:r>
              <a:rPr lang="en-AU" dirty="0"/>
              <a:t>)</a:t>
            </a:r>
          </a:p>
          <a:p>
            <a:pPr lvl="2"/>
            <a:r>
              <a:rPr lang="en-AU" dirty="0"/>
              <a:t>Terminal (bottom)</a:t>
            </a:r>
          </a:p>
          <a:p>
            <a:pPr lvl="2"/>
            <a:r>
              <a:rPr lang="en-AU" dirty="0"/>
              <a:t>Extensions (sidebar)</a:t>
            </a:r>
          </a:p>
          <a:p>
            <a:r>
              <a:rPr lang="en-AU" b="1" dirty="0"/>
              <a:t>Pre-installed Tools:</a:t>
            </a:r>
            <a:endParaRPr lang="en-AU" dirty="0"/>
          </a:p>
          <a:p>
            <a:pPr lvl="1"/>
            <a:r>
              <a:rPr lang="en-AU" dirty="0"/>
              <a:t>Python 3.11 with data science libraries</a:t>
            </a:r>
          </a:p>
          <a:p>
            <a:pPr lvl="1"/>
            <a:r>
              <a:rPr lang="en-AU" dirty="0" err="1"/>
              <a:t>Jupyter</a:t>
            </a:r>
            <a:r>
              <a:rPr lang="en-AU" dirty="0"/>
              <a:t> notebooks</a:t>
            </a:r>
          </a:p>
          <a:p>
            <a:pPr lvl="1"/>
            <a:r>
              <a:rPr lang="en-AU" dirty="0"/>
              <a:t>Git integration</a:t>
            </a:r>
          </a:p>
          <a:p>
            <a:pPr lvl="1"/>
            <a:r>
              <a:rPr lang="en-AU" dirty="0"/>
              <a:t>Linting and formatting tools</a:t>
            </a:r>
          </a:p>
        </p:txBody>
      </p:sp>
    </p:spTree>
    <p:extLst>
      <p:ext uri="{BB962C8B-B14F-4D97-AF65-F5344CB8AC3E}">
        <p14:creationId xmlns:p14="http://schemas.microsoft.com/office/powerpoint/2010/main" val="194422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1F1AB-EB1A-8883-640E-69C9786E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5472-33B3-3993-DBDA-DA33329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Environment Deep Dive</a:t>
            </a:r>
            <a:br>
              <a:rPr lang="en-AU" dirty="0"/>
            </a:br>
            <a:r>
              <a:rPr lang="en-AU" sz="2000" i="1" dirty="0"/>
              <a:t>Understanding Your Setup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9B562-1D62-2819-2AEC-F65177B1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Package Management:</a:t>
            </a:r>
          </a:p>
          <a:p>
            <a:pPr lvl="1"/>
            <a:r>
              <a:rPr lang="en-US" dirty="0"/>
              <a:t># View installed packages</a:t>
            </a:r>
          </a:p>
          <a:p>
            <a:pPr lvl="2"/>
            <a:r>
              <a:rPr lang="en-US" dirty="0"/>
              <a:t>pip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 Install new package</a:t>
            </a:r>
          </a:p>
          <a:p>
            <a:pPr lvl="2"/>
            <a:r>
              <a:rPr lang="en-US" dirty="0"/>
              <a:t>pip install package-name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 Install from </a:t>
            </a:r>
            <a:r>
              <a:rPr lang="en-US" dirty="0" err="1"/>
              <a:t>requirements.txt</a:t>
            </a:r>
            <a:endParaRPr lang="en-US" dirty="0"/>
          </a:p>
          <a:p>
            <a:pPr lvl="2"/>
            <a:r>
              <a:rPr lang="en-US" dirty="0"/>
              <a:t>pip install -r </a:t>
            </a:r>
            <a:r>
              <a:rPr lang="en-US" dirty="0" err="1"/>
              <a:t>requirements.txt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2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F59D3-D013-590B-BA26-8E643C0E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5BD5-98FA-F47C-458C-F9FD5360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Python Environment Deep Dive</a:t>
            </a:r>
            <a:br>
              <a:rPr lang="en-AU" dirty="0"/>
            </a:br>
            <a:r>
              <a:rPr lang="en-AU" sz="2000" i="1" dirty="0"/>
              <a:t>Understanding Your Setup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B7412-3BC1-9C86-1A7A-19CD345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Virtual Environments (Local Development):</a:t>
            </a:r>
          </a:p>
          <a:p>
            <a:pPr lvl="1"/>
            <a:r>
              <a:rPr lang="en-US" dirty="0"/>
              <a:t># Create virtual environment</a:t>
            </a:r>
          </a:p>
          <a:p>
            <a:pPr lvl="2"/>
            <a:r>
              <a:rPr lang="en-US" dirty="0"/>
              <a:t>python -m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# Activate (Windows)</a:t>
            </a:r>
          </a:p>
          <a:p>
            <a:pPr lvl="2"/>
            <a:r>
              <a:rPr lang="en-US" dirty="0" err="1"/>
              <a:t>venv</a:t>
            </a:r>
            <a:r>
              <a:rPr lang="en-US" dirty="0"/>
              <a:t>\Scripts\activate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# Activate (Mac/Linux)</a:t>
            </a:r>
          </a:p>
          <a:p>
            <a:pPr lvl="2"/>
            <a:r>
              <a:rPr lang="en-US" dirty="0"/>
              <a:t>source </a:t>
            </a:r>
            <a:r>
              <a:rPr lang="en-US" dirty="0" err="1"/>
              <a:t>venv</a:t>
            </a:r>
            <a:r>
              <a:rPr lang="en-US" dirty="0"/>
              <a:t>/bin/activate</a:t>
            </a:r>
          </a:p>
          <a:p>
            <a:r>
              <a:rPr lang="en-AU" b="1" dirty="0"/>
              <a:t>Best Practice</a:t>
            </a:r>
            <a:r>
              <a:rPr lang="en-AU" dirty="0"/>
              <a:t>: Always use virtual environments for project isolation</a:t>
            </a:r>
          </a:p>
        </p:txBody>
      </p:sp>
    </p:spTree>
    <p:extLst>
      <p:ext uri="{BB962C8B-B14F-4D97-AF65-F5344CB8AC3E}">
        <p14:creationId xmlns:p14="http://schemas.microsoft.com/office/powerpoint/2010/main" val="70403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A6489-A937-A588-4D7D-37C6C1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3C68-62E3-F4ED-1797-C29C67E2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Essential Python Libraries for Data Science</a:t>
            </a:r>
            <a:br>
              <a:rPr lang="en-AU" dirty="0"/>
            </a:br>
            <a:r>
              <a:rPr lang="en-AU" sz="2000" i="1" dirty="0"/>
              <a:t>Your Toolkit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D33F2-1AFB-11CB-CBE5-665BFFB2E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Core Libraries:</a:t>
            </a:r>
            <a:endParaRPr lang="en-AU" dirty="0"/>
          </a:p>
          <a:p>
            <a:pPr lvl="1"/>
            <a:r>
              <a:rPr lang="en-AU" b="1" dirty="0"/>
              <a:t>NumPy</a:t>
            </a:r>
            <a:r>
              <a:rPr lang="en-AU" dirty="0"/>
              <a:t>: Numerical computing foundation</a:t>
            </a:r>
          </a:p>
          <a:p>
            <a:pPr lvl="1"/>
            <a:r>
              <a:rPr lang="en-AU" b="1" dirty="0"/>
              <a:t>Pandas</a:t>
            </a:r>
            <a:r>
              <a:rPr lang="en-AU" dirty="0"/>
              <a:t>: Data manipulation and analysis</a:t>
            </a:r>
          </a:p>
          <a:p>
            <a:pPr lvl="1"/>
            <a:r>
              <a:rPr lang="en-AU" b="1" dirty="0"/>
              <a:t>Matplotlib/Seaborn</a:t>
            </a:r>
            <a:r>
              <a:rPr lang="en-AU" dirty="0"/>
              <a:t>: Visualization</a:t>
            </a:r>
          </a:p>
          <a:p>
            <a:pPr lvl="1"/>
            <a:r>
              <a:rPr lang="en-AU" b="1" dirty="0"/>
              <a:t>Scikit-learn</a:t>
            </a:r>
            <a:r>
              <a:rPr lang="en-AU" dirty="0"/>
              <a:t>: Machine learning</a:t>
            </a:r>
          </a:p>
          <a:p>
            <a:pPr lvl="1"/>
            <a:r>
              <a:rPr lang="en-AU" b="1" dirty="0" err="1"/>
              <a:t>Jupyter</a:t>
            </a:r>
            <a:r>
              <a:rPr lang="en-AU" dirty="0"/>
              <a:t>: Interactive development</a:t>
            </a:r>
          </a:p>
          <a:p>
            <a:r>
              <a:rPr lang="en-AU" b="1" dirty="0"/>
              <a:t>Installation Check:</a:t>
            </a:r>
            <a:endParaRPr lang="en-AU" dirty="0"/>
          </a:p>
          <a:p>
            <a:pPr lvl="1"/>
            <a:r>
              <a:rPr lang="en-US" dirty="0"/>
              <a:t>import sys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lvl="1"/>
            <a:r>
              <a:rPr lang="en-US" dirty="0"/>
              <a:t>import pandas as pd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print(</a:t>
            </a:r>
            <a:r>
              <a:rPr lang="en-US" dirty="0" err="1"/>
              <a:t>f"Python</a:t>
            </a:r>
            <a:r>
              <a:rPr lang="en-US" dirty="0"/>
              <a:t>: {</a:t>
            </a:r>
            <a:r>
              <a:rPr lang="en-US" dirty="0" err="1"/>
              <a:t>sys.version</a:t>
            </a:r>
            <a:r>
              <a:rPr lang="en-US" dirty="0"/>
              <a:t>}")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f"NumPy</a:t>
            </a:r>
            <a:r>
              <a:rPr lang="en-US" dirty="0"/>
              <a:t>: {</a:t>
            </a:r>
            <a:r>
              <a:rPr lang="en-US" dirty="0" err="1"/>
              <a:t>np.__version</a:t>
            </a:r>
            <a:r>
              <a:rPr lang="en-US" dirty="0"/>
              <a:t>__}")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f"Pandas</a:t>
            </a:r>
            <a:r>
              <a:rPr lang="en-US" dirty="0"/>
              <a:t>: {</a:t>
            </a:r>
            <a:r>
              <a:rPr lang="en-US" dirty="0" err="1"/>
              <a:t>pd.__version</a:t>
            </a:r>
            <a:r>
              <a:rPr lang="en-US" dirty="0"/>
              <a:t>__}")</a:t>
            </a:r>
          </a:p>
        </p:txBody>
      </p:sp>
    </p:spTree>
    <p:extLst>
      <p:ext uri="{BB962C8B-B14F-4D97-AF65-F5344CB8AC3E}">
        <p14:creationId xmlns:p14="http://schemas.microsoft.com/office/powerpoint/2010/main" val="36429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2977</Words>
  <Application>Microsoft Macintosh PowerPoint</Application>
  <PresentationFormat>Widescreen</PresentationFormat>
  <Paragraphs>577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Courier New</vt:lpstr>
      <vt:lpstr>Office Theme</vt:lpstr>
      <vt:lpstr>Week 0 – Foundations</vt:lpstr>
      <vt:lpstr>Your Journey Starts Here</vt:lpstr>
      <vt:lpstr>Learning Objectives</vt:lpstr>
      <vt:lpstr>Why Cloud Development? GitHub Codespaces: Your Portable Lab </vt:lpstr>
      <vt:lpstr>Setting Up GitHub Account Your Professional Identity</vt:lpstr>
      <vt:lpstr>Creating Your First Codespace Hands-On: Launch Your Environment</vt:lpstr>
      <vt:lpstr>Python Environment Deep Dive Understanding Your Setup</vt:lpstr>
      <vt:lpstr>Python Environment Deep Dive Understanding Your Setup</vt:lpstr>
      <vt:lpstr>Essential Python Libraries for Data Science Your Toolkit</vt:lpstr>
      <vt:lpstr>Advanced Pandas - Your Data Workhorse Beyond the Basics</vt:lpstr>
      <vt:lpstr>Pandas Method Chaining Writing Elegant Data Pipelines</vt:lpstr>
      <vt:lpstr>Debugging Techniques Finding and Fixing Issues Efficiently</vt:lpstr>
      <vt:lpstr>Error Handling Best Practices Graceful Failure</vt:lpstr>
      <vt:lpstr>Error Handling Best Practices Graceful Failure</vt:lpstr>
      <vt:lpstr>Git Fundamentals Version Control for Data Scientists</vt:lpstr>
      <vt:lpstr>Essential Git Commands Your Daily Workflow</vt:lpstr>
      <vt:lpstr>Git Workflow for Data Science Best Practices</vt:lpstr>
      <vt:lpstr>Git Workflow for Data Science Best Practices</vt:lpstr>
      <vt:lpstr>Lab Exercise 1 - Environment Setup Hands-On Practice (30 minutes)</vt:lpstr>
      <vt:lpstr>Lab Exercise 2 - Python Proficiency Pandas Challenge (45 minutes)</vt:lpstr>
      <vt:lpstr>Break &amp; Q&amp;A 15 Minute Break</vt:lpstr>
      <vt:lpstr>Session 2 Overview Collaborative Development</vt:lpstr>
      <vt:lpstr>Branching Fundamentals Parallel Development</vt:lpstr>
      <vt:lpstr>Branching Strategies Team Workflows</vt:lpstr>
      <vt:lpstr>Creating Your First Pull Request Step-by-Step Guide</vt:lpstr>
      <vt:lpstr>Writing Good Pull Request Descriptions Communication is Key</vt:lpstr>
      <vt:lpstr>Code Review Best Practices Giving and Receiving Feedback</vt:lpstr>
      <vt:lpstr>Handling Merge Conflicts When Changes Collide</vt:lpstr>
      <vt:lpstr>GitHub Features for Collaboration Beyond Basic Git</vt:lpstr>
      <vt:lpstr>Jupyter Notebooks in Git Special Considerations</vt:lpstr>
      <vt:lpstr>Protecting Your Credentials Security First</vt:lpstr>
      <vt:lpstr>Protecting Your Credentials Security First</vt:lpstr>
      <vt:lpstr>Team Workflow Simulation Lab Exercise 3 (45 minutes)</vt:lpstr>
      <vt:lpstr>Debugging Git Problems Common Issues and Solutions</vt:lpstr>
      <vt:lpstr>Git for Data Science Projects Workflow Recommendations</vt:lpstr>
      <vt:lpstr>Advanced Git Commands Power User Tools</vt:lpstr>
      <vt:lpstr>Continuous Integration Basics Automated Quality Checks</vt:lpstr>
      <vt:lpstr>Documentation in Git Code Without Docs is Incomplete</vt:lpstr>
      <vt:lpstr>Documentation in Git Code Without Docs is Incomplete</vt:lpstr>
      <vt:lpstr>Final Lab - Complete Setup Putting It All Together (60 minutes)</vt:lpstr>
      <vt:lpstr>Week 0 Summary You've Built Your Foundation!</vt:lpstr>
      <vt:lpstr>Resources and Support Continue Learning</vt:lpstr>
      <vt:lpstr>Repo &amp; Workflow Overview</vt:lpstr>
      <vt:lpstr>Branching Workflow Visual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Charkhi</dc:creator>
  <cp:lastModifiedBy>Amir Charkhi</cp:lastModifiedBy>
  <cp:revision>5</cp:revision>
  <dcterms:created xsi:type="dcterms:W3CDTF">2025-08-09T03:18:09Z</dcterms:created>
  <dcterms:modified xsi:type="dcterms:W3CDTF">2025-08-11T07:30:22Z</dcterms:modified>
</cp:coreProperties>
</file>