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69" r:id="rId5"/>
    <p:sldId id="278" r:id="rId6"/>
    <p:sldId id="280" r:id="rId7"/>
    <p:sldId id="286" r:id="rId8"/>
    <p:sldId id="284" r:id="rId9"/>
    <p:sldId id="294" r:id="rId10"/>
    <p:sldId id="295" r:id="rId11"/>
    <p:sldId id="299" r:id="rId12"/>
    <p:sldId id="258" r:id="rId13"/>
    <p:sldId id="261" r:id="rId14"/>
    <p:sldId id="266" r:id="rId15"/>
    <p:sldId id="296" r:id="rId16"/>
    <p:sldId id="298" r:id="rId17"/>
    <p:sldId id="302" r:id="rId18"/>
    <p:sldId id="306" r:id="rId19"/>
    <p:sldId id="304" r:id="rId20"/>
    <p:sldId id="3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F728D3-DA3C-DE4C-A2C6-81ACB2CBF649}">
          <p14:sldIdLst>
            <p14:sldId id="256"/>
            <p14:sldId id="257"/>
            <p14:sldId id="267"/>
            <p14:sldId id="269"/>
          </p14:sldIdLst>
        </p14:section>
        <p14:section name="Git" id="{C4A71662-8360-5744-81CD-C961A4333457}">
          <p14:sldIdLst>
            <p14:sldId id="278"/>
            <p14:sldId id="280"/>
            <p14:sldId id="286"/>
            <p14:sldId id="284"/>
          </p14:sldIdLst>
        </p14:section>
        <p14:section name="Version Control &amp; Collaboration" id="{4844A2FF-4728-C745-BA91-A33082837715}">
          <p14:sldIdLst>
            <p14:sldId id="294"/>
            <p14:sldId id="295"/>
            <p14:sldId id="299"/>
            <p14:sldId id="258"/>
            <p14:sldId id="261"/>
            <p14:sldId id="266"/>
            <p14:sldId id="296"/>
            <p14:sldId id="298"/>
            <p14:sldId id="302"/>
            <p14:sldId id="306"/>
            <p14:sldId id="304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1"/>
    <p:restoredTop sz="94875"/>
  </p:normalViewPr>
  <p:slideViewPr>
    <p:cSldViewPr snapToGrid="0">
      <p:cViewPr varScale="1">
        <p:scale>
          <a:sx n="133" d="100"/>
          <a:sy n="133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2160-5A80-8BC6-EA74-93A7E4592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3E6E6-6463-1146-D455-B122F8CD4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4D888-FA20-30BD-CF0A-76686005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9BA25-4BBF-5D9E-B2F0-21889923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99CB0-3C1A-8D65-49AF-F3876975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7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976BC1-D9FF-3290-9DD9-515AEA6B01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68E48-3BAF-865E-48F0-C0BE79DC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7B74-FC0A-C7FF-FC39-33D251BE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201B0-A303-B9FA-2E69-7F27B1EF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4F1C64-7A50-499C-FCBE-C773174F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41" y="365126"/>
            <a:ext cx="11417861" cy="5226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8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326BA-23A9-E98B-96B7-DCF56F095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D9C92-510B-4C1B-C795-413D2C9B8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97D35-8B2D-8408-DF52-C71D4432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DB10B-D70B-0D16-1F9A-B5272BBA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59DC6-BB3E-717B-DE61-212076BD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4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77D2-74DA-3C88-06CA-151BF512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41" y="365126"/>
            <a:ext cx="11417861" cy="522629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30D9-D803-186E-4DEF-543C8A3E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DA156-0B81-58DF-DFC2-34A83CA8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09A45-3F21-5DD2-E237-1DA54B11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76FB9-FF31-EE48-E512-A6BF97F4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2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2969-4A58-8338-DC8D-895751F6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BF024-2709-FF41-F8E3-BB6F39DB1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52041-EE0B-C785-BA82-C1B3F5F6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2F14A-EF8F-4D88-02F6-2A68415F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D3CA5-DA4C-006B-518E-E260CD6A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3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4581-295B-FB35-EEB6-25B5889F8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4141" y="971044"/>
            <a:ext cx="5655659" cy="5205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07751-E21A-EED1-4839-CA036722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71044"/>
            <a:ext cx="5609802" cy="5205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D343C-2104-9EDC-3BEF-F29F40AC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C3BD9-6227-29DB-01BB-9FCBD051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68B09-9A47-6966-A9AC-546048790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BA03CB4-BEBB-7ECE-3A60-076F662F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41" y="365126"/>
            <a:ext cx="11417861" cy="5226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13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98BCB-8027-0C0C-E073-1317E1BD0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24C24-3B39-4314-7088-9FEB4C39A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E2EE1-B671-59E2-4DD6-44A96E145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A61C8-AEFF-BD25-4A61-89328785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65FBE-77E9-A8E3-5E92-3506A0A899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21249-3784-9BA0-7A57-D6586304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55032-EF5C-BB73-6E4D-262B1AEA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36BF7-635A-6852-D4F5-B37F54A66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3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A4CFA-CA82-F3A1-36B3-E6F06548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1DFCC1-2913-755F-53CB-204A92AD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E73E3-D87A-099C-9E4E-5A6B5499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07A592-CFFE-1B1E-DC0A-7DBB2B474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41" y="365126"/>
            <a:ext cx="11417861" cy="522629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40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3D548-CF6E-9C9E-24D4-3A75FE18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D1BAB7-3A55-06CC-76D7-8051F906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E9B6A-AF17-670D-EDB7-386757BE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66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0A4A-194D-E488-1554-669722F8F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C151-EDF0-1BEC-B226-C293B974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13EDC-780D-FA46-C845-2B7D34384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13491-4059-744C-B5E9-A3B3BF4BF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06004-F524-C03B-EB5C-84B90070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B15E4-788A-45E1-51E2-63F4FC76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1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2257-C684-C86A-6168-3A44DC25F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DE9C6-0104-8FEB-0DC5-E0DAE05B7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9C143-32F7-AB54-85DD-D810E3383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67BE2-B00E-2373-4AA0-5F0B9011D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02C9-A711-B842-9CD9-5BC369745F08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3F6E4-57B9-C626-44F8-3504DD51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E6FAD-63CC-B6A8-42D7-74495490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24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3EF96-7A8E-7130-50E8-3757CC7F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142" y="1037516"/>
            <a:ext cx="11417862" cy="516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ECC3-1F74-3AC4-04EE-E3C7ED8D7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999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4E02C9-A711-B842-9CD9-5BC369745F08}" type="datetimeFigureOut">
              <a:rPr lang="en-US" smtClean="0"/>
              <a:t>8/19/25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697F-2B6E-E5D1-64AD-CB126DACC1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68024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2A3DB0-7619-2A41-B83A-7375AEFB814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DDF5A679-549D-F3C4-487C-4BF28F69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142" y="347959"/>
            <a:ext cx="11417862" cy="6149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5" name="Picture 4" descr="A yellow background with black letters&#10;&#10;AI-generated content may be incorrect.">
            <a:extLst>
              <a:ext uri="{FF2B5EF4-FFF2-40B4-BE49-F238E27FC236}">
                <a16:creationId xmlns:a16="http://schemas.microsoft.com/office/drawing/2014/main" id="{7F505211-2E08-2864-8A61-FFF7677F045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494902" y="6147271"/>
            <a:ext cx="574203" cy="574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77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accent4">
              <a:lumMod val="20000"/>
              <a:lumOff val="8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accent4">
              <a:lumMod val="20000"/>
              <a:lumOff val="8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accent4">
              <a:lumMod val="20000"/>
              <a:lumOff val="8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4">
              <a:lumMod val="20000"/>
              <a:lumOff val="8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accent4">
              <a:lumMod val="20000"/>
              <a:lumOff val="80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docs/user_guide" TargetMode="External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.github.com/" TargetMode="External"/><Relationship Id="rId4" Type="http://schemas.openxmlformats.org/officeDocument/2006/relationships/hyperlink" Target="https://git-scm.com/book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932D3-BDED-39E1-2B76-4DEE17678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Week 00 – Git Foundations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19BA4-A4CA-A95D-5519-C7E25E7A7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Your Journey Starts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227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77A0D-CAC9-E91B-25E3-A0E2C3282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250E-FE3B-F80B-D1D9-523B6646E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Protecting Your Credentials</a:t>
            </a:r>
            <a:br>
              <a:rPr lang="en-AU" dirty="0"/>
            </a:br>
            <a:r>
              <a:rPr lang="en-AU" sz="2000" i="1" dirty="0"/>
              <a:t>Security First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3166-5B6A-F4C0-BC23-4AFEA39DC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Never Commit:</a:t>
            </a:r>
            <a:endParaRPr lang="en-AU" dirty="0"/>
          </a:p>
          <a:p>
            <a:pPr lvl="1"/>
            <a:r>
              <a:rPr lang="en-AU" dirty="0"/>
              <a:t>API keys</a:t>
            </a:r>
          </a:p>
          <a:p>
            <a:pPr lvl="1"/>
            <a:r>
              <a:rPr lang="en-AU" dirty="0"/>
              <a:t>Passwords</a:t>
            </a:r>
          </a:p>
          <a:p>
            <a:pPr lvl="1"/>
            <a:r>
              <a:rPr lang="en-AU" dirty="0"/>
              <a:t>Database credentials</a:t>
            </a:r>
          </a:p>
          <a:p>
            <a:pPr lvl="1"/>
            <a:r>
              <a:rPr lang="en-AU" dirty="0"/>
              <a:t>AWS/Cloud tokens</a:t>
            </a:r>
          </a:p>
          <a:p>
            <a:r>
              <a:rPr lang="en-AU" b="1" dirty="0"/>
              <a:t>Use Environment Variables: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import </a:t>
            </a:r>
            <a:r>
              <a:rPr lang="en-AU" dirty="0" err="1"/>
              <a:t>os</a:t>
            </a:r>
            <a:endParaRPr lang="en-AU" dirty="0"/>
          </a:p>
          <a:p>
            <a:pPr marL="457200" lvl="1" indent="0">
              <a:buNone/>
            </a:pPr>
            <a:r>
              <a:rPr lang="en-AU" dirty="0"/>
              <a:t>from </a:t>
            </a:r>
            <a:r>
              <a:rPr lang="en-AU" dirty="0" err="1"/>
              <a:t>dotenv</a:t>
            </a:r>
            <a:r>
              <a:rPr lang="en-AU" dirty="0"/>
              <a:t> import </a:t>
            </a:r>
            <a:r>
              <a:rPr lang="en-AU" dirty="0" err="1"/>
              <a:t>load_dotenv</a:t>
            </a:r>
            <a:endParaRPr lang="en-AU" dirty="0"/>
          </a:p>
          <a:p>
            <a:pPr marL="457200" lvl="1" indent="0">
              <a:buNone/>
            </a:pPr>
            <a:endParaRPr lang="en-AU" dirty="0"/>
          </a:p>
          <a:p>
            <a:pPr marL="457200" lvl="1" indent="0">
              <a:buNone/>
            </a:pPr>
            <a:r>
              <a:rPr lang="en-AU" dirty="0" err="1"/>
              <a:t>load_dotenv</a:t>
            </a:r>
            <a:r>
              <a:rPr lang="en-AU" dirty="0"/>
              <a:t>()</a:t>
            </a:r>
          </a:p>
          <a:p>
            <a:pPr marL="457200" lvl="1" indent="0">
              <a:buNone/>
            </a:pPr>
            <a:r>
              <a:rPr lang="en-AU" dirty="0" err="1"/>
              <a:t>api_key</a:t>
            </a:r>
            <a:r>
              <a:rPr lang="en-AU" dirty="0"/>
              <a:t> = </a:t>
            </a:r>
            <a:r>
              <a:rPr lang="en-AU" dirty="0" err="1"/>
              <a:t>os.getenv</a:t>
            </a:r>
            <a:r>
              <a:rPr lang="en-AU" dirty="0"/>
              <a:t>('API_KEY')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945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F6394-B8C4-C5E2-7521-958A0F1B0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9BFA-DF18-DB1A-D963-44DE5C65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Protecting Your Credentials</a:t>
            </a:r>
            <a:br>
              <a:rPr lang="en-AU" dirty="0"/>
            </a:br>
            <a:r>
              <a:rPr lang="en-AU" sz="2000" i="1" dirty="0"/>
              <a:t>Security First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D33A4-D139-C258-DD1B-FC478B8F7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.</a:t>
            </a:r>
            <a:r>
              <a:rPr lang="en-AU" b="1" dirty="0" err="1"/>
              <a:t>gitignore</a:t>
            </a:r>
            <a:r>
              <a:rPr lang="en-AU" b="1" dirty="0"/>
              <a:t> Essentials:</a:t>
            </a:r>
            <a:endParaRPr lang="en-AU" dirty="0"/>
          </a:p>
          <a:p>
            <a:pPr lvl="1"/>
            <a:r>
              <a:rPr lang="en-AU" dirty="0"/>
              <a:t>.env </a:t>
            </a:r>
          </a:p>
          <a:p>
            <a:pPr lvl="1"/>
            <a:r>
              <a:rPr lang="en-AU" dirty="0"/>
              <a:t>config/</a:t>
            </a:r>
            <a:r>
              <a:rPr lang="en-AU" dirty="0" err="1"/>
              <a:t>secrets.yml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*.key </a:t>
            </a:r>
          </a:p>
          <a:p>
            <a:pPr lvl="1"/>
            <a:r>
              <a:rPr lang="en-AU" dirty="0" err="1"/>
              <a:t>credentials.json</a:t>
            </a:r>
            <a:endParaRPr lang="en-AU" dirty="0"/>
          </a:p>
          <a:p>
            <a:r>
              <a:rPr lang="en-AU" b="1" dirty="0"/>
              <a:t>If You Accidentally Commit Secrets:</a:t>
            </a:r>
            <a:endParaRPr lang="en-AU" dirty="0"/>
          </a:p>
          <a:p>
            <a:pPr lvl="1"/>
            <a:r>
              <a:rPr lang="en-AU" dirty="0"/>
              <a:t>Immediately revoke/rotate the credentials</a:t>
            </a:r>
          </a:p>
          <a:p>
            <a:pPr lvl="1"/>
            <a:r>
              <a:rPr lang="en-AU" dirty="0"/>
              <a:t>Use git filter-branch or BFG Repo-Cleaner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632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617CA-A6E9-E737-7011-608AA47F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Repo &amp; Workflow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6C850-FD98-7709-5FE9-99A49689B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Our repo:</a:t>
            </a:r>
            <a:r>
              <a:rPr lang="en-AU" dirty="0"/>
              <a:t> </a:t>
            </a:r>
            <a:r>
              <a:rPr lang="en-AU" dirty="0" err="1"/>
              <a:t>github.com</a:t>
            </a:r>
            <a:r>
              <a:rPr lang="en-AU" dirty="0"/>
              <a:t>/</a:t>
            </a:r>
            <a:r>
              <a:rPr lang="en-AU" dirty="0" err="1"/>
              <a:t>aitechinstitute</a:t>
            </a:r>
            <a:r>
              <a:rPr lang="en-AU" dirty="0"/>
              <a:t>/int-ai-ds-25-08-template</a:t>
            </a:r>
          </a:p>
          <a:p>
            <a:r>
              <a:rPr lang="en-AU" b="1" dirty="0"/>
              <a:t>Branching model:</a:t>
            </a:r>
            <a:endParaRPr lang="en-AU" dirty="0"/>
          </a:p>
          <a:p>
            <a:pPr lvl="1"/>
            <a:r>
              <a:rPr lang="en-AU" dirty="0"/>
              <a:t>Work on dev</a:t>
            </a:r>
          </a:p>
          <a:p>
            <a:pPr lvl="1"/>
            <a:r>
              <a:rPr lang="en-AU" dirty="0"/>
              <a:t>Merge into main when ready</a:t>
            </a:r>
          </a:p>
          <a:p>
            <a:r>
              <a:rPr lang="en-AU" b="1" dirty="0"/>
              <a:t>Folder structure:</a:t>
            </a:r>
            <a:endParaRPr lang="en-AU" dirty="0"/>
          </a:p>
          <a:p>
            <a:pPr lvl="1"/>
            <a:r>
              <a:rPr lang="en-AU" dirty="0"/>
              <a:t>materials/ → week folders</a:t>
            </a:r>
          </a:p>
          <a:p>
            <a:pPr lvl="2"/>
            <a:r>
              <a:rPr lang="en-AU" dirty="0"/>
              <a:t>slides/, notebooks/, homework/, resources/</a:t>
            </a:r>
          </a:p>
          <a:p>
            <a:r>
              <a:rPr lang="en-AU" b="1" dirty="0"/>
              <a:t>Your turn:</a:t>
            </a:r>
            <a:r>
              <a:rPr lang="en-AU" dirty="0"/>
              <a:t> Clone → Branch → Commit → Push</a:t>
            </a:r>
          </a:p>
        </p:txBody>
      </p:sp>
    </p:spTree>
    <p:extLst>
      <p:ext uri="{BB962C8B-B14F-4D97-AF65-F5344CB8AC3E}">
        <p14:creationId xmlns:p14="http://schemas.microsoft.com/office/powerpoint/2010/main" val="2646891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8DA18-AA2D-409A-A233-7605A28B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Branching Workflow Visual</a:t>
            </a:r>
            <a:endParaRPr lang="en-US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52672AD-02C4-A7D5-1DF6-D0669260079B}"/>
              </a:ext>
            </a:extLst>
          </p:cNvPr>
          <p:cNvGrpSpPr/>
          <p:nvPr/>
        </p:nvGrpSpPr>
        <p:grpSpPr>
          <a:xfrm>
            <a:off x="838200" y="2181318"/>
            <a:ext cx="10416138" cy="3311895"/>
            <a:chOff x="468431" y="2248695"/>
            <a:chExt cx="10416138" cy="331189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E13DF03-E743-1F7C-B182-10D9AC1FB178}"/>
                </a:ext>
              </a:extLst>
            </p:cNvPr>
            <p:cNvSpPr/>
            <p:nvPr/>
          </p:nvSpPr>
          <p:spPr>
            <a:xfrm>
              <a:off x="468431" y="2248695"/>
              <a:ext cx="10403305" cy="331189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428497C4-3C07-B431-B57E-F229328DA738}"/>
                </a:ext>
              </a:extLst>
            </p:cNvPr>
            <p:cNvSpPr/>
            <p:nvPr/>
          </p:nvSpPr>
          <p:spPr>
            <a:xfrm>
              <a:off x="481263" y="3136464"/>
              <a:ext cx="10403305" cy="242412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F81E20B-7960-8CE6-1EED-37DD8A286B60}"/>
                </a:ext>
              </a:extLst>
            </p:cNvPr>
            <p:cNvCxnSpPr/>
            <p:nvPr/>
          </p:nvCxnSpPr>
          <p:spPr>
            <a:xfrm>
              <a:off x="3357613" y="2521819"/>
              <a:ext cx="7526956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2472593-7EE6-44D1-FE1F-84F23A1A2304}"/>
                </a:ext>
              </a:extLst>
            </p:cNvPr>
            <p:cNvCxnSpPr/>
            <p:nvPr/>
          </p:nvCxnSpPr>
          <p:spPr>
            <a:xfrm>
              <a:off x="3344780" y="3800374"/>
              <a:ext cx="7526956" cy="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9EB0C18-799E-4A24-2177-C3298BAD64C0}"/>
                </a:ext>
              </a:extLst>
            </p:cNvPr>
            <p:cNvCxnSpPr/>
            <p:nvPr/>
          </p:nvCxnSpPr>
          <p:spPr>
            <a:xfrm>
              <a:off x="3357613" y="5088555"/>
              <a:ext cx="7526956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90E3DC-5CB0-2982-6498-8370D360A58C}"/>
                </a:ext>
              </a:extLst>
            </p:cNvPr>
            <p:cNvSpPr/>
            <p:nvPr/>
          </p:nvSpPr>
          <p:spPr>
            <a:xfrm>
              <a:off x="1307432" y="2367815"/>
              <a:ext cx="2037348" cy="30800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Instructor’s </a:t>
              </a:r>
              <a:r>
                <a:rPr lang="en-US" sz="1200"/>
                <a:t>Local Dev</a:t>
              </a:r>
              <a:endParaRPr lang="en-US" sz="1200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F9D8BBB-014C-A0F5-D24A-F98465CC5E3D}"/>
                </a:ext>
              </a:extLst>
            </p:cNvPr>
            <p:cNvSpPr/>
            <p:nvPr/>
          </p:nvSpPr>
          <p:spPr>
            <a:xfrm>
              <a:off x="1307430" y="3646370"/>
              <a:ext cx="2037348" cy="308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GitHub dev Branch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DF1069-0A78-1BE8-8971-16E33061F311}"/>
                </a:ext>
              </a:extLst>
            </p:cNvPr>
            <p:cNvSpPr/>
            <p:nvPr/>
          </p:nvSpPr>
          <p:spPr>
            <a:xfrm>
              <a:off x="1307430" y="4924924"/>
              <a:ext cx="2037348" cy="308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GitHub main Branch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2A959FE-5357-1282-EB96-546D0F088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91281" y="244981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78057DA-AAEE-EE69-DE76-572D11CED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32232" y="2440194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008A4F6-19BF-6FCA-41F5-0B3DAA571491}"/>
                </a:ext>
              </a:extLst>
            </p:cNvPr>
            <p:cNvCxnSpPr>
              <a:cxnSpLocks/>
              <a:stCxn id="35" idx="5"/>
              <a:endCxn id="47" idx="0"/>
            </p:cNvCxnSpPr>
            <p:nvPr/>
          </p:nvCxnSpPr>
          <p:spPr>
            <a:xfrm>
              <a:off x="4855144" y="2563106"/>
              <a:ext cx="501315" cy="11859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5AABCF5-5CA7-D859-FB9B-53F877B33187}"/>
                </a:ext>
              </a:extLst>
            </p:cNvPr>
            <p:cNvSpPr/>
            <p:nvPr/>
          </p:nvSpPr>
          <p:spPr>
            <a:xfrm>
              <a:off x="5913449" y="5170571"/>
              <a:ext cx="1080000" cy="3080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Week-00-release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DD4C808-0050-C17D-2985-DC7C0F15498A}"/>
                </a:ext>
              </a:extLst>
            </p:cNvPr>
            <p:cNvSpPr/>
            <p:nvPr/>
          </p:nvSpPr>
          <p:spPr>
            <a:xfrm>
              <a:off x="4606232" y="2992464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2DD37B7-1D46-91B3-E155-B25E1A1FAFFF}"/>
                </a:ext>
              </a:extLst>
            </p:cNvPr>
            <p:cNvCxnSpPr>
              <a:cxnSpLocks/>
            </p:cNvCxnSpPr>
            <p:nvPr/>
          </p:nvCxnSpPr>
          <p:spPr>
            <a:xfrm>
              <a:off x="7415472" y="2570683"/>
              <a:ext cx="449631" cy="1178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6867F0-D12D-61F9-7E19-5AA7DEDE301B}"/>
                </a:ext>
              </a:extLst>
            </p:cNvPr>
            <p:cNvSpPr/>
            <p:nvPr/>
          </p:nvSpPr>
          <p:spPr>
            <a:xfrm>
              <a:off x="7183580" y="2991471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7132FC2-536B-02AE-7D58-893CA4E4E2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0330" y="2440194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E80C540-31A2-814D-226E-5A007E5FA2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1369" y="374901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DA4274A-0B46-2AAC-1444-132C8DD64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84459" y="374901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1DD95DD-C6D2-898F-BFF0-470B364AF9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4134" y="245632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2AFF0B4-9FE8-D6A5-AE86-41D88CA804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55085" y="244669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DD8CA1D-EC02-B7DC-398B-3B55FF6BFC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73183" y="244669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C55DA51-261A-53EC-1642-95373264AB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1582" y="244669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DC40D99-5E22-2480-901B-3BDFB2A781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81449" y="503571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B5B2DB6B-2AA0-4C6D-C934-0E637458A213}"/>
                </a:ext>
              </a:extLst>
            </p:cNvPr>
            <p:cNvCxnSpPr>
              <a:cxnSpLocks/>
            </p:cNvCxnSpPr>
            <p:nvPr/>
          </p:nvCxnSpPr>
          <p:spPr>
            <a:xfrm>
              <a:off x="5952134" y="3862337"/>
              <a:ext cx="501315" cy="11859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C01CC0-7166-F115-851E-0D030FB9E9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8954" y="374901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730688B-F560-9BB9-6BE0-A1D4A633ECC1}"/>
                </a:ext>
              </a:extLst>
            </p:cNvPr>
            <p:cNvSpPr/>
            <p:nvPr/>
          </p:nvSpPr>
          <p:spPr>
            <a:xfrm>
              <a:off x="5742954" y="4290461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357C6E-8FC0-40FC-D415-28F9ADEA980B}"/>
                </a:ext>
              </a:extLst>
            </p:cNvPr>
            <p:cNvSpPr/>
            <p:nvPr/>
          </p:nvSpPr>
          <p:spPr>
            <a:xfrm>
              <a:off x="8547761" y="5170571"/>
              <a:ext cx="1080000" cy="3080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Week-01-release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EED7A1D-9328-E959-3624-333DEAE13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15761" y="503571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65DC151-6B2E-0DA2-B830-B505875E735B}"/>
                </a:ext>
              </a:extLst>
            </p:cNvPr>
            <p:cNvCxnSpPr>
              <a:cxnSpLocks/>
            </p:cNvCxnSpPr>
            <p:nvPr/>
          </p:nvCxnSpPr>
          <p:spPr>
            <a:xfrm>
              <a:off x="8586446" y="3862337"/>
              <a:ext cx="501315" cy="11859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33A6C99-6166-39EF-6B0F-DC759FA0D27C}"/>
                </a:ext>
              </a:extLst>
            </p:cNvPr>
            <p:cNvSpPr/>
            <p:nvPr/>
          </p:nvSpPr>
          <p:spPr>
            <a:xfrm>
              <a:off x="8377266" y="4290461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B526369-7ACF-4460-AFDD-C8786616F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96180" y="373778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32C7DD2-111E-DB0E-DE00-F1E66385B9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89030" y="245632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B20A7B7-A2DF-1BF7-9935-1EB7AE4267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29981" y="244669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10159CF-CEC7-C032-1623-07DB959CD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48079" y="244669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8B89A84-24DE-AA6F-58D9-C675CF461444}"/>
                </a:ext>
              </a:extLst>
            </p:cNvPr>
            <p:cNvCxnSpPr>
              <a:cxnSpLocks/>
            </p:cNvCxnSpPr>
            <p:nvPr/>
          </p:nvCxnSpPr>
          <p:spPr>
            <a:xfrm>
              <a:off x="10019169" y="2570683"/>
              <a:ext cx="449631" cy="1178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95382D5-9B87-7C73-192C-258851CCE15B}"/>
                </a:ext>
              </a:extLst>
            </p:cNvPr>
            <p:cNvSpPr/>
            <p:nvPr/>
          </p:nvSpPr>
          <p:spPr>
            <a:xfrm>
              <a:off x="9787277" y="2991471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7FD76198-9D08-3F2A-32B5-927DF7F57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15066" y="3749018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FF9998E-7DBF-6EDD-8083-FFF437EC4C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05279" y="244669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4" name="Graphic 73" descr="Laptop with solid fill">
              <a:extLst>
                <a:ext uri="{FF2B5EF4-FFF2-40B4-BE49-F238E27FC236}">
                  <a16:creationId xmlns:a16="http://schemas.microsoft.com/office/drawing/2014/main" id="{0F96CCEC-913A-0071-91AE-C5EE131ADC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2974" y="2248695"/>
              <a:ext cx="540000" cy="540000"/>
            </a:xfrm>
            <a:prstGeom prst="rect">
              <a:avLst/>
            </a:prstGeom>
          </p:spPr>
        </p:pic>
        <p:pic>
          <p:nvPicPr>
            <p:cNvPr id="1026" name="Picture 2" descr="GitHub Logo, Git Hub Icon With Text On ...">
              <a:extLst>
                <a:ext uri="{FF2B5EF4-FFF2-40B4-BE49-F238E27FC236}">
                  <a16:creationId xmlns:a16="http://schemas.microsoft.com/office/drawing/2014/main" id="{97C9A432-E3D1-9E59-2B1D-2D1363255EA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>
              <a:fillRect/>
            </a:stretch>
          </p:blipFill>
          <p:spPr bwMode="auto">
            <a:xfrm>
              <a:off x="640564" y="3551018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GitHub Logo, Git Hub Icon With Text On ...">
              <a:extLst>
                <a:ext uri="{FF2B5EF4-FFF2-40B4-BE49-F238E27FC236}">
                  <a16:creationId xmlns:a16="http://schemas.microsoft.com/office/drawing/2014/main" id="{5ACD5DBC-EF4A-BDFD-2AC7-BD84DACFA5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>
              <a:fillRect/>
            </a:stretch>
          </p:blipFill>
          <p:spPr bwMode="auto">
            <a:xfrm>
              <a:off x="640564" y="4818555"/>
              <a:ext cx="54000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2712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5C829-038B-CB2A-88EA-28414AD23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974FE7C-E12E-75E5-8C6D-4540E86F14DB}"/>
              </a:ext>
            </a:extLst>
          </p:cNvPr>
          <p:cNvGrpSpPr/>
          <p:nvPr/>
        </p:nvGrpSpPr>
        <p:grpSpPr>
          <a:xfrm>
            <a:off x="780449" y="463355"/>
            <a:ext cx="10416138" cy="5997027"/>
            <a:chOff x="780449" y="463355"/>
            <a:chExt cx="10416138" cy="5997027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851FFBA5-12BE-1E9B-8DEA-6576F2DC7711}"/>
                </a:ext>
              </a:extLst>
            </p:cNvPr>
            <p:cNvSpPr/>
            <p:nvPr/>
          </p:nvSpPr>
          <p:spPr>
            <a:xfrm>
              <a:off x="780449" y="489274"/>
              <a:ext cx="10403305" cy="342837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6CF7274-4DAD-0E64-7BF4-B54B44D00903}"/>
                </a:ext>
              </a:extLst>
            </p:cNvPr>
            <p:cNvSpPr/>
            <p:nvPr/>
          </p:nvSpPr>
          <p:spPr>
            <a:xfrm>
              <a:off x="793281" y="1493525"/>
              <a:ext cx="10403305" cy="26972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1FFA6B2-2FBC-7143-CD7A-71486DCF6789}"/>
                </a:ext>
              </a:extLst>
            </p:cNvPr>
            <p:cNvCxnSpPr/>
            <p:nvPr/>
          </p:nvCxnSpPr>
          <p:spPr>
            <a:xfrm>
              <a:off x="3669631" y="878880"/>
              <a:ext cx="7526956" cy="0"/>
            </a:xfrm>
            <a:prstGeom prst="line">
              <a:avLst/>
            </a:prstGeom>
            <a:ln>
              <a:solidFill>
                <a:schemeClr val="accent4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013225E-AE1B-A4C3-1165-66B5A4542250}"/>
                </a:ext>
              </a:extLst>
            </p:cNvPr>
            <p:cNvCxnSpPr/>
            <p:nvPr/>
          </p:nvCxnSpPr>
          <p:spPr>
            <a:xfrm>
              <a:off x="3656798" y="2157435"/>
              <a:ext cx="7526956" cy="0"/>
            </a:xfrm>
            <a:prstGeom prst="line">
              <a:avLst/>
            </a:prstGeom>
            <a:ln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4C34E72-7CFB-4DAE-3396-A4F8DB3B3EBF}"/>
                </a:ext>
              </a:extLst>
            </p:cNvPr>
            <p:cNvCxnSpPr/>
            <p:nvPr/>
          </p:nvCxnSpPr>
          <p:spPr>
            <a:xfrm>
              <a:off x="3669631" y="3445616"/>
              <a:ext cx="7526956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5284F86-E4EA-3E63-C59C-B9EAA0B0C68F}"/>
                </a:ext>
              </a:extLst>
            </p:cNvPr>
            <p:cNvSpPr/>
            <p:nvPr/>
          </p:nvSpPr>
          <p:spPr>
            <a:xfrm>
              <a:off x="1619450" y="724876"/>
              <a:ext cx="2037348" cy="30800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Instructor’s </a:t>
              </a:r>
              <a:r>
                <a:rPr lang="en-US" sz="1200"/>
                <a:t>Local Dev</a:t>
              </a:r>
              <a:endParaRPr lang="en-US" sz="1200" dirty="0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7A2EE2F-498A-16A7-6331-073C3A6E5325}"/>
                </a:ext>
              </a:extLst>
            </p:cNvPr>
            <p:cNvSpPr/>
            <p:nvPr/>
          </p:nvSpPr>
          <p:spPr>
            <a:xfrm>
              <a:off x="1619448" y="2003431"/>
              <a:ext cx="2037348" cy="308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GitHub dev Branch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983883-AC19-CA48-0A70-B02706331395}"/>
                </a:ext>
              </a:extLst>
            </p:cNvPr>
            <p:cNvSpPr/>
            <p:nvPr/>
          </p:nvSpPr>
          <p:spPr>
            <a:xfrm>
              <a:off x="1619448" y="3281985"/>
              <a:ext cx="2037348" cy="30800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GitHub main Branch</a:t>
              </a: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D32C88C-2791-2B99-9EC0-6E6FCB84BE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3299" y="80688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25500E2-766F-053E-1F35-9356A671D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4250" y="79725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06152A8-D058-8B8A-10D1-FB23D4B8FA22}"/>
                </a:ext>
              </a:extLst>
            </p:cNvPr>
            <p:cNvCxnSpPr>
              <a:cxnSpLocks/>
              <a:stCxn id="89" idx="5"/>
              <a:endCxn id="97" idx="0"/>
            </p:cNvCxnSpPr>
            <p:nvPr/>
          </p:nvCxnSpPr>
          <p:spPr>
            <a:xfrm>
              <a:off x="5167162" y="920167"/>
              <a:ext cx="501315" cy="11859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5FFEF0F-7615-2E1A-0492-0A8160F4CCFB}"/>
                </a:ext>
              </a:extLst>
            </p:cNvPr>
            <p:cNvSpPr/>
            <p:nvPr/>
          </p:nvSpPr>
          <p:spPr>
            <a:xfrm>
              <a:off x="4918250" y="1349525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867B8B23-FD59-89B9-ABF9-1EF1D106CFCA}"/>
                </a:ext>
              </a:extLst>
            </p:cNvPr>
            <p:cNvCxnSpPr>
              <a:cxnSpLocks/>
            </p:cNvCxnSpPr>
            <p:nvPr/>
          </p:nvCxnSpPr>
          <p:spPr>
            <a:xfrm>
              <a:off x="7727490" y="927744"/>
              <a:ext cx="449631" cy="1178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24E5ED3-69C3-86F2-3AF8-F2DEA15FF601}"/>
                </a:ext>
              </a:extLst>
            </p:cNvPr>
            <p:cNvSpPr/>
            <p:nvPr/>
          </p:nvSpPr>
          <p:spPr>
            <a:xfrm>
              <a:off x="7495598" y="1348532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DB10F37-2262-878E-C2AA-0D508D0AB4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62348" y="797255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40FF83E-9E08-904E-43DB-69CCE068A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23387" y="210607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993F456-9847-F3F8-2005-13D6E932BE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96477" y="210607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DB19AC0-ECB9-7EB7-C1EE-7C117F7ADF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6152" y="813381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89391ABF-9D71-693B-F12E-4C5E2A4452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67103" y="8037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9FB9284-7ADD-CD21-14C0-2D579D8A8C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85201" y="8037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0FCB2E9-EF7B-F66F-E745-81F6393B0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13600" y="8037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DC6CCB4-1CEB-D9B5-05F0-D5F5406345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3467" y="339278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B02F322-2B62-9502-0C15-EB92222C0380}"/>
                </a:ext>
              </a:extLst>
            </p:cNvPr>
            <p:cNvCxnSpPr>
              <a:cxnSpLocks/>
            </p:cNvCxnSpPr>
            <p:nvPr/>
          </p:nvCxnSpPr>
          <p:spPr>
            <a:xfrm>
              <a:off x="6264152" y="2219398"/>
              <a:ext cx="501315" cy="11859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DA50D739-297E-2789-B84D-57C16C8F56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0972" y="210607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F584C0B-F5F4-450D-AA3C-E501087D381F}"/>
                </a:ext>
              </a:extLst>
            </p:cNvPr>
            <p:cNvSpPr/>
            <p:nvPr/>
          </p:nvSpPr>
          <p:spPr>
            <a:xfrm>
              <a:off x="6054972" y="2647522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A8E495C-4EF3-F536-8218-C48D77DFAFC6}"/>
                </a:ext>
              </a:extLst>
            </p:cNvPr>
            <p:cNvSpPr/>
            <p:nvPr/>
          </p:nvSpPr>
          <p:spPr>
            <a:xfrm>
              <a:off x="8859779" y="3527632"/>
              <a:ext cx="1080000" cy="3080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Week-01-release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6205BC5-09C6-8B44-E823-9C690022C1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327779" y="339278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E83E593-6E09-B6B9-DA1E-D20640C7BB15}"/>
                </a:ext>
              </a:extLst>
            </p:cNvPr>
            <p:cNvCxnSpPr>
              <a:cxnSpLocks/>
            </p:cNvCxnSpPr>
            <p:nvPr/>
          </p:nvCxnSpPr>
          <p:spPr>
            <a:xfrm>
              <a:off x="8898464" y="2219398"/>
              <a:ext cx="501315" cy="11859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53970A55-650E-05A2-8483-808E71065074}"/>
                </a:ext>
              </a:extLst>
            </p:cNvPr>
            <p:cNvSpPr/>
            <p:nvPr/>
          </p:nvSpPr>
          <p:spPr>
            <a:xfrm>
              <a:off x="8689284" y="2647522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EA82934-A70C-1136-4919-4B247ADC8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08198" y="209484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1815920-2E71-3C44-8EEC-010C70D92D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901048" y="813381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7CDF660-C8E7-6BD2-165C-E586A4B142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41999" y="8037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DAAE6A9-CD3A-C9C7-FFC5-3648C6283E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60097" y="8037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33CE3630-0CD2-B44B-E895-4F5103BECE0B}"/>
                </a:ext>
              </a:extLst>
            </p:cNvPr>
            <p:cNvCxnSpPr>
              <a:cxnSpLocks/>
            </p:cNvCxnSpPr>
            <p:nvPr/>
          </p:nvCxnSpPr>
          <p:spPr>
            <a:xfrm>
              <a:off x="10331187" y="927744"/>
              <a:ext cx="449631" cy="1178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B5F7A8B6-05DF-4B08-F07B-77A8FE22B34E}"/>
                </a:ext>
              </a:extLst>
            </p:cNvPr>
            <p:cNvSpPr/>
            <p:nvPr/>
          </p:nvSpPr>
          <p:spPr>
            <a:xfrm>
              <a:off x="10099295" y="1348532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Push</a:t>
              </a: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41279266-25D5-A505-5072-EC17ECBE8C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27084" y="210607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82B9E69-1B0D-B6BF-D638-62F323C0A0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217297" y="803756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8" name="Graphic 117" descr="Laptop with solid fill">
              <a:extLst>
                <a:ext uri="{FF2B5EF4-FFF2-40B4-BE49-F238E27FC236}">
                  <a16:creationId xmlns:a16="http://schemas.microsoft.com/office/drawing/2014/main" id="{C0CA2495-134B-E47C-88A2-EDA0002DF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4992" y="605756"/>
              <a:ext cx="540000" cy="540000"/>
            </a:xfrm>
            <a:prstGeom prst="rect">
              <a:avLst/>
            </a:prstGeom>
          </p:spPr>
        </p:pic>
        <p:pic>
          <p:nvPicPr>
            <p:cNvPr id="119" name="Picture 2" descr="GitHub Logo, Git Hub Icon With Text On ...">
              <a:extLst>
                <a:ext uri="{FF2B5EF4-FFF2-40B4-BE49-F238E27FC236}">
                  <a16:creationId xmlns:a16="http://schemas.microsoft.com/office/drawing/2014/main" id="{C1ACFC8B-864E-0F49-CE17-5433C9893C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>
              <a:fillRect/>
            </a:stretch>
          </p:blipFill>
          <p:spPr bwMode="auto">
            <a:xfrm>
              <a:off x="952582" y="1908079"/>
              <a:ext cx="540000" cy="5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0" name="Picture 2" descr="GitHub Logo, Git Hub Icon With Text On ...">
              <a:extLst>
                <a:ext uri="{FF2B5EF4-FFF2-40B4-BE49-F238E27FC236}">
                  <a16:creationId xmlns:a16="http://schemas.microsoft.com/office/drawing/2014/main" id="{94BD6695-A5F5-B5ED-0434-9BB497B878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/>
            <a:stretch>
              <a:fillRect/>
            </a:stretch>
          </p:blipFill>
          <p:spPr bwMode="auto">
            <a:xfrm>
              <a:off x="952582" y="3175616"/>
              <a:ext cx="540000" cy="54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3953CAB-81EC-D25E-3D12-2C1A523198B4}"/>
                </a:ext>
              </a:extLst>
            </p:cNvPr>
            <p:cNvSpPr/>
            <p:nvPr/>
          </p:nvSpPr>
          <p:spPr>
            <a:xfrm>
              <a:off x="6225467" y="3527632"/>
              <a:ext cx="1080000" cy="3080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Week-00-release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A7B8761-7288-8706-8445-A06D76A697EA}"/>
                </a:ext>
              </a:extLst>
            </p:cNvPr>
            <p:cNvSpPr/>
            <p:nvPr/>
          </p:nvSpPr>
          <p:spPr>
            <a:xfrm>
              <a:off x="793281" y="4166482"/>
              <a:ext cx="10403305" cy="22939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1E5353D-D74F-A8BE-5A3C-85298CBE198C}"/>
                </a:ext>
              </a:extLst>
            </p:cNvPr>
            <p:cNvCxnSpPr/>
            <p:nvPr/>
          </p:nvCxnSpPr>
          <p:spPr>
            <a:xfrm>
              <a:off x="3667221" y="4864166"/>
              <a:ext cx="7526956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DB0646F-84F3-7F4E-1785-279E3AF7037D}"/>
                </a:ext>
              </a:extLst>
            </p:cNvPr>
            <p:cNvSpPr/>
            <p:nvPr/>
          </p:nvSpPr>
          <p:spPr>
            <a:xfrm>
              <a:off x="1617040" y="4710162"/>
              <a:ext cx="2037348" cy="308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Student’s Local main</a:t>
              </a:r>
              <a:endParaRPr lang="en-US" sz="1200" dirty="0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03477889-7FA0-1253-55AD-CF2414E840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9784" y="480542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C787F4A-7F91-DC0C-44F6-58A7AC3ACB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32533" y="4789042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0" name="Graphic 159" descr="Laptop with solid fill">
              <a:extLst>
                <a:ext uri="{FF2B5EF4-FFF2-40B4-BE49-F238E27FC236}">
                  <a16:creationId xmlns:a16="http://schemas.microsoft.com/office/drawing/2014/main" id="{11A537A1-14AE-6049-189E-26A60950D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2582" y="4591042"/>
              <a:ext cx="540000" cy="540000"/>
            </a:xfrm>
            <a:prstGeom prst="rect">
              <a:avLst/>
            </a:prstGeom>
          </p:spPr>
        </p:pic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3835BDCD-B662-B228-9E0E-F8E20AE7AE81}"/>
                </a:ext>
              </a:extLst>
            </p:cNvPr>
            <p:cNvCxnSpPr>
              <a:cxnSpLocks/>
              <a:endCxn id="140" idx="7"/>
            </p:cNvCxnSpPr>
            <p:nvPr/>
          </p:nvCxnSpPr>
          <p:spPr>
            <a:xfrm flipH="1">
              <a:off x="6462696" y="3840187"/>
              <a:ext cx="306131" cy="9863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CCBFB8E-9EFA-9FC6-31F0-FFF576D92433}"/>
                </a:ext>
              </a:extLst>
            </p:cNvPr>
            <p:cNvCxnSpPr/>
            <p:nvPr/>
          </p:nvCxnSpPr>
          <p:spPr>
            <a:xfrm>
              <a:off x="3667221" y="6101850"/>
              <a:ext cx="7526956" cy="0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59C4F962-1CFD-4735-A57A-9BAC34FD3232}"/>
                </a:ext>
              </a:extLst>
            </p:cNvPr>
            <p:cNvSpPr/>
            <p:nvPr/>
          </p:nvSpPr>
          <p:spPr>
            <a:xfrm>
              <a:off x="1617040" y="5947846"/>
              <a:ext cx="2037348" cy="3080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Student’s Local dev</a:t>
              </a:r>
            </a:p>
          </p:txBody>
        </p:sp>
        <p:pic>
          <p:nvPicPr>
            <p:cNvPr id="168" name="Graphic 167" descr="Laptop with solid fill">
              <a:extLst>
                <a:ext uri="{FF2B5EF4-FFF2-40B4-BE49-F238E27FC236}">
                  <a16:creationId xmlns:a16="http://schemas.microsoft.com/office/drawing/2014/main" id="{BA460B43-B488-3107-DCC6-200ADBE0F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52582" y="5828726"/>
              <a:ext cx="540000" cy="540000"/>
            </a:xfrm>
            <a:prstGeom prst="rect">
              <a:avLst/>
            </a:prstGeom>
          </p:spPr>
        </p:pic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DCADC265-9A2B-EF43-54DB-3986960A88D3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 flipH="1">
              <a:off x="9106942" y="3835640"/>
              <a:ext cx="292837" cy="983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B4DD9B4F-1686-8D93-F77D-A03990A84DC8}"/>
                </a:ext>
              </a:extLst>
            </p:cNvPr>
            <p:cNvSpPr/>
            <p:nvPr/>
          </p:nvSpPr>
          <p:spPr>
            <a:xfrm>
              <a:off x="6124535" y="4135862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Pull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CE455065-B1BB-9CC2-5D71-1C45B3647741}"/>
                </a:ext>
              </a:extLst>
            </p:cNvPr>
            <p:cNvSpPr/>
            <p:nvPr/>
          </p:nvSpPr>
          <p:spPr>
            <a:xfrm>
              <a:off x="8748692" y="4162344"/>
              <a:ext cx="540000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Pull</a:t>
              </a: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8E224B7F-0056-C563-0A49-4637A48D95FA}"/>
                </a:ext>
              </a:extLst>
            </p:cNvPr>
            <p:cNvCxnSpPr>
              <a:cxnSpLocks/>
            </p:cNvCxnSpPr>
            <p:nvPr/>
          </p:nvCxnSpPr>
          <p:spPr>
            <a:xfrm>
              <a:off x="6472001" y="4959914"/>
              <a:ext cx="442932" cy="10892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8FB6835-F360-FAAC-5578-0C7D1023018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55766" y="6040179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2816724-EAF4-8C53-C90E-F0C9ECDF4120}"/>
                </a:ext>
              </a:extLst>
            </p:cNvPr>
            <p:cNvCxnSpPr>
              <a:cxnSpLocks/>
            </p:cNvCxnSpPr>
            <p:nvPr/>
          </p:nvCxnSpPr>
          <p:spPr>
            <a:xfrm>
              <a:off x="9106942" y="4948255"/>
              <a:ext cx="442932" cy="10892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96297B56-2C56-0A82-A1F3-A2E7E86282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90707" y="6028520"/>
              <a:ext cx="144000" cy="144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84EA600-A149-40AC-0492-22F16EF7240C}"/>
                </a:ext>
              </a:extLst>
            </p:cNvPr>
            <p:cNvSpPr/>
            <p:nvPr/>
          </p:nvSpPr>
          <p:spPr>
            <a:xfrm>
              <a:off x="3564347" y="471781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2A01BEF-E866-3D2B-F735-655C8E588915}"/>
                </a:ext>
              </a:extLst>
            </p:cNvPr>
            <p:cNvSpPr/>
            <p:nvPr/>
          </p:nvSpPr>
          <p:spPr>
            <a:xfrm>
              <a:off x="4159165" y="469760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E5FC90D-B247-8557-A69B-1708267B694F}"/>
                </a:ext>
              </a:extLst>
            </p:cNvPr>
            <p:cNvSpPr/>
            <p:nvPr/>
          </p:nvSpPr>
          <p:spPr>
            <a:xfrm>
              <a:off x="4752034" y="477366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8182FB1-6791-64F8-7684-C830225252F8}"/>
                </a:ext>
              </a:extLst>
            </p:cNvPr>
            <p:cNvSpPr/>
            <p:nvPr/>
          </p:nvSpPr>
          <p:spPr>
            <a:xfrm>
              <a:off x="5417819" y="464913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0036FEF2-EF9F-7CBA-5423-E15D53CAC1C0}"/>
                </a:ext>
              </a:extLst>
            </p:cNvPr>
            <p:cNvSpPr/>
            <p:nvPr/>
          </p:nvSpPr>
          <p:spPr>
            <a:xfrm>
              <a:off x="6170649" y="470223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BECD20AF-8122-3A9D-688D-572B78895277}"/>
                </a:ext>
              </a:extLst>
            </p:cNvPr>
            <p:cNvSpPr/>
            <p:nvPr/>
          </p:nvSpPr>
          <p:spPr>
            <a:xfrm>
              <a:off x="6765467" y="468202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C5E0374E-EF62-8A28-DC41-1344D6EA3F61}"/>
                </a:ext>
              </a:extLst>
            </p:cNvPr>
            <p:cNvSpPr/>
            <p:nvPr/>
          </p:nvSpPr>
          <p:spPr>
            <a:xfrm>
              <a:off x="7358336" y="475808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0E2677EF-117C-6748-13B7-BD6992063564}"/>
                </a:ext>
              </a:extLst>
            </p:cNvPr>
            <p:cNvSpPr/>
            <p:nvPr/>
          </p:nvSpPr>
          <p:spPr>
            <a:xfrm>
              <a:off x="8024121" y="463355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8D63E378-2540-4A5A-421F-FEB133E27C46}"/>
                </a:ext>
              </a:extLst>
            </p:cNvPr>
            <p:cNvSpPr/>
            <p:nvPr/>
          </p:nvSpPr>
          <p:spPr>
            <a:xfrm>
              <a:off x="8649971" y="470223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51218148-E866-D609-626A-C77CF3889837}"/>
                </a:ext>
              </a:extLst>
            </p:cNvPr>
            <p:cNvSpPr/>
            <p:nvPr/>
          </p:nvSpPr>
          <p:spPr>
            <a:xfrm>
              <a:off x="9244789" y="468202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923295D-5E73-8B82-B6EA-E351B3C7B3FD}"/>
                </a:ext>
              </a:extLst>
            </p:cNvPr>
            <p:cNvSpPr/>
            <p:nvPr/>
          </p:nvSpPr>
          <p:spPr>
            <a:xfrm>
              <a:off x="9837658" y="475808"/>
              <a:ext cx="632267" cy="3080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ysClr val="windowText" lastClr="000000"/>
                  </a:solidFill>
                </a:rPr>
                <a:t>Commit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233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89293-6271-55E6-05E5-1F5ABB5DF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DA9E7-E686-86E4-E74F-261D1291B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Team Workflow Simulation</a:t>
            </a:r>
            <a:br>
              <a:rPr lang="en-AU" dirty="0"/>
            </a:br>
            <a:r>
              <a:rPr lang="en-AU" sz="2000" i="1" dirty="0"/>
              <a:t>Lab Exercise 3 (45 minutes)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2CEB3-61AE-F8FF-C60F-A0F9A4404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Scenario: Work in pairs to simulate team development</a:t>
            </a:r>
          </a:p>
          <a:p>
            <a:r>
              <a:rPr lang="en-AU" dirty="0"/>
              <a:t>Person A:</a:t>
            </a:r>
          </a:p>
          <a:p>
            <a:pPr lvl="1"/>
            <a:r>
              <a:rPr lang="en-AU" dirty="0"/>
              <a:t>Create branch feature/</a:t>
            </a:r>
            <a:r>
              <a:rPr lang="en-AU" dirty="0" err="1"/>
              <a:t>eda</a:t>
            </a:r>
            <a:endParaRPr lang="en-AU" dirty="0"/>
          </a:p>
          <a:p>
            <a:pPr lvl="1"/>
            <a:r>
              <a:rPr lang="en-AU" dirty="0"/>
              <a:t>Add exploratory data analysis</a:t>
            </a:r>
          </a:p>
          <a:p>
            <a:pPr lvl="1"/>
            <a:r>
              <a:rPr lang="en-AU" dirty="0"/>
              <a:t>Create pull request</a:t>
            </a:r>
          </a:p>
          <a:p>
            <a:r>
              <a:rPr lang="en-AU" dirty="0"/>
              <a:t>Person B:</a:t>
            </a:r>
          </a:p>
          <a:p>
            <a:pPr lvl="1"/>
            <a:r>
              <a:rPr lang="en-AU" dirty="0"/>
              <a:t>Create branch feature/visualization</a:t>
            </a:r>
          </a:p>
          <a:p>
            <a:pPr lvl="1"/>
            <a:r>
              <a:rPr lang="en-AU" dirty="0"/>
              <a:t>Add data visualizations</a:t>
            </a:r>
          </a:p>
          <a:p>
            <a:pPr lvl="1"/>
            <a:r>
              <a:rPr lang="en-AU" dirty="0"/>
              <a:t>Create pull request</a:t>
            </a:r>
          </a:p>
          <a:p>
            <a:r>
              <a:rPr lang="en-AU" dirty="0"/>
              <a:t>Both:</a:t>
            </a:r>
          </a:p>
          <a:p>
            <a:pPr lvl="1"/>
            <a:r>
              <a:rPr lang="en-AU" dirty="0"/>
              <a:t>Review each other's PR</a:t>
            </a:r>
          </a:p>
          <a:p>
            <a:pPr lvl="1"/>
            <a:r>
              <a:rPr lang="en-AU" dirty="0"/>
              <a:t>Request changes</a:t>
            </a:r>
          </a:p>
          <a:p>
            <a:pPr lvl="1"/>
            <a:r>
              <a:rPr lang="en-AU" dirty="0"/>
              <a:t>Resolve any conflicts</a:t>
            </a:r>
          </a:p>
          <a:p>
            <a:pPr lvl="1"/>
            <a:r>
              <a:rPr lang="en-AU" dirty="0"/>
              <a:t>Merge to main</a:t>
            </a:r>
          </a:p>
        </p:txBody>
      </p:sp>
    </p:spTree>
    <p:extLst>
      <p:ext uri="{BB962C8B-B14F-4D97-AF65-F5344CB8AC3E}">
        <p14:creationId xmlns:p14="http://schemas.microsoft.com/office/powerpoint/2010/main" val="3204810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1FCE8-08FA-A738-6753-183587ED9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06C5-250C-A324-2758-60B147B1C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Git for AI Projects</a:t>
            </a:r>
            <a:br>
              <a:rPr lang="en-AU" dirty="0"/>
            </a:br>
            <a:r>
              <a:rPr lang="en-AU" sz="2000" i="1" dirty="0"/>
              <a:t>Workflow Recommendations</a:t>
            </a:r>
            <a:endParaRPr lang="en-US" sz="2000" i="1" dirty="0"/>
          </a:p>
        </p:txBody>
      </p:sp>
      <p:pic>
        <p:nvPicPr>
          <p:cNvPr id="5" name="Content Placeholder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768194EA-4B86-8936-2006-AD4593A4A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6758"/>
            <a:ext cx="3873500" cy="34798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EBE0D2-A520-9DA6-31FE-E6B1AB17021E}"/>
              </a:ext>
            </a:extLst>
          </p:cNvPr>
          <p:cNvSpPr txBox="1">
            <a:spLocks/>
          </p:cNvSpPr>
          <p:nvPr/>
        </p:nvSpPr>
        <p:spPr>
          <a:xfrm>
            <a:off x="5919536" y="1825625"/>
            <a:ext cx="54342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Commit Frequency:</a:t>
            </a:r>
          </a:p>
          <a:p>
            <a:pPr lvl="1"/>
            <a:r>
              <a:rPr lang="en-AU" dirty="0"/>
              <a:t>After completing each analysis step</a:t>
            </a:r>
          </a:p>
          <a:p>
            <a:pPr lvl="1"/>
            <a:r>
              <a:rPr lang="en-AU" dirty="0"/>
              <a:t>Before trying experimental changes</a:t>
            </a:r>
          </a:p>
          <a:p>
            <a:pPr lvl="1"/>
            <a:r>
              <a:rPr lang="en-AU" dirty="0"/>
              <a:t>At end of each work session</a:t>
            </a:r>
          </a:p>
          <a:p>
            <a:pPr lvl="1"/>
            <a:r>
              <a:rPr lang="en-AU" dirty="0"/>
              <a:t>When sharing with team</a:t>
            </a:r>
          </a:p>
        </p:txBody>
      </p:sp>
    </p:spTree>
    <p:extLst>
      <p:ext uri="{BB962C8B-B14F-4D97-AF65-F5344CB8AC3E}">
        <p14:creationId xmlns:p14="http://schemas.microsoft.com/office/powerpoint/2010/main" val="20418489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EE7EA-D706-4FB9-6FFA-8A9C1B7B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275E-08A4-6D7E-0BD3-A68E22BE0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Documentation in Git</a:t>
            </a:r>
            <a:br>
              <a:rPr lang="en-AU" dirty="0"/>
            </a:br>
            <a:r>
              <a:rPr lang="en-AU" sz="2000" i="1" dirty="0"/>
              <a:t>Code Without Docs is Incomplete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0D150-EC26-2EC4-2154-8FFA9144C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 err="1"/>
              <a:t>README.md</a:t>
            </a:r>
            <a:r>
              <a:rPr lang="en-AU" dirty="0"/>
              <a:t> Essentials:</a:t>
            </a:r>
          </a:p>
          <a:p>
            <a:pPr marL="457200" lvl="1" indent="0">
              <a:buNone/>
            </a:pPr>
            <a:r>
              <a:rPr lang="en-US" dirty="0"/>
              <a:t># Project Name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## Overview</a:t>
            </a:r>
          </a:p>
          <a:p>
            <a:pPr marL="457200" lvl="1" indent="0">
              <a:buNone/>
            </a:pPr>
            <a:r>
              <a:rPr lang="en-US" dirty="0"/>
              <a:t>What does this project do?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## Installation</a:t>
            </a:r>
          </a:p>
          <a:p>
            <a:pPr marL="457200" lvl="1" indent="0">
              <a:buNone/>
            </a:pPr>
            <a:r>
              <a:rPr lang="en-US" dirty="0"/>
              <a:t>\```bash</a:t>
            </a:r>
          </a:p>
          <a:p>
            <a:pPr marL="457200" lvl="1" indent="0">
              <a:buNone/>
            </a:pPr>
            <a:r>
              <a:rPr lang="en-US" dirty="0"/>
              <a:t>pip install -r </a:t>
            </a:r>
            <a:r>
              <a:rPr lang="en-US" dirty="0" err="1"/>
              <a:t>requirements.txt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\```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## Usage</a:t>
            </a:r>
          </a:p>
          <a:p>
            <a:pPr marL="457200" lvl="1" indent="0">
              <a:buNone/>
            </a:pPr>
            <a:r>
              <a:rPr lang="en-US" dirty="0"/>
              <a:t>\```python</a:t>
            </a:r>
          </a:p>
          <a:p>
            <a:pPr marL="457200" lvl="1" indent="0">
              <a:buNone/>
            </a:pPr>
            <a:r>
              <a:rPr lang="en-US" dirty="0"/>
              <a:t>from </a:t>
            </a:r>
            <a:r>
              <a:rPr lang="en-US" dirty="0" err="1"/>
              <a:t>my_module</a:t>
            </a:r>
            <a:r>
              <a:rPr lang="en-US" dirty="0"/>
              <a:t> import </a:t>
            </a:r>
            <a:r>
              <a:rPr lang="en-US" dirty="0" err="1"/>
              <a:t>analyze_data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results = </a:t>
            </a:r>
            <a:r>
              <a:rPr lang="en-US" dirty="0" err="1"/>
              <a:t>analyze_data</a:t>
            </a:r>
            <a:r>
              <a:rPr lang="en-US" dirty="0"/>
              <a:t>('</a:t>
            </a:r>
            <a:r>
              <a:rPr lang="en-US" dirty="0" err="1"/>
              <a:t>input.csv</a:t>
            </a:r>
            <a:r>
              <a:rPr lang="en-US" dirty="0"/>
              <a:t>')</a:t>
            </a:r>
          </a:p>
          <a:p>
            <a:pPr marL="457200" lvl="1" indent="0">
              <a:buNone/>
            </a:pPr>
            <a:r>
              <a:rPr lang="en-US" dirty="0"/>
              <a:t>\```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## Contributing</a:t>
            </a:r>
          </a:p>
          <a:p>
            <a:pPr marL="457200" lvl="1" indent="0">
              <a:buNone/>
            </a:pPr>
            <a:r>
              <a:rPr lang="en-US" dirty="0"/>
              <a:t>How can others help?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## License</a:t>
            </a:r>
          </a:p>
          <a:p>
            <a:pPr marL="457200" lvl="1" indent="0">
              <a:buNone/>
            </a:pPr>
            <a:r>
              <a:rPr lang="en-US" dirty="0"/>
              <a:t>MIT, Apache, etc.</a:t>
            </a:r>
          </a:p>
        </p:txBody>
      </p:sp>
    </p:spTree>
    <p:extLst>
      <p:ext uri="{BB962C8B-B14F-4D97-AF65-F5344CB8AC3E}">
        <p14:creationId xmlns:p14="http://schemas.microsoft.com/office/powerpoint/2010/main" val="3238229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27FE9-F758-8FC5-24B8-814D5742A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0997-5DA0-6872-B0E9-0A1FA907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Documentation in Git</a:t>
            </a:r>
            <a:br>
              <a:rPr lang="en-AU" dirty="0"/>
            </a:br>
            <a:r>
              <a:rPr lang="en-AU" sz="2000" i="1" dirty="0"/>
              <a:t>Code Without Docs is Incomplete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89EE5-881B-A9CD-B4BB-727326E83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Docstrings in Python:</a:t>
            </a:r>
          </a:p>
          <a:p>
            <a:pPr marL="457200" lvl="1" indent="0">
              <a:buNone/>
            </a:pPr>
            <a:r>
              <a:rPr lang="en-AU" dirty="0"/>
              <a:t>def </a:t>
            </a:r>
            <a:r>
              <a:rPr lang="en-AU" dirty="0" err="1"/>
              <a:t>clean_data</a:t>
            </a:r>
            <a:r>
              <a:rPr lang="en-AU" dirty="0"/>
              <a:t>(</a:t>
            </a:r>
            <a:r>
              <a:rPr lang="en-AU" dirty="0" err="1"/>
              <a:t>df</a:t>
            </a:r>
            <a:r>
              <a:rPr lang="en-AU" dirty="0"/>
              <a:t>: </a:t>
            </a:r>
            <a:r>
              <a:rPr lang="en-AU" dirty="0" err="1"/>
              <a:t>pd.DataFrame</a:t>
            </a:r>
            <a:r>
              <a:rPr lang="en-AU" dirty="0"/>
              <a:t>) -&gt; </a:t>
            </a:r>
            <a:r>
              <a:rPr lang="en-AU" dirty="0" err="1"/>
              <a:t>pd.DataFrame</a:t>
            </a:r>
            <a:r>
              <a:rPr lang="en-AU" dirty="0"/>
              <a:t>:</a:t>
            </a:r>
          </a:p>
          <a:p>
            <a:pPr marL="457200" lvl="1" indent="0">
              <a:buNone/>
            </a:pPr>
            <a:r>
              <a:rPr lang="en-AU" dirty="0"/>
              <a:t>    """</a:t>
            </a:r>
          </a:p>
          <a:p>
            <a:pPr marL="457200" lvl="1" indent="0">
              <a:buNone/>
            </a:pPr>
            <a:r>
              <a:rPr lang="en-AU" dirty="0"/>
              <a:t>    Clean and preprocess </a:t>
            </a:r>
            <a:r>
              <a:rPr lang="en-AU" dirty="0" err="1"/>
              <a:t>dataframe</a:t>
            </a:r>
            <a:r>
              <a:rPr lang="en-AU" dirty="0"/>
              <a:t>.</a:t>
            </a:r>
          </a:p>
          <a:p>
            <a:pPr marL="457200" lvl="1" indent="0">
              <a:buNone/>
            </a:pPr>
            <a:r>
              <a:rPr lang="en-AU" dirty="0"/>
              <a:t>    </a:t>
            </a:r>
          </a:p>
          <a:p>
            <a:pPr marL="457200" lvl="1" indent="0">
              <a:buNone/>
            </a:pPr>
            <a:r>
              <a:rPr lang="en-AU" dirty="0"/>
              <a:t>    </a:t>
            </a:r>
            <a:r>
              <a:rPr lang="en-AU" dirty="0" err="1"/>
              <a:t>Args</a:t>
            </a:r>
            <a:r>
              <a:rPr lang="en-AU" dirty="0"/>
              <a:t>:</a:t>
            </a:r>
          </a:p>
          <a:p>
            <a:pPr marL="457200" lvl="1" indent="0">
              <a:buNone/>
            </a:pPr>
            <a:r>
              <a:rPr lang="en-AU" dirty="0"/>
              <a:t>        </a:t>
            </a:r>
            <a:r>
              <a:rPr lang="en-AU" dirty="0" err="1"/>
              <a:t>df</a:t>
            </a:r>
            <a:r>
              <a:rPr lang="en-AU" dirty="0"/>
              <a:t>: Input </a:t>
            </a:r>
            <a:r>
              <a:rPr lang="en-AU" dirty="0" err="1"/>
              <a:t>dataframe</a:t>
            </a:r>
            <a:r>
              <a:rPr lang="en-AU" dirty="0"/>
              <a:t> with raw data</a:t>
            </a:r>
          </a:p>
          <a:p>
            <a:pPr marL="457200" lvl="1" indent="0">
              <a:buNone/>
            </a:pPr>
            <a:r>
              <a:rPr lang="en-AU" dirty="0"/>
              <a:t>    </a:t>
            </a:r>
          </a:p>
          <a:p>
            <a:pPr marL="457200" lvl="1" indent="0">
              <a:buNone/>
            </a:pPr>
            <a:r>
              <a:rPr lang="en-AU" dirty="0"/>
              <a:t>    Returns:</a:t>
            </a:r>
          </a:p>
          <a:p>
            <a:pPr marL="457200" lvl="1" indent="0">
              <a:buNone/>
            </a:pPr>
            <a:r>
              <a:rPr lang="en-AU" dirty="0"/>
              <a:t>        Cleaned </a:t>
            </a:r>
            <a:r>
              <a:rPr lang="en-AU" dirty="0" err="1"/>
              <a:t>dataframe</a:t>
            </a:r>
            <a:r>
              <a:rPr lang="en-AU" dirty="0"/>
              <a:t> ready for analysis</a:t>
            </a:r>
          </a:p>
          <a:p>
            <a:pPr marL="457200" lvl="1" indent="0">
              <a:buNone/>
            </a:pPr>
            <a:r>
              <a:rPr lang="en-AU" dirty="0"/>
              <a:t>    """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029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229B5-5AE9-6E15-0BCF-25D9CE180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D95D-3671-0230-79FF-028F58C6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Week 0 Summary</a:t>
            </a:r>
            <a:br>
              <a:rPr lang="en-AU" dirty="0"/>
            </a:br>
            <a:r>
              <a:rPr lang="en-AU" sz="2000" i="1" dirty="0"/>
              <a:t>You've Built Your Foundation!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8BB2-626D-43D9-FC8F-7DCA74B4E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b="1" dirty="0"/>
              <a:t>Accomplished Today: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✅ Professional development environment </a:t>
            </a:r>
          </a:p>
          <a:p>
            <a:pPr lvl="1"/>
            <a:r>
              <a:rPr lang="en-AU" dirty="0"/>
              <a:t>✅ Git/GitHub mastery </a:t>
            </a:r>
          </a:p>
          <a:p>
            <a:pPr lvl="1"/>
            <a:r>
              <a:rPr lang="en-AU" dirty="0"/>
              <a:t>✅ Collaborative workflow experience </a:t>
            </a:r>
          </a:p>
          <a:p>
            <a:pPr lvl="1"/>
            <a:r>
              <a:rPr lang="en-AU" dirty="0"/>
              <a:t>✅ Python environment configuration </a:t>
            </a:r>
          </a:p>
          <a:p>
            <a:pPr lvl="1"/>
            <a:r>
              <a:rPr lang="en-AU" dirty="0"/>
              <a:t>✅ Debugging toolkit </a:t>
            </a:r>
          </a:p>
          <a:p>
            <a:pPr lvl="1"/>
            <a:r>
              <a:rPr lang="en-AU" dirty="0"/>
              <a:t>✅ Security best practices</a:t>
            </a:r>
          </a:p>
          <a:p>
            <a:r>
              <a:rPr lang="en-AU" b="1" dirty="0"/>
              <a:t>Next Week Preview:</a:t>
            </a:r>
            <a:endParaRPr lang="en-AU" dirty="0"/>
          </a:p>
          <a:p>
            <a:pPr lvl="1"/>
            <a:r>
              <a:rPr lang="en-AU" dirty="0"/>
              <a:t>Deep dive into Pandas</a:t>
            </a:r>
          </a:p>
          <a:p>
            <a:pPr lvl="1"/>
            <a:r>
              <a:rPr lang="en-AU" dirty="0"/>
              <a:t>Advanced data wrangling</a:t>
            </a:r>
          </a:p>
          <a:p>
            <a:pPr lvl="1"/>
            <a:r>
              <a:rPr lang="en-AU" dirty="0"/>
              <a:t>Exploratory data analysis</a:t>
            </a:r>
          </a:p>
          <a:p>
            <a:pPr lvl="1"/>
            <a:r>
              <a:rPr lang="en-AU" dirty="0"/>
              <a:t>Performance optimization</a:t>
            </a:r>
          </a:p>
          <a:p>
            <a:r>
              <a:rPr lang="en-AU" b="1" dirty="0"/>
              <a:t>Homework:</a:t>
            </a:r>
            <a:endParaRPr lang="en-AU" dirty="0"/>
          </a:p>
          <a:p>
            <a:pPr lvl="1"/>
            <a:r>
              <a:rPr lang="en-AU" dirty="0"/>
              <a:t>Complete any unfinished labs</a:t>
            </a:r>
          </a:p>
          <a:p>
            <a:pPr lvl="1"/>
            <a:r>
              <a:rPr lang="en-AU" dirty="0"/>
              <a:t>Read Pandas documentation</a:t>
            </a:r>
          </a:p>
          <a:p>
            <a:pPr lvl="1"/>
            <a:r>
              <a:rPr lang="en-AU" dirty="0"/>
              <a:t>Practice Git workflow daily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3AEE-1A6C-54D2-C6A8-2F27B26C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/>
              <a:t>Your Journey Starts Here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6FAD-5C25-1AA1-E92C-7A7C11E6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Course Overview</a:t>
            </a:r>
            <a:r>
              <a:rPr lang="en-AU" dirty="0"/>
              <a:t>: 13-week intensive program </a:t>
            </a:r>
          </a:p>
          <a:p>
            <a:r>
              <a:rPr lang="en-AU" b="1" dirty="0"/>
              <a:t>Week 0 Focus</a:t>
            </a:r>
            <a:r>
              <a:rPr lang="en-AU" dirty="0"/>
              <a:t>: Setting up your professional development environment </a:t>
            </a:r>
          </a:p>
          <a:p>
            <a:r>
              <a:rPr lang="en-AU" b="1" dirty="0"/>
              <a:t>Today's Goal</a:t>
            </a:r>
            <a:r>
              <a:rPr lang="en-AU" dirty="0"/>
              <a:t>: Get everyone production-ready with Python, Git, and modern development tools </a:t>
            </a:r>
          </a:p>
          <a:p>
            <a:r>
              <a:rPr lang="en-AU" b="1" dirty="0"/>
              <a:t>Success Metric</a:t>
            </a:r>
            <a:r>
              <a:rPr lang="en-AU" dirty="0"/>
              <a:t>: Everyone has a working environment and can collaborate on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6843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D5911-2CF4-DABA-89A6-79710B427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3791-0789-EDF7-C1BF-A5C07D65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Resources and Support</a:t>
            </a:r>
            <a:br>
              <a:rPr lang="en-AU" dirty="0"/>
            </a:br>
            <a:r>
              <a:rPr lang="en-AU" sz="2000" i="1" dirty="0"/>
              <a:t>Continue Learning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45316-9A15-D87B-4AA3-09B06C281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Documentation:</a:t>
            </a:r>
          </a:p>
          <a:p>
            <a:pPr lvl="1"/>
            <a:r>
              <a:rPr lang="en-AU" dirty="0">
                <a:hlinkClick r:id="rId2"/>
              </a:rPr>
              <a:t>Python.org</a:t>
            </a:r>
            <a:r>
              <a:rPr lang="en-AU" dirty="0"/>
              <a:t> - Official Python docs</a:t>
            </a:r>
          </a:p>
          <a:p>
            <a:pPr lvl="1"/>
            <a:r>
              <a:rPr lang="en-AU" dirty="0">
                <a:hlinkClick r:id="rId3"/>
              </a:rPr>
              <a:t>Pandas User Guide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Pro Git Book</a:t>
            </a:r>
            <a:r>
              <a:rPr lang="en-AU" dirty="0"/>
              <a:t> - Free online</a:t>
            </a:r>
          </a:p>
          <a:p>
            <a:pPr lvl="1"/>
            <a:r>
              <a:rPr lang="en-AU" dirty="0">
                <a:hlinkClick r:id="rId5"/>
              </a:rPr>
              <a:t>GitHub Skills</a:t>
            </a:r>
            <a:r>
              <a:rPr lang="en-AU" dirty="0"/>
              <a:t> - Interactive courses</a:t>
            </a:r>
          </a:p>
          <a:p>
            <a:r>
              <a:rPr lang="en-AU" dirty="0"/>
              <a:t>Course Resources:</a:t>
            </a:r>
          </a:p>
          <a:p>
            <a:pPr lvl="1"/>
            <a:r>
              <a:rPr lang="en-AU" dirty="0"/>
              <a:t>Slack channel: #help</a:t>
            </a:r>
          </a:p>
          <a:p>
            <a:pPr lvl="1"/>
            <a:r>
              <a:rPr lang="en-AU" dirty="0"/>
              <a:t>Peer study groups forming</a:t>
            </a:r>
          </a:p>
          <a:p>
            <a:r>
              <a:rPr lang="en-AU" dirty="0"/>
              <a:t>Remember:</a:t>
            </a:r>
          </a:p>
          <a:p>
            <a:pPr lvl="1"/>
            <a:r>
              <a:rPr lang="en-AU" dirty="0"/>
              <a:t>"The expert in anything was once a beginner who never gave up."</a:t>
            </a:r>
          </a:p>
          <a:p>
            <a:pPr marL="0" indent="0">
              <a:buNone/>
            </a:pPr>
            <a:r>
              <a:rPr lang="en-AU" dirty="0"/>
              <a:t>See you next week for Data Fundamentals!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49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60FAE-0417-93A8-5B2F-0543B1BC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A5669-BBF2-828C-985A-B88E8D05D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What You'll Master Today</a:t>
            </a:r>
            <a:endParaRPr lang="en-AU" dirty="0"/>
          </a:p>
          <a:p>
            <a:pPr lvl="1"/>
            <a:r>
              <a:rPr lang="en-AU" b="1" dirty="0"/>
              <a:t>Version Control Basics</a:t>
            </a:r>
            <a:r>
              <a:rPr lang="en-AU" dirty="0"/>
              <a:t> </a:t>
            </a:r>
          </a:p>
          <a:p>
            <a:pPr lvl="2"/>
            <a:r>
              <a:rPr lang="en-AU" dirty="0"/>
              <a:t>Git fundamentals</a:t>
            </a:r>
          </a:p>
          <a:p>
            <a:pPr lvl="2"/>
            <a:r>
              <a:rPr lang="en-AU" dirty="0"/>
              <a:t>GitHub workflow</a:t>
            </a:r>
          </a:p>
          <a:p>
            <a:pPr lvl="2"/>
            <a:r>
              <a:rPr lang="en-AU" dirty="0"/>
              <a:t>Collaborative development practices</a:t>
            </a:r>
          </a:p>
          <a:p>
            <a:pPr lvl="1"/>
            <a:r>
              <a:rPr lang="en-AU" b="1" dirty="0"/>
              <a:t>Python Fundamentals Review</a:t>
            </a:r>
            <a:r>
              <a:rPr lang="en-AU" dirty="0"/>
              <a:t> </a:t>
            </a:r>
          </a:p>
          <a:p>
            <a:pPr lvl="2"/>
            <a:r>
              <a:rPr lang="en-AU" dirty="0"/>
              <a:t>Python and pandas operations for data science</a:t>
            </a:r>
          </a:p>
          <a:p>
            <a:pPr lvl="2"/>
            <a:r>
              <a:rPr lang="en-AU" dirty="0"/>
              <a:t>Efficient coding patterns</a:t>
            </a:r>
          </a:p>
          <a:p>
            <a:pPr lvl="2"/>
            <a:r>
              <a:rPr lang="en-AU" dirty="0"/>
              <a:t>Debugging techniques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74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F2A28-73A3-C094-C505-18339E5D8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A329-992C-2525-97A4-9AB73A753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/>
              <a:t>Setting Up GitHub Account</a:t>
            </a:r>
            <a:br>
              <a:rPr lang="en-AU"/>
            </a:br>
            <a:r>
              <a:rPr lang="en-AU" sz="2000" i="1"/>
              <a:t>Your Professional Identity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54F2-DD37-8117-E776-75D4CF18C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b="1" dirty="0"/>
              <a:t>Create GitHub Account</a:t>
            </a:r>
            <a:r>
              <a:rPr lang="en-AU" dirty="0"/>
              <a:t> Use professional username</a:t>
            </a:r>
          </a:p>
          <a:p>
            <a:pPr lvl="1"/>
            <a:r>
              <a:rPr lang="en-AU" dirty="0"/>
              <a:t>Add professional photo</a:t>
            </a:r>
          </a:p>
          <a:p>
            <a:pPr lvl="1"/>
            <a:r>
              <a:rPr lang="en-AU" dirty="0"/>
              <a:t>Complete bio with interests/skills</a:t>
            </a:r>
          </a:p>
          <a:p>
            <a:r>
              <a:rPr lang="en-AU" b="1" dirty="0"/>
              <a:t>Enable </a:t>
            </a:r>
            <a:r>
              <a:rPr lang="en-AU" b="1" dirty="0" err="1"/>
              <a:t>Codespaces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Settings → </a:t>
            </a:r>
            <a:r>
              <a:rPr lang="en-AU" dirty="0" err="1"/>
              <a:t>Codespaces</a:t>
            </a:r>
            <a:endParaRPr lang="en-AU" dirty="0"/>
          </a:p>
          <a:p>
            <a:pPr lvl="1"/>
            <a:r>
              <a:rPr lang="en-AU" dirty="0"/>
              <a:t>Verify free tier access</a:t>
            </a:r>
          </a:p>
          <a:p>
            <a:r>
              <a:rPr lang="en-AU" b="1" dirty="0"/>
              <a:t>Configure Git Identity</a:t>
            </a:r>
            <a:r>
              <a:rPr lang="en-AU" dirty="0"/>
              <a:t> </a:t>
            </a:r>
          </a:p>
          <a:p>
            <a:pPr lvl="1"/>
            <a:r>
              <a:rPr lang="en-AU" dirty="0"/>
              <a:t>git config --global </a:t>
            </a:r>
            <a:r>
              <a:rPr lang="en-AU" dirty="0" err="1"/>
              <a:t>user.name</a:t>
            </a:r>
            <a:r>
              <a:rPr lang="en-AU" dirty="0"/>
              <a:t> "Your Name" </a:t>
            </a:r>
          </a:p>
          <a:p>
            <a:pPr lvl="1"/>
            <a:r>
              <a:rPr lang="en-AU" dirty="0"/>
              <a:t>git config --global </a:t>
            </a:r>
            <a:r>
              <a:rPr lang="en-AU" dirty="0" err="1"/>
              <a:t>user.email</a:t>
            </a:r>
            <a:r>
              <a:rPr lang="en-AU" dirty="0"/>
              <a:t> "</a:t>
            </a:r>
            <a:r>
              <a:rPr lang="en-AU" dirty="0" err="1"/>
              <a:t>your.email@example.com</a:t>
            </a:r>
            <a:r>
              <a:rPr lang="en-AU" dirty="0"/>
              <a:t>"</a:t>
            </a:r>
          </a:p>
          <a:p>
            <a:r>
              <a:rPr lang="en-AU" b="1" dirty="0"/>
              <a:t>Generate SSH Key (Optional)</a:t>
            </a:r>
            <a:r>
              <a:rPr lang="en-AU" dirty="0"/>
              <a:t> For advanced local development</a:t>
            </a:r>
          </a:p>
          <a:p>
            <a:pPr lvl="1"/>
            <a:r>
              <a:rPr lang="en-AU" dirty="0"/>
              <a:t>Secure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407494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77AE9-C7F5-8844-EDBC-775F573E7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BB2F-F0CD-45C9-E994-BE8463BB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Git Fundamentals</a:t>
            </a:r>
            <a:br>
              <a:rPr lang="en-AU" dirty="0"/>
            </a:br>
            <a:r>
              <a:rPr lang="en-AU" sz="2000" i="1" dirty="0"/>
              <a:t>Version Control for Data Scientists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A094-E543-25CE-2487-4D76DB8E6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Why Git Matters:</a:t>
            </a:r>
          </a:p>
          <a:p>
            <a:pPr lvl="1"/>
            <a:r>
              <a:rPr lang="en-AU" dirty="0"/>
              <a:t>Track all changes to code and analysis</a:t>
            </a:r>
          </a:p>
          <a:p>
            <a:pPr lvl="1"/>
            <a:r>
              <a:rPr lang="en-AU" dirty="0"/>
              <a:t>Collaborate without conflicts</a:t>
            </a:r>
          </a:p>
          <a:p>
            <a:pPr lvl="1"/>
            <a:r>
              <a:rPr lang="en-AU" dirty="0"/>
              <a:t>Revert mistakes easily</a:t>
            </a:r>
          </a:p>
          <a:p>
            <a:pPr lvl="1"/>
            <a:r>
              <a:rPr lang="en-AU" dirty="0"/>
              <a:t>Document your thinking process</a:t>
            </a:r>
          </a:p>
          <a:p>
            <a:pPr lvl="1"/>
            <a:r>
              <a:rPr lang="en-AU" dirty="0"/>
              <a:t>Industry standard for code management</a:t>
            </a:r>
          </a:p>
          <a:p>
            <a:r>
              <a:rPr lang="en-AU" dirty="0"/>
              <a:t>Key Concepts:</a:t>
            </a:r>
          </a:p>
          <a:p>
            <a:pPr lvl="1"/>
            <a:r>
              <a:rPr lang="en-AU" dirty="0"/>
              <a:t>Repository: Project container</a:t>
            </a:r>
          </a:p>
          <a:p>
            <a:pPr lvl="1"/>
            <a:r>
              <a:rPr lang="en-AU" dirty="0"/>
              <a:t>Commit: Snapshot of changes</a:t>
            </a:r>
          </a:p>
          <a:p>
            <a:pPr lvl="1"/>
            <a:r>
              <a:rPr lang="en-AU" dirty="0"/>
              <a:t>Branch: Parallel development line</a:t>
            </a:r>
          </a:p>
          <a:p>
            <a:pPr lvl="1"/>
            <a:r>
              <a:rPr lang="en-AU" dirty="0"/>
              <a:t>Remote: Cloud backup (GitHub)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3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7FD7F-C52F-38E2-8EF7-E0CFFC5F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1103F-364D-8596-3EE1-78483649B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Git Workflow</a:t>
            </a:r>
            <a:br>
              <a:rPr lang="en-AU" dirty="0"/>
            </a:br>
            <a:r>
              <a:rPr lang="en-AU" sz="2000" i="1" dirty="0"/>
              <a:t>Best Practices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C8249-1254-2E5F-88A0-BA4A3CDD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Commit Messages:</a:t>
            </a:r>
          </a:p>
          <a:p>
            <a:pPr marL="457200" lvl="1" indent="0">
              <a:buNone/>
            </a:pPr>
            <a:r>
              <a:rPr lang="en-US" dirty="0"/>
              <a:t># Good ✅</a:t>
            </a:r>
          </a:p>
          <a:p>
            <a:pPr marL="457200" lvl="1" indent="0">
              <a:buNone/>
            </a:pPr>
            <a:r>
              <a:rPr lang="en-US" dirty="0"/>
              <a:t>git commit -m "Add customer segmentation analysis using </a:t>
            </a:r>
            <a:r>
              <a:rPr lang="en-US" dirty="0" err="1"/>
              <a:t>KMeans</a:t>
            </a:r>
            <a:r>
              <a:rPr lang="en-US" dirty="0"/>
              <a:t>"</a:t>
            </a:r>
          </a:p>
          <a:p>
            <a:pPr marL="457200" lvl="1" indent="0">
              <a:buNone/>
            </a:pPr>
            <a:r>
              <a:rPr lang="en-US" dirty="0"/>
              <a:t>git commit -m "Fix data leakage in train/test split"</a:t>
            </a:r>
          </a:p>
          <a:p>
            <a:pPr marL="457200" lvl="1" indent="0">
              <a:buNone/>
            </a:pPr>
            <a:r>
              <a:rPr lang="en-US" dirty="0"/>
              <a:t>git commit -m "Update README with installation instructions"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# Bad ❌</a:t>
            </a:r>
          </a:p>
          <a:p>
            <a:pPr marL="457200" lvl="1" indent="0">
              <a:buNone/>
            </a:pPr>
            <a:r>
              <a:rPr lang="en-US" dirty="0"/>
              <a:t>git commit -m "Fixed stuff"</a:t>
            </a:r>
          </a:p>
          <a:p>
            <a:pPr marL="457200" lvl="1" indent="0">
              <a:buNone/>
            </a:pPr>
            <a:r>
              <a:rPr lang="en-US" dirty="0"/>
              <a:t>git commit -m "Updates"</a:t>
            </a:r>
          </a:p>
          <a:p>
            <a:pPr marL="457200" lvl="1" indent="0">
              <a:buNone/>
            </a:pPr>
            <a:r>
              <a:rPr lang="en-US" dirty="0"/>
              <a:t>git commit -m "</a:t>
            </a:r>
            <a:r>
              <a:rPr lang="en-US" dirty="0" err="1"/>
              <a:t>asdf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206923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F623D-87E8-F8C7-EE94-B01B9C4CE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81A7-9271-E129-7C2C-D730D48A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Git Workflow</a:t>
            </a:r>
            <a:br>
              <a:rPr lang="en-AU" dirty="0"/>
            </a:br>
            <a:r>
              <a:rPr lang="en-AU" sz="2000" i="1" dirty="0"/>
              <a:t>Best Practices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1D4D-423C-11DA-6E80-3AD6F94C2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b="1" dirty="0"/>
              <a:t>What to Commit:</a:t>
            </a:r>
            <a:endParaRPr lang="en-AU" dirty="0"/>
          </a:p>
          <a:p>
            <a:pPr lvl="1"/>
            <a:r>
              <a:rPr lang="en-AU" dirty="0"/>
              <a:t>✅ Code files (.</a:t>
            </a:r>
            <a:r>
              <a:rPr lang="en-AU" dirty="0" err="1"/>
              <a:t>py</a:t>
            </a:r>
            <a:r>
              <a:rPr lang="en-AU" dirty="0"/>
              <a:t>, .</a:t>
            </a:r>
            <a:r>
              <a:rPr lang="en-AU" dirty="0" err="1"/>
              <a:t>ipynb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✅ Configuration files</a:t>
            </a:r>
          </a:p>
          <a:p>
            <a:pPr lvl="1"/>
            <a:r>
              <a:rPr lang="en-AU" dirty="0"/>
              <a:t>✅ Documentation</a:t>
            </a:r>
          </a:p>
          <a:p>
            <a:pPr lvl="1"/>
            <a:r>
              <a:rPr lang="en-AU" dirty="0"/>
              <a:t>❌ Data files (use .</a:t>
            </a:r>
            <a:r>
              <a:rPr lang="en-AU" dirty="0" err="1"/>
              <a:t>gitignore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❌ Credentials/secrets</a:t>
            </a:r>
          </a:p>
        </p:txBody>
      </p:sp>
    </p:spTree>
    <p:extLst>
      <p:ext uri="{BB962C8B-B14F-4D97-AF65-F5344CB8AC3E}">
        <p14:creationId xmlns:p14="http://schemas.microsoft.com/office/powerpoint/2010/main" val="1026864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5C504-9F13-D56A-CB05-7B5F174F7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262C4-9C1F-A9C7-DE72-F5C6F6F42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Q&amp;A</a:t>
            </a:r>
            <a:br>
              <a:rPr lang="en-AU" dirty="0"/>
            </a:br>
            <a:r>
              <a:rPr lang="en-AU" sz="2000" i="1" dirty="0"/>
              <a:t>15 Minute Break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FC476-7C14-51B9-304D-9F2E8870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Stretch and refresh </a:t>
            </a:r>
          </a:p>
          <a:p>
            <a:r>
              <a:rPr lang="en-AU" dirty="0"/>
              <a:t>Help peers with setup issues </a:t>
            </a:r>
          </a:p>
          <a:p>
            <a:r>
              <a:rPr lang="en-AU" dirty="0"/>
              <a:t>Prepare questions for Q&amp;A </a:t>
            </a:r>
          </a:p>
          <a:p>
            <a:r>
              <a:rPr lang="en-AU" dirty="0"/>
              <a:t>Next: Version Control &amp; Collaboration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818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268DC-3718-F532-63A5-855D007A9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BE4B-CB09-F562-3B20-B9229A3A0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 err="1"/>
              <a:t>Jupyter</a:t>
            </a:r>
            <a:r>
              <a:rPr lang="en-AU" dirty="0"/>
              <a:t> Notebooks in Git</a:t>
            </a:r>
            <a:br>
              <a:rPr lang="en-AU" dirty="0"/>
            </a:br>
            <a:r>
              <a:rPr lang="en-AU" sz="2000" i="1" dirty="0"/>
              <a:t>Special Considerations</a:t>
            </a:r>
            <a:endParaRPr lang="en-US" sz="2000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B8B47-0F43-C2C9-13A9-C5A103B9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Challenges:</a:t>
            </a:r>
          </a:p>
          <a:p>
            <a:pPr lvl="1"/>
            <a:r>
              <a:rPr lang="en-AU" dirty="0"/>
              <a:t>Large file sizes with outputs</a:t>
            </a:r>
          </a:p>
          <a:p>
            <a:pPr lvl="1"/>
            <a:r>
              <a:rPr lang="en-AU" dirty="0"/>
              <a:t>Diff viewing difficulties</a:t>
            </a:r>
          </a:p>
          <a:p>
            <a:pPr lvl="1"/>
            <a:r>
              <a:rPr lang="en-AU" dirty="0"/>
              <a:t>Merge conflicts in JSON</a:t>
            </a:r>
          </a:p>
          <a:p>
            <a:r>
              <a:rPr lang="en-AU" dirty="0"/>
              <a:t>Best Practices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Clear outputs before committing: </a:t>
            </a:r>
          </a:p>
          <a:p>
            <a:pPr marL="457200" lvl="1" indent="0">
              <a:buNone/>
            </a:pPr>
            <a:r>
              <a:rPr lang="en-AU" dirty="0" err="1"/>
              <a:t>jupyter</a:t>
            </a:r>
            <a:r>
              <a:rPr lang="en-AU" dirty="0"/>
              <a:t> </a:t>
            </a:r>
            <a:r>
              <a:rPr lang="en-AU" dirty="0" err="1"/>
              <a:t>nbconvert</a:t>
            </a:r>
            <a:r>
              <a:rPr lang="en-AU" dirty="0"/>
              <a:t> --clear-output </a:t>
            </a:r>
            <a:r>
              <a:rPr lang="en-AU" dirty="0" err="1"/>
              <a:t>notebook.ipynb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Use .</a:t>
            </a:r>
            <a:r>
              <a:rPr lang="en-AU" dirty="0" err="1"/>
              <a:t>gitignore</a:t>
            </a:r>
            <a:r>
              <a:rPr lang="en-AU" dirty="0"/>
              <a:t>: </a:t>
            </a:r>
          </a:p>
          <a:p>
            <a:pPr marL="457200" lvl="1" indent="0">
              <a:buNone/>
            </a:pPr>
            <a:r>
              <a:rPr lang="en-AU" dirty="0"/>
              <a:t>.</a:t>
            </a:r>
            <a:r>
              <a:rPr lang="en-AU" dirty="0" err="1"/>
              <a:t>ipynb_checkpoints</a:t>
            </a:r>
            <a:r>
              <a:rPr lang="en-AU" dirty="0"/>
              <a:t>/ </a:t>
            </a:r>
          </a:p>
          <a:p>
            <a:pPr marL="457200" lvl="1" indent="0">
              <a:buNone/>
            </a:pPr>
            <a:r>
              <a:rPr lang="en-AU" dirty="0"/>
              <a:t>*-</a:t>
            </a:r>
            <a:r>
              <a:rPr lang="en-AU" dirty="0" err="1"/>
              <a:t>checkpoint.ipynb</a:t>
            </a:r>
            <a:endParaRPr lang="en-AU" dirty="0"/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Consider using </a:t>
            </a:r>
            <a:r>
              <a:rPr lang="en-AU" dirty="0" err="1"/>
              <a:t>Jupyter</a:t>
            </a:r>
            <a:r>
              <a:rPr lang="en-AU" dirty="0"/>
              <a:t> Book or </a:t>
            </a:r>
            <a:r>
              <a:rPr lang="en-AU" dirty="0" err="1"/>
              <a:t>nbdev</a:t>
            </a:r>
            <a:r>
              <a:rPr lang="en-AU" dirty="0"/>
              <a:t> for production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Review notebooks on GitHub (rendered view)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021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_black">
  <a:themeElements>
    <a:clrScheme name="koru_ai_dark">
      <a:dk1>
        <a:srgbClr val="000000"/>
      </a:dk1>
      <a:lt1>
        <a:srgbClr val="E7B548"/>
      </a:lt1>
      <a:dk2>
        <a:srgbClr val="40516C"/>
      </a:dk2>
      <a:lt2>
        <a:srgbClr val="6E6E6E"/>
      </a:lt2>
      <a:accent1>
        <a:srgbClr val="EAB746"/>
      </a:accent1>
      <a:accent2>
        <a:srgbClr val="40516C"/>
      </a:accent2>
      <a:accent3>
        <a:srgbClr val="79A1B1"/>
      </a:accent3>
      <a:accent4>
        <a:srgbClr val="C2CACC"/>
      </a:accent4>
      <a:accent5>
        <a:srgbClr val="D7D7D7"/>
      </a:accent5>
      <a:accent6>
        <a:srgbClr val="E3E3E3"/>
      </a:accent6>
      <a:hlink>
        <a:srgbClr val="40516C"/>
      </a:hlink>
      <a:folHlink>
        <a:srgbClr val="6E6E6E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Week_00_git_foundations" id="{3B385229-1D22-1E49-AA5A-5CE62E974D7E}" vid="{BA23A758-592B-494E-8179-2615DC6C39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3327</TotalTime>
  <Words>968</Words>
  <Application>Microsoft Macintosh PowerPoint</Application>
  <PresentationFormat>Widescreen</PresentationFormat>
  <Paragraphs>228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Gill Sans MT</vt:lpstr>
      <vt:lpstr>theme_black</vt:lpstr>
      <vt:lpstr>Week 00 – Git Foundations</vt:lpstr>
      <vt:lpstr>Your Journey Starts Here</vt:lpstr>
      <vt:lpstr>Learning Objectives</vt:lpstr>
      <vt:lpstr>Setting Up GitHub Account Your Professional Identity</vt:lpstr>
      <vt:lpstr>Git Fundamentals Version Control for Data Scientists</vt:lpstr>
      <vt:lpstr>Git Workflow Best Practices</vt:lpstr>
      <vt:lpstr>Git Workflow Best Practices</vt:lpstr>
      <vt:lpstr>Q&amp;A 15 Minute Break</vt:lpstr>
      <vt:lpstr>Jupyter Notebooks in Git Special Considerations</vt:lpstr>
      <vt:lpstr>Protecting Your Credentials Security First</vt:lpstr>
      <vt:lpstr>Protecting Your Credentials Security First</vt:lpstr>
      <vt:lpstr>Repo &amp; Workflow Overview</vt:lpstr>
      <vt:lpstr>Branching Workflow Visual</vt:lpstr>
      <vt:lpstr>PowerPoint Presentation</vt:lpstr>
      <vt:lpstr>Team Workflow Simulation Lab Exercise 3 (45 minutes)</vt:lpstr>
      <vt:lpstr>Git for AI Projects Workflow Recommendations</vt:lpstr>
      <vt:lpstr>Documentation in Git Code Without Docs is Incomplete</vt:lpstr>
      <vt:lpstr>Documentation in Git Code Without Docs is Incomplete</vt:lpstr>
      <vt:lpstr>Week 0 Summary You've Built Your Foundation!</vt:lpstr>
      <vt:lpstr>Resources and Support Continue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 Charkhi</dc:creator>
  <cp:lastModifiedBy>Amir Charkhi</cp:lastModifiedBy>
  <cp:revision>11</cp:revision>
  <dcterms:created xsi:type="dcterms:W3CDTF">2025-08-09T03:18:09Z</dcterms:created>
  <dcterms:modified xsi:type="dcterms:W3CDTF">2025-08-19T05:06:45Z</dcterms:modified>
</cp:coreProperties>
</file>