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57" r:id="rId4"/>
    <p:sldId id="258" r:id="rId5"/>
    <p:sldId id="294" r:id="rId6"/>
    <p:sldId id="259" r:id="rId7"/>
    <p:sldId id="260" r:id="rId8"/>
    <p:sldId id="261" r:id="rId9"/>
    <p:sldId id="290" r:id="rId10"/>
    <p:sldId id="262" r:id="rId11"/>
    <p:sldId id="292"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F728D3-DA3C-DE4C-A2C6-81ACB2CBF649}">
          <p14:sldIdLst>
            <p14:sldId id="256"/>
            <p14:sldId id="263"/>
            <p14:sldId id="257"/>
            <p14:sldId id="258"/>
            <p14:sldId id="294"/>
            <p14:sldId id="259"/>
            <p14:sldId id="260"/>
            <p14:sldId id="261"/>
            <p14:sldId id="290"/>
            <p14:sldId id="262"/>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05"/>
    <p:restoredTop sz="94875"/>
  </p:normalViewPr>
  <p:slideViewPr>
    <p:cSldViewPr snapToGrid="0">
      <p:cViewPr varScale="1">
        <p:scale>
          <a:sx n="133" d="100"/>
          <a:sy n="133" d="100"/>
        </p:scale>
        <p:origin x="16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2160-5A80-8BC6-EA74-93A7E4592BD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D2A3E6E6-6463-1146-D455-B122F8CD457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F7B4D888-FA20-30BD-CF0A-766860058F91}"/>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5" name="Footer Placeholder 4">
            <a:extLst>
              <a:ext uri="{FF2B5EF4-FFF2-40B4-BE49-F238E27FC236}">
                <a16:creationId xmlns:a16="http://schemas.microsoft.com/office/drawing/2014/main" id="{54C9BA25-4BBF-5D9E-B2F0-21889923D7C2}"/>
              </a:ext>
            </a:extLst>
          </p:cNvPr>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02699CB0-3C1A-8D65-49AF-F38769752FD2}"/>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393717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0A976BC1-D9FF-3290-9DD9-515AEA6B01E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D68E48-3BAF-865E-48F0-C0BE79DC6BAB}"/>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5" name="Footer Placeholder 4">
            <a:extLst>
              <a:ext uri="{FF2B5EF4-FFF2-40B4-BE49-F238E27FC236}">
                <a16:creationId xmlns:a16="http://schemas.microsoft.com/office/drawing/2014/main" id="{49147B74-FC0A-C7FF-FC39-33D251BE6A3E}"/>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AD201B0-A303-B9FA-2E69-7F27B1EFEA0C}"/>
              </a:ext>
            </a:extLst>
          </p:cNvPr>
          <p:cNvSpPr>
            <a:spLocks noGrp="1"/>
          </p:cNvSpPr>
          <p:nvPr>
            <p:ph type="sldNum" sz="quarter" idx="12"/>
          </p:nvPr>
        </p:nvSpPr>
        <p:spPr/>
        <p:txBody>
          <a:bodyPr/>
          <a:lstStyle/>
          <a:p>
            <a:fld id="{AF2A3DB0-7619-2A41-B83A-7375AEFB814A}" type="slidenum">
              <a:rPr lang="en-US" smtClean="0"/>
              <a:t>‹#›</a:t>
            </a:fld>
            <a:endParaRPr lang="en-US"/>
          </a:p>
        </p:txBody>
      </p:sp>
      <p:sp>
        <p:nvSpPr>
          <p:cNvPr id="7" name="Title 1">
            <a:extLst>
              <a:ext uri="{FF2B5EF4-FFF2-40B4-BE49-F238E27FC236}">
                <a16:creationId xmlns:a16="http://schemas.microsoft.com/office/drawing/2014/main" id="{004F1C64-7A50-499C-FCBE-C773174FE41A}"/>
              </a:ext>
            </a:extLst>
          </p:cNvPr>
          <p:cNvSpPr>
            <a:spLocks noGrp="1"/>
          </p:cNvSpPr>
          <p:nvPr>
            <p:ph type="title"/>
          </p:nvPr>
        </p:nvSpPr>
        <p:spPr>
          <a:xfrm>
            <a:off x="364141" y="365126"/>
            <a:ext cx="11417861" cy="522629"/>
          </a:xfrm>
          <a:prstGeom prst="rect">
            <a:avLst/>
          </a:prstGeom>
        </p:spPr>
        <p:txBody>
          <a:bodyPr/>
          <a:lstStyle/>
          <a:p>
            <a:r>
              <a:rPr lang="en-GB"/>
              <a:t>Click to edit Master title style</a:t>
            </a:r>
            <a:endParaRPr lang="en-US" dirty="0"/>
          </a:p>
        </p:txBody>
      </p:sp>
    </p:spTree>
    <p:extLst>
      <p:ext uri="{BB962C8B-B14F-4D97-AF65-F5344CB8AC3E}">
        <p14:creationId xmlns:p14="http://schemas.microsoft.com/office/powerpoint/2010/main" val="204278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D326BA-23A9-E98B-96B7-DCF56F095301}"/>
              </a:ext>
            </a:extLst>
          </p:cNvPr>
          <p:cNvSpPr>
            <a:spLocks noGrp="1"/>
          </p:cNvSpPr>
          <p:nvPr>
            <p:ph type="title" orient="vert"/>
          </p:nvPr>
        </p:nvSpPr>
        <p:spPr>
          <a:xfrm>
            <a:off x="8724901"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52D9C92-510B-4C1B-C795-413D2C9B8E6A}"/>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E97D35-8B2D-8408-DF52-C71D44320B40}"/>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5" name="Footer Placeholder 4">
            <a:extLst>
              <a:ext uri="{FF2B5EF4-FFF2-40B4-BE49-F238E27FC236}">
                <a16:creationId xmlns:a16="http://schemas.microsoft.com/office/drawing/2014/main" id="{85EDB10B-D70B-0D16-1F9A-B5272BBA0A2A}"/>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FB59DC6-BB3E-717B-DE61-212076BD69FA}"/>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131624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77D2-74DA-3C88-06CA-151BF5122374}"/>
              </a:ext>
            </a:extLst>
          </p:cNvPr>
          <p:cNvSpPr>
            <a:spLocks noGrp="1"/>
          </p:cNvSpPr>
          <p:nvPr>
            <p:ph type="title"/>
          </p:nvPr>
        </p:nvSpPr>
        <p:spPr>
          <a:xfrm>
            <a:off x="364141" y="365126"/>
            <a:ext cx="11417861" cy="522629"/>
          </a:xfrm>
          <a:prstGeom prst="rect">
            <a:avLst/>
          </a:prstGeo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3BB530D9-D803-186E-4DEF-543C8A3EAAAF}"/>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FAEDA156-0B81-58DF-DFC2-34A83CA85B06}"/>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5" name="Footer Placeholder 4">
            <a:extLst>
              <a:ext uri="{FF2B5EF4-FFF2-40B4-BE49-F238E27FC236}">
                <a16:creationId xmlns:a16="http://schemas.microsoft.com/office/drawing/2014/main" id="{A2309A45-3F21-5DD2-E237-1DA54B113355}"/>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7376FB9-FF31-EE48-E512-A6BF97F49DBE}"/>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293432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F2969-4A58-8338-DC8D-895751F61922}"/>
              </a:ext>
            </a:extLst>
          </p:cNvPr>
          <p:cNvSpPr>
            <a:spLocks noGrp="1"/>
          </p:cNvSpPr>
          <p:nvPr>
            <p:ph type="title"/>
          </p:nvPr>
        </p:nvSpPr>
        <p:spPr>
          <a:xfrm>
            <a:off x="831849" y="1709738"/>
            <a:ext cx="10515600" cy="2852737"/>
          </a:xfrm>
          <a:prstGeom prst="rect">
            <a:avLst/>
          </a:prstGeom>
        </p:spPr>
        <p:txBody>
          <a:bodyPr anchor="b"/>
          <a:lstStyle>
            <a:lvl1pPr>
              <a:defRPr sz="6000"/>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A9DBF024-2709-FF41-F8E3-BB6F39DB1ED9}"/>
              </a:ext>
            </a:extLst>
          </p:cNvPr>
          <p:cNvSpPr>
            <a:spLocks noGrp="1"/>
          </p:cNvSpPr>
          <p:nvPr>
            <p:ph type="body" idx="1"/>
          </p:nvPr>
        </p:nvSpPr>
        <p:spPr>
          <a:xfrm>
            <a:off x="831849" y="4589465"/>
            <a:ext cx="10515600" cy="1500187"/>
          </a:xfrm>
        </p:spPr>
        <p:txBody>
          <a:bodyPr/>
          <a:lstStyle>
            <a:lvl1pPr marL="0" indent="0">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1152041-EE0B-C785-BA82-C1B3F5F63881}"/>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5" name="Footer Placeholder 4">
            <a:extLst>
              <a:ext uri="{FF2B5EF4-FFF2-40B4-BE49-F238E27FC236}">
                <a16:creationId xmlns:a16="http://schemas.microsoft.com/office/drawing/2014/main" id="{0D52F14A-EF8F-4D88-02F6-2A68415F6259}"/>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5D3CA5-DA4C-006B-518E-E260CD6AF816}"/>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356253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54581-295B-FB35-EEB6-25B5889F8056}"/>
              </a:ext>
            </a:extLst>
          </p:cNvPr>
          <p:cNvSpPr>
            <a:spLocks noGrp="1"/>
          </p:cNvSpPr>
          <p:nvPr>
            <p:ph sz="half" idx="1"/>
          </p:nvPr>
        </p:nvSpPr>
        <p:spPr>
          <a:xfrm>
            <a:off x="364141" y="971044"/>
            <a:ext cx="5655659" cy="52059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D607751-E21A-EED1-4839-CA036722D8E7}"/>
              </a:ext>
            </a:extLst>
          </p:cNvPr>
          <p:cNvSpPr>
            <a:spLocks noGrp="1"/>
          </p:cNvSpPr>
          <p:nvPr>
            <p:ph sz="half" idx="2"/>
          </p:nvPr>
        </p:nvSpPr>
        <p:spPr>
          <a:xfrm>
            <a:off x="6172200" y="971044"/>
            <a:ext cx="5609802" cy="52059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a:extLst>
              <a:ext uri="{FF2B5EF4-FFF2-40B4-BE49-F238E27FC236}">
                <a16:creationId xmlns:a16="http://schemas.microsoft.com/office/drawing/2014/main" id="{475D343C-2104-9EDC-3BEF-F29F40AC2BD4}"/>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6" name="Footer Placeholder 5">
            <a:extLst>
              <a:ext uri="{FF2B5EF4-FFF2-40B4-BE49-F238E27FC236}">
                <a16:creationId xmlns:a16="http://schemas.microsoft.com/office/drawing/2014/main" id="{932C3BD9-6227-29DB-01BB-9FCBD0515FF5}"/>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5C68B09-9A47-6966-A9AC-5460487906C5}"/>
              </a:ext>
            </a:extLst>
          </p:cNvPr>
          <p:cNvSpPr>
            <a:spLocks noGrp="1"/>
          </p:cNvSpPr>
          <p:nvPr>
            <p:ph type="sldNum" sz="quarter" idx="12"/>
          </p:nvPr>
        </p:nvSpPr>
        <p:spPr/>
        <p:txBody>
          <a:bodyPr/>
          <a:lstStyle/>
          <a:p>
            <a:fld id="{AF2A3DB0-7619-2A41-B83A-7375AEFB814A}" type="slidenum">
              <a:rPr lang="en-US" smtClean="0"/>
              <a:t>‹#›</a:t>
            </a:fld>
            <a:endParaRPr lang="en-US"/>
          </a:p>
        </p:txBody>
      </p:sp>
      <p:sp>
        <p:nvSpPr>
          <p:cNvPr id="8" name="Title 1">
            <a:extLst>
              <a:ext uri="{FF2B5EF4-FFF2-40B4-BE49-F238E27FC236}">
                <a16:creationId xmlns:a16="http://schemas.microsoft.com/office/drawing/2014/main" id="{DBA03CB4-BEBB-7ECE-3A60-076F662FC54D}"/>
              </a:ext>
            </a:extLst>
          </p:cNvPr>
          <p:cNvSpPr>
            <a:spLocks noGrp="1"/>
          </p:cNvSpPr>
          <p:nvPr>
            <p:ph type="title"/>
          </p:nvPr>
        </p:nvSpPr>
        <p:spPr>
          <a:xfrm>
            <a:off x="364141" y="365126"/>
            <a:ext cx="11417861" cy="522629"/>
          </a:xfrm>
          <a:prstGeom prst="rect">
            <a:avLst/>
          </a:prstGeom>
        </p:spPr>
        <p:txBody>
          <a:bodyPr/>
          <a:lstStyle/>
          <a:p>
            <a:r>
              <a:rPr lang="en-GB"/>
              <a:t>Click to edit Master title style</a:t>
            </a:r>
            <a:endParaRPr lang="en-US" dirty="0"/>
          </a:p>
        </p:txBody>
      </p:sp>
    </p:spTree>
    <p:extLst>
      <p:ext uri="{BB962C8B-B14F-4D97-AF65-F5344CB8AC3E}">
        <p14:creationId xmlns:p14="http://schemas.microsoft.com/office/powerpoint/2010/main" val="189613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8BCB-8027-0C0C-E073-1317E1BD0454}"/>
              </a:ext>
            </a:extLst>
          </p:cNvPr>
          <p:cNvSpPr>
            <a:spLocks noGrp="1"/>
          </p:cNvSpPr>
          <p:nvPr>
            <p:ph type="title"/>
          </p:nvPr>
        </p:nvSpPr>
        <p:spPr>
          <a:xfrm>
            <a:off x="839788" y="365126"/>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7624C24-3B39-4314-7088-9FEB4C39A6B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C6E2EE1-B671-59E2-4DD6-44A96E145ED7}"/>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BA61C8-AEFF-BD25-4A61-893287859FA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1065FBE-77E9-A8E3-5E92-3506A0A899DE}"/>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DF21249-3784-9BA0-7A57-D658630461D1}"/>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8" name="Footer Placeholder 7">
            <a:extLst>
              <a:ext uri="{FF2B5EF4-FFF2-40B4-BE49-F238E27FC236}">
                <a16:creationId xmlns:a16="http://schemas.microsoft.com/office/drawing/2014/main" id="{ECD55032-EF5C-BB73-6E4D-262B1AEAD652}"/>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8A36BF7-635A-6852-D4F5-B37F54A66976}"/>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242423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7AA4CFA-CA82-F3A1-36B3-E6F065487F17}"/>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4" name="Footer Placeholder 3">
            <a:extLst>
              <a:ext uri="{FF2B5EF4-FFF2-40B4-BE49-F238E27FC236}">
                <a16:creationId xmlns:a16="http://schemas.microsoft.com/office/drawing/2014/main" id="{D21DFCC1-2913-755F-53CB-204A92AD650F}"/>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BAE73E3-D87A-099C-9E4E-5A6B549989E6}"/>
              </a:ext>
            </a:extLst>
          </p:cNvPr>
          <p:cNvSpPr>
            <a:spLocks noGrp="1"/>
          </p:cNvSpPr>
          <p:nvPr>
            <p:ph type="sldNum" sz="quarter" idx="12"/>
          </p:nvPr>
        </p:nvSpPr>
        <p:spPr/>
        <p:txBody>
          <a:bodyPr/>
          <a:lstStyle/>
          <a:p>
            <a:fld id="{AF2A3DB0-7619-2A41-B83A-7375AEFB814A}" type="slidenum">
              <a:rPr lang="en-US" smtClean="0"/>
              <a:t>‹#›</a:t>
            </a:fld>
            <a:endParaRPr lang="en-US"/>
          </a:p>
        </p:txBody>
      </p:sp>
      <p:sp>
        <p:nvSpPr>
          <p:cNvPr id="6" name="Title 1">
            <a:extLst>
              <a:ext uri="{FF2B5EF4-FFF2-40B4-BE49-F238E27FC236}">
                <a16:creationId xmlns:a16="http://schemas.microsoft.com/office/drawing/2014/main" id="{2E07A592-CFFE-1B1E-DC0A-7DBB2B474F07}"/>
              </a:ext>
            </a:extLst>
          </p:cNvPr>
          <p:cNvSpPr>
            <a:spLocks noGrp="1"/>
          </p:cNvSpPr>
          <p:nvPr>
            <p:ph type="title"/>
          </p:nvPr>
        </p:nvSpPr>
        <p:spPr>
          <a:xfrm>
            <a:off x="364141" y="365126"/>
            <a:ext cx="11417861" cy="522629"/>
          </a:xfrm>
          <a:prstGeom prst="rect">
            <a:avLst/>
          </a:prstGeom>
        </p:spPr>
        <p:txBody>
          <a:bodyPr/>
          <a:lstStyle/>
          <a:p>
            <a:r>
              <a:rPr lang="en-GB"/>
              <a:t>Click to edit Master title style</a:t>
            </a:r>
            <a:endParaRPr lang="en-US" dirty="0"/>
          </a:p>
        </p:txBody>
      </p:sp>
    </p:spTree>
    <p:extLst>
      <p:ext uri="{BB962C8B-B14F-4D97-AF65-F5344CB8AC3E}">
        <p14:creationId xmlns:p14="http://schemas.microsoft.com/office/powerpoint/2010/main" val="257640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3D548-CF6E-9C9E-24D4-3A75FE189A1D}"/>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3" name="Footer Placeholder 2">
            <a:extLst>
              <a:ext uri="{FF2B5EF4-FFF2-40B4-BE49-F238E27FC236}">
                <a16:creationId xmlns:a16="http://schemas.microsoft.com/office/drawing/2014/main" id="{AED1BAB7-3A55-06CC-76D7-8051F90695EE}"/>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B5E9B6A-AF17-670D-EDB7-386757BEFC4F}"/>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366246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0A4A-194D-E488-1554-669722F8F77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D1DC151-EDF0-1BEC-B226-C293B974A474}"/>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6013EDC-780D-FA46-C845-2B7D343847F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913491-4059-744C-B5E9-A3B3BF4BF49C}"/>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6" name="Footer Placeholder 5">
            <a:extLst>
              <a:ext uri="{FF2B5EF4-FFF2-40B4-BE49-F238E27FC236}">
                <a16:creationId xmlns:a16="http://schemas.microsoft.com/office/drawing/2014/main" id="{39506004-F524-C03B-EB5C-84B90070BB6B}"/>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35B15E4-788A-45E1-51E2-63F4FC7660AF}"/>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313741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2257-C684-C86A-6168-3A44DC25FE8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D7DE9C6-0104-8FEB-0DC5-E0DAE05B759A}"/>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4DF9C143-32F7-AB54-85DD-D810E338303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C67BE2-B00E-2373-4AA0-5F0B9011D814}"/>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6" name="Footer Placeholder 5">
            <a:extLst>
              <a:ext uri="{FF2B5EF4-FFF2-40B4-BE49-F238E27FC236}">
                <a16:creationId xmlns:a16="http://schemas.microsoft.com/office/drawing/2014/main" id="{1CE3F6E4-57B9-C626-44F8-3504DD517CA7}"/>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83E6FAD-63CC-B6A8-42D7-744954907B12}"/>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145592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B3EF96-7A8E-7130-50E8-3757CC7FC916}"/>
              </a:ext>
            </a:extLst>
          </p:cNvPr>
          <p:cNvSpPr>
            <a:spLocks noGrp="1"/>
          </p:cNvSpPr>
          <p:nvPr>
            <p:ph type="body" idx="1"/>
          </p:nvPr>
        </p:nvSpPr>
        <p:spPr>
          <a:xfrm>
            <a:off x="364142" y="1037516"/>
            <a:ext cx="11417862" cy="516907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D86ECC3-1F74-3AC4-04EE-E3C7ED8D7C41}"/>
              </a:ext>
            </a:extLst>
          </p:cNvPr>
          <p:cNvSpPr>
            <a:spLocks noGrp="1"/>
          </p:cNvSpPr>
          <p:nvPr>
            <p:ph type="dt" sz="half" idx="2"/>
          </p:nvPr>
        </p:nvSpPr>
        <p:spPr>
          <a:xfrm>
            <a:off x="409996" y="6356349"/>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4E02C9-A711-B842-9CD9-5BC369745F08}" type="datetimeFigureOut">
              <a:rPr lang="en-US" smtClean="0"/>
              <a:t>8/19/25</a:t>
            </a:fld>
            <a:endParaRPr lang="en-US"/>
          </a:p>
        </p:txBody>
      </p:sp>
      <p:sp>
        <p:nvSpPr>
          <p:cNvPr id="6" name="Slide Number Placeholder 5">
            <a:extLst>
              <a:ext uri="{FF2B5EF4-FFF2-40B4-BE49-F238E27FC236}">
                <a16:creationId xmlns:a16="http://schemas.microsoft.com/office/drawing/2014/main" id="{2AC1697F-2B6E-E5D1-64AD-CB126DACC1D8}"/>
              </a:ext>
            </a:extLst>
          </p:cNvPr>
          <p:cNvSpPr>
            <a:spLocks noGrp="1"/>
          </p:cNvSpPr>
          <p:nvPr>
            <p:ph type="sldNum" sz="quarter" idx="4"/>
          </p:nvPr>
        </p:nvSpPr>
        <p:spPr>
          <a:xfrm>
            <a:off x="8568024" y="6356348"/>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2A3DB0-7619-2A41-B83A-7375AEFB814A}" type="slidenum">
              <a:rPr lang="en-US" smtClean="0"/>
              <a:t>‹#›</a:t>
            </a:fld>
            <a:endParaRPr lang="en-US"/>
          </a:p>
        </p:txBody>
      </p:sp>
      <p:sp>
        <p:nvSpPr>
          <p:cNvPr id="13" name="Title Placeholder 12">
            <a:extLst>
              <a:ext uri="{FF2B5EF4-FFF2-40B4-BE49-F238E27FC236}">
                <a16:creationId xmlns:a16="http://schemas.microsoft.com/office/drawing/2014/main" id="{DDF5A679-549D-F3C4-487C-4BF28F6908C8}"/>
              </a:ext>
            </a:extLst>
          </p:cNvPr>
          <p:cNvSpPr>
            <a:spLocks noGrp="1"/>
          </p:cNvSpPr>
          <p:nvPr>
            <p:ph type="title"/>
          </p:nvPr>
        </p:nvSpPr>
        <p:spPr>
          <a:xfrm>
            <a:off x="364142" y="347959"/>
            <a:ext cx="11417862" cy="614993"/>
          </a:xfrm>
          <a:prstGeom prst="rect">
            <a:avLst/>
          </a:prstGeom>
        </p:spPr>
        <p:txBody>
          <a:bodyPr vert="horz" lIns="91440" tIns="45720" rIns="91440" bIns="45720" rtlCol="0" anchor="ctr">
            <a:normAutofit/>
          </a:bodyPr>
          <a:lstStyle/>
          <a:p>
            <a:r>
              <a:rPr lang="en-GB" dirty="0"/>
              <a:t>Click to edit Master title style</a:t>
            </a:r>
            <a:endParaRPr lang="en-US" dirty="0"/>
          </a:p>
        </p:txBody>
      </p:sp>
      <p:pic>
        <p:nvPicPr>
          <p:cNvPr id="5" name="Picture 4" descr="A yellow background with black letters&#10;&#10;AI-generated content may be incorrect.">
            <a:extLst>
              <a:ext uri="{FF2B5EF4-FFF2-40B4-BE49-F238E27FC236}">
                <a16:creationId xmlns:a16="http://schemas.microsoft.com/office/drawing/2014/main" id="{7F505211-2E08-2864-8A61-FFF7677F0454}"/>
              </a:ext>
            </a:extLst>
          </p:cNvPr>
          <p:cNvPicPr>
            <a:picLocks noChangeAspect="1"/>
          </p:cNvPicPr>
          <p:nvPr userDrawn="1"/>
        </p:nvPicPr>
        <p:blipFill>
          <a:blip r:embed="rId13"/>
          <a:stretch>
            <a:fillRect/>
          </a:stretch>
        </p:blipFill>
        <p:spPr>
          <a:xfrm>
            <a:off x="11494902" y="6147271"/>
            <a:ext cx="574203" cy="574203"/>
          </a:xfrm>
          <a:prstGeom prst="rect">
            <a:avLst/>
          </a:prstGeom>
        </p:spPr>
      </p:pic>
    </p:spTree>
    <p:extLst>
      <p:ext uri="{BB962C8B-B14F-4D97-AF65-F5344CB8AC3E}">
        <p14:creationId xmlns:p14="http://schemas.microsoft.com/office/powerpoint/2010/main" val="885077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b="0" i="0" kern="1200">
          <a:solidFill>
            <a:srgbClr val="FFC000"/>
          </a:solidFill>
          <a:latin typeface="+mn-lt"/>
          <a:ea typeface="+mj-ea"/>
          <a:cs typeface="Calibri" panose="020F050202020403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ibguides.mit.edu/cite-AI-tools" TargetMode="External"/><Relationship Id="rId2" Type="http://schemas.openxmlformats.org/officeDocument/2006/relationships/hyperlink" Target="https://chat.opena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32D3-BDED-39E1-2B76-4DEE1767869C}"/>
              </a:ext>
            </a:extLst>
          </p:cNvPr>
          <p:cNvSpPr>
            <a:spLocks noGrp="1"/>
          </p:cNvSpPr>
          <p:nvPr>
            <p:ph type="ctrTitle"/>
          </p:nvPr>
        </p:nvSpPr>
        <p:spPr>
          <a:xfrm>
            <a:off x="555585" y="1122363"/>
            <a:ext cx="11100121" cy="2387600"/>
          </a:xfrm>
        </p:spPr>
        <p:txBody>
          <a:bodyPr/>
          <a:lstStyle/>
          <a:p>
            <a:r>
              <a:rPr lang="en-AU" b="0" dirty="0">
                <a:solidFill>
                  <a:schemeClr val="accent4">
                    <a:lumMod val="20000"/>
                    <a:lumOff val="80000"/>
                  </a:schemeClr>
                </a:solidFill>
                <a:latin typeface="+mn-lt"/>
              </a:rPr>
              <a:t>Intermediate AI &amp; Data Science</a:t>
            </a:r>
            <a:endParaRPr lang="en-US" b="0" dirty="0">
              <a:solidFill>
                <a:schemeClr val="accent4">
                  <a:lumMod val="20000"/>
                  <a:lumOff val="80000"/>
                </a:schemeClr>
              </a:solidFill>
              <a:latin typeface="+mn-lt"/>
            </a:endParaRPr>
          </a:p>
        </p:txBody>
      </p:sp>
      <p:sp>
        <p:nvSpPr>
          <p:cNvPr id="3" name="Subtitle 2">
            <a:extLst>
              <a:ext uri="{FF2B5EF4-FFF2-40B4-BE49-F238E27FC236}">
                <a16:creationId xmlns:a16="http://schemas.microsoft.com/office/drawing/2014/main" id="{33319BA4-A4CA-A95D-5519-C7E25E7A72EB}"/>
              </a:ext>
            </a:extLst>
          </p:cNvPr>
          <p:cNvSpPr>
            <a:spLocks noGrp="1"/>
          </p:cNvSpPr>
          <p:nvPr>
            <p:ph type="subTitle" idx="1"/>
          </p:nvPr>
        </p:nvSpPr>
        <p:spPr/>
        <p:txBody>
          <a:bodyPr/>
          <a:lstStyle/>
          <a:p>
            <a:r>
              <a:rPr lang="en-AU" b="1" dirty="0">
                <a:solidFill>
                  <a:srgbClr val="FFC000"/>
                </a:solidFill>
              </a:rPr>
              <a:t>From Models to Production</a:t>
            </a:r>
          </a:p>
          <a:p>
            <a:r>
              <a:rPr lang="en-AU" dirty="0">
                <a:solidFill>
                  <a:srgbClr val="FFC000"/>
                </a:solidFill>
              </a:rPr>
              <a:t>Amir Charkhi, PhD</a:t>
            </a:r>
          </a:p>
          <a:p>
            <a:r>
              <a:rPr lang="en-AU" dirty="0">
                <a:solidFill>
                  <a:srgbClr val="FFC000"/>
                </a:solidFill>
              </a:rPr>
              <a:t>Founder – AI TECH INSTITUTE</a:t>
            </a:r>
            <a:endParaRPr lang="en-US" dirty="0">
              <a:solidFill>
                <a:srgbClr val="FFC000"/>
              </a:solidFill>
            </a:endParaRPr>
          </a:p>
        </p:txBody>
      </p:sp>
      <p:sp>
        <p:nvSpPr>
          <p:cNvPr id="4" name="Title 10">
            <a:extLst>
              <a:ext uri="{FF2B5EF4-FFF2-40B4-BE49-F238E27FC236}">
                <a16:creationId xmlns:a16="http://schemas.microsoft.com/office/drawing/2014/main" id="{06439A5A-E7FF-22FD-905C-E95FE1FF8B0C}"/>
              </a:ext>
            </a:extLst>
          </p:cNvPr>
          <p:cNvSpPr txBox="1">
            <a:spLocks/>
          </p:cNvSpPr>
          <p:nvPr/>
        </p:nvSpPr>
        <p:spPr>
          <a:xfrm>
            <a:off x="1524000" y="5625296"/>
            <a:ext cx="9144000" cy="891527"/>
          </a:xfrm>
          <a:prstGeom prst="rect">
            <a:avLst/>
          </a:prstGeom>
        </p:spPr>
        <p:txBody>
          <a:bodyPr vert="horz" lIns="91440" tIns="45720" rIns="91440" bIns="45720" rtlCol="0" anchor="b">
            <a:normAutofit/>
          </a:bodyPr>
          <a:lstStyle>
            <a:lvl1pPr algn="ctr" defTabSz="914377" rtl="0" eaLnBrk="1" latinLnBrk="0" hangingPunct="1">
              <a:lnSpc>
                <a:spcPct val="90000"/>
              </a:lnSpc>
              <a:spcBef>
                <a:spcPct val="0"/>
              </a:spcBef>
              <a:buNone/>
              <a:defRPr sz="6000" b="0" i="0" kern="1200">
                <a:solidFill>
                  <a:srgbClr val="FFC000"/>
                </a:solidFill>
                <a:latin typeface="+mn-lt"/>
                <a:ea typeface="+mj-ea"/>
                <a:cs typeface="Calibri" panose="020F0502020204030204" pitchFamily="34" charset="0"/>
              </a:defRPr>
            </a:lvl1pPr>
          </a:lstStyle>
          <a:p>
            <a:r>
              <a:rPr lang="en-US" sz="3000" dirty="0">
                <a:solidFill>
                  <a:schemeClr val="accent4">
                    <a:lumMod val="20000"/>
                    <a:lumOff val="80000"/>
                  </a:schemeClr>
                </a:solidFill>
              </a:rPr>
              <a:t>August 2025</a:t>
            </a:r>
          </a:p>
        </p:txBody>
      </p:sp>
      <p:sp>
        <p:nvSpPr>
          <p:cNvPr id="5" name="Subtitle 5">
            <a:extLst>
              <a:ext uri="{FF2B5EF4-FFF2-40B4-BE49-F238E27FC236}">
                <a16:creationId xmlns:a16="http://schemas.microsoft.com/office/drawing/2014/main" id="{A5712773-034C-7981-1380-DA25F6BA8D8E}"/>
              </a:ext>
            </a:extLst>
          </p:cNvPr>
          <p:cNvSpPr txBox="1">
            <a:spLocks/>
          </p:cNvSpPr>
          <p:nvPr/>
        </p:nvSpPr>
        <p:spPr>
          <a:xfrm>
            <a:off x="1524000" y="283883"/>
            <a:ext cx="9144000" cy="495400"/>
          </a:xfrm>
          <a:prstGeom prst="rect">
            <a:avLst/>
          </a:prstGeom>
        </p:spPr>
        <p:txBody>
          <a:bodyPr vert="horz" lIns="91440" tIns="45720" rIns="91440" bIns="45720" rtlCol="0">
            <a:normAutofit/>
          </a:bodyPr>
          <a:lstStyle>
            <a:lvl1pPr marL="0" indent="0" algn="ctr" defTabSz="914377" rtl="0" eaLnBrk="1" latinLnBrk="0" hangingPunct="1">
              <a:lnSpc>
                <a:spcPct val="90000"/>
              </a:lnSpc>
              <a:spcBef>
                <a:spcPts val="1000"/>
              </a:spcBef>
              <a:buFont typeface="Arial" panose="020B0604020202020204" pitchFamily="34" charset="0"/>
              <a:buNone/>
              <a:defRPr sz="24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1pPr>
            <a:lvl2pPr marL="457189" indent="0" algn="ctr" defTabSz="914377" rtl="0" eaLnBrk="1" latinLnBrk="0" hangingPunct="1">
              <a:lnSpc>
                <a:spcPct val="90000"/>
              </a:lnSpc>
              <a:spcBef>
                <a:spcPts val="500"/>
              </a:spcBef>
              <a:buFont typeface="Arial" panose="020B0604020202020204" pitchFamily="34" charset="0"/>
              <a:buNone/>
              <a:defRPr sz="20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2pPr>
            <a:lvl3pPr marL="914377" indent="0" algn="ctr" defTabSz="914377" rtl="0" eaLnBrk="1" latinLnBrk="0" hangingPunct="1">
              <a:lnSpc>
                <a:spcPct val="90000"/>
              </a:lnSpc>
              <a:spcBef>
                <a:spcPts val="500"/>
              </a:spcBef>
              <a:buFont typeface="Arial" panose="020B0604020202020204" pitchFamily="34" charset="0"/>
              <a:buNone/>
              <a:defRPr sz="18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3pPr>
            <a:lvl4pPr marL="1371566" indent="0" algn="ctr" defTabSz="914377" rtl="0" eaLnBrk="1" latinLnBrk="0" hangingPunct="1">
              <a:lnSpc>
                <a:spcPct val="90000"/>
              </a:lnSpc>
              <a:spcBef>
                <a:spcPts val="500"/>
              </a:spcBef>
              <a:buFont typeface="Arial" panose="020B0604020202020204" pitchFamily="34" charset="0"/>
              <a:buNone/>
              <a:defRPr sz="16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4pPr>
            <a:lvl5pPr marL="1828754" indent="0" algn="ctr" defTabSz="914377" rtl="0" eaLnBrk="1" latinLnBrk="0" hangingPunct="1">
              <a:lnSpc>
                <a:spcPct val="90000"/>
              </a:lnSpc>
              <a:spcBef>
                <a:spcPts val="500"/>
              </a:spcBef>
              <a:buFont typeface="Arial" panose="020B0604020202020204" pitchFamily="34" charset="0"/>
              <a:buNone/>
              <a:defRPr sz="16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bg1"/>
                </a:solidFill>
              </a:rPr>
              <a:t>AI Education for All</a:t>
            </a:r>
            <a:endParaRPr lang="en-US" dirty="0">
              <a:solidFill>
                <a:schemeClr val="bg1"/>
              </a:solidFill>
            </a:endParaRPr>
          </a:p>
        </p:txBody>
      </p:sp>
    </p:spTree>
    <p:extLst>
      <p:ext uri="{BB962C8B-B14F-4D97-AF65-F5344CB8AC3E}">
        <p14:creationId xmlns:p14="http://schemas.microsoft.com/office/powerpoint/2010/main" val="275722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DA87-DA19-8AEB-1406-00CF5DAFC7B3}"/>
              </a:ext>
            </a:extLst>
          </p:cNvPr>
          <p:cNvSpPr>
            <a:spLocks noGrp="1"/>
          </p:cNvSpPr>
          <p:nvPr>
            <p:ph type="title"/>
          </p:nvPr>
        </p:nvSpPr>
        <p:spPr/>
        <p:txBody>
          <a:bodyPr>
            <a:normAutofit fontScale="90000"/>
          </a:bodyPr>
          <a:lstStyle/>
          <a:p>
            <a:r>
              <a:rPr lang="en-AU" dirty="0">
                <a:solidFill>
                  <a:srgbClr val="FFC000"/>
                </a:solidFill>
              </a:rPr>
              <a:t>What You’ll Gain</a:t>
            </a:r>
            <a:endParaRPr lang="en-US" dirty="0">
              <a:solidFill>
                <a:srgbClr val="FFC000"/>
              </a:solidFill>
            </a:endParaRPr>
          </a:p>
        </p:txBody>
      </p:sp>
      <p:sp>
        <p:nvSpPr>
          <p:cNvPr id="3" name="Content Placeholder 2">
            <a:extLst>
              <a:ext uri="{FF2B5EF4-FFF2-40B4-BE49-F238E27FC236}">
                <a16:creationId xmlns:a16="http://schemas.microsoft.com/office/drawing/2014/main" id="{1F1A9237-AEDB-8870-633B-14091811B782}"/>
              </a:ext>
            </a:extLst>
          </p:cNvPr>
          <p:cNvSpPr>
            <a:spLocks noGrp="1"/>
          </p:cNvSpPr>
          <p:nvPr>
            <p:ph idx="1"/>
          </p:nvPr>
        </p:nvSpPr>
        <p:spPr/>
        <p:txBody>
          <a:bodyPr/>
          <a:lstStyle/>
          <a:p>
            <a:r>
              <a:rPr lang="en-AU" b="1" dirty="0">
                <a:solidFill>
                  <a:srgbClr val="FFC000"/>
                </a:solidFill>
              </a:rPr>
              <a:t>By the end of this course, you will:</a:t>
            </a:r>
          </a:p>
          <a:p>
            <a:pPr lvl="1"/>
            <a:r>
              <a:rPr lang="en-AU" dirty="0"/>
              <a:t>Understand </a:t>
            </a:r>
            <a:r>
              <a:rPr lang="en-AU" b="1" dirty="0"/>
              <a:t>ML model deployment pipelines</a:t>
            </a:r>
            <a:endParaRPr lang="en-AU" dirty="0"/>
          </a:p>
          <a:p>
            <a:pPr lvl="1"/>
            <a:r>
              <a:rPr lang="en-AU" dirty="0"/>
              <a:t>Be able to </a:t>
            </a:r>
            <a:r>
              <a:rPr lang="en-AU" b="1" dirty="0"/>
              <a:t>build &amp; deploy</a:t>
            </a:r>
            <a:r>
              <a:rPr lang="en-AU" dirty="0"/>
              <a:t> production-ready models</a:t>
            </a:r>
          </a:p>
          <a:p>
            <a:pPr lvl="1"/>
            <a:r>
              <a:rPr lang="en-AU" dirty="0"/>
              <a:t>Be prepared for </a:t>
            </a:r>
            <a:r>
              <a:rPr lang="en-AU" b="1" dirty="0"/>
              <a:t>roles in data science &amp; AI engineering</a:t>
            </a:r>
            <a:endParaRPr lang="en-AU" dirty="0"/>
          </a:p>
          <a:p>
            <a:pPr lvl="1"/>
            <a:r>
              <a:rPr lang="en-AU" dirty="0"/>
              <a:t>Leave with </a:t>
            </a:r>
            <a:r>
              <a:rPr lang="en-AU" b="1" dirty="0"/>
              <a:t>portfolio-ready projects</a:t>
            </a:r>
            <a:endParaRPr lang="en-AU" dirty="0"/>
          </a:p>
          <a:p>
            <a:endParaRPr lang="en-US" dirty="0"/>
          </a:p>
        </p:txBody>
      </p:sp>
    </p:spTree>
    <p:extLst>
      <p:ext uri="{BB962C8B-B14F-4D97-AF65-F5344CB8AC3E}">
        <p14:creationId xmlns:p14="http://schemas.microsoft.com/office/powerpoint/2010/main" val="353909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0BA5F-66CA-493B-01E8-A2F5EA2264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73ED82-7AEC-D67B-8DC7-FF766FAF5164}"/>
              </a:ext>
            </a:extLst>
          </p:cNvPr>
          <p:cNvSpPr>
            <a:spLocks noGrp="1"/>
          </p:cNvSpPr>
          <p:nvPr>
            <p:ph type="title"/>
          </p:nvPr>
        </p:nvSpPr>
        <p:spPr/>
        <p:txBody>
          <a:bodyPr>
            <a:normAutofit fontScale="90000"/>
          </a:bodyPr>
          <a:lstStyle/>
          <a:p>
            <a:r>
              <a:rPr lang="en-US" sz="4400" dirty="0">
                <a:solidFill>
                  <a:srgbClr val="F9C623"/>
                </a:solidFill>
              </a:rPr>
              <a:t>Using AI Tools</a:t>
            </a:r>
            <a:endParaRPr lang="en-US" dirty="0"/>
          </a:p>
        </p:txBody>
      </p:sp>
      <p:sp>
        <p:nvSpPr>
          <p:cNvPr id="3" name="Content Placeholder 2">
            <a:extLst>
              <a:ext uri="{FF2B5EF4-FFF2-40B4-BE49-F238E27FC236}">
                <a16:creationId xmlns:a16="http://schemas.microsoft.com/office/drawing/2014/main" id="{88FBC34B-726D-C3FD-D0DC-80095AF07685}"/>
              </a:ext>
            </a:extLst>
          </p:cNvPr>
          <p:cNvSpPr>
            <a:spLocks noGrp="1"/>
          </p:cNvSpPr>
          <p:nvPr>
            <p:ph idx="1"/>
          </p:nvPr>
        </p:nvSpPr>
        <p:spPr>
          <a:xfrm>
            <a:off x="364142" y="1319514"/>
            <a:ext cx="11417862" cy="4887077"/>
          </a:xfrm>
        </p:spPr>
        <p:txBody>
          <a:bodyPr>
            <a:normAutofit/>
          </a:bodyPr>
          <a:lstStyle/>
          <a:p>
            <a:r>
              <a:rPr lang="en-AU" dirty="0">
                <a:latin typeface="Calibri" panose="020F0502020204030204" pitchFamily="34" charset="0"/>
                <a:cs typeface="Calibri" panose="020F0502020204030204" pitchFamily="34" charset="0"/>
              </a:rPr>
              <a:t>This course recognizes the potential of generative artificial intelligence (AI) tools to enhance learners’ learning and creativity. Participants are welcome to use AI tools to assist with their assignments when appropriate, ensuring that they do so in an ethical and responsible manner. Some assignments may even integrate AI tools. </a:t>
            </a:r>
          </a:p>
        </p:txBody>
      </p:sp>
    </p:spTree>
    <p:extLst>
      <p:ext uri="{BB962C8B-B14F-4D97-AF65-F5344CB8AC3E}">
        <p14:creationId xmlns:p14="http://schemas.microsoft.com/office/powerpoint/2010/main" val="392759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A48DD-52A8-A386-D8DB-FD5DC34821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37C43-D1F1-AE9C-26CB-A423B169235E}"/>
              </a:ext>
            </a:extLst>
          </p:cNvPr>
          <p:cNvSpPr>
            <a:spLocks noGrp="1"/>
          </p:cNvSpPr>
          <p:nvPr>
            <p:ph type="title"/>
          </p:nvPr>
        </p:nvSpPr>
        <p:spPr/>
        <p:txBody>
          <a:bodyPr>
            <a:normAutofit fontScale="90000"/>
          </a:bodyPr>
          <a:lstStyle/>
          <a:p>
            <a:r>
              <a:rPr lang="en-US" sz="4400" dirty="0">
                <a:solidFill>
                  <a:srgbClr val="F9C623"/>
                </a:solidFill>
              </a:rPr>
              <a:t>Using AI Tools</a:t>
            </a:r>
            <a:endParaRPr lang="en-US" dirty="0"/>
          </a:p>
        </p:txBody>
      </p:sp>
      <p:sp>
        <p:nvSpPr>
          <p:cNvPr id="3" name="Content Placeholder 2">
            <a:extLst>
              <a:ext uri="{FF2B5EF4-FFF2-40B4-BE49-F238E27FC236}">
                <a16:creationId xmlns:a16="http://schemas.microsoft.com/office/drawing/2014/main" id="{DEAFD540-A38B-5330-31B3-4A7F2128289D}"/>
              </a:ext>
            </a:extLst>
          </p:cNvPr>
          <p:cNvSpPr>
            <a:spLocks noGrp="1"/>
          </p:cNvSpPr>
          <p:nvPr>
            <p:ph idx="1"/>
          </p:nvPr>
        </p:nvSpPr>
        <p:spPr>
          <a:xfrm>
            <a:off x="364142" y="1319514"/>
            <a:ext cx="11417862" cy="4887077"/>
          </a:xfrm>
        </p:spPr>
        <p:txBody>
          <a:bodyPr>
            <a:noAutofit/>
          </a:bodyPr>
          <a:lstStyle/>
          <a:p>
            <a:pPr algn="l">
              <a:spcAft>
                <a:spcPts val="450"/>
              </a:spcAft>
              <a:buFont typeface="+mj-lt"/>
              <a:buAutoNum type="arabicPeriod"/>
            </a:pPr>
            <a:r>
              <a:rPr lang="en-AU" sz="1600" i="0" dirty="0">
                <a:effectLst/>
                <a:latin typeface="Calibri" panose="020F0502020204030204" pitchFamily="34" charset="0"/>
                <a:cs typeface="Calibri" panose="020F0502020204030204" pitchFamily="34" charset="0"/>
              </a:rPr>
              <a:t>Use AI tools only when appropriate for your level of learning and understanding. AI tools should not be used to replace your own thinking or analysis, or to avoid engaging with the course content. </a:t>
            </a:r>
          </a:p>
          <a:p>
            <a:pPr algn="l">
              <a:spcAft>
                <a:spcPts val="450"/>
              </a:spcAft>
              <a:buFont typeface="+mj-lt"/>
              <a:buAutoNum type="arabicPeriod"/>
            </a:pPr>
            <a:r>
              <a:rPr lang="en-AU" sz="1600" i="0" dirty="0">
                <a:effectLst/>
                <a:latin typeface="Calibri" panose="020F0502020204030204" pitchFamily="34" charset="0"/>
                <a:cs typeface="Calibri" panose="020F0502020204030204" pitchFamily="34" charset="0"/>
              </a:rPr>
              <a:t>Explain and provide evidence of how you used the AI tool and how it contributed to your assignment. Explain what you learned from the AI tool, how you verified its accuracy and reliability, how you integrated its output with your own work, and how you acknowledged its limitations and biases.  </a:t>
            </a:r>
          </a:p>
          <a:p>
            <a:pPr marL="742950" lvl="1" indent="-285750">
              <a:spcAft>
                <a:spcPts val="450"/>
              </a:spcAft>
            </a:pPr>
            <a:r>
              <a:rPr lang="en-AU" sz="1600" i="0" dirty="0">
                <a:effectLst/>
                <a:latin typeface="Calibri" panose="020F0502020204030204" pitchFamily="34" charset="0"/>
                <a:cs typeface="Calibri" panose="020F0502020204030204" pitchFamily="34" charset="0"/>
              </a:rPr>
              <a:t>When working in groups, discuss the use of AI tools with your group members and come to a main consensus for how you plan to use them and how you will explain and provide evidence of how the AI tool contributed to your assignment.  </a:t>
            </a:r>
          </a:p>
          <a:p>
            <a:pPr algn="l">
              <a:spcAft>
                <a:spcPts val="450"/>
              </a:spcAft>
              <a:buFont typeface="+mj-lt"/>
              <a:buAutoNum type="arabicPeriod"/>
            </a:pPr>
            <a:r>
              <a:rPr lang="en-AU" sz="1600" i="0" dirty="0">
                <a:effectLst/>
                <a:latin typeface="Calibri" panose="020F0502020204030204" pitchFamily="34" charset="0"/>
                <a:cs typeface="Calibri" panose="020F0502020204030204" pitchFamily="34" charset="0"/>
              </a:rPr>
              <a:t>Cite any AI tools you use properly. For example, APA references require you to include the name of the AI tool, the date of access, the URL of the interface, and the specific prompt or query you used to generate the output. For example: </a:t>
            </a:r>
          </a:p>
          <a:p>
            <a:pPr lvl="1">
              <a:spcAft>
                <a:spcPts val="450"/>
              </a:spcAft>
              <a:buFont typeface="+mj-lt"/>
              <a:buAutoNum type="arabicPeriod"/>
            </a:pPr>
            <a:r>
              <a:rPr lang="en-AU" sz="1600" i="0" dirty="0">
                <a:effectLst/>
                <a:latin typeface="Calibri" panose="020F0502020204030204" pitchFamily="34" charset="0"/>
                <a:cs typeface="Calibri" panose="020F0502020204030204" pitchFamily="34" charset="0"/>
              </a:rPr>
              <a:t>ChatGPT. “How can I implement a sustainability strategy in my company?”</a:t>
            </a:r>
          </a:p>
          <a:p>
            <a:pPr lvl="1">
              <a:spcAft>
                <a:spcPts val="450"/>
              </a:spcAft>
              <a:buFont typeface="+mj-lt"/>
              <a:buAutoNum type="arabicPeriod"/>
            </a:pPr>
            <a:r>
              <a:rPr lang="en-AU" sz="1600" i="0" dirty="0">
                <a:effectLst/>
                <a:latin typeface="Calibri" panose="020F0502020204030204" pitchFamily="34" charset="0"/>
                <a:cs typeface="Calibri" panose="020F0502020204030204" pitchFamily="34" charset="0"/>
              </a:rPr>
              <a:t>Accessed May 8, 2024. </a:t>
            </a:r>
            <a:r>
              <a:rPr lang="en-AU" sz="1600" i="0" u="sng"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https://www.chat.openai.com (Links to an external site.)</a:t>
            </a:r>
            <a:r>
              <a:rPr lang="en-AU" sz="1600" i="0" dirty="0">
                <a:effectLst/>
                <a:latin typeface="Calibri" panose="020F0502020204030204" pitchFamily="34" charset="0"/>
                <a:cs typeface="Calibri" panose="020F0502020204030204" pitchFamily="34" charset="0"/>
              </a:rPr>
              <a:t> </a:t>
            </a:r>
          </a:p>
          <a:p>
            <a:pPr marL="0" indent="0" algn="l">
              <a:spcBef>
                <a:spcPts val="900"/>
              </a:spcBef>
              <a:spcAft>
                <a:spcPts val="900"/>
              </a:spcAft>
              <a:buNone/>
            </a:pPr>
            <a:r>
              <a:rPr lang="en-AU" sz="1600" i="0" dirty="0">
                <a:effectLst/>
                <a:latin typeface="Calibri" panose="020F0502020204030204" pitchFamily="34" charset="0"/>
                <a:cs typeface="Calibri" panose="020F0502020204030204" pitchFamily="34" charset="0"/>
              </a:rPr>
              <a:t>For further information on how to cite and reference generative AI consistently, consult the following website: </a:t>
            </a:r>
            <a:r>
              <a:rPr lang="en-AU" sz="1600" i="0" u="sng" dirty="0">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https://libguides.mit.edu/cite-AI-tools (Links to an external site.)</a:t>
            </a:r>
            <a:r>
              <a:rPr lang="en-AU" sz="1600" i="0" dirty="0">
                <a:effectLst/>
                <a:latin typeface="Calibri" panose="020F0502020204030204" pitchFamily="34" charset="0"/>
                <a:cs typeface="Calibri" panose="020F0502020204030204" pitchFamily="34" charset="0"/>
              </a:rPr>
              <a:t> </a:t>
            </a:r>
          </a:p>
          <a:p>
            <a:pPr algn="l">
              <a:spcBef>
                <a:spcPts val="900"/>
              </a:spcBef>
              <a:spcAft>
                <a:spcPts val="900"/>
              </a:spcAft>
            </a:pPr>
            <a:r>
              <a:rPr lang="en-AU" sz="1600" i="0" dirty="0">
                <a:effectLst/>
                <a:latin typeface="Calibri" panose="020F0502020204030204" pitchFamily="34" charset="0"/>
                <a:cs typeface="Calibri" panose="020F0502020204030204" pitchFamily="34" charset="0"/>
              </a:rPr>
              <a:t>   4. Take full responsibility for any mistakes or errors made by the AI tool. Always fact check and edit the output before submitting your work. </a:t>
            </a:r>
          </a:p>
        </p:txBody>
      </p:sp>
    </p:spTree>
    <p:extLst>
      <p:ext uri="{BB962C8B-B14F-4D97-AF65-F5344CB8AC3E}">
        <p14:creationId xmlns:p14="http://schemas.microsoft.com/office/powerpoint/2010/main" val="422789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B20A9-69FF-49D1-A861-1ACF74C80C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3D489-B32A-14A9-643D-8A5DC1A48BA4}"/>
              </a:ext>
            </a:extLst>
          </p:cNvPr>
          <p:cNvSpPr>
            <a:spLocks noGrp="1"/>
          </p:cNvSpPr>
          <p:nvPr>
            <p:ph type="title"/>
          </p:nvPr>
        </p:nvSpPr>
        <p:spPr/>
        <p:txBody>
          <a:bodyPr>
            <a:normAutofit fontScale="90000"/>
          </a:bodyPr>
          <a:lstStyle/>
          <a:p>
            <a:r>
              <a:rPr lang="en-AU" dirty="0">
                <a:solidFill>
                  <a:srgbClr val="FFC000"/>
                </a:solidFill>
              </a:rPr>
              <a:t>Today’s Plan</a:t>
            </a:r>
            <a:endParaRPr lang="en-US" dirty="0">
              <a:solidFill>
                <a:srgbClr val="FFC000"/>
              </a:solidFill>
            </a:endParaRPr>
          </a:p>
        </p:txBody>
      </p:sp>
      <p:sp>
        <p:nvSpPr>
          <p:cNvPr id="3" name="Content Placeholder 2">
            <a:extLst>
              <a:ext uri="{FF2B5EF4-FFF2-40B4-BE49-F238E27FC236}">
                <a16:creationId xmlns:a16="http://schemas.microsoft.com/office/drawing/2014/main" id="{89503C01-30C0-6086-66BF-64EF683E289A}"/>
              </a:ext>
            </a:extLst>
          </p:cNvPr>
          <p:cNvSpPr>
            <a:spLocks noGrp="1"/>
          </p:cNvSpPr>
          <p:nvPr>
            <p:ph idx="1"/>
          </p:nvPr>
        </p:nvSpPr>
        <p:spPr/>
        <p:txBody>
          <a:bodyPr/>
          <a:lstStyle/>
          <a:p>
            <a:r>
              <a:rPr lang="en-AU" b="1" dirty="0"/>
              <a:t>Introductions</a:t>
            </a:r>
          </a:p>
          <a:p>
            <a:r>
              <a:rPr lang="en-AU" b="1" dirty="0"/>
              <a:t>Course overview &amp; expectations</a:t>
            </a:r>
          </a:p>
          <a:p>
            <a:r>
              <a:rPr lang="en-AU" b="1" dirty="0"/>
              <a:t>Curriculum walkthrough</a:t>
            </a:r>
          </a:p>
          <a:p>
            <a:r>
              <a:rPr lang="en-AU" b="1" dirty="0"/>
              <a:t>Project preview</a:t>
            </a:r>
          </a:p>
          <a:p>
            <a:r>
              <a:rPr lang="en-AU" b="1" dirty="0"/>
              <a:t>Q&amp;A</a:t>
            </a:r>
          </a:p>
          <a:p>
            <a:r>
              <a:rPr lang="en-AU" b="1" dirty="0"/>
              <a:t>Week 0 content</a:t>
            </a:r>
          </a:p>
          <a:p>
            <a:pPr lvl="1"/>
            <a:r>
              <a:rPr lang="en-AU" b="1" dirty="0"/>
              <a:t>Git and </a:t>
            </a:r>
            <a:r>
              <a:rPr lang="en-AU" b="1" dirty="0" err="1"/>
              <a:t>Github</a:t>
            </a:r>
            <a:endParaRPr lang="en-AU" b="1" dirty="0"/>
          </a:p>
          <a:p>
            <a:pPr lvl="1"/>
            <a:r>
              <a:rPr lang="en-AU" b="1" dirty="0"/>
              <a:t>Lab for Git and </a:t>
            </a:r>
            <a:r>
              <a:rPr lang="en-AU" b="1" dirty="0" err="1"/>
              <a:t>Github</a:t>
            </a:r>
            <a:endParaRPr lang="en-AU" b="1" dirty="0"/>
          </a:p>
          <a:p>
            <a:pPr lvl="1"/>
            <a:r>
              <a:rPr lang="en-AU" b="1"/>
              <a:t>Python Intro</a:t>
            </a:r>
            <a:endParaRPr lang="en-AU" b="1" dirty="0"/>
          </a:p>
        </p:txBody>
      </p:sp>
    </p:spTree>
    <p:extLst>
      <p:ext uri="{BB962C8B-B14F-4D97-AF65-F5344CB8AC3E}">
        <p14:creationId xmlns:p14="http://schemas.microsoft.com/office/powerpoint/2010/main" val="72556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E071-53B8-21FE-2CA2-2D37B66120D4}"/>
              </a:ext>
            </a:extLst>
          </p:cNvPr>
          <p:cNvSpPr>
            <a:spLocks noGrp="1"/>
          </p:cNvSpPr>
          <p:nvPr>
            <p:ph type="title"/>
          </p:nvPr>
        </p:nvSpPr>
        <p:spPr/>
        <p:txBody>
          <a:bodyPr>
            <a:normAutofit fontScale="90000"/>
          </a:bodyPr>
          <a:lstStyle/>
          <a:p>
            <a:r>
              <a:rPr lang="en-AU" dirty="0">
                <a:solidFill>
                  <a:srgbClr val="FFC000"/>
                </a:solidFill>
              </a:rPr>
              <a:t>About Me</a:t>
            </a:r>
            <a:endParaRPr lang="en-US" dirty="0">
              <a:solidFill>
                <a:srgbClr val="FFC000"/>
              </a:solidFill>
            </a:endParaRPr>
          </a:p>
        </p:txBody>
      </p:sp>
      <p:sp>
        <p:nvSpPr>
          <p:cNvPr id="3" name="Content Placeholder 2">
            <a:extLst>
              <a:ext uri="{FF2B5EF4-FFF2-40B4-BE49-F238E27FC236}">
                <a16:creationId xmlns:a16="http://schemas.microsoft.com/office/drawing/2014/main" id="{DF7E8038-3A6E-F691-9A63-8639ED8C6C8B}"/>
              </a:ext>
            </a:extLst>
          </p:cNvPr>
          <p:cNvSpPr>
            <a:spLocks noGrp="1"/>
          </p:cNvSpPr>
          <p:nvPr>
            <p:ph idx="1"/>
          </p:nvPr>
        </p:nvSpPr>
        <p:spPr>
          <a:xfrm>
            <a:off x="364142" y="1037516"/>
            <a:ext cx="6812162" cy="5169075"/>
          </a:xfrm>
        </p:spPr>
        <p:txBody>
          <a:bodyPr/>
          <a:lstStyle/>
          <a:p>
            <a:r>
              <a:rPr lang="en-AU" b="1" dirty="0"/>
              <a:t>Amir Charkhi</a:t>
            </a:r>
            <a:endParaRPr lang="en-AU" dirty="0"/>
          </a:p>
          <a:p>
            <a:pPr lvl="1"/>
            <a:r>
              <a:rPr lang="en-AU" dirty="0"/>
              <a:t>PhD, AI &amp; Machine Learning</a:t>
            </a:r>
          </a:p>
          <a:p>
            <a:pPr lvl="1"/>
            <a:r>
              <a:rPr lang="en-AU" dirty="0"/>
              <a:t>20+ years teaching &amp; industry experience</a:t>
            </a:r>
          </a:p>
          <a:p>
            <a:pPr lvl="1"/>
            <a:r>
              <a:rPr lang="en-AU" dirty="0"/>
              <a:t>Leadership roles at various industries</a:t>
            </a:r>
          </a:p>
          <a:p>
            <a:pPr lvl="1"/>
            <a:r>
              <a:rPr lang="en-AU" dirty="0"/>
              <a:t>Founder, AI Tech Institute – shaping the next generation of AI talent</a:t>
            </a:r>
          </a:p>
          <a:p>
            <a:pPr marL="0" indent="0">
              <a:buNone/>
            </a:pPr>
            <a:endParaRPr lang="en-US" dirty="0"/>
          </a:p>
        </p:txBody>
      </p:sp>
      <p:pic>
        <p:nvPicPr>
          <p:cNvPr id="5" name="Picture 4" descr="A person in a black shirt&#10;&#10;AI-generated content may be incorrect.">
            <a:extLst>
              <a:ext uri="{FF2B5EF4-FFF2-40B4-BE49-F238E27FC236}">
                <a16:creationId xmlns:a16="http://schemas.microsoft.com/office/drawing/2014/main" id="{7C7C8AD7-4B8B-1000-9FCF-22B950E164FE}"/>
              </a:ext>
            </a:extLst>
          </p:cNvPr>
          <p:cNvPicPr>
            <a:picLocks noChangeAspect="1"/>
          </p:cNvPicPr>
          <p:nvPr/>
        </p:nvPicPr>
        <p:blipFill>
          <a:blip r:embed="rId2"/>
          <a:stretch>
            <a:fillRect/>
          </a:stretch>
        </p:blipFill>
        <p:spPr>
          <a:xfrm>
            <a:off x="7449597" y="1273214"/>
            <a:ext cx="3291191" cy="4126375"/>
          </a:xfrm>
          <a:prstGeom prst="rect">
            <a:avLst/>
          </a:prstGeom>
        </p:spPr>
      </p:pic>
    </p:spTree>
    <p:extLst>
      <p:ext uri="{BB962C8B-B14F-4D97-AF65-F5344CB8AC3E}">
        <p14:creationId xmlns:p14="http://schemas.microsoft.com/office/powerpoint/2010/main" val="33073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60E3-E162-97F1-7EDD-D9A87121B611}"/>
              </a:ext>
            </a:extLst>
          </p:cNvPr>
          <p:cNvSpPr>
            <a:spLocks noGrp="1"/>
          </p:cNvSpPr>
          <p:nvPr>
            <p:ph type="title"/>
          </p:nvPr>
        </p:nvSpPr>
        <p:spPr/>
        <p:txBody>
          <a:bodyPr>
            <a:normAutofit fontScale="90000"/>
          </a:bodyPr>
          <a:lstStyle/>
          <a:p>
            <a:r>
              <a:rPr lang="en-AU" dirty="0">
                <a:solidFill>
                  <a:srgbClr val="FFC000"/>
                </a:solidFill>
              </a:rPr>
              <a:t>About This Course</a:t>
            </a:r>
            <a:endParaRPr lang="en-US" dirty="0">
              <a:solidFill>
                <a:srgbClr val="FFC000"/>
              </a:solidFill>
            </a:endParaRPr>
          </a:p>
        </p:txBody>
      </p:sp>
      <p:sp>
        <p:nvSpPr>
          <p:cNvPr id="3" name="Content Placeholder 2">
            <a:extLst>
              <a:ext uri="{FF2B5EF4-FFF2-40B4-BE49-F238E27FC236}">
                <a16:creationId xmlns:a16="http://schemas.microsoft.com/office/drawing/2014/main" id="{C1671C61-46B1-D47B-BFF0-9412E93D4137}"/>
              </a:ext>
            </a:extLst>
          </p:cNvPr>
          <p:cNvSpPr>
            <a:spLocks noGrp="1"/>
          </p:cNvSpPr>
          <p:nvPr>
            <p:ph idx="1"/>
          </p:nvPr>
        </p:nvSpPr>
        <p:spPr/>
        <p:txBody>
          <a:bodyPr/>
          <a:lstStyle/>
          <a:p>
            <a:r>
              <a:rPr lang="en-AU" b="1" dirty="0"/>
              <a:t>Course details:</a:t>
            </a:r>
          </a:p>
          <a:p>
            <a:pPr lvl="1"/>
            <a:r>
              <a:rPr lang="en-AU" b="1" dirty="0"/>
              <a:t>Course code: </a:t>
            </a:r>
            <a:r>
              <a:rPr lang="en-AU" b="1" dirty="0">
                <a:solidFill>
                  <a:srgbClr val="FFC000"/>
                </a:solidFill>
              </a:rPr>
              <a:t>INT-AI-DS-25-08</a:t>
            </a:r>
          </a:p>
          <a:p>
            <a:pPr lvl="1"/>
            <a:r>
              <a:rPr lang="en-AU" b="1" dirty="0"/>
              <a:t>Course Instructor: Amir Charkhi</a:t>
            </a:r>
          </a:p>
          <a:p>
            <a:pPr lvl="1"/>
            <a:r>
              <a:rPr lang="en-AU" b="1" dirty="0"/>
              <a:t>Course Assistant Instructor: Rei Masuda</a:t>
            </a:r>
            <a:endParaRPr lang="en-AU" dirty="0"/>
          </a:p>
          <a:p>
            <a:endParaRPr lang="en-US" dirty="0"/>
          </a:p>
        </p:txBody>
      </p:sp>
    </p:spTree>
    <p:extLst>
      <p:ext uri="{BB962C8B-B14F-4D97-AF65-F5344CB8AC3E}">
        <p14:creationId xmlns:p14="http://schemas.microsoft.com/office/powerpoint/2010/main" val="204553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703F9-8E39-3563-1201-171BAF39F6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F499B5-5A5B-A41C-E1B3-2CAB34C0A7C7}"/>
              </a:ext>
            </a:extLst>
          </p:cNvPr>
          <p:cNvSpPr>
            <a:spLocks noGrp="1"/>
          </p:cNvSpPr>
          <p:nvPr>
            <p:ph type="title"/>
          </p:nvPr>
        </p:nvSpPr>
        <p:spPr/>
        <p:txBody>
          <a:bodyPr>
            <a:normAutofit fontScale="90000"/>
          </a:bodyPr>
          <a:lstStyle/>
          <a:p>
            <a:r>
              <a:rPr lang="en-AU" dirty="0">
                <a:solidFill>
                  <a:srgbClr val="FFC000"/>
                </a:solidFill>
              </a:rPr>
              <a:t>What This Course Is</a:t>
            </a:r>
            <a:endParaRPr lang="en-US" dirty="0">
              <a:solidFill>
                <a:srgbClr val="FFC000"/>
              </a:solidFill>
            </a:endParaRPr>
          </a:p>
        </p:txBody>
      </p:sp>
      <p:sp>
        <p:nvSpPr>
          <p:cNvPr id="3" name="Content Placeholder 2">
            <a:extLst>
              <a:ext uri="{FF2B5EF4-FFF2-40B4-BE49-F238E27FC236}">
                <a16:creationId xmlns:a16="http://schemas.microsoft.com/office/drawing/2014/main" id="{5FC958DC-328A-3096-B0B9-832755662A9F}"/>
              </a:ext>
            </a:extLst>
          </p:cNvPr>
          <p:cNvSpPr>
            <a:spLocks noGrp="1"/>
          </p:cNvSpPr>
          <p:nvPr>
            <p:ph idx="1"/>
          </p:nvPr>
        </p:nvSpPr>
        <p:spPr/>
        <p:txBody>
          <a:bodyPr/>
          <a:lstStyle/>
          <a:p>
            <a:r>
              <a:rPr lang="en-AU" b="1" dirty="0"/>
              <a:t>Not just data science. Applied, Production-Level AI.</a:t>
            </a:r>
            <a:endParaRPr lang="en-AU" dirty="0"/>
          </a:p>
          <a:p>
            <a:pPr lvl="1"/>
            <a:r>
              <a:rPr lang="en-AU" dirty="0"/>
              <a:t>Build </a:t>
            </a:r>
            <a:r>
              <a:rPr lang="en-AU" b="1" dirty="0"/>
              <a:t>end-to-end workflows</a:t>
            </a:r>
            <a:r>
              <a:rPr lang="en-AU" dirty="0"/>
              <a:t> (from data to deployment)</a:t>
            </a:r>
          </a:p>
          <a:p>
            <a:pPr lvl="1"/>
            <a:r>
              <a:rPr lang="en-AU" dirty="0"/>
              <a:t>Learn how to </a:t>
            </a:r>
            <a:r>
              <a:rPr lang="en-AU" b="1" dirty="0"/>
              <a:t>deploy, monitor &amp; retrain</a:t>
            </a:r>
            <a:r>
              <a:rPr lang="en-AU" dirty="0"/>
              <a:t> models</a:t>
            </a:r>
          </a:p>
          <a:p>
            <a:pPr lvl="1"/>
            <a:r>
              <a:rPr lang="en-AU" dirty="0"/>
              <a:t>Work on </a:t>
            </a:r>
            <a:r>
              <a:rPr lang="en-AU" b="1" dirty="0"/>
              <a:t>hands-on, industry-style projects</a:t>
            </a:r>
            <a:endParaRPr lang="en-AU" dirty="0"/>
          </a:p>
          <a:p>
            <a:pPr lvl="1"/>
            <a:r>
              <a:rPr lang="en-AU" dirty="0"/>
              <a:t>Develop skills to be </a:t>
            </a:r>
            <a:r>
              <a:rPr lang="en-AU" b="1" dirty="0"/>
              <a:t>job-ready in AI &amp; data roles</a:t>
            </a:r>
            <a:endParaRPr lang="en-AU" dirty="0"/>
          </a:p>
          <a:p>
            <a:endParaRPr lang="en-US" dirty="0"/>
          </a:p>
        </p:txBody>
      </p:sp>
    </p:spTree>
    <p:extLst>
      <p:ext uri="{BB962C8B-B14F-4D97-AF65-F5344CB8AC3E}">
        <p14:creationId xmlns:p14="http://schemas.microsoft.com/office/powerpoint/2010/main" val="403685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6D5F-62C5-344A-2583-1F06E9B887BE}"/>
              </a:ext>
            </a:extLst>
          </p:cNvPr>
          <p:cNvSpPr>
            <a:spLocks noGrp="1"/>
          </p:cNvSpPr>
          <p:nvPr>
            <p:ph type="title"/>
          </p:nvPr>
        </p:nvSpPr>
        <p:spPr/>
        <p:txBody>
          <a:bodyPr>
            <a:normAutofit fontScale="90000"/>
          </a:bodyPr>
          <a:lstStyle/>
          <a:p>
            <a:r>
              <a:rPr lang="en-AU" dirty="0">
                <a:solidFill>
                  <a:srgbClr val="FFC000"/>
                </a:solidFill>
              </a:rPr>
              <a:t>Why This Course is Different</a:t>
            </a:r>
            <a:endParaRPr lang="en-US" dirty="0">
              <a:solidFill>
                <a:srgbClr val="FFC000"/>
              </a:solidFill>
            </a:endParaRPr>
          </a:p>
        </p:txBody>
      </p:sp>
      <p:sp>
        <p:nvSpPr>
          <p:cNvPr id="3" name="Content Placeholder 2">
            <a:extLst>
              <a:ext uri="{FF2B5EF4-FFF2-40B4-BE49-F238E27FC236}">
                <a16:creationId xmlns:a16="http://schemas.microsoft.com/office/drawing/2014/main" id="{C5C9E753-4988-9AC0-0B62-42E1EAE227FE}"/>
              </a:ext>
            </a:extLst>
          </p:cNvPr>
          <p:cNvSpPr>
            <a:spLocks noGrp="1"/>
          </p:cNvSpPr>
          <p:nvPr>
            <p:ph idx="1"/>
          </p:nvPr>
        </p:nvSpPr>
        <p:spPr/>
        <p:txBody>
          <a:bodyPr/>
          <a:lstStyle/>
          <a:p>
            <a:r>
              <a:rPr lang="en-AU" b="1" dirty="0"/>
              <a:t>Not “cookie-cutter” bootcamps.</a:t>
            </a:r>
            <a:endParaRPr lang="en-AU" dirty="0"/>
          </a:p>
          <a:p>
            <a:pPr lvl="1"/>
            <a:r>
              <a:rPr lang="en-AU" dirty="0"/>
              <a:t>100% </a:t>
            </a:r>
            <a:r>
              <a:rPr lang="en-AU" b="1" dirty="0"/>
              <a:t>hands-on learning</a:t>
            </a:r>
            <a:r>
              <a:rPr lang="en-AU" dirty="0"/>
              <a:t> (no endless theory)</a:t>
            </a:r>
          </a:p>
          <a:p>
            <a:pPr lvl="1"/>
            <a:r>
              <a:rPr lang="en-AU" dirty="0"/>
              <a:t>Real-world case studies &amp; projects</a:t>
            </a:r>
          </a:p>
          <a:p>
            <a:pPr lvl="1"/>
            <a:r>
              <a:rPr lang="en-AU" dirty="0"/>
              <a:t>Focus on </a:t>
            </a:r>
            <a:r>
              <a:rPr lang="en-AU" b="1" dirty="0"/>
              <a:t>skills employers actually hire for</a:t>
            </a:r>
            <a:endParaRPr lang="en-AU" dirty="0"/>
          </a:p>
          <a:p>
            <a:pPr lvl="1"/>
            <a:r>
              <a:rPr lang="en-AU" dirty="0"/>
              <a:t>Designed by </a:t>
            </a:r>
            <a:r>
              <a:rPr lang="en-AU" b="1" dirty="0"/>
              <a:t>industry leaders</a:t>
            </a:r>
            <a:r>
              <a:rPr lang="en-AU" dirty="0"/>
              <a:t>, not “AI copy-paste”</a:t>
            </a:r>
          </a:p>
          <a:p>
            <a:pPr lvl="1"/>
            <a:r>
              <a:rPr lang="en-AU" dirty="0"/>
              <a:t>Built over </a:t>
            </a:r>
            <a:r>
              <a:rPr lang="en-AU" b="1" dirty="0"/>
              <a:t>2 years of research, design, and testing</a:t>
            </a:r>
            <a:endParaRPr lang="en-AU" dirty="0"/>
          </a:p>
          <a:p>
            <a:endParaRPr lang="en-US" dirty="0"/>
          </a:p>
        </p:txBody>
      </p:sp>
    </p:spTree>
    <p:extLst>
      <p:ext uri="{BB962C8B-B14F-4D97-AF65-F5344CB8AC3E}">
        <p14:creationId xmlns:p14="http://schemas.microsoft.com/office/powerpoint/2010/main" val="2617533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8E7E-997B-FFE7-80F2-9B5CBA0DD4A4}"/>
              </a:ext>
            </a:extLst>
          </p:cNvPr>
          <p:cNvSpPr>
            <a:spLocks noGrp="1"/>
          </p:cNvSpPr>
          <p:nvPr>
            <p:ph type="title"/>
          </p:nvPr>
        </p:nvSpPr>
        <p:spPr/>
        <p:txBody>
          <a:bodyPr>
            <a:normAutofit fontScale="90000"/>
          </a:bodyPr>
          <a:lstStyle/>
          <a:p>
            <a:r>
              <a:rPr lang="en-AU" dirty="0">
                <a:solidFill>
                  <a:srgbClr val="FFC000"/>
                </a:solidFill>
              </a:rPr>
              <a:t>How We Compare</a:t>
            </a:r>
            <a:endParaRPr lang="en-US" dirty="0">
              <a:solidFill>
                <a:srgbClr val="FFC000"/>
              </a:solidFill>
            </a:endParaRPr>
          </a:p>
        </p:txBody>
      </p:sp>
      <p:sp>
        <p:nvSpPr>
          <p:cNvPr id="3" name="Content Placeholder 2">
            <a:extLst>
              <a:ext uri="{FF2B5EF4-FFF2-40B4-BE49-F238E27FC236}">
                <a16:creationId xmlns:a16="http://schemas.microsoft.com/office/drawing/2014/main" id="{5BC87A47-13F4-B616-7800-C479B039FDDB}"/>
              </a:ext>
            </a:extLst>
          </p:cNvPr>
          <p:cNvSpPr>
            <a:spLocks noGrp="1"/>
          </p:cNvSpPr>
          <p:nvPr>
            <p:ph idx="1"/>
          </p:nvPr>
        </p:nvSpPr>
        <p:spPr/>
        <p:txBody>
          <a:bodyPr/>
          <a:lstStyle/>
          <a:p>
            <a:r>
              <a:rPr lang="en-AU" b="1" dirty="0"/>
              <a:t>Other Programs:</a:t>
            </a:r>
            <a:endParaRPr lang="en-AU" dirty="0"/>
          </a:p>
          <a:p>
            <a:pPr lvl="1"/>
            <a:r>
              <a:rPr lang="en-AU" dirty="0"/>
              <a:t>Poor industry reputation</a:t>
            </a:r>
          </a:p>
          <a:p>
            <a:pPr lvl="1"/>
            <a:r>
              <a:rPr lang="en-AU" dirty="0"/>
              <a:t>Overly theoretical or generic content</a:t>
            </a:r>
          </a:p>
          <a:p>
            <a:pPr lvl="1"/>
            <a:r>
              <a:rPr lang="en-AU" dirty="0"/>
              <a:t>Limited real-world relevance</a:t>
            </a:r>
          </a:p>
          <a:p>
            <a:r>
              <a:rPr lang="en-AU" b="1" dirty="0">
                <a:solidFill>
                  <a:srgbClr val="FFC000"/>
                </a:solidFill>
              </a:rPr>
              <a:t>AI Tech Institute:</a:t>
            </a:r>
          </a:p>
          <a:p>
            <a:pPr lvl="1"/>
            <a:r>
              <a:rPr lang="en-AU" b="1" dirty="0"/>
              <a:t>Curated by industry experts</a:t>
            </a:r>
            <a:endParaRPr lang="en-AU" dirty="0"/>
          </a:p>
          <a:p>
            <a:pPr lvl="1"/>
            <a:r>
              <a:rPr lang="en-AU" b="1" dirty="0"/>
              <a:t>Supportive, hands-on teaching</a:t>
            </a:r>
            <a:endParaRPr lang="en-AU" dirty="0"/>
          </a:p>
          <a:p>
            <a:pPr lvl="1"/>
            <a:r>
              <a:rPr lang="en-AU" b="1" dirty="0"/>
              <a:t>Career-oriented</a:t>
            </a:r>
            <a:r>
              <a:rPr lang="en-AU" dirty="0"/>
              <a:t>: every module builds practical skills</a:t>
            </a:r>
          </a:p>
          <a:p>
            <a:pPr lvl="1"/>
            <a:r>
              <a:rPr lang="en-AU" dirty="0"/>
              <a:t>Students graduate with </a:t>
            </a:r>
            <a:r>
              <a:rPr lang="en-AU" b="1" dirty="0"/>
              <a:t>deployable projects</a:t>
            </a:r>
            <a:r>
              <a:rPr lang="en-AU" dirty="0"/>
              <a:t> they can showcase</a:t>
            </a:r>
          </a:p>
          <a:p>
            <a:pPr lvl="1"/>
            <a:r>
              <a:rPr lang="en-AU" dirty="0"/>
              <a:t>1-on-1 coaching</a:t>
            </a:r>
          </a:p>
          <a:p>
            <a:endParaRPr lang="en-US" dirty="0"/>
          </a:p>
        </p:txBody>
      </p:sp>
    </p:spTree>
    <p:extLst>
      <p:ext uri="{BB962C8B-B14F-4D97-AF65-F5344CB8AC3E}">
        <p14:creationId xmlns:p14="http://schemas.microsoft.com/office/powerpoint/2010/main" val="4826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049A-09E8-EC34-095F-A97A7BBF4B0B}"/>
              </a:ext>
            </a:extLst>
          </p:cNvPr>
          <p:cNvSpPr>
            <a:spLocks noGrp="1"/>
          </p:cNvSpPr>
          <p:nvPr>
            <p:ph type="title"/>
          </p:nvPr>
        </p:nvSpPr>
        <p:spPr/>
        <p:txBody>
          <a:bodyPr>
            <a:normAutofit fontScale="90000"/>
          </a:bodyPr>
          <a:lstStyle/>
          <a:p>
            <a:r>
              <a:rPr lang="en-AU" dirty="0">
                <a:solidFill>
                  <a:srgbClr val="FFC000"/>
                </a:solidFill>
              </a:rPr>
              <a:t>The AI Tech Institute Curriculum</a:t>
            </a:r>
            <a:endParaRPr lang="en-US" dirty="0">
              <a:solidFill>
                <a:srgbClr val="FFC000"/>
              </a:solidFill>
            </a:endParaRPr>
          </a:p>
        </p:txBody>
      </p:sp>
      <p:sp>
        <p:nvSpPr>
          <p:cNvPr id="3" name="Content Placeholder 2">
            <a:extLst>
              <a:ext uri="{FF2B5EF4-FFF2-40B4-BE49-F238E27FC236}">
                <a16:creationId xmlns:a16="http://schemas.microsoft.com/office/drawing/2014/main" id="{ACA95DD2-211F-A5B0-F1C9-D6CF7B37DF77}"/>
              </a:ext>
            </a:extLst>
          </p:cNvPr>
          <p:cNvSpPr>
            <a:spLocks noGrp="1"/>
          </p:cNvSpPr>
          <p:nvPr>
            <p:ph idx="1"/>
          </p:nvPr>
        </p:nvSpPr>
        <p:spPr/>
        <p:txBody>
          <a:bodyPr/>
          <a:lstStyle/>
          <a:p>
            <a:r>
              <a:rPr lang="en-AU" b="1" dirty="0"/>
              <a:t>Designed for career growth.</a:t>
            </a:r>
            <a:endParaRPr lang="en-AU" dirty="0"/>
          </a:p>
          <a:p>
            <a:pPr lvl="1"/>
            <a:r>
              <a:rPr lang="en-AU" dirty="0"/>
              <a:t>Beginner → Intermediate → Advanced</a:t>
            </a:r>
          </a:p>
          <a:p>
            <a:pPr lvl="1"/>
            <a:r>
              <a:rPr lang="en-AU" dirty="0"/>
              <a:t>Bootcamps (24 weeks), Skill-Ups (12 weeks), Short Courses (6 weeks)</a:t>
            </a:r>
          </a:p>
          <a:p>
            <a:pPr lvl="1"/>
            <a:r>
              <a:rPr lang="en-AU" dirty="0"/>
              <a:t>Every course </a:t>
            </a:r>
            <a:r>
              <a:rPr lang="en-AU" b="1" dirty="0"/>
              <a:t>fits together like building blocks</a:t>
            </a:r>
            <a:endParaRPr lang="en-AU" dirty="0"/>
          </a:p>
          <a:p>
            <a:pPr lvl="1"/>
            <a:r>
              <a:rPr lang="en-AU" dirty="0"/>
              <a:t>This course is your </a:t>
            </a:r>
            <a:r>
              <a:rPr lang="en-AU" b="1" dirty="0"/>
              <a:t>next step</a:t>
            </a:r>
            <a:r>
              <a:rPr lang="en-AU" dirty="0"/>
              <a:t> toward becoming a professional Data Scientist / ML Engineer</a:t>
            </a:r>
          </a:p>
          <a:p>
            <a:endParaRPr lang="en-US" dirty="0"/>
          </a:p>
        </p:txBody>
      </p:sp>
    </p:spTree>
    <p:extLst>
      <p:ext uri="{BB962C8B-B14F-4D97-AF65-F5344CB8AC3E}">
        <p14:creationId xmlns:p14="http://schemas.microsoft.com/office/powerpoint/2010/main" val="146399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6D008-DD02-030C-66FB-5026EC594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16D5B9-CC94-77CE-B2A1-5F90FC402DEA}"/>
              </a:ext>
            </a:extLst>
          </p:cNvPr>
          <p:cNvSpPr>
            <a:spLocks noGrp="1"/>
          </p:cNvSpPr>
          <p:nvPr>
            <p:ph type="title"/>
          </p:nvPr>
        </p:nvSpPr>
        <p:spPr/>
        <p:txBody>
          <a:bodyPr>
            <a:normAutofit fontScale="90000"/>
          </a:bodyPr>
          <a:lstStyle/>
          <a:p>
            <a:r>
              <a:rPr lang="en-US" sz="4400" dirty="0">
                <a:solidFill>
                  <a:srgbClr val="F9C623"/>
                </a:solidFill>
              </a:rPr>
              <a:t>Career Pathways</a:t>
            </a:r>
            <a:endParaRPr lang="en-US" dirty="0"/>
          </a:p>
        </p:txBody>
      </p:sp>
      <p:grpSp>
        <p:nvGrpSpPr>
          <p:cNvPr id="227" name="Group 226">
            <a:extLst>
              <a:ext uri="{FF2B5EF4-FFF2-40B4-BE49-F238E27FC236}">
                <a16:creationId xmlns:a16="http://schemas.microsoft.com/office/drawing/2014/main" id="{30F61B80-2748-9FAB-433C-26F1D45AA614}"/>
              </a:ext>
            </a:extLst>
          </p:cNvPr>
          <p:cNvGrpSpPr/>
          <p:nvPr/>
        </p:nvGrpSpPr>
        <p:grpSpPr>
          <a:xfrm>
            <a:off x="907015" y="1270461"/>
            <a:ext cx="10377970" cy="4457713"/>
            <a:chOff x="1404032" y="1568844"/>
            <a:chExt cx="10377970" cy="4457713"/>
          </a:xfrm>
        </p:grpSpPr>
        <p:cxnSp>
          <p:nvCxnSpPr>
            <p:cNvPr id="61" name="Straight Connector 60">
              <a:extLst>
                <a:ext uri="{FF2B5EF4-FFF2-40B4-BE49-F238E27FC236}">
                  <a16:creationId xmlns:a16="http://schemas.microsoft.com/office/drawing/2014/main" id="{8649D702-576D-1B0A-515F-A0A6A41EA9B7}"/>
                </a:ext>
              </a:extLst>
            </p:cNvPr>
            <p:cNvCxnSpPr>
              <a:cxnSpLocks/>
              <a:stCxn id="6" idx="2"/>
              <a:endCxn id="43" idx="0"/>
            </p:cNvCxnSpPr>
            <p:nvPr/>
          </p:nvCxnSpPr>
          <p:spPr>
            <a:xfrm>
              <a:off x="6747002" y="2458833"/>
              <a:ext cx="333" cy="932892"/>
            </a:xfrm>
            <a:prstGeom prst="line">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87" name="Elbow Connector 86">
              <a:extLst>
                <a:ext uri="{FF2B5EF4-FFF2-40B4-BE49-F238E27FC236}">
                  <a16:creationId xmlns:a16="http://schemas.microsoft.com/office/drawing/2014/main" id="{603E4026-8ACC-4BD9-5D41-73AADF58E01D}"/>
                </a:ext>
              </a:extLst>
            </p:cNvPr>
            <p:cNvCxnSpPr>
              <a:cxnSpLocks/>
              <a:stCxn id="10" idx="2"/>
              <a:endCxn id="72" idx="0"/>
            </p:cNvCxnSpPr>
            <p:nvPr/>
          </p:nvCxnSpPr>
          <p:spPr>
            <a:xfrm rot="16200000" flipH="1">
              <a:off x="4569805" y="3286304"/>
              <a:ext cx="1305852" cy="3090031"/>
            </a:xfrm>
            <a:prstGeom prst="bentConnector3">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0" name="Elbow Connector 89">
              <a:extLst>
                <a:ext uri="{FF2B5EF4-FFF2-40B4-BE49-F238E27FC236}">
                  <a16:creationId xmlns:a16="http://schemas.microsoft.com/office/drawing/2014/main" id="{BACE8A7B-1A04-CBD6-77E9-DF5651D1D4AA}"/>
                </a:ext>
              </a:extLst>
            </p:cNvPr>
            <p:cNvCxnSpPr>
              <a:cxnSpLocks/>
              <a:stCxn id="7" idx="2"/>
              <a:endCxn id="69" idx="0"/>
            </p:cNvCxnSpPr>
            <p:nvPr/>
          </p:nvCxnSpPr>
          <p:spPr>
            <a:xfrm rot="5400000">
              <a:off x="3699070" y="3467556"/>
              <a:ext cx="1300014" cy="2727331"/>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6" name="Elbow Connector 95">
              <a:extLst>
                <a:ext uri="{FF2B5EF4-FFF2-40B4-BE49-F238E27FC236}">
                  <a16:creationId xmlns:a16="http://schemas.microsoft.com/office/drawing/2014/main" id="{FD179D7B-C41D-8431-855D-C1C043685C78}"/>
                </a:ext>
              </a:extLst>
            </p:cNvPr>
            <p:cNvCxnSpPr>
              <a:cxnSpLocks/>
              <a:stCxn id="78" idx="0"/>
              <a:endCxn id="7" idx="2"/>
            </p:cNvCxnSpPr>
            <p:nvPr/>
          </p:nvCxnSpPr>
          <p:spPr>
            <a:xfrm rot="16200000" flipV="1">
              <a:off x="7485159" y="2408797"/>
              <a:ext cx="1297164" cy="4841997"/>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01" name="Elbow Connector 100">
              <a:extLst>
                <a:ext uri="{FF2B5EF4-FFF2-40B4-BE49-F238E27FC236}">
                  <a16:creationId xmlns:a16="http://schemas.microsoft.com/office/drawing/2014/main" id="{45F80BCA-803E-772D-0E23-FB525D71616D}"/>
                </a:ext>
              </a:extLst>
            </p:cNvPr>
            <p:cNvCxnSpPr>
              <a:cxnSpLocks/>
              <a:stCxn id="8" idx="2"/>
              <a:endCxn id="78" idx="0"/>
            </p:cNvCxnSpPr>
            <p:nvPr/>
          </p:nvCxnSpPr>
          <p:spPr>
            <a:xfrm rot="16200000" flipH="1">
              <a:off x="8505336" y="3428975"/>
              <a:ext cx="1291834" cy="2806971"/>
            </a:xfrm>
            <a:prstGeom prst="bentConnector3">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04" name="Elbow Connector 103">
              <a:extLst>
                <a:ext uri="{FF2B5EF4-FFF2-40B4-BE49-F238E27FC236}">
                  <a16:creationId xmlns:a16="http://schemas.microsoft.com/office/drawing/2014/main" id="{E3B7EF66-B6E7-5FE7-70C8-DD083ECAE2B2}"/>
                </a:ext>
              </a:extLst>
            </p:cNvPr>
            <p:cNvCxnSpPr>
              <a:cxnSpLocks/>
              <a:stCxn id="9" idx="2"/>
              <a:endCxn id="75" idx="0"/>
            </p:cNvCxnSpPr>
            <p:nvPr/>
          </p:nvCxnSpPr>
          <p:spPr>
            <a:xfrm rot="5400000">
              <a:off x="8587682" y="4255013"/>
              <a:ext cx="1305890" cy="1152652"/>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11" name="Elbow Connector 110">
              <a:extLst>
                <a:ext uri="{FF2B5EF4-FFF2-40B4-BE49-F238E27FC236}">
                  <a16:creationId xmlns:a16="http://schemas.microsoft.com/office/drawing/2014/main" id="{ACA66AA5-CF30-818B-4FA1-D2C9A9DB641C}"/>
                </a:ext>
              </a:extLst>
            </p:cNvPr>
            <p:cNvCxnSpPr>
              <a:cxnSpLocks/>
              <a:stCxn id="109" idx="0"/>
              <a:endCxn id="7" idx="2"/>
            </p:cNvCxnSpPr>
            <p:nvPr/>
          </p:nvCxnSpPr>
          <p:spPr>
            <a:xfrm rot="5400000" flipH="1" flipV="1">
              <a:off x="4646976" y="4412612"/>
              <a:ext cx="1297164" cy="834368"/>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222" name="Group 221">
              <a:extLst>
                <a:ext uri="{FF2B5EF4-FFF2-40B4-BE49-F238E27FC236}">
                  <a16:creationId xmlns:a16="http://schemas.microsoft.com/office/drawing/2014/main" id="{494FED93-AB84-E16B-5BDF-95BC66036B3D}"/>
                </a:ext>
              </a:extLst>
            </p:cNvPr>
            <p:cNvGrpSpPr/>
            <p:nvPr/>
          </p:nvGrpSpPr>
          <p:grpSpPr>
            <a:xfrm>
              <a:off x="1404032" y="2894102"/>
              <a:ext cx="10377970" cy="1435126"/>
              <a:chOff x="1424443" y="2243018"/>
              <a:chExt cx="10377970" cy="1435126"/>
            </a:xfrm>
          </p:grpSpPr>
          <p:sp>
            <p:nvSpPr>
              <p:cNvPr id="119" name="Rectangle 118">
                <a:extLst>
                  <a:ext uri="{FF2B5EF4-FFF2-40B4-BE49-F238E27FC236}">
                    <a16:creationId xmlns:a16="http://schemas.microsoft.com/office/drawing/2014/main" id="{B64E7467-394B-3E59-3204-0896824E1B5E}"/>
                  </a:ext>
                </a:extLst>
              </p:cNvPr>
              <p:cNvSpPr/>
              <p:nvPr/>
            </p:nvSpPr>
            <p:spPr>
              <a:xfrm>
                <a:off x="1424443" y="2598144"/>
                <a:ext cx="10377970" cy="1080000"/>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cxnSp>
            <p:nvCxnSpPr>
              <p:cNvPr id="22" name="Elbow Connector 21">
                <a:extLst>
                  <a:ext uri="{FF2B5EF4-FFF2-40B4-BE49-F238E27FC236}">
                    <a16:creationId xmlns:a16="http://schemas.microsoft.com/office/drawing/2014/main" id="{7C02A2A9-A5DB-F56B-5403-2C62C2D90296}"/>
                  </a:ext>
                </a:extLst>
              </p:cNvPr>
              <p:cNvCxnSpPr>
                <a:cxnSpLocks/>
                <a:stCxn id="43" idx="2"/>
                <a:endCxn id="10" idx="0"/>
              </p:cNvCxnSpPr>
              <p:nvPr/>
            </p:nvCxnSpPr>
            <p:spPr>
              <a:xfrm rot="5400000">
                <a:off x="5145603" y="1545166"/>
                <a:ext cx="174669" cy="3069619"/>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5" name="Elbow Connector 24">
                <a:extLst>
                  <a:ext uri="{FF2B5EF4-FFF2-40B4-BE49-F238E27FC236}">
                    <a16:creationId xmlns:a16="http://schemas.microsoft.com/office/drawing/2014/main" id="{38FC417C-AD06-8B57-D962-FFFB61AC4783}"/>
                  </a:ext>
                </a:extLst>
              </p:cNvPr>
              <p:cNvCxnSpPr>
                <a:cxnSpLocks/>
                <a:stCxn id="43" idx="2"/>
                <a:endCxn id="7" idx="0"/>
              </p:cNvCxnSpPr>
              <p:nvPr/>
            </p:nvCxnSpPr>
            <p:spPr>
              <a:xfrm rot="5400000">
                <a:off x="6161706" y="2564089"/>
                <a:ext cx="177489" cy="1034593"/>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Elbow Connector 27">
                <a:extLst>
                  <a:ext uri="{FF2B5EF4-FFF2-40B4-BE49-F238E27FC236}">
                    <a16:creationId xmlns:a16="http://schemas.microsoft.com/office/drawing/2014/main" id="{A42171D8-E59A-2225-8B04-EC24CDF6A43D}"/>
                  </a:ext>
                </a:extLst>
              </p:cNvPr>
              <p:cNvCxnSpPr>
                <a:cxnSpLocks/>
                <a:stCxn id="43" idx="2"/>
                <a:endCxn id="8" idx="0"/>
              </p:cNvCxnSpPr>
              <p:nvPr/>
            </p:nvCxnSpPr>
            <p:spPr>
              <a:xfrm rot="16200000" flipH="1">
                <a:off x="7176553" y="2583833"/>
                <a:ext cx="182819" cy="1000433"/>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ADC9978F-9721-4A73-509E-9D99982BB6D3}"/>
                  </a:ext>
                </a:extLst>
              </p:cNvPr>
              <p:cNvCxnSpPr>
                <a:cxnSpLocks/>
                <a:stCxn id="43" idx="2"/>
                <a:endCxn id="9" idx="0"/>
              </p:cNvCxnSpPr>
              <p:nvPr/>
            </p:nvCxnSpPr>
            <p:spPr>
              <a:xfrm rot="16200000" flipH="1">
                <a:off x="8215221" y="1545166"/>
                <a:ext cx="174669" cy="3069618"/>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07F08411-24EA-9AA8-1F1F-90A3060A6A0F}"/>
                  </a:ext>
                </a:extLst>
              </p:cNvPr>
              <p:cNvSpPr/>
              <p:nvPr/>
            </p:nvSpPr>
            <p:spPr>
              <a:xfrm>
                <a:off x="2798127" y="3167310"/>
                <a:ext cx="1800000" cy="3600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Data Scientist</a:t>
                </a:r>
              </a:p>
            </p:txBody>
          </p:sp>
          <p:sp>
            <p:nvSpPr>
              <p:cNvPr id="35" name="Rectangle 34">
                <a:extLst>
                  <a:ext uri="{FF2B5EF4-FFF2-40B4-BE49-F238E27FC236}">
                    <a16:creationId xmlns:a16="http://schemas.microsoft.com/office/drawing/2014/main" id="{04028A25-2DAC-CC46-E2E8-CB9507C0FD41}"/>
                  </a:ext>
                </a:extLst>
              </p:cNvPr>
              <p:cNvSpPr/>
              <p:nvPr/>
            </p:nvSpPr>
            <p:spPr>
              <a:xfrm>
                <a:off x="3961631" y="3167309"/>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6 Weeks</a:t>
                </a:r>
              </a:p>
            </p:txBody>
          </p:sp>
          <p:sp>
            <p:nvSpPr>
              <p:cNvPr id="7" name="Rectangle 6">
                <a:extLst>
                  <a:ext uri="{FF2B5EF4-FFF2-40B4-BE49-F238E27FC236}">
                    <a16:creationId xmlns:a16="http://schemas.microsoft.com/office/drawing/2014/main" id="{F1C3EB6F-C75E-9AD9-953B-0AAEE071071F}"/>
                  </a:ext>
                </a:extLst>
              </p:cNvPr>
              <p:cNvSpPr/>
              <p:nvPr/>
            </p:nvSpPr>
            <p:spPr>
              <a:xfrm>
                <a:off x="4833153" y="3170130"/>
                <a:ext cx="1800000" cy="3600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AI Engineer</a:t>
                </a:r>
              </a:p>
            </p:txBody>
          </p:sp>
          <p:sp>
            <p:nvSpPr>
              <p:cNvPr id="36" name="Rectangle 35">
                <a:extLst>
                  <a:ext uri="{FF2B5EF4-FFF2-40B4-BE49-F238E27FC236}">
                    <a16:creationId xmlns:a16="http://schemas.microsoft.com/office/drawing/2014/main" id="{1E4BE470-D00C-886B-B2DA-B12D2547483B}"/>
                  </a:ext>
                </a:extLst>
              </p:cNvPr>
              <p:cNvSpPr/>
              <p:nvPr/>
            </p:nvSpPr>
            <p:spPr>
              <a:xfrm>
                <a:off x="6000218" y="3168568"/>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6 Weeks</a:t>
                </a:r>
              </a:p>
            </p:txBody>
          </p:sp>
          <p:sp>
            <p:nvSpPr>
              <p:cNvPr id="8" name="Rectangle 7">
                <a:extLst>
                  <a:ext uri="{FF2B5EF4-FFF2-40B4-BE49-F238E27FC236}">
                    <a16:creationId xmlns:a16="http://schemas.microsoft.com/office/drawing/2014/main" id="{E5D18077-24D7-EB07-789E-CAD1D944897C}"/>
                  </a:ext>
                </a:extLst>
              </p:cNvPr>
              <p:cNvSpPr/>
              <p:nvPr/>
            </p:nvSpPr>
            <p:spPr>
              <a:xfrm>
                <a:off x="6868179" y="3175460"/>
                <a:ext cx="1800000" cy="3600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Data Engineer</a:t>
                </a:r>
              </a:p>
            </p:txBody>
          </p:sp>
          <p:sp>
            <p:nvSpPr>
              <p:cNvPr id="37" name="Rectangle 36">
                <a:extLst>
                  <a:ext uri="{FF2B5EF4-FFF2-40B4-BE49-F238E27FC236}">
                    <a16:creationId xmlns:a16="http://schemas.microsoft.com/office/drawing/2014/main" id="{8A7D8281-D5EC-4CA8-E347-7E96349FF2A8}"/>
                  </a:ext>
                </a:extLst>
              </p:cNvPr>
              <p:cNvSpPr/>
              <p:nvPr/>
            </p:nvSpPr>
            <p:spPr>
              <a:xfrm>
                <a:off x="8035244" y="3177091"/>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6 Weeks</a:t>
                </a:r>
              </a:p>
            </p:txBody>
          </p:sp>
          <p:sp>
            <p:nvSpPr>
              <p:cNvPr id="9" name="Rectangle 8">
                <a:extLst>
                  <a:ext uri="{FF2B5EF4-FFF2-40B4-BE49-F238E27FC236}">
                    <a16:creationId xmlns:a16="http://schemas.microsoft.com/office/drawing/2014/main" id="{891145BC-39BD-6235-1F29-1BCCDFB37F31}"/>
                  </a:ext>
                </a:extLst>
              </p:cNvPr>
              <p:cNvSpPr/>
              <p:nvPr/>
            </p:nvSpPr>
            <p:spPr>
              <a:xfrm>
                <a:off x="8937364" y="3167310"/>
                <a:ext cx="1800000" cy="3600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ML Engineer</a:t>
                </a:r>
              </a:p>
            </p:txBody>
          </p:sp>
          <p:sp>
            <p:nvSpPr>
              <p:cNvPr id="38" name="Rectangle 37">
                <a:extLst>
                  <a:ext uri="{FF2B5EF4-FFF2-40B4-BE49-F238E27FC236}">
                    <a16:creationId xmlns:a16="http://schemas.microsoft.com/office/drawing/2014/main" id="{D8587C0F-7B14-C2AD-EE08-E5BC72B6B9F2}"/>
                  </a:ext>
                </a:extLst>
              </p:cNvPr>
              <p:cNvSpPr/>
              <p:nvPr/>
            </p:nvSpPr>
            <p:spPr>
              <a:xfrm>
                <a:off x="10104430" y="3170200"/>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6 Weeks</a:t>
                </a:r>
              </a:p>
            </p:txBody>
          </p:sp>
          <p:sp>
            <p:nvSpPr>
              <p:cNvPr id="43" name="Rectangle 42">
                <a:extLst>
                  <a:ext uri="{FF2B5EF4-FFF2-40B4-BE49-F238E27FC236}">
                    <a16:creationId xmlns:a16="http://schemas.microsoft.com/office/drawing/2014/main" id="{1785CC29-E6F3-61BC-E05B-EF5AE2E3E691}"/>
                  </a:ext>
                </a:extLst>
              </p:cNvPr>
              <p:cNvSpPr/>
              <p:nvPr/>
            </p:nvSpPr>
            <p:spPr>
              <a:xfrm>
                <a:off x="2798127" y="2740641"/>
                <a:ext cx="7939237" cy="2520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Shared Core Modules</a:t>
                </a:r>
              </a:p>
            </p:txBody>
          </p:sp>
          <p:sp>
            <p:nvSpPr>
              <p:cNvPr id="44" name="Rectangle 43">
                <a:extLst>
                  <a:ext uri="{FF2B5EF4-FFF2-40B4-BE49-F238E27FC236}">
                    <a16:creationId xmlns:a16="http://schemas.microsoft.com/office/drawing/2014/main" id="{7D4B42F5-E62A-5EBB-85C0-26B5CC434F4E}"/>
                  </a:ext>
                </a:extLst>
              </p:cNvPr>
              <p:cNvSpPr/>
              <p:nvPr/>
            </p:nvSpPr>
            <p:spPr>
              <a:xfrm>
                <a:off x="10104430" y="2741747"/>
                <a:ext cx="6336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4 Weeks</a:t>
                </a:r>
              </a:p>
            </p:txBody>
          </p:sp>
          <p:sp>
            <p:nvSpPr>
              <p:cNvPr id="184" name="Rectangle 183">
                <a:extLst>
                  <a:ext uri="{FF2B5EF4-FFF2-40B4-BE49-F238E27FC236}">
                    <a16:creationId xmlns:a16="http://schemas.microsoft.com/office/drawing/2014/main" id="{282EEEBB-FE92-D91E-9C44-E2A09C613987}"/>
                  </a:ext>
                </a:extLst>
              </p:cNvPr>
              <p:cNvSpPr/>
              <p:nvPr/>
            </p:nvSpPr>
            <p:spPr>
              <a:xfrm>
                <a:off x="1424443" y="2243018"/>
                <a:ext cx="1800000" cy="35999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4">
                        <a:lumMod val="20000"/>
                        <a:lumOff val="80000"/>
                      </a:schemeClr>
                    </a:solidFill>
                    <a:latin typeface="Calibri" panose="020F0502020204030204" pitchFamily="34" charset="0"/>
                    <a:cs typeface="Calibri" panose="020F0502020204030204" pitchFamily="34" charset="0"/>
                  </a:rPr>
                  <a:t>Intermediate Pathways</a:t>
                </a:r>
              </a:p>
            </p:txBody>
          </p:sp>
        </p:grpSp>
        <p:grpSp>
          <p:nvGrpSpPr>
            <p:cNvPr id="221" name="Group 220">
              <a:extLst>
                <a:ext uri="{FF2B5EF4-FFF2-40B4-BE49-F238E27FC236}">
                  <a16:creationId xmlns:a16="http://schemas.microsoft.com/office/drawing/2014/main" id="{E2C410BC-0E76-0EB5-2F6D-DA3B7FB669D6}"/>
                </a:ext>
              </a:extLst>
            </p:cNvPr>
            <p:cNvGrpSpPr/>
            <p:nvPr/>
          </p:nvGrpSpPr>
          <p:grpSpPr>
            <a:xfrm>
              <a:off x="1404032" y="4581228"/>
              <a:ext cx="10377970" cy="1445329"/>
              <a:chOff x="1404032" y="4278633"/>
              <a:chExt cx="10377970" cy="1445329"/>
            </a:xfrm>
          </p:grpSpPr>
          <p:sp>
            <p:nvSpPr>
              <p:cNvPr id="183" name="Rectangle 182">
                <a:extLst>
                  <a:ext uri="{FF2B5EF4-FFF2-40B4-BE49-F238E27FC236}">
                    <a16:creationId xmlns:a16="http://schemas.microsoft.com/office/drawing/2014/main" id="{90F8DA42-529F-EE90-03CA-A4813E214C43}"/>
                  </a:ext>
                </a:extLst>
              </p:cNvPr>
              <p:cNvSpPr/>
              <p:nvPr/>
            </p:nvSpPr>
            <p:spPr>
              <a:xfrm>
                <a:off x="1404032" y="4643962"/>
                <a:ext cx="10377970" cy="1080000"/>
              </a:xfrm>
              <a:prstGeom prst="rect">
                <a:avLst/>
              </a:prstGeom>
              <a:solidFill>
                <a:srgbClr val="00B0F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69" name="Rectangle 68">
                <a:extLst>
                  <a:ext uri="{FF2B5EF4-FFF2-40B4-BE49-F238E27FC236}">
                    <a16:creationId xmlns:a16="http://schemas.microsoft.com/office/drawing/2014/main" id="{EC73C304-781A-9A07-701B-2D2E2A0B1B9E}"/>
                  </a:ext>
                </a:extLst>
              </p:cNvPr>
              <p:cNvSpPr/>
              <p:nvPr/>
            </p:nvSpPr>
            <p:spPr>
              <a:xfrm>
                <a:off x="2085411" y="5178633"/>
                <a:ext cx="1800000" cy="36000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Advanced Deep Learning</a:t>
                </a:r>
              </a:p>
            </p:txBody>
          </p:sp>
          <p:sp>
            <p:nvSpPr>
              <p:cNvPr id="70" name="Rectangle 69">
                <a:extLst>
                  <a:ext uri="{FF2B5EF4-FFF2-40B4-BE49-F238E27FC236}">
                    <a16:creationId xmlns:a16="http://schemas.microsoft.com/office/drawing/2014/main" id="{2B35330B-4D62-AB99-C955-C08140ACB4FE}"/>
                  </a:ext>
                </a:extLst>
              </p:cNvPr>
              <p:cNvSpPr/>
              <p:nvPr/>
            </p:nvSpPr>
            <p:spPr>
              <a:xfrm>
                <a:off x="3254630" y="5175783"/>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12 Weeks</a:t>
                </a:r>
              </a:p>
            </p:txBody>
          </p:sp>
          <p:sp>
            <p:nvSpPr>
              <p:cNvPr id="72" name="Rectangle 71">
                <a:extLst>
                  <a:ext uri="{FF2B5EF4-FFF2-40B4-BE49-F238E27FC236}">
                    <a16:creationId xmlns:a16="http://schemas.microsoft.com/office/drawing/2014/main" id="{999906E8-BAE4-4575-6CA2-B04A7130F6E2}"/>
                  </a:ext>
                </a:extLst>
              </p:cNvPr>
              <p:cNvSpPr/>
              <p:nvPr/>
            </p:nvSpPr>
            <p:spPr>
              <a:xfrm>
                <a:off x="5867747" y="5181651"/>
                <a:ext cx="1800000" cy="36000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accent4">
                        <a:lumMod val="20000"/>
                        <a:lumOff val="80000"/>
                      </a:schemeClr>
                    </a:solidFill>
                    <a:latin typeface="Calibri" panose="020F0502020204030204" pitchFamily="34" charset="0"/>
                    <a:cs typeface="Calibri" panose="020F0502020204030204" pitchFamily="34" charset="0"/>
                  </a:rPr>
                  <a:t>MLOps</a:t>
                </a:r>
                <a:r>
                  <a:rPr lang="en-US" sz="1100" dirty="0">
                    <a:solidFill>
                      <a:schemeClr val="accent4">
                        <a:lumMod val="20000"/>
                        <a:lumOff val="80000"/>
                      </a:schemeClr>
                    </a:solidFill>
                    <a:latin typeface="Calibri" panose="020F0502020204030204" pitchFamily="34" charset="0"/>
                    <a:cs typeface="Calibri" panose="020F0502020204030204" pitchFamily="34" charset="0"/>
                  </a:rPr>
                  <a:t> &amp; </a:t>
                </a:r>
                <a:r>
                  <a:rPr lang="en-US" sz="1100" dirty="0" err="1">
                    <a:solidFill>
                      <a:schemeClr val="accent4">
                        <a:lumMod val="20000"/>
                        <a:lumOff val="80000"/>
                      </a:schemeClr>
                    </a:solidFill>
                    <a:latin typeface="Calibri" panose="020F0502020204030204" pitchFamily="34" charset="0"/>
                    <a:cs typeface="Calibri" panose="020F0502020204030204" pitchFamily="34" charset="0"/>
                  </a:rPr>
                  <a:t>Productionisation</a:t>
                </a:r>
                <a:endParaRPr lang="en-US" sz="1100" dirty="0">
                  <a:solidFill>
                    <a:schemeClr val="accent4">
                      <a:lumMod val="20000"/>
                      <a:lumOff val="80000"/>
                    </a:schemeClr>
                  </a:solidFill>
                  <a:latin typeface="Calibri" panose="020F0502020204030204" pitchFamily="34" charset="0"/>
                  <a:cs typeface="Calibri" panose="020F0502020204030204" pitchFamily="34" charset="0"/>
                </a:endParaRPr>
              </a:p>
            </p:txBody>
          </p:sp>
          <p:sp>
            <p:nvSpPr>
              <p:cNvPr id="73" name="Rectangle 72">
                <a:extLst>
                  <a:ext uri="{FF2B5EF4-FFF2-40B4-BE49-F238E27FC236}">
                    <a16:creationId xmlns:a16="http://schemas.microsoft.com/office/drawing/2014/main" id="{804929BC-7FC1-FB97-3BF3-0C2A2BB74436}"/>
                  </a:ext>
                </a:extLst>
              </p:cNvPr>
              <p:cNvSpPr/>
              <p:nvPr/>
            </p:nvSpPr>
            <p:spPr>
              <a:xfrm>
                <a:off x="7038692" y="5185408"/>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12 Weeks</a:t>
                </a:r>
              </a:p>
            </p:txBody>
          </p:sp>
          <p:sp>
            <p:nvSpPr>
              <p:cNvPr id="75" name="Rectangle 74">
                <a:extLst>
                  <a:ext uri="{FF2B5EF4-FFF2-40B4-BE49-F238E27FC236}">
                    <a16:creationId xmlns:a16="http://schemas.microsoft.com/office/drawing/2014/main" id="{9AE0B56E-9202-B883-18E6-C084CCF318E3}"/>
                  </a:ext>
                </a:extLst>
              </p:cNvPr>
              <p:cNvSpPr/>
              <p:nvPr/>
            </p:nvSpPr>
            <p:spPr>
              <a:xfrm>
                <a:off x="7764301" y="5181689"/>
                <a:ext cx="1800000" cy="36000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Real-Time Data Engineering</a:t>
                </a:r>
              </a:p>
            </p:txBody>
          </p:sp>
          <p:sp>
            <p:nvSpPr>
              <p:cNvPr id="76" name="Rectangle 75">
                <a:extLst>
                  <a:ext uri="{FF2B5EF4-FFF2-40B4-BE49-F238E27FC236}">
                    <a16:creationId xmlns:a16="http://schemas.microsoft.com/office/drawing/2014/main" id="{829DEF72-6C11-74F6-7547-C7D1A4085552}"/>
                  </a:ext>
                </a:extLst>
              </p:cNvPr>
              <p:cNvSpPr/>
              <p:nvPr/>
            </p:nvSpPr>
            <p:spPr>
              <a:xfrm>
                <a:off x="8937366" y="5186224"/>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12 Weeks</a:t>
                </a:r>
              </a:p>
            </p:txBody>
          </p:sp>
          <p:sp>
            <p:nvSpPr>
              <p:cNvPr id="78" name="Rectangle 77">
                <a:extLst>
                  <a:ext uri="{FF2B5EF4-FFF2-40B4-BE49-F238E27FC236}">
                    <a16:creationId xmlns:a16="http://schemas.microsoft.com/office/drawing/2014/main" id="{AE16A209-E3CA-BA49-1C1E-59FAC6E33368}"/>
                  </a:ext>
                </a:extLst>
              </p:cNvPr>
              <p:cNvSpPr/>
              <p:nvPr/>
            </p:nvSpPr>
            <p:spPr>
              <a:xfrm>
                <a:off x="9654739" y="5175783"/>
                <a:ext cx="1800000" cy="36000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LLM Engineering</a:t>
                </a:r>
              </a:p>
            </p:txBody>
          </p:sp>
          <p:sp>
            <p:nvSpPr>
              <p:cNvPr id="79" name="Rectangle 78">
                <a:extLst>
                  <a:ext uri="{FF2B5EF4-FFF2-40B4-BE49-F238E27FC236}">
                    <a16:creationId xmlns:a16="http://schemas.microsoft.com/office/drawing/2014/main" id="{96E3A27A-9287-33AE-9B1B-28F43D9B6F1D}"/>
                  </a:ext>
                </a:extLst>
              </p:cNvPr>
              <p:cNvSpPr/>
              <p:nvPr/>
            </p:nvSpPr>
            <p:spPr>
              <a:xfrm>
                <a:off x="10817926" y="5175782"/>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12 Weeks</a:t>
                </a:r>
              </a:p>
            </p:txBody>
          </p:sp>
          <p:sp>
            <p:nvSpPr>
              <p:cNvPr id="109" name="Rectangle 108">
                <a:extLst>
                  <a:ext uri="{FF2B5EF4-FFF2-40B4-BE49-F238E27FC236}">
                    <a16:creationId xmlns:a16="http://schemas.microsoft.com/office/drawing/2014/main" id="{02FB4448-6E9B-4329-D102-F5753BC39EC3}"/>
                  </a:ext>
                </a:extLst>
              </p:cNvPr>
              <p:cNvSpPr/>
              <p:nvPr/>
            </p:nvSpPr>
            <p:spPr>
              <a:xfrm>
                <a:off x="3978374" y="5175783"/>
                <a:ext cx="1800000" cy="36000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Advanced AI Engineering</a:t>
                </a:r>
              </a:p>
            </p:txBody>
          </p:sp>
          <p:sp>
            <p:nvSpPr>
              <p:cNvPr id="110" name="Rectangle 109">
                <a:extLst>
                  <a:ext uri="{FF2B5EF4-FFF2-40B4-BE49-F238E27FC236}">
                    <a16:creationId xmlns:a16="http://schemas.microsoft.com/office/drawing/2014/main" id="{CF388CFD-41C1-8149-BE17-76429987CFEE}"/>
                  </a:ext>
                </a:extLst>
              </p:cNvPr>
              <p:cNvSpPr/>
              <p:nvPr/>
            </p:nvSpPr>
            <p:spPr>
              <a:xfrm>
                <a:off x="5142439" y="5176635"/>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12 Weeks</a:t>
                </a:r>
              </a:p>
            </p:txBody>
          </p:sp>
          <p:sp>
            <p:nvSpPr>
              <p:cNvPr id="185" name="Rectangle 184">
                <a:extLst>
                  <a:ext uri="{FF2B5EF4-FFF2-40B4-BE49-F238E27FC236}">
                    <a16:creationId xmlns:a16="http://schemas.microsoft.com/office/drawing/2014/main" id="{15A042EE-BC0E-4CFC-45B7-9125804A56E9}"/>
                  </a:ext>
                </a:extLst>
              </p:cNvPr>
              <p:cNvSpPr/>
              <p:nvPr/>
            </p:nvSpPr>
            <p:spPr>
              <a:xfrm>
                <a:off x="1404032" y="4278633"/>
                <a:ext cx="1800000" cy="359999"/>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4">
                        <a:lumMod val="20000"/>
                        <a:lumOff val="80000"/>
                      </a:schemeClr>
                    </a:solidFill>
                    <a:latin typeface="Calibri" panose="020F0502020204030204" pitchFamily="34" charset="0"/>
                    <a:cs typeface="Calibri" panose="020F0502020204030204" pitchFamily="34" charset="0"/>
                  </a:rPr>
                  <a:t>Advanced Pathways</a:t>
                </a:r>
              </a:p>
            </p:txBody>
          </p:sp>
        </p:grpSp>
        <p:grpSp>
          <p:nvGrpSpPr>
            <p:cNvPr id="226" name="Group 225">
              <a:extLst>
                <a:ext uri="{FF2B5EF4-FFF2-40B4-BE49-F238E27FC236}">
                  <a16:creationId xmlns:a16="http://schemas.microsoft.com/office/drawing/2014/main" id="{B23DA670-7CE5-4221-E37B-08013E7BAC3F}"/>
                </a:ext>
              </a:extLst>
            </p:cNvPr>
            <p:cNvGrpSpPr/>
            <p:nvPr/>
          </p:nvGrpSpPr>
          <p:grpSpPr>
            <a:xfrm>
              <a:off x="1404032" y="1568844"/>
              <a:ext cx="10377970" cy="1072453"/>
              <a:chOff x="1404032" y="1336774"/>
              <a:chExt cx="10377970" cy="1072453"/>
            </a:xfrm>
          </p:grpSpPr>
          <p:sp>
            <p:nvSpPr>
              <p:cNvPr id="220" name="Rectangle 219">
                <a:extLst>
                  <a:ext uri="{FF2B5EF4-FFF2-40B4-BE49-F238E27FC236}">
                    <a16:creationId xmlns:a16="http://schemas.microsoft.com/office/drawing/2014/main" id="{782C3458-38B2-D668-0EA4-F7EE620AD895}"/>
                  </a:ext>
                </a:extLst>
              </p:cNvPr>
              <p:cNvSpPr/>
              <p:nvPr/>
            </p:nvSpPr>
            <p:spPr>
              <a:xfrm>
                <a:off x="1404032" y="1681735"/>
                <a:ext cx="10377970" cy="727492"/>
              </a:xfrm>
              <a:prstGeom prst="rect">
                <a:avLst/>
              </a:prstGeom>
              <a:solidFill>
                <a:srgbClr val="E7B548">
                  <a:alpha val="1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6" name="Rectangle 5">
                <a:extLst>
                  <a:ext uri="{FF2B5EF4-FFF2-40B4-BE49-F238E27FC236}">
                    <a16:creationId xmlns:a16="http://schemas.microsoft.com/office/drawing/2014/main" id="{342235AB-625F-AC8C-61FF-CCB9785F7C95}"/>
                  </a:ext>
                </a:extLst>
              </p:cNvPr>
              <p:cNvSpPr/>
              <p:nvPr/>
            </p:nvSpPr>
            <p:spPr>
              <a:xfrm>
                <a:off x="2777050" y="1851233"/>
                <a:ext cx="7939903" cy="375530"/>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4">
                        <a:lumMod val="20000"/>
                        <a:lumOff val="80000"/>
                      </a:schemeClr>
                    </a:solidFill>
                    <a:latin typeface="Calibri" panose="020F0502020204030204" pitchFamily="34" charset="0"/>
                    <a:cs typeface="Calibri" panose="020F0502020204030204" pitchFamily="34" charset="0"/>
                  </a:rPr>
                  <a:t>AI Beginner</a:t>
                </a:r>
              </a:p>
            </p:txBody>
          </p:sp>
          <p:sp>
            <p:nvSpPr>
              <p:cNvPr id="34" name="Rectangle 33">
                <a:extLst>
                  <a:ext uri="{FF2B5EF4-FFF2-40B4-BE49-F238E27FC236}">
                    <a16:creationId xmlns:a16="http://schemas.microsoft.com/office/drawing/2014/main" id="{87F9E264-B203-DAD7-F511-8351D33B9190}"/>
                  </a:ext>
                </a:extLst>
              </p:cNvPr>
              <p:cNvSpPr/>
              <p:nvPr/>
            </p:nvSpPr>
            <p:spPr>
              <a:xfrm>
                <a:off x="10083353" y="1843429"/>
                <a:ext cx="6336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6 Weeks</a:t>
                </a:r>
              </a:p>
            </p:txBody>
          </p:sp>
          <p:sp>
            <p:nvSpPr>
              <p:cNvPr id="225" name="Rectangle 224">
                <a:extLst>
                  <a:ext uri="{FF2B5EF4-FFF2-40B4-BE49-F238E27FC236}">
                    <a16:creationId xmlns:a16="http://schemas.microsoft.com/office/drawing/2014/main" id="{97316229-0A82-A041-A507-90678C1D364C}"/>
                  </a:ext>
                </a:extLst>
              </p:cNvPr>
              <p:cNvSpPr/>
              <p:nvPr/>
            </p:nvSpPr>
            <p:spPr>
              <a:xfrm>
                <a:off x="1404032" y="1336774"/>
                <a:ext cx="1800000" cy="359999"/>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4">
                        <a:lumMod val="20000"/>
                        <a:lumOff val="80000"/>
                      </a:schemeClr>
                    </a:solidFill>
                    <a:latin typeface="Calibri" panose="020F0502020204030204" pitchFamily="34" charset="0"/>
                    <a:cs typeface="Calibri" panose="020F0502020204030204" pitchFamily="34" charset="0"/>
                  </a:rPr>
                  <a:t>Beginner Pathways</a:t>
                </a:r>
              </a:p>
            </p:txBody>
          </p:sp>
        </p:grpSp>
      </p:grpSp>
    </p:spTree>
    <p:extLst>
      <p:ext uri="{BB962C8B-B14F-4D97-AF65-F5344CB8AC3E}">
        <p14:creationId xmlns:p14="http://schemas.microsoft.com/office/powerpoint/2010/main" val="3871784687"/>
      </p:ext>
    </p:extLst>
  </p:cSld>
  <p:clrMapOvr>
    <a:masterClrMapping/>
  </p:clrMapOvr>
</p:sld>
</file>

<file path=ppt/theme/theme1.xml><?xml version="1.0" encoding="utf-8"?>
<a:theme xmlns:a="http://schemas.openxmlformats.org/drawingml/2006/main" name="theme_black">
  <a:themeElements>
    <a:clrScheme name="koru_ai_dark">
      <a:dk1>
        <a:srgbClr val="000000"/>
      </a:dk1>
      <a:lt1>
        <a:srgbClr val="E7B548"/>
      </a:lt1>
      <a:dk2>
        <a:srgbClr val="40516C"/>
      </a:dk2>
      <a:lt2>
        <a:srgbClr val="6E6E6E"/>
      </a:lt2>
      <a:accent1>
        <a:srgbClr val="EAB746"/>
      </a:accent1>
      <a:accent2>
        <a:srgbClr val="40516C"/>
      </a:accent2>
      <a:accent3>
        <a:srgbClr val="79A1B1"/>
      </a:accent3>
      <a:accent4>
        <a:srgbClr val="C2CACC"/>
      </a:accent4>
      <a:accent5>
        <a:srgbClr val="D7D7D7"/>
      </a:accent5>
      <a:accent6>
        <a:srgbClr val="E3E3E3"/>
      </a:accent6>
      <a:hlink>
        <a:srgbClr val="40516C"/>
      </a:hlink>
      <a:folHlink>
        <a:srgbClr val="6E6E6E"/>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eek_00_introductions" id="{41150FCB-C692-B940-BF31-19D7186784FF}" vid="{463C0BE1-846A-8D4D-90E7-144CBC9D56C5}"/>
    </a:ext>
  </a:extLst>
</a:theme>
</file>

<file path=docProps/app.xml><?xml version="1.0" encoding="utf-8"?>
<Properties xmlns="http://schemas.openxmlformats.org/officeDocument/2006/extended-properties" xmlns:vt="http://schemas.openxmlformats.org/officeDocument/2006/docPropsVTypes">
  <Template/>
  <TotalTime>3392</TotalTime>
  <Words>754</Words>
  <Application>Microsoft Macintosh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Gill Sans MT</vt:lpstr>
      <vt:lpstr>theme_black</vt:lpstr>
      <vt:lpstr>Intermediate AI &amp; Data Science</vt:lpstr>
      <vt:lpstr>Today’s Plan</vt:lpstr>
      <vt:lpstr>About Me</vt:lpstr>
      <vt:lpstr>About This Course</vt:lpstr>
      <vt:lpstr>What This Course Is</vt:lpstr>
      <vt:lpstr>Why This Course is Different</vt:lpstr>
      <vt:lpstr>How We Compare</vt:lpstr>
      <vt:lpstr>The AI Tech Institute Curriculum</vt:lpstr>
      <vt:lpstr>Career Pathways</vt:lpstr>
      <vt:lpstr>What You’ll Gain</vt:lpstr>
      <vt:lpstr>Using AI Tools</vt:lpstr>
      <vt:lpstr>Using AI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 Charkhi</dc:creator>
  <cp:lastModifiedBy>Amir Charkhi</cp:lastModifiedBy>
  <cp:revision>17</cp:revision>
  <dcterms:created xsi:type="dcterms:W3CDTF">2025-08-09T03:18:09Z</dcterms:created>
  <dcterms:modified xsi:type="dcterms:W3CDTF">2025-08-19T06:21:49Z</dcterms:modified>
</cp:coreProperties>
</file>