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321" r:id="rId3"/>
    <p:sldId id="307" r:id="rId4"/>
    <p:sldId id="308" r:id="rId5"/>
    <p:sldId id="309" r:id="rId6"/>
    <p:sldId id="310" r:id="rId7"/>
    <p:sldId id="311" r:id="rId8"/>
    <p:sldId id="322" r:id="rId9"/>
    <p:sldId id="312" r:id="rId10"/>
    <p:sldId id="313" r:id="rId11"/>
    <p:sldId id="314" r:id="rId12"/>
    <p:sldId id="320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7"/>
    <p:restoredTop sz="90500"/>
  </p:normalViewPr>
  <p:slideViewPr>
    <p:cSldViewPr snapToGrid="0">
      <p:cViewPr varScale="1">
        <p:scale>
          <a:sx n="126" d="100"/>
          <a:sy n="126" d="100"/>
        </p:scale>
        <p:origin x="2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91BF-9856-B943-A8B7-DFB62A0A5A1A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36A3D-F295-A640-B4FE-4C468F9DD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Proof: Math certainty (2+2=4 always) Evidence: Statistical support (</a:t>
            </a:r>
            <a:r>
              <a:rPr lang="en-AU" b="0" dirty="0" err="1"/>
              <a:t>smoking→cancer</a:t>
            </a:r>
            <a:r>
              <a:rPr lang="en-AU" b="0" dirty="0"/>
              <a:t>, 99.9% sure) Say: </a:t>
            </a:r>
            <a:r>
              <a:rPr lang="en-AU" b="0" i="1" dirty="0"/>
              <a:t>"Criminal trials use evidence 'beyond reasonable doubt,' not absolute proof"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36A3D-F295-A640-B4FE-4C468F9DD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2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Meaning: Coin flip decides who gets treatment Why: Only way to balance EVERYTHING (even unknown factors) Say: </a:t>
            </a:r>
            <a:r>
              <a:rPr lang="en-AU" b="0" i="1" dirty="0"/>
              <a:t>"Like shuffling cards - ensures fairness”</a:t>
            </a:r>
          </a:p>
          <a:p>
            <a:r>
              <a:rPr lang="en-AU" b="0" dirty="0"/>
              <a:t>40% lift: 5% → 7% conversion (that's 40% increase) p &lt; 0.01: Less than 1% chance this is just random luck Say: </a:t>
            </a:r>
            <a:r>
              <a:rPr lang="en-AU" b="0" i="1" dirty="0"/>
              <a:t>"If treatment did nothing, we'd see this less than 1 in 100 times"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36A3D-F295-A640-B4FE-4C468F9DD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4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0" dirty="0"/>
              <a:t>Matching: Find "twins" - compare similar people </a:t>
            </a:r>
            <a:r>
              <a:rPr lang="en-AU" b="0" i="1" dirty="0"/>
              <a:t>Example</a:t>
            </a:r>
            <a:r>
              <a:rPr lang="en-AU" b="0" dirty="0"/>
              <a:t>: Compare 30-year-olds with engineer parents</a:t>
            </a:r>
          </a:p>
          <a:p>
            <a:r>
              <a:rPr lang="en-AU" b="0" dirty="0"/>
              <a:t>Statistical Adjustment: Math to "hold things constant" </a:t>
            </a:r>
            <a:r>
              <a:rPr lang="en-AU" b="0" i="1" dirty="0"/>
              <a:t>Example</a:t>
            </a:r>
            <a:r>
              <a:rPr lang="en-AU" b="0" dirty="0"/>
              <a:t>: Like handicapping in golf - levels playing field mathematically</a:t>
            </a:r>
          </a:p>
          <a:p>
            <a:endParaRPr lang="en-AU" b="0" dirty="0"/>
          </a:p>
          <a:p>
            <a:r>
              <a:rPr lang="en-AU" b="0" dirty="0"/>
              <a:t>What: Trend reverses when groups combined Berkeley: Women win in each dept, lose overall Why: Different group sizes + selection effects Say: </a:t>
            </a:r>
            <a:r>
              <a:rPr lang="en-AU" b="0" i="1" dirty="0"/>
              <a:t>"Hospital A has more deaths but handles sicker patients"</a:t>
            </a:r>
            <a:endParaRPr lang="en-AU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36A3D-F295-A640-B4FE-4C468F9DD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89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36A3D-F295-A640-B4FE-4C468F9DD5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3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2160-5A80-8BC6-EA74-93A7E459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E6E6-6463-1146-D455-B122F8CD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D888-FA20-30BD-CF0A-76686005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BA25-4BBF-5D9E-B2F0-21889923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9CB0-3C1A-8D65-49AF-F387697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76BC1-D9FF-3290-9DD9-515AEA6B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8E48-3BAF-865E-48F0-C0BE79D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7B74-FC0A-C7FF-FC39-33D251BE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01B0-A303-B9FA-2E69-7F27B1E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F1C64-7A50-499C-FCBE-C773174F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326BA-23A9-E98B-96B7-DCF56F095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9C92-510B-4C1B-C795-413D2C9B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7D35-8B2D-8408-DF52-C71D443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B10B-D70B-0D16-1F9A-B5272BB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9DC6-BB3E-717B-DE61-212076BD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77D2-74DA-3C88-06CA-151BF512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30D9-D803-186E-4DEF-543C8A3E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A156-0B81-58DF-DFC2-34A83CA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9A45-3F21-5DD2-E237-1DA54B11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6FB9-FF31-EE48-E512-A6BF97F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969-4A58-8338-DC8D-895751F6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F024-2709-FF41-F8E3-BB6F39DB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2041-EE0B-C785-BA82-C1B3F5F6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F14A-EF8F-4D88-02F6-2A68415F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3CA5-DA4C-006B-518E-E260CD6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4581-295B-FB35-EEB6-25B5889F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141" y="971044"/>
            <a:ext cx="5655659" cy="5205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07751-E21A-EED1-4839-CA036722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1044"/>
            <a:ext cx="5609802" cy="5205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343C-2104-9EDC-3BEF-F29F40AC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3BD9-6227-29DB-01BB-9FCBD051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8B09-9A47-6966-A9AC-5460487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A03CB4-BEBB-7ECE-3A60-076F662F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BCB-8027-0C0C-E073-1317E1BD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4C24-3B39-4314-7088-9FEB4C39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2EE1-B671-59E2-4DD6-44A96E14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61C8-AEFF-BD25-4A61-89328785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5FBE-77E9-A8E3-5E92-3506A0A8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21249-3784-9BA0-7A57-D6586304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55032-EF5C-BB73-6E4D-262B1AEA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36BF7-635A-6852-D4F5-B37F54A6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A4CFA-CA82-F3A1-36B3-E6F06548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DFCC1-2913-755F-53CB-204A92A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73E3-D87A-099C-9E4E-5A6B549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7A592-CFFE-1B1E-DC0A-7DBB2B4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D548-CF6E-9C9E-24D4-3A75FE1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1BAB7-3A55-06CC-76D7-8051F90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E9B6A-AF17-670D-EDB7-386757BE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0A4A-194D-E488-1554-669722F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C151-EDF0-1BEC-B226-C293B974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13EDC-780D-FA46-C845-2B7D3438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3491-4059-744C-B5E9-A3B3BF4B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6004-F524-C03B-EB5C-84B90070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15E4-788A-45E1-51E2-63F4FC76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2257-C684-C86A-6168-3A44DC25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DE9C6-0104-8FEB-0DC5-E0DAE05B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C143-32F7-AB54-85DD-D810E338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67BE2-B00E-2373-4AA0-5F0B9011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F6E4-57B9-C626-44F8-3504DD5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E6FAD-63CC-B6A8-42D7-74495490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3EF96-7A8E-7130-50E8-3757CC7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142" y="1037516"/>
            <a:ext cx="11417862" cy="516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ECC3-1F74-3AC4-04EE-E3C7ED8D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999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E02C9-A711-B842-9CD9-5BC369745F0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697F-2B6E-E5D1-64AD-CB126DAC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8024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DDF5A679-549D-F3C4-487C-4BF28F69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2" y="347959"/>
            <a:ext cx="11417862" cy="614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5" name="Picture 4" descr="A yellow background with black letters&#10;&#10;AI-generated content may be incorrect.">
            <a:extLst>
              <a:ext uri="{FF2B5EF4-FFF2-40B4-BE49-F238E27FC236}">
                <a16:creationId xmlns:a16="http://schemas.microsoft.com/office/drawing/2014/main" id="{7F505211-2E08-2864-8A61-FFF7677F04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94902" y="6147271"/>
            <a:ext cx="574203" cy="5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32D3-BDED-39E1-2B76-4DEE1767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Statistical Thinking &amp; Causal Inference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9BA4-A4CA-A95D-5519-C7E25E7A7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From Correlation to Causation</a:t>
            </a:r>
          </a:p>
          <a:p>
            <a:r>
              <a:rPr lang="en-AU" dirty="0"/>
              <a:t>Week 5 · Intermediate AI &amp; Data Science</a:t>
            </a:r>
          </a:p>
          <a:p>
            <a:r>
              <a:rPr lang="en-AU" dirty="0"/>
              <a:t>Instructor: Amir Charkhi</a:t>
            </a:r>
          </a:p>
        </p:txBody>
      </p:sp>
    </p:spTree>
    <p:extLst>
      <p:ext uri="{BB962C8B-B14F-4D97-AF65-F5344CB8AC3E}">
        <p14:creationId xmlns:p14="http://schemas.microsoft.com/office/powerpoint/2010/main" val="275722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2EAAD-32F7-BD03-0DD7-3749C6EF1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8FB532-86AB-3C42-EFD3-FB4C88DFE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14"/>
          <a:stretch>
            <a:fillRect/>
          </a:stretch>
        </p:blipFill>
        <p:spPr>
          <a:xfrm>
            <a:off x="2209053" y="97707"/>
            <a:ext cx="7773893" cy="6662585"/>
          </a:xfrm>
        </p:spPr>
      </p:pic>
    </p:spTree>
    <p:extLst>
      <p:ext uri="{BB962C8B-B14F-4D97-AF65-F5344CB8AC3E}">
        <p14:creationId xmlns:p14="http://schemas.microsoft.com/office/powerpoint/2010/main" val="405271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A16C-11DD-0B57-A817-18718BF8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6758C798-E222-59BD-DF81-279EA5CE4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616" y="186999"/>
            <a:ext cx="6594767" cy="6484002"/>
          </a:xfrm>
        </p:spPr>
      </p:pic>
    </p:spTree>
    <p:extLst>
      <p:ext uri="{BB962C8B-B14F-4D97-AF65-F5344CB8AC3E}">
        <p14:creationId xmlns:p14="http://schemas.microsoft.com/office/powerpoint/2010/main" val="249937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E70BC-32C5-D529-EA2A-177E1E22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3D08789-01D7-069E-3969-D3F609A77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25" b="2957"/>
          <a:stretch>
            <a:fillRect/>
          </a:stretch>
        </p:blipFill>
        <p:spPr>
          <a:xfrm>
            <a:off x="1220327" y="305602"/>
            <a:ext cx="9751345" cy="6246795"/>
          </a:xfrm>
        </p:spPr>
      </p:pic>
    </p:spTree>
    <p:extLst>
      <p:ext uri="{BB962C8B-B14F-4D97-AF65-F5344CB8AC3E}">
        <p14:creationId xmlns:p14="http://schemas.microsoft.com/office/powerpoint/2010/main" val="82570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FE0F79-144E-9BE3-8091-9DE3EBD33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18" b="3702"/>
          <a:stretch>
            <a:fillRect/>
          </a:stretch>
        </p:blipFill>
        <p:spPr>
          <a:xfrm>
            <a:off x="1134941" y="305602"/>
            <a:ext cx="9922118" cy="6246796"/>
          </a:xfrm>
        </p:spPr>
      </p:pic>
    </p:spTree>
    <p:extLst>
      <p:ext uri="{BB962C8B-B14F-4D97-AF65-F5344CB8AC3E}">
        <p14:creationId xmlns:p14="http://schemas.microsoft.com/office/powerpoint/2010/main" val="237204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B8F9-34A8-83A4-3DB8-3AC56190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307085-BCD2-B632-1206-DEC7DCD1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33"/>
          <a:stretch>
            <a:fillRect/>
          </a:stretch>
        </p:blipFill>
        <p:spPr>
          <a:xfrm>
            <a:off x="2409682" y="375385"/>
            <a:ext cx="7372636" cy="6216841"/>
          </a:xfrm>
        </p:spPr>
      </p:pic>
    </p:spTree>
    <p:extLst>
      <p:ext uri="{BB962C8B-B14F-4D97-AF65-F5344CB8AC3E}">
        <p14:creationId xmlns:p14="http://schemas.microsoft.com/office/powerpoint/2010/main" val="386166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514A-1647-42EB-F7BA-8084603D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09547FC1-4766-2D9A-9F37-1747C2A74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67" b="4074"/>
          <a:stretch>
            <a:fillRect/>
          </a:stretch>
        </p:blipFill>
        <p:spPr>
          <a:xfrm>
            <a:off x="1178659" y="435988"/>
            <a:ext cx="9834682" cy="5986023"/>
          </a:xfrm>
        </p:spPr>
      </p:pic>
    </p:spTree>
    <p:extLst>
      <p:ext uri="{BB962C8B-B14F-4D97-AF65-F5344CB8AC3E}">
        <p14:creationId xmlns:p14="http://schemas.microsoft.com/office/powerpoint/2010/main" val="203430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F5FEB-040C-F711-16CF-F85B7B4D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key takeaway&#10;&#10;AI-generated content may be incorrect.">
            <a:extLst>
              <a:ext uri="{FF2B5EF4-FFF2-40B4-BE49-F238E27FC236}">
                <a16:creationId xmlns:a16="http://schemas.microsoft.com/office/drawing/2014/main" id="{FDEE3365-3B6F-E6E8-590E-78073C2F0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563"/>
          <a:stretch>
            <a:fillRect/>
          </a:stretch>
        </p:blipFill>
        <p:spPr>
          <a:xfrm>
            <a:off x="1768550" y="156410"/>
            <a:ext cx="8654900" cy="6545179"/>
          </a:xfrm>
        </p:spPr>
      </p:pic>
    </p:spTree>
    <p:extLst>
      <p:ext uri="{BB962C8B-B14F-4D97-AF65-F5344CB8AC3E}">
        <p14:creationId xmlns:p14="http://schemas.microsoft.com/office/powerpoint/2010/main" val="408743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DC06F-B214-B518-8810-5A9AA68F3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9A715A-5520-D395-D744-585EED660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357"/>
          <a:stretch>
            <a:fillRect/>
          </a:stretch>
        </p:blipFill>
        <p:spPr>
          <a:xfrm>
            <a:off x="1581565" y="204089"/>
            <a:ext cx="9028869" cy="6449822"/>
          </a:xfrm>
        </p:spPr>
      </p:pic>
    </p:spTree>
    <p:extLst>
      <p:ext uri="{BB962C8B-B14F-4D97-AF65-F5344CB8AC3E}">
        <p14:creationId xmlns:p14="http://schemas.microsoft.com/office/powerpoint/2010/main" val="408726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06B5-3ED1-92DF-D8A6-5431B6805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2" y="1294228"/>
            <a:ext cx="11417862" cy="4912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b="1" dirty="0">
                <a:latin typeface="Calibri" panose="020F0502020204030204" pitchFamily="34" charset="0"/>
                <a:cs typeface="Calibri" panose="020F0502020204030204" pitchFamily="34" charset="0"/>
              </a:rPr>
              <a:t>Netflix can predict what you'll watch with correlation. But to CHANGE what you watch, they need causation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1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74DA1A79-2739-7A19-EE90-0ACDB482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256" b="5983"/>
          <a:stretch>
            <a:fillRect/>
          </a:stretch>
        </p:blipFill>
        <p:spPr>
          <a:xfrm>
            <a:off x="957225" y="421105"/>
            <a:ext cx="10277550" cy="6015789"/>
          </a:xfrm>
        </p:spPr>
      </p:pic>
    </p:spTree>
    <p:extLst>
      <p:ext uri="{BB962C8B-B14F-4D97-AF65-F5344CB8AC3E}">
        <p14:creationId xmlns:p14="http://schemas.microsoft.com/office/powerpoint/2010/main" val="10958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AI-generated content may be incorrect.">
            <a:extLst>
              <a:ext uri="{FF2B5EF4-FFF2-40B4-BE49-F238E27FC236}">
                <a16:creationId xmlns:a16="http://schemas.microsoft.com/office/drawing/2014/main" id="{4A3AC890-326A-1D2C-245A-54C4DED82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944" b="3788"/>
          <a:stretch>
            <a:fillRect/>
          </a:stretch>
        </p:blipFill>
        <p:spPr>
          <a:xfrm>
            <a:off x="1332486" y="194912"/>
            <a:ext cx="9527028" cy="6468176"/>
          </a:xfrm>
        </p:spPr>
      </p:pic>
    </p:spTree>
    <p:extLst>
      <p:ext uri="{BB962C8B-B14F-4D97-AF65-F5344CB8AC3E}">
        <p14:creationId xmlns:p14="http://schemas.microsoft.com/office/powerpoint/2010/main" val="14330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BE8F6A-4891-48B2-7322-2E3EAAEB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06"/>
          <a:stretch>
            <a:fillRect/>
          </a:stretch>
        </p:blipFill>
        <p:spPr>
          <a:xfrm>
            <a:off x="1747075" y="294119"/>
            <a:ext cx="8697849" cy="6269761"/>
          </a:xfrm>
        </p:spPr>
      </p:pic>
    </p:spTree>
    <p:extLst>
      <p:ext uri="{BB962C8B-B14F-4D97-AF65-F5344CB8AC3E}">
        <p14:creationId xmlns:p14="http://schemas.microsoft.com/office/powerpoint/2010/main" val="198118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5B0C0D-6B5E-9771-1F6D-27F8C0CF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59"/>
          <a:stretch>
            <a:fillRect/>
          </a:stretch>
        </p:blipFill>
        <p:spPr>
          <a:xfrm>
            <a:off x="2209800" y="162929"/>
            <a:ext cx="7772400" cy="65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04043-15D6-CF57-49F7-FDEA3C7AB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2163D9-03BC-A67D-1D03-07E577E47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982" b="1883"/>
          <a:stretch>
            <a:fillRect/>
          </a:stretch>
        </p:blipFill>
        <p:spPr>
          <a:xfrm>
            <a:off x="1124604" y="310414"/>
            <a:ext cx="9942791" cy="6237172"/>
          </a:xfrm>
        </p:spPr>
      </p:pic>
    </p:spTree>
    <p:extLst>
      <p:ext uri="{BB962C8B-B14F-4D97-AF65-F5344CB8AC3E}">
        <p14:creationId xmlns:p14="http://schemas.microsoft.com/office/powerpoint/2010/main" val="352214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3748-66F6-C2E3-D61E-A4B7826BA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96D38-7C34-E0D3-F299-33854530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42" y="1294228"/>
            <a:ext cx="11417862" cy="4912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6000" b="1" dirty="0">
                <a:latin typeface="Calibri" panose="020F0502020204030204" pitchFamily="34" charset="0"/>
                <a:cs typeface="Calibri" panose="020F0502020204030204" pitchFamily="34" charset="0"/>
              </a:rPr>
              <a:t>When we can't randomize, we get creative</a:t>
            </a:r>
            <a:endParaRPr lang="en-US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5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24BAA-3170-3C95-E473-260E1A8F3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5C5FA13-2BFE-1243-A1D2-4186C35B8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402" b="4796"/>
          <a:stretch>
            <a:fillRect/>
          </a:stretch>
        </p:blipFill>
        <p:spPr>
          <a:xfrm>
            <a:off x="491305" y="374182"/>
            <a:ext cx="11209390" cy="6109636"/>
          </a:xfrm>
        </p:spPr>
      </p:pic>
    </p:spTree>
    <p:extLst>
      <p:ext uri="{BB962C8B-B14F-4D97-AF65-F5344CB8AC3E}">
        <p14:creationId xmlns:p14="http://schemas.microsoft.com/office/powerpoint/2010/main" val="92621103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black">
  <a:themeElements>
    <a:clrScheme name="koru_ai_dark">
      <a:dk1>
        <a:srgbClr val="000000"/>
      </a:dk1>
      <a:lt1>
        <a:srgbClr val="E7B548"/>
      </a:lt1>
      <a:dk2>
        <a:srgbClr val="40516C"/>
      </a:dk2>
      <a:lt2>
        <a:srgbClr val="6E6E6E"/>
      </a:lt2>
      <a:accent1>
        <a:srgbClr val="EAB746"/>
      </a:accent1>
      <a:accent2>
        <a:srgbClr val="40516C"/>
      </a:accent2>
      <a:accent3>
        <a:srgbClr val="79A1B1"/>
      </a:accent3>
      <a:accent4>
        <a:srgbClr val="C2CACC"/>
      </a:accent4>
      <a:accent5>
        <a:srgbClr val="D7D7D7"/>
      </a:accent5>
      <a:accent6>
        <a:srgbClr val="E3E3E3"/>
      </a:accent6>
      <a:hlink>
        <a:srgbClr val="40516C"/>
      </a:hlink>
      <a:folHlink>
        <a:srgbClr val="6E6E6E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eek_00_git_foundations" id="{3B385229-1D22-1E49-AA5A-5CE62E974D7E}" vid="{BA23A758-592B-494E-8179-2615DC6C3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3393</TotalTime>
  <Words>242</Words>
  <Application>Microsoft Macintosh PowerPoint</Application>
  <PresentationFormat>Widescreen</PresentationFormat>
  <Paragraphs>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Gill Sans MT</vt:lpstr>
      <vt:lpstr>theme_black</vt:lpstr>
      <vt:lpstr>Statistical Thinking &amp; Causal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Charkhi</dc:creator>
  <cp:lastModifiedBy>Amir Charkhi</cp:lastModifiedBy>
  <cp:revision>12</cp:revision>
  <dcterms:created xsi:type="dcterms:W3CDTF">2025-08-09T03:18:09Z</dcterms:created>
  <dcterms:modified xsi:type="dcterms:W3CDTF">2025-09-23T06:50:28Z</dcterms:modified>
</cp:coreProperties>
</file>