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Lst>
  <p:sldSz cy="4610100" cx="1854200"/>
  <p:notesSz cx="1854200" cy="46101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9075" y="345750"/>
            <a:ext cx="1236175" cy="1728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5400" y="2189775"/>
            <a:ext cx="1483350" cy="20745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185400" y="2189775"/>
            <a:ext cx="1483350" cy="20745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309075" y="345750"/>
            <a:ext cx="1236175" cy="1728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3" name="Shape 13"/>
        <p:cNvGrpSpPr/>
        <p:nvPr/>
      </p:nvGrpSpPr>
      <p:grpSpPr>
        <a:xfrm>
          <a:off x="0" y="0"/>
          <a:ext cx="0" cy="0"/>
          <a:chOff x="0" y="0"/>
          <a:chExt cx="0" cy="0"/>
        </a:xfrm>
      </p:grpSpPr>
      <p:sp>
        <p:nvSpPr>
          <p:cNvPr id="14" name="Google Shape;14;p2"/>
          <p:cNvSpPr txBox="1"/>
          <p:nvPr>
            <p:ph idx="11" type="ftr"/>
          </p:nvPr>
        </p:nvSpPr>
        <p:spPr>
          <a:xfrm>
            <a:off x="632587" y="4287393"/>
            <a:ext cx="595376" cy="2305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93027" y="4287393"/>
            <a:ext cx="427926" cy="2305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339596" y="4287393"/>
            <a:ext cx="427926" cy="2305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139541" y="1429131"/>
            <a:ext cx="1581467" cy="9681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279082" y="2581656"/>
            <a:ext cx="1302385" cy="11525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632587" y="4287393"/>
            <a:ext cx="595376" cy="2305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93027" y="4287393"/>
            <a:ext cx="427926" cy="2305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339596" y="4287393"/>
            <a:ext cx="427926" cy="2305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
          <p:cNvSpPr txBox="1"/>
          <p:nvPr>
            <p:ph type="title"/>
          </p:nvPr>
        </p:nvSpPr>
        <p:spPr>
          <a:xfrm>
            <a:off x="93027" y="184404"/>
            <a:ext cx="1674495" cy="73761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93027" y="1060323"/>
            <a:ext cx="1674495" cy="304266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11" type="ftr"/>
          </p:nvPr>
        </p:nvSpPr>
        <p:spPr>
          <a:xfrm>
            <a:off x="632587" y="4287393"/>
            <a:ext cx="595376" cy="2305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93027" y="4287393"/>
            <a:ext cx="427926" cy="2305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339596" y="4287393"/>
            <a:ext cx="427926" cy="2305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93027" y="184404"/>
            <a:ext cx="1674495" cy="73761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3027" y="1060323"/>
            <a:ext cx="809339" cy="304266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958183" y="1060323"/>
            <a:ext cx="809339" cy="304266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632587" y="4287393"/>
            <a:ext cx="595376" cy="2305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93027" y="4287393"/>
            <a:ext cx="427926" cy="2305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339596" y="4287393"/>
            <a:ext cx="427926" cy="2305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6"/>
          <p:cNvSpPr txBox="1"/>
          <p:nvPr>
            <p:ph type="title"/>
          </p:nvPr>
        </p:nvSpPr>
        <p:spPr>
          <a:xfrm>
            <a:off x="93027" y="184404"/>
            <a:ext cx="1674495" cy="73761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1" type="ftr"/>
          </p:nvPr>
        </p:nvSpPr>
        <p:spPr>
          <a:xfrm>
            <a:off x="632587" y="4287393"/>
            <a:ext cx="595376" cy="2305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0" type="dt"/>
          </p:nvPr>
        </p:nvSpPr>
        <p:spPr>
          <a:xfrm>
            <a:off x="93027" y="4287393"/>
            <a:ext cx="427926" cy="2305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1339596" y="4287393"/>
            <a:ext cx="427926" cy="2305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21820" y="0"/>
            <a:ext cx="1735935" cy="4604003"/>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124965" y="4107181"/>
            <a:ext cx="1609344" cy="30479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txBox="1"/>
          <p:nvPr>
            <p:ph type="title"/>
          </p:nvPr>
        </p:nvSpPr>
        <p:spPr>
          <a:xfrm>
            <a:off x="93027" y="184404"/>
            <a:ext cx="1674495" cy="73761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93027" y="1060323"/>
            <a:ext cx="1674495" cy="3042666"/>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632587" y="4287393"/>
            <a:ext cx="595376" cy="23050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0" type="dt"/>
          </p:nvPr>
        </p:nvSpPr>
        <p:spPr>
          <a:xfrm>
            <a:off x="93027" y="4287393"/>
            <a:ext cx="427926" cy="23050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339596" y="4287393"/>
            <a:ext cx="427926" cy="23050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0.png"/><Relationship Id="rId13" Type="http://schemas.openxmlformats.org/officeDocument/2006/relationships/image" Target="../media/image11.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5.jp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3.jpg"/><Relationship Id="rId8"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nvSpPr>
        <p:spPr>
          <a:xfrm>
            <a:off x="476978" y="4175746"/>
            <a:ext cx="1111885" cy="147476"/>
          </a:xfrm>
          <a:prstGeom prst="rect">
            <a:avLst/>
          </a:prstGeom>
          <a:noFill/>
          <a:ln>
            <a:noFill/>
          </a:ln>
        </p:spPr>
        <p:txBody>
          <a:bodyPr anchorCtr="0" anchor="t" bIns="0" lIns="0" spcFirstLastPara="1" rIns="0" wrap="square" tIns="19050">
            <a:spAutoFit/>
          </a:bodyPr>
          <a:lstStyle/>
          <a:p>
            <a:pPr indent="-6985" lvl="0" marL="19050" marR="5080" rtl="0" algn="l">
              <a:lnSpc>
                <a:spcPct val="117777"/>
              </a:lnSpc>
              <a:spcBef>
                <a:spcPts val="0"/>
              </a:spcBef>
              <a:spcAft>
                <a:spcPts val="0"/>
              </a:spcAft>
              <a:buNone/>
            </a:pPr>
            <a:r>
              <a:rPr lang="en-US" sz="450">
                <a:solidFill>
                  <a:schemeClr val="lt1"/>
                </a:solidFill>
                <a:latin typeface="Arial Black"/>
                <a:ea typeface="Arial Black"/>
                <a:cs typeface="Arial Black"/>
                <a:sym typeface="Arial Black"/>
              </a:rPr>
              <a:t>COMSATS </a:t>
            </a:r>
            <a:r>
              <a:rPr b="1" lang="en-US" sz="450">
                <a:solidFill>
                  <a:schemeClr val="lt1"/>
                </a:solidFill>
                <a:latin typeface="Arial"/>
                <a:ea typeface="Arial"/>
                <a:cs typeface="Arial"/>
                <a:sym typeface="Arial"/>
              </a:rPr>
              <a:t>UNIVERSITY ISLAMABAD,  WAH CAMPUS</a:t>
            </a:r>
            <a:endParaRPr sz="450">
              <a:solidFill>
                <a:schemeClr val="lt1"/>
              </a:solidFill>
              <a:latin typeface="Arial"/>
              <a:ea typeface="Arial"/>
              <a:cs typeface="Arial"/>
              <a:sym typeface="Arial"/>
            </a:endParaRPr>
          </a:p>
        </p:txBody>
      </p:sp>
      <p:grpSp>
        <p:nvGrpSpPr>
          <p:cNvPr id="46" name="Google Shape;46;p7"/>
          <p:cNvGrpSpPr/>
          <p:nvPr/>
        </p:nvGrpSpPr>
        <p:grpSpPr>
          <a:xfrm>
            <a:off x="0" y="0"/>
            <a:ext cx="1857756" cy="4604003"/>
            <a:chOff x="0" y="0"/>
            <a:chExt cx="1857756" cy="4604003"/>
          </a:xfrm>
        </p:grpSpPr>
        <p:sp>
          <p:nvSpPr>
            <p:cNvPr id="47" name="Google Shape;47;p7"/>
            <p:cNvSpPr/>
            <p:nvPr/>
          </p:nvSpPr>
          <p:spPr>
            <a:xfrm>
              <a:off x="0" y="4472939"/>
              <a:ext cx="1857755" cy="1295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7"/>
            <p:cNvSpPr/>
            <p:nvPr/>
          </p:nvSpPr>
          <p:spPr>
            <a:xfrm>
              <a:off x="1121776" y="4155471"/>
              <a:ext cx="735980" cy="448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7"/>
            <p:cNvSpPr/>
            <p:nvPr/>
          </p:nvSpPr>
          <p:spPr>
            <a:xfrm>
              <a:off x="1253322" y="4368629"/>
              <a:ext cx="604433" cy="2353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7"/>
            <p:cNvSpPr/>
            <p:nvPr/>
          </p:nvSpPr>
          <p:spPr>
            <a:xfrm>
              <a:off x="0" y="0"/>
              <a:ext cx="1857755" cy="88391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 name="Google Shape;51;p7"/>
          <p:cNvSpPr txBox="1"/>
          <p:nvPr/>
        </p:nvSpPr>
        <p:spPr>
          <a:xfrm>
            <a:off x="682926" y="230575"/>
            <a:ext cx="1126135" cy="500137"/>
          </a:xfrm>
          <a:prstGeom prst="rect">
            <a:avLst/>
          </a:prstGeom>
          <a:noFill/>
          <a:ln>
            <a:noFill/>
          </a:ln>
        </p:spPr>
        <p:txBody>
          <a:bodyPr anchorCtr="0" anchor="t" bIns="0" lIns="0" spcFirstLastPara="1" rIns="0" wrap="square" tIns="12700">
            <a:spAutoFit/>
          </a:bodyPr>
          <a:lstStyle/>
          <a:p>
            <a:pPr indent="29209" lvl="0" marL="12700" marR="5080" rtl="0" algn="ctr">
              <a:lnSpc>
                <a:spcPct val="100000"/>
              </a:lnSpc>
              <a:spcBef>
                <a:spcPts val="0"/>
              </a:spcBef>
              <a:spcAft>
                <a:spcPts val="0"/>
              </a:spcAft>
              <a:buNone/>
            </a:pPr>
            <a:r>
              <a:rPr b="1" lang="en-US" sz="1000">
                <a:solidFill>
                  <a:schemeClr val="lt1"/>
                </a:solidFill>
                <a:latin typeface="Arial"/>
                <a:ea typeface="Arial"/>
                <a:cs typeface="Arial"/>
                <a:sym typeface="Arial"/>
              </a:rPr>
              <a:t>OPEN HOUSE </a:t>
            </a:r>
            <a:endParaRPr/>
          </a:p>
          <a:p>
            <a:pPr indent="29209" lvl="0" marL="12700" marR="5080" rtl="0" algn="ctr">
              <a:lnSpc>
                <a:spcPct val="100000"/>
              </a:lnSpc>
              <a:spcBef>
                <a:spcPts val="100"/>
              </a:spcBef>
              <a:spcAft>
                <a:spcPts val="0"/>
              </a:spcAft>
              <a:buNone/>
            </a:pPr>
            <a:r>
              <a:rPr b="1" lang="en-US" sz="1000">
                <a:solidFill>
                  <a:schemeClr val="lt1"/>
                </a:solidFill>
                <a:latin typeface="Arial"/>
                <a:ea typeface="Arial"/>
                <a:cs typeface="Arial"/>
                <a:sym typeface="Arial"/>
              </a:rPr>
              <a:t>&amp; JOB FAIR </a:t>
            </a:r>
            <a:endParaRPr b="1" sz="1000">
              <a:solidFill>
                <a:schemeClr val="lt1"/>
              </a:solidFill>
              <a:latin typeface="Arial"/>
              <a:ea typeface="Arial"/>
              <a:cs typeface="Arial"/>
              <a:sym typeface="Arial"/>
            </a:endParaRPr>
          </a:p>
          <a:p>
            <a:pPr indent="29209" lvl="0" marL="12700" marR="5080" rtl="0" algn="ctr">
              <a:lnSpc>
                <a:spcPct val="100000"/>
              </a:lnSpc>
              <a:spcBef>
                <a:spcPts val="100"/>
              </a:spcBef>
              <a:spcAft>
                <a:spcPts val="0"/>
              </a:spcAft>
              <a:buNone/>
            </a:pPr>
            <a:r>
              <a:rPr b="1" lang="en-US" sz="1000">
                <a:solidFill>
                  <a:schemeClr val="lt1"/>
                </a:solidFill>
                <a:latin typeface="Arial"/>
                <a:ea typeface="Arial"/>
                <a:cs typeface="Arial"/>
                <a:sym typeface="Arial"/>
              </a:rPr>
              <a:t>2023</a:t>
            </a:r>
            <a:endParaRPr sz="1000">
              <a:solidFill>
                <a:schemeClr val="lt1"/>
              </a:solidFill>
              <a:latin typeface="Arial"/>
              <a:ea typeface="Arial"/>
              <a:cs typeface="Arial"/>
              <a:sym typeface="Arial"/>
            </a:endParaRPr>
          </a:p>
        </p:txBody>
      </p:sp>
      <p:sp>
        <p:nvSpPr>
          <p:cNvPr id="52" name="Google Shape;52;p7"/>
          <p:cNvSpPr txBox="1"/>
          <p:nvPr/>
        </p:nvSpPr>
        <p:spPr>
          <a:xfrm>
            <a:off x="5025" y="883925"/>
            <a:ext cx="18285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dk1"/>
                </a:solidFill>
                <a:latin typeface="Times New Roman"/>
                <a:ea typeface="Times New Roman"/>
                <a:cs typeface="Times New Roman"/>
                <a:sym typeface="Times New Roman"/>
              </a:rPr>
              <a:t>Cattle Health Monitoring System</a:t>
            </a:r>
            <a:endParaRPr sz="1200"/>
          </a:p>
        </p:txBody>
      </p:sp>
      <p:cxnSp>
        <p:nvCxnSpPr>
          <p:cNvPr id="53" name="Google Shape;53;p7"/>
          <p:cNvCxnSpPr/>
          <p:nvPr/>
        </p:nvCxnSpPr>
        <p:spPr>
          <a:xfrm>
            <a:off x="74891" y="1085849"/>
            <a:ext cx="1645920" cy="0"/>
          </a:xfrm>
          <a:prstGeom prst="straightConnector1">
            <a:avLst/>
          </a:prstGeom>
          <a:noFill/>
          <a:ln cap="flat" cmpd="sng" w="15875">
            <a:solidFill>
              <a:srgbClr val="7030A0"/>
            </a:solidFill>
            <a:prstDash val="solid"/>
            <a:round/>
            <a:headEnd len="sm" w="sm" type="none"/>
            <a:tailEnd len="sm" w="sm" type="none"/>
          </a:ln>
        </p:spPr>
      </p:cxnSp>
      <p:cxnSp>
        <p:nvCxnSpPr>
          <p:cNvPr id="54" name="Google Shape;54;p7"/>
          <p:cNvCxnSpPr/>
          <p:nvPr/>
        </p:nvCxnSpPr>
        <p:spPr>
          <a:xfrm>
            <a:off x="5031" y="860635"/>
            <a:ext cx="0" cy="3653790"/>
          </a:xfrm>
          <a:prstGeom prst="straightConnector1">
            <a:avLst/>
          </a:prstGeom>
          <a:noFill/>
          <a:ln cap="flat" cmpd="sng" w="25400">
            <a:solidFill>
              <a:srgbClr val="7030A0"/>
            </a:solidFill>
            <a:prstDash val="solid"/>
            <a:round/>
            <a:headEnd len="sm" w="sm" type="none"/>
            <a:tailEnd len="sm" w="sm" type="none"/>
          </a:ln>
        </p:spPr>
      </p:cxnSp>
      <p:cxnSp>
        <p:nvCxnSpPr>
          <p:cNvPr id="55" name="Google Shape;55;p7"/>
          <p:cNvCxnSpPr>
            <a:endCxn id="49" idx="3"/>
          </p:cNvCxnSpPr>
          <p:nvPr/>
        </p:nvCxnSpPr>
        <p:spPr>
          <a:xfrm>
            <a:off x="1846655" y="883916"/>
            <a:ext cx="11100" cy="3602400"/>
          </a:xfrm>
          <a:prstGeom prst="straightConnector1">
            <a:avLst/>
          </a:prstGeom>
          <a:noFill/>
          <a:ln cap="flat" cmpd="sng" w="25400">
            <a:solidFill>
              <a:srgbClr val="7030A0"/>
            </a:solidFill>
            <a:prstDash val="solid"/>
            <a:round/>
            <a:headEnd len="sm" w="sm" type="none"/>
            <a:tailEnd len="sm" w="sm" type="none"/>
          </a:ln>
        </p:spPr>
      </p:cxnSp>
      <p:sp>
        <p:nvSpPr>
          <p:cNvPr id="56" name="Google Shape;56;p7"/>
          <p:cNvSpPr txBox="1"/>
          <p:nvPr/>
        </p:nvSpPr>
        <p:spPr>
          <a:xfrm>
            <a:off x="5032" y="1104264"/>
            <a:ext cx="915900" cy="20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dk1"/>
                </a:solidFill>
                <a:latin typeface="Times New Roman"/>
                <a:ea typeface="Times New Roman"/>
                <a:cs typeface="Times New Roman"/>
                <a:sym typeface="Times New Roman"/>
              </a:rPr>
              <a:t>Project Member</a:t>
            </a:r>
            <a:endParaRPr sz="800">
              <a:solidFill>
                <a:schemeClr val="dk1"/>
              </a:solidFill>
              <a:latin typeface="Times New Roman"/>
              <a:ea typeface="Times New Roman"/>
              <a:cs typeface="Times New Roman"/>
              <a:sym typeface="Times New Roman"/>
            </a:endParaRPr>
          </a:p>
        </p:txBody>
      </p:sp>
      <p:sp>
        <p:nvSpPr>
          <p:cNvPr id="57" name="Google Shape;57;p7"/>
          <p:cNvSpPr txBox="1"/>
          <p:nvPr/>
        </p:nvSpPr>
        <p:spPr>
          <a:xfrm>
            <a:off x="17679" y="1276964"/>
            <a:ext cx="908100" cy="1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
                <a:solidFill>
                  <a:schemeClr val="dk1"/>
                </a:solidFill>
                <a:latin typeface="Times New Roman"/>
                <a:ea typeface="Times New Roman"/>
                <a:cs typeface="Times New Roman"/>
                <a:sym typeface="Times New Roman"/>
              </a:rPr>
              <a:t>MUHAMMAD AITESAM</a:t>
            </a:r>
            <a:endParaRPr/>
          </a:p>
        </p:txBody>
      </p:sp>
      <p:cxnSp>
        <p:nvCxnSpPr>
          <p:cNvPr id="58" name="Google Shape;58;p7"/>
          <p:cNvCxnSpPr/>
          <p:nvPr/>
        </p:nvCxnSpPr>
        <p:spPr>
          <a:xfrm>
            <a:off x="897851" y="1122245"/>
            <a:ext cx="0" cy="433805"/>
          </a:xfrm>
          <a:prstGeom prst="straightConnector1">
            <a:avLst/>
          </a:prstGeom>
          <a:noFill/>
          <a:ln cap="flat" cmpd="sng" w="15875">
            <a:solidFill>
              <a:srgbClr val="7030A0"/>
            </a:solidFill>
            <a:prstDash val="solid"/>
            <a:round/>
            <a:headEnd len="sm" w="sm" type="none"/>
            <a:tailEnd len="sm" w="sm" type="none"/>
          </a:ln>
        </p:spPr>
      </p:cxnSp>
      <p:cxnSp>
        <p:nvCxnSpPr>
          <p:cNvPr id="59" name="Google Shape;59;p7"/>
          <p:cNvCxnSpPr/>
          <p:nvPr/>
        </p:nvCxnSpPr>
        <p:spPr>
          <a:xfrm>
            <a:off x="79019" y="1610183"/>
            <a:ext cx="1645920" cy="0"/>
          </a:xfrm>
          <a:prstGeom prst="straightConnector1">
            <a:avLst/>
          </a:prstGeom>
          <a:noFill/>
          <a:ln cap="flat" cmpd="sng" w="15875">
            <a:solidFill>
              <a:srgbClr val="7030A0"/>
            </a:solidFill>
            <a:prstDash val="solid"/>
            <a:round/>
            <a:headEnd len="sm" w="sm" type="none"/>
            <a:tailEnd len="sm" w="sm" type="none"/>
          </a:ln>
        </p:spPr>
      </p:cxnSp>
      <p:sp>
        <p:nvSpPr>
          <p:cNvPr id="60" name="Google Shape;60;p7"/>
          <p:cNvSpPr txBox="1"/>
          <p:nvPr/>
        </p:nvSpPr>
        <p:spPr>
          <a:xfrm>
            <a:off x="468765" y="1279051"/>
            <a:ext cx="468300" cy="1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
                <a:solidFill>
                  <a:schemeClr val="dk1"/>
                </a:solidFill>
                <a:latin typeface="Times New Roman"/>
                <a:ea typeface="Times New Roman"/>
                <a:cs typeface="Times New Roman"/>
                <a:sym typeface="Times New Roman"/>
              </a:rPr>
              <a:t>FA19-BEE-033</a:t>
            </a:r>
            <a:endParaRPr/>
          </a:p>
        </p:txBody>
      </p:sp>
      <p:sp>
        <p:nvSpPr>
          <p:cNvPr id="61" name="Google Shape;61;p7"/>
          <p:cNvSpPr txBox="1"/>
          <p:nvPr/>
        </p:nvSpPr>
        <p:spPr>
          <a:xfrm>
            <a:off x="922966" y="1104264"/>
            <a:ext cx="925599"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dk1"/>
                </a:solidFill>
                <a:latin typeface="Times New Roman"/>
                <a:ea typeface="Times New Roman"/>
                <a:cs typeface="Times New Roman"/>
                <a:sym typeface="Times New Roman"/>
              </a:rPr>
              <a:t>Project Supervisor</a:t>
            </a:r>
            <a:endParaRPr sz="700">
              <a:solidFill>
                <a:schemeClr val="dk1"/>
              </a:solidFill>
              <a:latin typeface="Times New Roman"/>
              <a:ea typeface="Times New Roman"/>
              <a:cs typeface="Times New Roman"/>
              <a:sym typeface="Times New Roman"/>
            </a:endParaRPr>
          </a:p>
        </p:txBody>
      </p:sp>
      <p:sp>
        <p:nvSpPr>
          <p:cNvPr id="62" name="Google Shape;62;p7"/>
          <p:cNvSpPr txBox="1"/>
          <p:nvPr/>
        </p:nvSpPr>
        <p:spPr>
          <a:xfrm>
            <a:off x="935962" y="1279051"/>
            <a:ext cx="914033" cy="27699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00">
                <a:solidFill>
                  <a:schemeClr val="dk1"/>
                </a:solidFill>
                <a:latin typeface="Times New Roman"/>
                <a:ea typeface="Times New Roman"/>
                <a:cs typeface="Times New Roman"/>
                <a:sym typeface="Times New Roman"/>
              </a:rPr>
              <a:t>Dr. Muhammad Iqbal</a:t>
            </a:r>
            <a:r>
              <a:rPr lang="en-US" sz="3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300">
                <a:solidFill>
                  <a:schemeClr val="dk1"/>
                </a:solidFill>
                <a:latin typeface="Times New Roman"/>
                <a:ea typeface="Times New Roman"/>
                <a:cs typeface="Times New Roman"/>
                <a:sym typeface="Times New Roman"/>
              </a:rPr>
              <a:t>Associate Professor,</a:t>
            </a:r>
            <a:endParaRPr/>
          </a:p>
          <a:p>
            <a:pPr indent="0" lvl="0" marL="0" marR="0" rtl="0" algn="just">
              <a:spcBef>
                <a:spcPts val="0"/>
              </a:spcBef>
              <a:spcAft>
                <a:spcPts val="0"/>
              </a:spcAft>
              <a:buNone/>
            </a:pPr>
            <a:r>
              <a:rPr lang="en-US" sz="300">
                <a:solidFill>
                  <a:schemeClr val="dk1"/>
                </a:solidFill>
                <a:latin typeface="Times New Roman"/>
                <a:ea typeface="Times New Roman"/>
                <a:cs typeface="Times New Roman"/>
                <a:sym typeface="Times New Roman"/>
              </a:rPr>
              <a:t>Dept of Electrical and Computer Engineering,</a:t>
            </a:r>
            <a:endParaRPr/>
          </a:p>
          <a:p>
            <a:pPr indent="0" lvl="0" marL="0" marR="0" rtl="0" algn="just">
              <a:spcBef>
                <a:spcPts val="0"/>
              </a:spcBef>
              <a:spcAft>
                <a:spcPts val="0"/>
              </a:spcAft>
              <a:buNone/>
            </a:pPr>
            <a:r>
              <a:rPr lang="en-US" sz="300">
                <a:solidFill>
                  <a:schemeClr val="dk1"/>
                </a:solidFill>
                <a:latin typeface="Times New Roman"/>
                <a:ea typeface="Times New Roman"/>
                <a:cs typeface="Times New Roman"/>
                <a:sym typeface="Times New Roman"/>
              </a:rPr>
              <a:t>CUI Wah Campus.</a:t>
            </a:r>
            <a:endParaRPr/>
          </a:p>
        </p:txBody>
      </p:sp>
      <p:pic>
        <p:nvPicPr>
          <p:cNvPr id="63" name="Google Shape;63;p7"/>
          <p:cNvPicPr preferRelativeResize="0"/>
          <p:nvPr/>
        </p:nvPicPr>
        <p:blipFill rotWithShape="1">
          <a:blip r:embed="rId7">
            <a:alphaModFix/>
          </a:blip>
          <a:srcRect b="6597" l="0" r="0" t="6597"/>
          <a:stretch/>
        </p:blipFill>
        <p:spPr>
          <a:xfrm>
            <a:off x="483451" y="1689100"/>
            <a:ext cx="768926" cy="381000"/>
          </a:xfrm>
          <a:prstGeom prst="rect">
            <a:avLst/>
          </a:prstGeom>
          <a:noFill/>
          <a:ln>
            <a:noFill/>
          </a:ln>
        </p:spPr>
      </p:pic>
      <p:pic>
        <p:nvPicPr>
          <p:cNvPr id="64" name="Google Shape;64;p7"/>
          <p:cNvPicPr preferRelativeResize="0"/>
          <p:nvPr/>
        </p:nvPicPr>
        <p:blipFill rotWithShape="1">
          <a:blip r:embed="rId8">
            <a:alphaModFix/>
          </a:blip>
          <a:srcRect b="0" l="690" r="690" t="0"/>
          <a:stretch/>
        </p:blipFill>
        <p:spPr>
          <a:xfrm>
            <a:off x="1308100" y="1689100"/>
            <a:ext cx="472387" cy="380999"/>
          </a:xfrm>
          <a:prstGeom prst="rect">
            <a:avLst/>
          </a:prstGeom>
          <a:noFill/>
          <a:ln>
            <a:noFill/>
          </a:ln>
        </p:spPr>
      </p:pic>
      <p:sp>
        <p:nvSpPr>
          <p:cNvPr id="65" name="Google Shape;65;p7"/>
          <p:cNvSpPr txBox="1"/>
          <p:nvPr/>
        </p:nvSpPr>
        <p:spPr>
          <a:xfrm>
            <a:off x="23625" y="2132075"/>
            <a:ext cx="1771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chemeClr val="dk1"/>
                </a:solidFill>
                <a:latin typeface="Times New Roman"/>
                <a:ea typeface="Times New Roman"/>
                <a:cs typeface="Times New Roman"/>
                <a:sym typeface="Times New Roman"/>
              </a:rPr>
              <a:t>Abstract</a:t>
            </a:r>
            <a:endParaRPr/>
          </a:p>
          <a:p>
            <a:pPr indent="0" lvl="0" marL="0" marR="0" rtl="0" algn="l">
              <a:spcBef>
                <a:spcPts val="0"/>
              </a:spcBef>
              <a:spcAft>
                <a:spcPts val="0"/>
              </a:spcAft>
              <a:buNone/>
            </a:pPr>
            <a:r>
              <a:rPr b="1" lang="en-US" sz="400">
                <a:solidFill>
                  <a:schemeClr val="dk1"/>
                </a:solidFill>
                <a:latin typeface="Times New Roman"/>
                <a:ea typeface="Times New Roman"/>
                <a:cs typeface="Times New Roman"/>
                <a:sym typeface="Times New Roman"/>
              </a:rPr>
              <a:t>         </a:t>
            </a:r>
            <a:endParaRPr b="1" sz="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400">
                <a:solidFill>
                  <a:schemeClr val="dk1"/>
                </a:solidFill>
                <a:latin typeface="Times New Roman"/>
                <a:ea typeface="Times New Roman"/>
                <a:cs typeface="Times New Roman"/>
                <a:sym typeface="Times New Roman"/>
              </a:rPr>
              <a:t>            </a:t>
            </a:r>
            <a:r>
              <a:rPr lang="en-US" sz="400">
                <a:solidFill>
                  <a:schemeClr val="dk1"/>
                </a:solidFill>
                <a:latin typeface="Times New Roman"/>
                <a:ea typeface="Times New Roman"/>
                <a:cs typeface="Times New Roman"/>
                <a:sym typeface="Times New Roman"/>
              </a:rPr>
              <a:t>Cattle health monitoring system is an advanced wireless sensor system developed to improve health monitoring practices for the livestock industry. Based on IoT technology, it can monitor the biological data and behavioral activities of cattle and displays stats on the mobile application in a </a:t>
            </a:r>
            <a:r>
              <a:rPr lang="en-US" sz="400">
                <a:solidFill>
                  <a:schemeClr val="dk1"/>
                </a:solidFill>
                <a:latin typeface="Times New Roman"/>
                <a:ea typeface="Times New Roman"/>
                <a:cs typeface="Times New Roman"/>
                <a:sym typeface="Times New Roman"/>
              </a:rPr>
              <a:t>meaningful</a:t>
            </a:r>
            <a:r>
              <a:rPr lang="en-US" sz="400">
                <a:solidFill>
                  <a:schemeClr val="dk1"/>
                </a:solidFill>
                <a:latin typeface="Times New Roman"/>
                <a:ea typeface="Times New Roman"/>
                <a:cs typeface="Times New Roman"/>
                <a:sym typeface="Times New Roman"/>
              </a:rPr>
              <a:t> manner. These statistics can be further processed to make decisions about the health of the cattle. Thus, making the farm management easier for the farmers.</a:t>
            </a:r>
            <a:endParaRPr b="1" sz="800">
              <a:solidFill>
                <a:schemeClr val="dk1"/>
              </a:solidFill>
              <a:latin typeface="Times New Roman"/>
              <a:ea typeface="Times New Roman"/>
              <a:cs typeface="Times New Roman"/>
              <a:sym typeface="Times New Roman"/>
            </a:endParaRPr>
          </a:p>
        </p:txBody>
      </p:sp>
      <p:sp>
        <p:nvSpPr>
          <p:cNvPr id="66" name="Google Shape;66;p7"/>
          <p:cNvSpPr txBox="1"/>
          <p:nvPr/>
        </p:nvSpPr>
        <p:spPr>
          <a:xfrm>
            <a:off x="0" y="3554528"/>
            <a:ext cx="1058303"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chemeClr val="dk1"/>
                </a:solidFill>
                <a:latin typeface="Times New Roman"/>
                <a:ea typeface="Times New Roman"/>
                <a:cs typeface="Times New Roman"/>
                <a:sym typeface="Times New Roman"/>
              </a:rPr>
              <a:t>Development Tools</a:t>
            </a:r>
            <a:endParaRPr/>
          </a:p>
        </p:txBody>
      </p:sp>
      <p:pic>
        <p:nvPicPr>
          <p:cNvPr id="67" name="Google Shape;67;p7"/>
          <p:cNvPicPr preferRelativeResize="0"/>
          <p:nvPr/>
        </p:nvPicPr>
        <p:blipFill rotWithShape="1">
          <a:blip r:embed="rId9">
            <a:alphaModFix/>
          </a:blip>
          <a:srcRect b="6709" l="0" r="0" t="6718"/>
          <a:stretch/>
        </p:blipFill>
        <p:spPr>
          <a:xfrm>
            <a:off x="59931" y="1689100"/>
            <a:ext cx="381000" cy="381000"/>
          </a:xfrm>
          <a:prstGeom prst="rect">
            <a:avLst/>
          </a:prstGeom>
          <a:noFill/>
          <a:ln>
            <a:noFill/>
          </a:ln>
        </p:spPr>
      </p:pic>
      <p:sp>
        <p:nvSpPr>
          <p:cNvPr id="68" name="Google Shape;68;p7"/>
          <p:cNvSpPr txBox="1"/>
          <p:nvPr/>
        </p:nvSpPr>
        <p:spPr>
          <a:xfrm>
            <a:off x="26550" y="2798856"/>
            <a:ext cx="7689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chemeClr val="dk1"/>
                </a:solidFill>
                <a:latin typeface="Times New Roman"/>
                <a:ea typeface="Times New Roman"/>
                <a:cs typeface="Times New Roman"/>
                <a:sym typeface="Times New Roman"/>
              </a:rPr>
              <a:t>Design</a:t>
            </a:r>
            <a:endParaRPr/>
          </a:p>
        </p:txBody>
      </p:sp>
      <p:sp>
        <p:nvSpPr>
          <p:cNvPr id="69" name="Google Shape;69;p7"/>
          <p:cNvSpPr txBox="1"/>
          <p:nvPr/>
        </p:nvSpPr>
        <p:spPr>
          <a:xfrm>
            <a:off x="1001768" y="2798840"/>
            <a:ext cx="7689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chemeClr val="dk1"/>
                </a:solidFill>
                <a:latin typeface="Times New Roman"/>
                <a:ea typeface="Times New Roman"/>
                <a:cs typeface="Times New Roman"/>
                <a:sym typeface="Times New Roman"/>
              </a:rPr>
              <a:t>Results</a:t>
            </a:r>
            <a:endParaRPr/>
          </a:p>
        </p:txBody>
      </p:sp>
      <p:pic>
        <p:nvPicPr>
          <p:cNvPr id="70" name="Google Shape;70;p7"/>
          <p:cNvPicPr preferRelativeResize="0"/>
          <p:nvPr/>
        </p:nvPicPr>
        <p:blipFill>
          <a:blip r:embed="rId10">
            <a:alphaModFix/>
          </a:blip>
          <a:stretch>
            <a:fillRect/>
          </a:stretch>
        </p:blipFill>
        <p:spPr>
          <a:xfrm>
            <a:off x="623004" y="3788076"/>
            <a:ext cx="185211" cy="200049"/>
          </a:xfrm>
          <a:prstGeom prst="rect">
            <a:avLst/>
          </a:prstGeom>
          <a:noFill/>
          <a:ln>
            <a:noFill/>
          </a:ln>
        </p:spPr>
      </p:pic>
      <p:pic>
        <p:nvPicPr>
          <p:cNvPr id="71" name="Google Shape;71;p7"/>
          <p:cNvPicPr preferRelativeResize="0"/>
          <p:nvPr/>
        </p:nvPicPr>
        <p:blipFill>
          <a:blip r:embed="rId11">
            <a:alphaModFix/>
          </a:blip>
          <a:stretch>
            <a:fillRect/>
          </a:stretch>
        </p:blipFill>
        <p:spPr>
          <a:xfrm>
            <a:off x="188475" y="3795475"/>
            <a:ext cx="185225" cy="185225"/>
          </a:xfrm>
          <a:prstGeom prst="rect">
            <a:avLst/>
          </a:prstGeom>
          <a:noFill/>
          <a:ln>
            <a:noFill/>
          </a:ln>
        </p:spPr>
      </p:pic>
      <p:pic>
        <p:nvPicPr>
          <p:cNvPr id="72" name="Google Shape;72;p7"/>
          <p:cNvPicPr preferRelativeResize="0"/>
          <p:nvPr/>
        </p:nvPicPr>
        <p:blipFill>
          <a:blip r:embed="rId12">
            <a:alphaModFix/>
          </a:blip>
          <a:stretch>
            <a:fillRect/>
          </a:stretch>
        </p:blipFill>
        <p:spPr>
          <a:xfrm>
            <a:off x="992213" y="3780376"/>
            <a:ext cx="287055" cy="215451"/>
          </a:xfrm>
          <a:prstGeom prst="rect">
            <a:avLst/>
          </a:prstGeom>
          <a:noFill/>
          <a:ln>
            <a:noFill/>
          </a:ln>
        </p:spPr>
      </p:pic>
      <p:pic>
        <p:nvPicPr>
          <p:cNvPr id="73" name="Google Shape;73;p7"/>
          <p:cNvPicPr preferRelativeResize="0"/>
          <p:nvPr/>
        </p:nvPicPr>
        <p:blipFill>
          <a:blip r:embed="rId13">
            <a:alphaModFix/>
          </a:blip>
          <a:stretch>
            <a:fillRect/>
          </a:stretch>
        </p:blipFill>
        <p:spPr>
          <a:xfrm>
            <a:off x="1426200" y="3780400"/>
            <a:ext cx="215424" cy="215398"/>
          </a:xfrm>
          <a:prstGeom prst="rect">
            <a:avLst/>
          </a:prstGeom>
          <a:noFill/>
          <a:ln>
            <a:noFill/>
          </a:ln>
        </p:spPr>
      </p:pic>
      <p:sp>
        <p:nvSpPr>
          <p:cNvPr id="74" name="Google Shape;74;p7"/>
          <p:cNvSpPr txBox="1"/>
          <p:nvPr/>
        </p:nvSpPr>
        <p:spPr>
          <a:xfrm>
            <a:off x="17675" y="2899250"/>
            <a:ext cx="9081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Font typeface="Arial"/>
              <a:buNone/>
            </a:pPr>
            <a:r>
              <a:rPr lang="en-US" sz="400">
                <a:solidFill>
                  <a:schemeClr val="dk1"/>
                </a:solidFill>
                <a:latin typeface="Times New Roman"/>
                <a:ea typeface="Times New Roman"/>
                <a:cs typeface="Times New Roman"/>
                <a:sym typeface="Times New Roman"/>
              </a:rPr>
              <a:t>    </a:t>
            </a:r>
            <a:r>
              <a:rPr lang="en-US" sz="400">
                <a:solidFill>
                  <a:schemeClr val="dk1"/>
                </a:solidFill>
                <a:latin typeface="Times New Roman"/>
                <a:ea typeface="Times New Roman"/>
                <a:cs typeface="Times New Roman"/>
                <a:sym typeface="Times New Roman"/>
              </a:rPr>
              <a:t>The system consists of wearable </a:t>
            </a:r>
            <a:endParaRPr sz="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rPr lang="en-US" sz="400">
                <a:solidFill>
                  <a:schemeClr val="dk1"/>
                </a:solidFill>
                <a:latin typeface="Times New Roman"/>
                <a:ea typeface="Times New Roman"/>
                <a:cs typeface="Times New Roman"/>
                <a:sym typeface="Times New Roman"/>
              </a:rPr>
              <a:t>hardware   device   and   a  mobile</a:t>
            </a:r>
            <a:endParaRPr sz="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rPr lang="en-US" sz="400">
                <a:solidFill>
                  <a:schemeClr val="dk1"/>
                </a:solidFill>
                <a:latin typeface="Times New Roman"/>
                <a:ea typeface="Times New Roman"/>
                <a:cs typeface="Times New Roman"/>
                <a:sym typeface="Times New Roman"/>
              </a:rPr>
              <a:t>application. The hardware installed on cattle body monitors the health stats which is transmitted to cloud server. The mobile app features a user interface to display the data in an informative manner.</a:t>
            </a:r>
            <a:endParaRPr>
              <a:latin typeface="Calibri"/>
              <a:ea typeface="Calibri"/>
              <a:cs typeface="Calibri"/>
              <a:sym typeface="Calibri"/>
            </a:endParaRPr>
          </a:p>
        </p:txBody>
      </p:sp>
      <p:sp>
        <p:nvSpPr>
          <p:cNvPr id="75" name="Google Shape;75;p7"/>
          <p:cNvSpPr txBox="1"/>
          <p:nvPr/>
        </p:nvSpPr>
        <p:spPr>
          <a:xfrm>
            <a:off x="855825" y="2899250"/>
            <a:ext cx="9591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Font typeface="Arial"/>
              <a:buNone/>
            </a:pPr>
            <a:r>
              <a:rPr lang="en-US" sz="400">
                <a:solidFill>
                  <a:schemeClr val="dk1"/>
                </a:solidFill>
                <a:latin typeface="Times New Roman"/>
                <a:ea typeface="Times New Roman"/>
                <a:cs typeface="Times New Roman"/>
                <a:sym typeface="Times New Roman"/>
              </a:rPr>
              <a:t>  The system collects and transmits sensor data including heart rate, body temperature, walking and grazing patterns along with environmental conditions including temperature, humidity and presence of toxic gases. The data is processed further to determine if an animal is healthy or not.</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