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>
      <p:cViewPr>
        <p:scale>
          <a:sx n="113" d="100"/>
          <a:sy n="113" d="100"/>
        </p:scale>
        <p:origin x="-571" y="-1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66477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Insights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2783" y="1563829"/>
            <a:ext cx="8788817" cy="337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US" dirty="0"/>
              <a:t>Sprocket Central Pty Ltd is a long-standing KPMG client whom </a:t>
            </a:r>
            <a:r>
              <a:rPr lang="en-US" dirty="0" smtClean="0"/>
              <a:t>specializes </a:t>
            </a:r>
            <a:r>
              <a:rPr lang="en-US" dirty="0"/>
              <a:t>in high-quality bikes and accessible cycling accessories to riders. Their marketing team is looking to boost business by </a:t>
            </a:r>
            <a:r>
              <a:rPr lang="en-US" dirty="0" smtClean="0"/>
              <a:t>analyzing </a:t>
            </a:r>
            <a:r>
              <a:rPr lang="en-US" dirty="0"/>
              <a:t>their existing customer dataset to determine customer trends and </a:t>
            </a:r>
            <a:r>
              <a:rPr lang="en-US" dirty="0" smtClean="0"/>
              <a:t>behavior.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Using the existing 3 datasets (Customer demographic, customer address and transactions) as a </a:t>
            </a:r>
            <a:r>
              <a:rPr lang="en-US" dirty="0" smtClean="0"/>
              <a:t>labeled </a:t>
            </a:r>
            <a:r>
              <a:rPr lang="en-US" dirty="0"/>
              <a:t>dataset, </a:t>
            </a:r>
            <a:r>
              <a:rPr lang="en-US" dirty="0" smtClean="0"/>
              <a:t>we will </a:t>
            </a:r>
            <a:r>
              <a:rPr lang="en-US" dirty="0"/>
              <a:t>recommend which of these 1000 new customers should be targeted to drive the most value for the </a:t>
            </a:r>
            <a:r>
              <a:rPr lang="en-US" dirty="0" smtClean="0"/>
              <a:t>organization.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We will prepare </a:t>
            </a:r>
            <a:r>
              <a:rPr lang="en-US" dirty="0"/>
              <a:t>a detailed approach for completing the analysis including activities – i.e. understanding the data distributions, feature engineering, data transformations, </a:t>
            </a:r>
            <a:r>
              <a:rPr lang="en-US" dirty="0" smtClean="0"/>
              <a:t>modeling, </a:t>
            </a:r>
            <a:r>
              <a:rPr lang="en-US" dirty="0"/>
              <a:t>results interpretation and reporting. This detailed plan needs to be presented to the client to get a sign-off. Please advise what steps you would take.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Gender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25196" y="1733550"/>
            <a:ext cx="4134600" cy="1511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Most of </a:t>
            </a:r>
            <a:r>
              <a:rPr lang="en-US" dirty="0"/>
              <a:t>the buyers are </a:t>
            </a:r>
            <a:r>
              <a:rPr lang="en-US" dirty="0" smtClean="0"/>
              <a:t>Male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Most </a:t>
            </a:r>
            <a:r>
              <a:rPr lang="en-US" dirty="0"/>
              <a:t>of the buyers have age between </a:t>
            </a:r>
            <a:r>
              <a:rPr lang="en-US" dirty="0" smtClean="0"/>
              <a:t>35-40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Most </a:t>
            </a:r>
            <a:r>
              <a:rPr lang="en-US" dirty="0"/>
              <a:t>of the customers which are from age 35-50 are Male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57" y="3245471"/>
            <a:ext cx="3546944" cy="18980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04" y="1048561"/>
            <a:ext cx="2819400" cy="18645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04" y="2974780"/>
            <a:ext cx="2860621" cy="18918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Past 3yrs </a:t>
            </a:r>
            <a:r>
              <a:rPr lang="en-US" dirty="0" smtClean="0"/>
              <a:t>Purchases</a:t>
            </a:r>
            <a:endParaRPr lang="en-US" dirty="0"/>
          </a:p>
        </p:txBody>
      </p:sp>
      <p:sp>
        <p:nvSpPr>
          <p:cNvPr id="133" name="Shape 82"/>
          <p:cNvSpPr/>
          <p:nvPr/>
        </p:nvSpPr>
        <p:spPr>
          <a:xfrm>
            <a:off x="225196" y="1733550"/>
            <a:ext cx="4134600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Most Purchases in the last year are done by </a:t>
            </a:r>
            <a:r>
              <a:rPr lang="en-US" dirty="0" smtClean="0"/>
              <a:t>Male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 can see that in the past 3 years most of the bikes purchases are from the age </a:t>
            </a:r>
            <a:r>
              <a:rPr lang="en-US" dirty="0" smtClean="0"/>
              <a:t>35-50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07216"/>
            <a:ext cx="2392520" cy="1621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480" y="1407216"/>
            <a:ext cx="2392520" cy="1621734"/>
          </a:xfrm>
          <a:prstGeom prst="rect">
            <a:avLst/>
          </a:prstGeom>
        </p:spPr>
      </p:pic>
      <p:sp>
        <p:nvSpPr>
          <p:cNvPr id="12" name="Shape 81"/>
          <p:cNvSpPr/>
          <p:nvPr/>
        </p:nvSpPr>
        <p:spPr>
          <a:xfrm>
            <a:off x="258880" y="3333750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Wealth Segment</a:t>
            </a:r>
            <a:endParaRPr lang="en-US" dirty="0"/>
          </a:p>
        </p:txBody>
      </p:sp>
      <p:sp>
        <p:nvSpPr>
          <p:cNvPr id="13" name="Shape 82"/>
          <p:cNvSpPr/>
          <p:nvPr/>
        </p:nvSpPr>
        <p:spPr>
          <a:xfrm>
            <a:off x="279051" y="3984001"/>
            <a:ext cx="4134600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Most customers belongs to Mass Customer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60" y="3305858"/>
            <a:ext cx="2590800" cy="16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807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State Distribution</a:t>
            </a:r>
            <a:endParaRPr lang="en-US" dirty="0"/>
          </a:p>
        </p:txBody>
      </p:sp>
      <p:sp>
        <p:nvSpPr>
          <p:cNvPr id="133" name="Shape 82"/>
          <p:cNvSpPr/>
          <p:nvPr/>
        </p:nvSpPr>
        <p:spPr>
          <a:xfrm>
            <a:off x="225196" y="1581150"/>
            <a:ext cx="4134600" cy="177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 see that QLD state has lower no of people which can own car so we can target this </a:t>
            </a:r>
            <a:r>
              <a:rPr lang="en-US" dirty="0" smtClean="0"/>
              <a:t>state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Most of our customers are from </a:t>
            </a:r>
            <a:r>
              <a:rPr lang="en-US" dirty="0" smtClean="0"/>
              <a:t>NSW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Also most bikes were sold to people from NSW in past 3 years.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11777"/>
            <a:ext cx="2953301" cy="2030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347" y="3042655"/>
            <a:ext cx="2953301" cy="2030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133913"/>
            <a:ext cx="3054069" cy="20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013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Cluster and Segmentation of Customers using K-Means Algorithm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056455"/>
            <a:ext cx="4764948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US" dirty="0"/>
              <a:t>We will be applying customer segmentation to cluster them using K-means algorithm. As we want to target customer based on their trends and </a:t>
            </a:r>
            <a:r>
              <a:rPr lang="en-US" dirty="0" smtClean="0"/>
              <a:t>behavior </a:t>
            </a:r>
            <a:r>
              <a:rPr lang="en-US" dirty="0"/>
              <a:t>K-means algorithm is best suitable as it can group customer base into groups of individual which has similar characteristics so we easily determine their </a:t>
            </a:r>
            <a:r>
              <a:rPr lang="en-US" dirty="0" smtClean="0"/>
              <a:t>behavior </a:t>
            </a:r>
            <a:r>
              <a:rPr lang="en-US" dirty="0"/>
              <a:t>and easily target them and boost our business.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3" y="1885950"/>
            <a:ext cx="3973954" cy="26493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5978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Examine and Interpret Clusters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487629"/>
            <a:ext cx="8710375" cy="337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After running our algorithm, the algorithm segments our dataset into </a:t>
            </a:r>
            <a:r>
              <a:rPr lang="en-US" b="1" dirty="0" smtClean="0"/>
              <a:t>three</a:t>
            </a:r>
            <a:r>
              <a:rPr lang="en-US" dirty="0" smtClean="0"/>
              <a:t> different clusters based on their behavior.</a:t>
            </a:r>
          </a:p>
          <a:p>
            <a:endParaRPr lang="en-US" dirty="0" smtClean="0"/>
          </a:p>
          <a:p>
            <a:r>
              <a:rPr lang="en-US" b="1" dirty="0" smtClean="0"/>
              <a:t>Cluster 0: </a:t>
            </a:r>
            <a:r>
              <a:rPr lang="en-US" dirty="0"/>
              <a:t>Male customers, Mass customers, </a:t>
            </a:r>
            <a:r>
              <a:rPr lang="en-US" dirty="0" smtClean="0"/>
              <a:t>don't </a:t>
            </a:r>
            <a:r>
              <a:rPr lang="en-US" dirty="0"/>
              <a:t>owns a car, state VIC, purchasing product class medium, age between 18-89 and total </a:t>
            </a:r>
            <a:r>
              <a:rPr lang="en-US" dirty="0" smtClean="0"/>
              <a:t>purchase </a:t>
            </a:r>
            <a:r>
              <a:rPr lang="en-US" dirty="0"/>
              <a:t>of 237,057</a:t>
            </a:r>
            <a:endParaRPr lang="en-US" dirty="0" smtClean="0"/>
          </a:p>
          <a:p>
            <a:r>
              <a:rPr lang="en-US" b="1" dirty="0" smtClean="0"/>
              <a:t>Cluster 1: </a:t>
            </a:r>
            <a:r>
              <a:rPr lang="en-US" dirty="0"/>
              <a:t>Female customers, Mass customers, owns a car, state NSW, purchasing product class high, age between 18-89 and total </a:t>
            </a:r>
            <a:r>
              <a:rPr lang="en-US" dirty="0" smtClean="0"/>
              <a:t>purchase </a:t>
            </a:r>
            <a:r>
              <a:rPr lang="en-US" dirty="0"/>
              <a:t>of 401,719</a:t>
            </a:r>
            <a:endParaRPr lang="en-US" dirty="0" smtClean="0"/>
          </a:p>
          <a:p>
            <a:r>
              <a:rPr lang="en-US" b="1" dirty="0" smtClean="0"/>
              <a:t>Cluster 2: </a:t>
            </a:r>
            <a:r>
              <a:rPr lang="en-US" dirty="0" smtClean="0"/>
              <a:t>Female </a:t>
            </a:r>
            <a:r>
              <a:rPr lang="en-US" dirty="0"/>
              <a:t>customers, Affluent customers, owns a car, state NSW, purchasing product class medium, age of 50 and total </a:t>
            </a:r>
            <a:r>
              <a:rPr lang="en-US" dirty="0" smtClean="0"/>
              <a:t>purchase </a:t>
            </a:r>
            <a:r>
              <a:rPr lang="en-US" dirty="0"/>
              <a:t>of </a:t>
            </a:r>
            <a:r>
              <a:rPr lang="en-US" dirty="0" smtClean="0"/>
              <a:t>656</a:t>
            </a:r>
          </a:p>
          <a:p>
            <a:endParaRPr lang="en-US" dirty="0"/>
          </a:p>
          <a:p>
            <a:r>
              <a:rPr lang="en-US" dirty="0"/>
              <a:t>We can see that </a:t>
            </a:r>
            <a:r>
              <a:rPr lang="en-US" b="1" dirty="0"/>
              <a:t>Cluster 1 </a:t>
            </a:r>
            <a:r>
              <a:rPr lang="en-US" dirty="0"/>
              <a:t>has highest number of </a:t>
            </a:r>
            <a:r>
              <a:rPr lang="en-US" dirty="0" smtClean="0"/>
              <a:t>purchases </a:t>
            </a:r>
            <a:r>
              <a:rPr lang="en-US" dirty="0"/>
              <a:t>in the past 3 years so we may target this cluster to get better results.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479</Words>
  <Application>Microsoft Office PowerPoint</Application>
  <PresentationFormat>On-screen Show (16:9)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Aitezaz Akhtar</cp:lastModifiedBy>
  <cp:revision>16</cp:revision>
  <dcterms:modified xsi:type="dcterms:W3CDTF">2020-09-05T11:08:17Z</dcterms:modified>
</cp:coreProperties>
</file>