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70" r:id="rId2"/>
    <p:sldId id="277" r:id="rId3"/>
    <p:sldId id="257" r:id="rId4"/>
    <p:sldId id="258" r:id="rId5"/>
    <p:sldId id="263" r:id="rId6"/>
    <p:sldId id="259" r:id="rId7"/>
    <p:sldId id="264" r:id="rId8"/>
    <p:sldId id="265" r:id="rId9"/>
    <p:sldId id="266" r:id="rId10"/>
    <p:sldId id="267" r:id="rId11"/>
    <p:sldId id="269" r:id="rId12"/>
    <p:sldId id="273"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9F137-521F-4B65-877E-C566C5FCE177}" type="datetimeFigureOut">
              <a:rPr lang="en-US" smtClean="0"/>
              <a:pPr/>
              <a:t>20/03/2019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66DC5-ABF1-49B1-A3D5-760C90196759}" type="slidenum">
              <a:rPr lang="en-US" smtClean="0"/>
              <a:pPr/>
              <a:t>‹#›</a:t>
            </a:fld>
            <a:endParaRPr lang="en-US"/>
          </a:p>
        </p:txBody>
      </p:sp>
    </p:spTree>
    <p:extLst>
      <p:ext uri="{BB962C8B-B14F-4D97-AF65-F5344CB8AC3E}">
        <p14:creationId xmlns:p14="http://schemas.microsoft.com/office/powerpoint/2010/main" val="127970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1</a:t>
            </a:fld>
            <a:endParaRPr lang="en-US" smtClean="0"/>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1</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1</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a:ln/>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FC8F28C-8CAB-4D2B-850B-E77D7E9A98A8}" type="datetimeFigureOut">
              <a:rPr lang="en-US" smtClean="0"/>
              <a:pPr/>
              <a:t>20/03/2019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2D53E7F-09E7-424A-84B0-45D9163E64A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C8F28C-8CAB-4D2B-850B-E77D7E9A98A8}" type="datetimeFigureOut">
              <a:rPr lang="en-US" smtClean="0"/>
              <a:pPr/>
              <a:t>20/03/2019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3E7F-09E7-424A-84B0-45D9163E6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C8F28C-8CAB-4D2B-850B-E77D7E9A98A8}" type="datetimeFigureOut">
              <a:rPr lang="en-US" smtClean="0"/>
              <a:pPr/>
              <a:t>20/03/2019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3E7F-09E7-424A-84B0-45D9163E6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FC8F28C-8CAB-4D2B-850B-E77D7E9A98A8}" type="datetimeFigureOut">
              <a:rPr lang="en-US" smtClean="0"/>
              <a:pPr/>
              <a:t>20/03/2019</a:t>
            </a:fld>
            <a:endParaRPr lang="en-US"/>
          </a:p>
        </p:txBody>
      </p:sp>
      <p:sp>
        <p:nvSpPr>
          <p:cNvPr id="9" name="Slide Number Placeholder 8"/>
          <p:cNvSpPr>
            <a:spLocks noGrp="1"/>
          </p:cNvSpPr>
          <p:nvPr>
            <p:ph type="sldNum" sz="quarter" idx="15"/>
          </p:nvPr>
        </p:nvSpPr>
        <p:spPr/>
        <p:txBody>
          <a:bodyPr rtlCol="0"/>
          <a:lstStyle/>
          <a:p>
            <a:fld id="{82D53E7F-09E7-424A-84B0-45D9163E64A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FC8F28C-8CAB-4D2B-850B-E77D7E9A98A8}" type="datetimeFigureOut">
              <a:rPr lang="en-US" smtClean="0"/>
              <a:pPr/>
              <a:t>20/03/2019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2D53E7F-09E7-424A-84B0-45D9163E64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FC8F28C-8CAB-4D2B-850B-E77D7E9A98A8}" type="datetimeFigureOut">
              <a:rPr lang="en-US" smtClean="0"/>
              <a:pPr/>
              <a:t>20/03/2019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3E7F-09E7-424A-84B0-45D9163E64A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FC8F28C-8CAB-4D2B-850B-E77D7E9A98A8}" type="datetimeFigureOut">
              <a:rPr lang="en-US" smtClean="0"/>
              <a:pPr/>
              <a:t>20/03/2019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53E7F-09E7-424A-84B0-45D9163E64A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FC8F28C-8CAB-4D2B-850B-E77D7E9A98A8}" type="datetimeFigureOut">
              <a:rPr lang="en-US" smtClean="0"/>
              <a:pPr/>
              <a:t>20/03/2019</a:t>
            </a:fld>
            <a:endParaRPr lang="en-US"/>
          </a:p>
        </p:txBody>
      </p:sp>
      <p:sp>
        <p:nvSpPr>
          <p:cNvPr id="7" name="Slide Number Placeholder 6"/>
          <p:cNvSpPr>
            <a:spLocks noGrp="1"/>
          </p:cNvSpPr>
          <p:nvPr>
            <p:ph type="sldNum" sz="quarter" idx="11"/>
          </p:nvPr>
        </p:nvSpPr>
        <p:spPr/>
        <p:txBody>
          <a:bodyPr rtlCol="0"/>
          <a:lstStyle/>
          <a:p>
            <a:fld id="{82D53E7F-09E7-424A-84B0-45D9163E64A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8F28C-8CAB-4D2B-850B-E77D7E9A98A8}" type="datetimeFigureOut">
              <a:rPr lang="en-US" smtClean="0"/>
              <a:pPr/>
              <a:t>20/03/2019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53E7F-09E7-424A-84B0-45D9163E6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FC8F28C-8CAB-4D2B-850B-E77D7E9A98A8}" type="datetimeFigureOut">
              <a:rPr lang="en-US" smtClean="0"/>
              <a:pPr/>
              <a:t>20/03/2019</a:t>
            </a:fld>
            <a:endParaRPr lang="en-US"/>
          </a:p>
        </p:txBody>
      </p:sp>
      <p:sp>
        <p:nvSpPr>
          <p:cNvPr id="22" name="Slide Number Placeholder 21"/>
          <p:cNvSpPr>
            <a:spLocks noGrp="1"/>
          </p:cNvSpPr>
          <p:nvPr>
            <p:ph type="sldNum" sz="quarter" idx="15"/>
          </p:nvPr>
        </p:nvSpPr>
        <p:spPr/>
        <p:txBody>
          <a:bodyPr rtlCol="0"/>
          <a:lstStyle/>
          <a:p>
            <a:fld id="{82D53E7F-09E7-424A-84B0-45D9163E64A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C8F28C-8CAB-4D2B-850B-E77D7E9A98A8}" type="datetimeFigureOut">
              <a:rPr lang="en-US" smtClean="0"/>
              <a:pPr/>
              <a:t>20/03/2019</a:t>
            </a:fld>
            <a:endParaRPr lang="en-US"/>
          </a:p>
        </p:txBody>
      </p:sp>
      <p:sp>
        <p:nvSpPr>
          <p:cNvPr id="18" name="Slide Number Placeholder 17"/>
          <p:cNvSpPr>
            <a:spLocks noGrp="1"/>
          </p:cNvSpPr>
          <p:nvPr>
            <p:ph type="sldNum" sz="quarter" idx="11"/>
          </p:nvPr>
        </p:nvSpPr>
        <p:spPr/>
        <p:txBody>
          <a:bodyPr rtlCol="0"/>
          <a:lstStyle/>
          <a:p>
            <a:fld id="{82D53E7F-09E7-424A-84B0-45D9163E64A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FC8F28C-8CAB-4D2B-850B-E77D7E9A98A8}" type="datetimeFigureOut">
              <a:rPr lang="en-US" smtClean="0"/>
              <a:pPr/>
              <a:t>20/03/2019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2D53E7F-09E7-424A-84B0-45D9163E6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9"/>
          <p:cNvSpPr txBox="1">
            <a:spLocks noChangeArrowheads="1"/>
          </p:cNvSpPr>
          <p:nvPr/>
        </p:nvSpPr>
        <p:spPr bwMode="auto">
          <a:xfrm>
            <a:off x="533400" y="5181600"/>
            <a:ext cx="8610600" cy="369332"/>
          </a:xfrm>
          <a:prstGeom prst="rect">
            <a:avLst/>
          </a:prstGeom>
          <a:noFill/>
          <a:ln w="9525">
            <a:noFill/>
            <a:miter lim="800000"/>
            <a:headEnd/>
            <a:tailEnd/>
          </a:ln>
        </p:spPr>
        <p:txBody>
          <a:bodyPr>
            <a:spAutoFit/>
          </a:bodyPr>
          <a:lstStyle/>
          <a:p>
            <a:pPr>
              <a:spcBef>
                <a:spcPct val="50000"/>
              </a:spcBef>
            </a:pPr>
            <a:r>
              <a:rPr lang="en-US" dirty="0" smtClean="0"/>
              <a:t> </a:t>
            </a:r>
            <a:r>
              <a:rPr lang="en-US" b="1" dirty="0" smtClean="0">
                <a:latin typeface="Times New Roman" pitchFamily="18" charset="0"/>
              </a:rPr>
              <a:t>               </a:t>
            </a:r>
            <a:endParaRPr lang="en-US" b="1" dirty="0">
              <a:latin typeface="Times New Roman" pitchFamily="18" charset="0"/>
            </a:endParaRPr>
          </a:p>
        </p:txBody>
      </p:sp>
      <p:sp>
        <p:nvSpPr>
          <p:cNvPr id="11270" name="Rectangle 8"/>
          <p:cNvSpPr>
            <a:spLocks noChangeArrowheads="1"/>
          </p:cNvSpPr>
          <p:nvPr/>
        </p:nvSpPr>
        <p:spPr bwMode="auto">
          <a:xfrm>
            <a:off x="1371600" y="609600"/>
            <a:ext cx="6019800" cy="2308324"/>
          </a:xfrm>
          <a:prstGeom prst="rect">
            <a:avLst/>
          </a:prstGeom>
          <a:noFill/>
          <a:ln w="9525">
            <a:noFill/>
            <a:miter lim="800000"/>
            <a:headEnd/>
            <a:tailEnd/>
          </a:ln>
        </p:spPr>
        <p:txBody>
          <a:bodyPr wrap="square">
            <a:spAutoFit/>
          </a:bodyPr>
          <a:lstStyle/>
          <a:p>
            <a:pPr algn="ctr"/>
            <a:r>
              <a:rPr lang="en-US" sz="3600" b="1" dirty="0">
                <a:solidFill>
                  <a:srgbClr val="FF0000"/>
                </a:solidFill>
                <a:latin typeface="Times New Roman" pitchFamily="18" charset="0"/>
              </a:rPr>
              <a:t>   </a:t>
            </a:r>
          </a:p>
          <a:p>
            <a:pPr algn="ctr"/>
            <a:r>
              <a:rPr lang="en-US" sz="3600" b="1" dirty="0">
                <a:solidFill>
                  <a:srgbClr val="0070C0"/>
                </a:solidFill>
                <a:latin typeface="Times New Roman" pitchFamily="18" charset="0"/>
              </a:rPr>
              <a:t>  </a:t>
            </a:r>
            <a:r>
              <a:rPr lang="en-US" sz="3200" b="1" dirty="0">
                <a:solidFill>
                  <a:srgbClr val="0070C0"/>
                </a:solidFill>
                <a:latin typeface="Times New Roman" pitchFamily="18" charset="0"/>
              </a:rPr>
              <a:t>Seminar </a:t>
            </a:r>
          </a:p>
          <a:p>
            <a:pPr algn="ctr"/>
            <a:r>
              <a:rPr lang="en-US" sz="3200" b="1" dirty="0">
                <a:solidFill>
                  <a:srgbClr val="0070C0"/>
                </a:solidFill>
                <a:latin typeface="Times New Roman" pitchFamily="18" charset="0"/>
              </a:rPr>
              <a:t>On</a:t>
            </a:r>
          </a:p>
          <a:p>
            <a:pPr algn="ctr"/>
            <a:r>
              <a:rPr lang="en-US" sz="4000" b="1" dirty="0">
                <a:solidFill>
                  <a:srgbClr val="0070C0"/>
                </a:solidFill>
                <a:latin typeface="Calibri" pitchFamily="34" charset="0"/>
              </a:rPr>
              <a:t> </a:t>
            </a:r>
            <a:r>
              <a:rPr lang="en-US" sz="4000" b="1" dirty="0" smtClean="0">
                <a:solidFill>
                  <a:srgbClr val="0070C0"/>
                </a:solidFill>
              </a:rPr>
              <a:t>Water Pollution</a:t>
            </a:r>
            <a:r>
              <a:rPr lang="en-US" sz="4000" b="1" dirty="0" smtClean="0">
                <a:solidFill>
                  <a:srgbClr val="0070C0"/>
                </a:solidFill>
                <a:latin typeface="Calibri" pitchFamily="34" charset="0"/>
              </a:rPr>
              <a:t>            </a:t>
            </a:r>
            <a:endParaRPr lang="en-US" sz="4000" b="1" dirty="0">
              <a:solidFill>
                <a:srgbClr val="0070C0"/>
              </a:solidFill>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Oil production</a:t>
            </a:r>
            <a:endParaRPr lang="en-US" dirty="0"/>
          </a:p>
        </p:txBody>
      </p:sp>
      <p:sp>
        <p:nvSpPr>
          <p:cNvPr id="3" name="Content Placeholder 2"/>
          <p:cNvSpPr>
            <a:spLocks noGrp="1"/>
          </p:cNvSpPr>
          <p:nvPr>
            <p:ph sz="quarter" idx="1"/>
          </p:nvPr>
        </p:nvSpPr>
        <p:spPr/>
        <p:txBody>
          <a:bodyPr>
            <a:normAutofit/>
          </a:bodyPr>
          <a:lstStyle/>
          <a:p>
            <a:pPr lvl="0"/>
            <a:r>
              <a:rPr lang="en-US" sz="2400" dirty="0" smtClean="0">
                <a:latin typeface="Times New Roman" pitchFamily="18" charset="0"/>
                <a:cs typeface="Times New Roman" pitchFamily="18" charset="0"/>
              </a:rPr>
              <a:t>Most </a:t>
            </a:r>
            <a:r>
              <a:rPr lang="en-US" sz="2400" dirty="0">
                <a:latin typeface="Times New Roman" pitchFamily="18" charset="0"/>
                <a:cs typeface="Times New Roman" pitchFamily="18" charset="0"/>
              </a:rPr>
              <a:t>oil is produced offshore and transported by ships, so it's no surprise that the oil industry is a big polluter. Despite the huge media attention they gain, tanker accidents account for only about 10 percent of the total amount of oil that enters the oceans. Unfortunately, they often create a huge amount of pollution in one place, overwhelming the local ecosystem. </a:t>
            </a:r>
          </a:p>
        </p:txBody>
      </p:sp>
      <p:pic>
        <p:nvPicPr>
          <p:cNvPr id="22529" name="Picture 1" descr="C:\Users\Reetu\Desktop\Oilwell1hires.jpg"/>
          <p:cNvPicPr>
            <a:picLocks noChangeAspect="1" noChangeArrowheads="1"/>
          </p:cNvPicPr>
          <p:nvPr/>
        </p:nvPicPr>
        <p:blipFill>
          <a:blip r:embed="rId2" cstate="print"/>
          <a:srcRect/>
          <a:stretch>
            <a:fillRect/>
          </a:stretch>
        </p:blipFill>
        <p:spPr bwMode="auto">
          <a:xfrm>
            <a:off x="5029200" y="4038600"/>
            <a:ext cx="3738187" cy="24825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Agricultural runoff</a:t>
            </a:r>
            <a:endParaRPr lang="en-US" dirty="0"/>
          </a:p>
        </p:txBody>
      </p:sp>
      <p:sp>
        <p:nvSpPr>
          <p:cNvPr id="3" name="Content Placeholder 2"/>
          <p:cNvSpPr>
            <a:spLocks noGrp="1"/>
          </p:cNvSpPr>
          <p:nvPr>
            <p:ph sz="quarter" idx="1"/>
          </p:nvPr>
        </p:nvSpPr>
        <p:spPr/>
        <p:txBody>
          <a:bodyPr>
            <a:normAutofit/>
          </a:bodyPr>
          <a:lstStyle/>
          <a:p>
            <a:pPr lvl="0"/>
            <a:r>
              <a:rPr lang="en-US" sz="2400" dirty="0">
                <a:latin typeface="Times New Roman" pitchFamily="18" charset="0"/>
                <a:cs typeface="Times New Roman" pitchFamily="18" charset="0"/>
              </a:rPr>
              <a:t>Agricultural runoff: Fertilizers, </a:t>
            </a:r>
            <a:r>
              <a:rPr lang="en-US" sz="2400" dirty="0" smtClean="0">
                <a:latin typeface="Times New Roman" pitchFamily="18" charset="0"/>
                <a:cs typeface="Times New Roman" pitchFamily="18" charset="0"/>
              </a:rPr>
              <a:t>weed killers, </a:t>
            </a:r>
            <a:r>
              <a:rPr lang="en-US" sz="2400" dirty="0">
                <a:latin typeface="Times New Roman" pitchFamily="18" charset="0"/>
                <a:cs typeface="Times New Roman" pitchFamily="18" charset="0"/>
              </a:rPr>
              <a:t>and other farm chemicals wash into rivers and groundwater, causing algal blooms and potentially contaminating drinking water.</a:t>
            </a:r>
          </a:p>
        </p:txBody>
      </p:sp>
      <p:pic>
        <p:nvPicPr>
          <p:cNvPr id="20481" name="Picture 1" descr="C:\Users\Reetu\Desktop\2983-Sediment-laden-runoff-floods-drainage-ditches-foll.jpg"/>
          <p:cNvPicPr>
            <a:picLocks noChangeAspect="1" noChangeArrowheads="1"/>
          </p:cNvPicPr>
          <p:nvPr/>
        </p:nvPicPr>
        <p:blipFill>
          <a:blip r:embed="rId2"/>
          <a:srcRect/>
          <a:stretch>
            <a:fillRect/>
          </a:stretch>
        </p:blipFill>
        <p:spPr bwMode="auto">
          <a:xfrm>
            <a:off x="1600200" y="2971800"/>
            <a:ext cx="5334000" cy="353974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water pollution</a:t>
            </a:r>
            <a:endParaRPr lang="en-US" dirty="0"/>
          </a:p>
        </p:txBody>
      </p:sp>
      <p:sp>
        <p:nvSpPr>
          <p:cNvPr id="3" name="Content Placeholder 2"/>
          <p:cNvSpPr>
            <a:spLocks noGrp="1"/>
          </p:cNvSpPr>
          <p:nvPr>
            <p:ph sz="quarter" idx="1"/>
          </p:nvPr>
        </p:nvSpPr>
        <p:spPr/>
        <p:txBody>
          <a:bodyPr>
            <a:normAutofit/>
          </a:bodyPr>
          <a:lstStyle/>
          <a:p>
            <a:pPr lvl="0"/>
            <a:r>
              <a:rPr lang="en-US" sz="2400" dirty="0" smtClean="0">
                <a:latin typeface="Times New Roman" pitchFamily="18" charset="0"/>
                <a:cs typeface="Times New Roman" pitchFamily="18" charset="0"/>
              </a:rPr>
              <a:t>Nutrients Pollution</a:t>
            </a:r>
          </a:p>
          <a:p>
            <a:r>
              <a:rPr lang="en-US" sz="2400" dirty="0" smtClean="0">
                <a:latin typeface="Times New Roman" pitchFamily="18" charset="0"/>
                <a:cs typeface="Times New Roman" pitchFamily="18" charset="0"/>
              </a:rPr>
              <a:t>Surface water pollution</a:t>
            </a:r>
          </a:p>
          <a:p>
            <a:pPr lvl="0"/>
            <a:r>
              <a:rPr lang="en-US" sz="2400" dirty="0" smtClean="0">
                <a:latin typeface="Times New Roman" pitchFamily="18" charset="0"/>
                <a:cs typeface="Times New Roman" pitchFamily="18" charset="0"/>
              </a:rPr>
              <a:t>Oxygen Depleting</a:t>
            </a:r>
          </a:p>
          <a:p>
            <a:r>
              <a:rPr lang="en-US" sz="2400" dirty="0" smtClean="0">
                <a:latin typeface="Times New Roman" pitchFamily="18" charset="0"/>
                <a:cs typeface="Times New Roman" pitchFamily="18" charset="0"/>
              </a:rPr>
              <a:t> Ground water pollution</a:t>
            </a:r>
          </a:p>
          <a:p>
            <a:pPr lvl="0"/>
            <a:r>
              <a:rPr lang="en-US" sz="2400" dirty="0" smtClean="0">
                <a:latin typeface="Times New Roman" pitchFamily="18" charset="0"/>
                <a:cs typeface="Times New Roman" pitchFamily="18" charset="0"/>
              </a:rPr>
              <a:t>Microbiological</a:t>
            </a:r>
          </a:p>
          <a:p>
            <a:pPr lvl="0"/>
            <a:r>
              <a:rPr lang="en-US" sz="2400" dirty="0" smtClean="0">
                <a:latin typeface="Times New Roman" pitchFamily="18" charset="0"/>
                <a:cs typeface="Times New Roman" pitchFamily="18" charset="0"/>
              </a:rPr>
              <a:t>Suspended Matter</a:t>
            </a:r>
          </a:p>
          <a:p>
            <a:r>
              <a:rPr lang="en-US" sz="2400" dirty="0" smtClean="0">
                <a:latin typeface="Times New Roman" pitchFamily="18" charset="0"/>
                <a:cs typeface="Times New Roman" pitchFamily="18" charset="0"/>
              </a:rPr>
              <a:t>Chemical Water Pollution</a:t>
            </a:r>
          </a:p>
          <a:p>
            <a:pPr lvl="0"/>
            <a:r>
              <a:rPr lang="en-US" sz="2400" dirty="0" smtClean="0">
                <a:latin typeface="Times New Roman" pitchFamily="18" charset="0"/>
                <a:cs typeface="Times New Roman" pitchFamily="18" charset="0"/>
              </a:rPr>
              <a:t>Oil Spillage</a:t>
            </a:r>
          </a:p>
          <a:p>
            <a:endParaRPr lang="en-US" dirty="0" smtClean="0"/>
          </a:p>
          <a:p>
            <a:pPr lvl="0"/>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Autofit/>
          </a:bodyPr>
          <a:lstStyle/>
          <a:p>
            <a:r>
              <a:rPr lang="en-US" sz="7200" smtClean="0"/>
              <a:t>Thank u</a:t>
            </a:r>
            <a:endParaRPr lang="en-US" sz="7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Content Placeholder 2"/>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Introduction </a:t>
            </a:r>
          </a:p>
          <a:p>
            <a:r>
              <a:rPr lang="en-US" sz="2400" dirty="0" smtClean="0">
                <a:latin typeface="Times New Roman" pitchFamily="18" charset="0"/>
                <a:cs typeface="Times New Roman" pitchFamily="18" charset="0"/>
              </a:rPr>
              <a:t>What is water </a:t>
            </a:r>
            <a:r>
              <a:rPr lang="en-US" sz="2400" dirty="0" smtClean="0">
                <a:latin typeface="Times New Roman" pitchFamily="18" charset="0"/>
                <a:cs typeface="Times New Roman" pitchFamily="18" charset="0"/>
              </a:rPr>
              <a:t>pollution?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Categories.</a:t>
            </a:r>
          </a:p>
          <a:p>
            <a:r>
              <a:rPr lang="en-US" sz="2400" dirty="0" smtClean="0">
                <a:latin typeface="Times New Roman" pitchFamily="18" charset="0"/>
                <a:cs typeface="Times New Roman" pitchFamily="18" charset="0"/>
              </a:rPr>
              <a:t>Groundwater pollution</a:t>
            </a:r>
          </a:p>
          <a:p>
            <a:r>
              <a:rPr lang="en-US" sz="2400" dirty="0" smtClean="0">
                <a:latin typeface="Times New Roman" pitchFamily="18" charset="0"/>
                <a:cs typeface="Times New Roman" pitchFamily="18" charset="0"/>
              </a:rPr>
              <a:t> Where does water pollution come from?</a:t>
            </a:r>
          </a:p>
          <a:p>
            <a:r>
              <a:rPr lang="en-US" sz="2400" dirty="0" smtClean="0">
                <a:latin typeface="Times New Roman" pitchFamily="18" charset="0"/>
                <a:cs typeface="Times New Roman" pitchFamily="18" charset="0"/>
              </a:rPr>
              <a:t>Causes of water pollution</a:t>
            </a:r>
          </a:p>
          <a:p>
            <a:r>
              <a:rPr lang="en-IN" dirty="0" smtClean="0">
                <a:latin typeface="Times New Roman" pitchFamily="18" charset="0"/>
                <a:cs typeface="Times New Roman" pitchFamily="18" charset="0"/>
              </a:rPr>
              <a:t>Types of water pollution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Sans Unicode" pitchFamily="34" charset="0"/>
              </a:rPr>
              <a:t>Introduction</a:t>
            </a:r>
            <a:endParaRPr lang="en-US" dirty="0"/>
          </a:p>
        </p:txBody>
      </p:sp>
      <p:sp>
        <p:nvSpPr>
          <p:cNvPr id="3" name="Content Placeholder 2"/>
          <p:cNvSpPr>
            <a:spLocks noGrp="1"/>
          </p:cNvSpPr>
          <p:nvPr>
            <p:ph sz="quarter" idx="1"/>
          </p:nvPr>
        </p:nvSpPr>
        <p:spPr>
          <a:xfrm>
            <a:off x="457200" y="1600201"/>
            <a:ext cx="8229600" cy="1905000"/>
          </a:xfrm>
        </p:spPr>
        <p:txBody>
          <a:bodyPr/>
          <a:lstStyle/>
          <a:p>
            <a:r>
              <a:rPr lang="en-US" sz="2400" dirty="0" smtClean="0">
                <a:latin typeface="Times New Roman" pitchFamily="18" charset="0"/>
                <a:cs typeface="Times New Roman" pitchFamily="18" charset="0"/>
              </a:rPr>
              <a:t>Water pollution occurs when harmful substances are released into the water in large quantities which cause damage to people, wildlife, or habitat or indirectly into water bodies without proper treatment to remove harmful compounds.</a:t>
            </a:r>
          </a:p>
          <a:p>
            <a:endParaRPr lang="en-US" dirty="0"/>
          </a:p>
        </p:txBody>
      </p:sp>
      <p:pic>
        <p:nvPicPr>
          <p:cNvPr id="4" name="Picture 4"/>
          <p:cNvPicPr>
            <a:picLocks noChangeAspect="1" noChangeArrowheads="1"/>
          </p:cNvPicPr>
          <p:nvPr/>
        </p:nvPicPr>
        <p:blipFill>
          <a:blip r:embed="rId2"/>
          <a:srcRect/>
          <a:stretch>
            <a:fillRect/>
          </a:stretch>
        </p:blipFill>
        <p:spPr bwMode="auto">
          <a:xfrm rot="1077101">
            <a:off x="5631585" y="3691655"/>
            <a:ext cx="2567902" cy="2336626"/>
          </a:xfrm>
          <a:prstGeom prst="rect">
            <a:avLst/>
          </a:prstGeom>
          <a:noFill/>
          <a:ln w="57150">
            <a:solidFill>
              <a:srgbClr val="FF6600"/>
            </a:solidFill>
            <a:prstDash val="sysDot"/>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a:t>
            </a:r>
            <a:r>
              <a:rPr lang="en-US" dirty="0" smtClean="0"/>
              <a:t> </a:t>
            </a:r>
            <a:r>
              <a:rPr lang="en-US" b="1" dirty="0" smtClean="0"/>
              <a:t>Water Pollution?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Water </a:t>
            </a:r>
            <a:r>
              <a:rPr lang="en-US" sz="2400" dirty="0">
                <a:latin typeface="Times New Roman" pitchFamily="18" charset="0"/>
                <a:cs typeface="Times New Roman" pitchFamily="18" charset="0"/>
              </a:rPr>
              <a:t>pollution is any chemical, physical or biological change in the quality of water that has a harmful effect on any living thing that drinks or uses or lives (in) it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When humans drink polluted water it often has serious effects on their health. Water pollution can also make water unsuited for the desired use.</a:t>
            </a:r>
          </a:p>
          <a:p>
            <a:endParaRPr lang="en-US" dirty="0"/>
          </a:p>
        </p:txBody>
      </p:sp>
      <p:pic>
        <p:nvPicPr>
          <p:cNvPr id="1026" name="Picture 2" descr="C:\Users\Reetu\Desktop\heavyriverpollution_1.jpg"/>
          <p:cNvPicPr>
            <a:picLocks noChangeAspect="1" noChangeArrowheads="1"/>
          </p:cNvPicPr>
          <p:nvPr/>
        </p:nvPicPr>
        <p:blipFill>
          <a:blip r:embed="rId2"/>
          <a:srcRect/>
          <a:stretch>
            <a:fillRect/>
          </a:stretch>
        </p:blipFill>
        <p:spPr bwMode="auto">
          <a:xfrm>
            <a:off x="5715000" y="4038600"/>
            <a:ext cx="3041613" cy="253974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Categories</a:t>
            </a:r>
            <a:br>
              <a:rPr lang="en-US" b="1" dirty="0"/>
            </a:br>
            <a:endParaRPr lang="en-US" dirty="0"/>
          </a:p>
        </p:txBody>
      </p:sp>
      <p:sp>
        <p:nvSpPr>
          <p:cNvPr id="3" name="Content Placeholder 2"/>
          <p:cNvSpPr>
            <a:spLocks noGrp="1"/>
          </p:cNvSpPr>
          <p:nvPr>
            <p:ph sz="quarter" idx="1"/>
          </p:nvPr>
        </p:nvSpPr>
        <p:spPr>
          <a:xfrm>
            <a:off x="457200" y="1600200"/>
            <a:ext cx="5410200" cy="4724400"/>
          </a:xfrm>
        </p:spPr>
        <p:txBody>
          <a:bodyPr>
            <a:normAutofit/>
          </a:bodyPr>
          <a:lstStyle/>
          <a:p>
            <a:r>
              <a:rPr lang="en-US" sz="2400" b="1" dirty="0">
                <a:latin typeface="Times New Roman" pitchFamily="18" charset="0"/>
                <a:cs typeface="Times New Roman" pitchFamily="18" charset="0"/>
              </a:rPr>
              <a:t>Point </a:t>
            </a:r>
            <a:r>
              <a:rPr lang="en-US" sz="2400" b="1" dirty="0" smtClean="0">
                <a:latin typeface="Times New Roman" pitchFamily="18" charset="0"/>
                <a:cs typeface="Times New Roman" pitchFamily="18" charset="0"/>
              </a:rPr>
              <a:t>sources: </a:t>
            </a:r>
            <a:r>
              <a:rPr lang="en-US" sz="2400" dirty="0" smtClean="0">
                <a:latin typeface="Times New Roman" pitchFamily="18" charset="0"/>
                <a:cs typeface="Times New Roman" pitchFamily="18" charset="0"/>
              </a:rPr>
              <a:t>Point </a:t>
            </a:r>
            <a:r>
              <a:rPr lang="en-US" sz="2400" dirty="0">
                <a:latin typeface="Times New Roman" pitchFamily="18" charset="0"/>
                <a:cs typeface="Times New Roman" pitchFamily="18" charset="0"/>
              </a:rPr>
              <a:t>source water pollution refers to contaminants that enter a waterway from a single, identifiable source, such as a pipe or ditch. </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Nonpoint sources: </a:t>
            </a:r>
            <a:r>
              <a:rPr lang="en-US" sz="2400" dirty="0" smtClean="0">
                <a:latin typeface="Times New Roman" pitchFamily="18" charset="0"/>
                <a:cs typeface="Times New Roman" pitchFamily="18" charset="0"/>
              </a:rPr>
              <a:t>Nonpoint </a:t>
            </a:r>
            <a:r>
              <a:rPr lang="en-US" sz="2400" dirty="0">
                <a:latin typeface="Times New Roman" pitchFamily="18" charset="0"/>
                <a:cs typeface="Times New Roman" pitchFamily="18" charset="0"/>
              </a:rPr>
              <a:t>source pollution refers to diffuse contamination that does not originate from a single discrete source. </a:t>
            </a:r>
          </a:p>
        </p:txBody>
      </p:sp>
      <p:pic>
        <p:nvPicPr>
          <p:cNvPr id="4098" name="Picture 2" descr="C:\Users\Reetu\Desktop\PSPollution.jpg"/>
          <p:cNvPicPr>
            <a:picLocks noChangeAspect="1" noChangeArrowheads="1"/>
          </p:cNvPicPr>
          <p:nvPr/>
        </p:nvPicPr>
        <p:blipFill>
          <a:blip r:embed="rId2" cstate="print"/>
          <a:srcRect/>
          <a:stretch>
            <a:fillRect/>
          </a:stretch>
        </p:blipFill>
        <p:spPr bwMode="auto">
          <a:xfrm>
            <a:off x="6400800" y="1676400"/>
            <a:ext cx="2133600" cy="1600200"/>
          </a:xfrm>
          <a:prstGeom prst="rect">
            <a:avLst/>
          </a:prstGeom>
          <a:noFill/>
        </p:spPr>
      </p:pic>
      <p:pic>
        <p:nvPicPr>
          <p:cNvPr id="4100" name="Picture 4" descr="http://lunar.thegamez.net/greenenergyimage/what-is-sources-of-energy/point-source-pollution-vs-nonpoint-source-pollution-640x480.jpg"/>
          <p:cNvPicPr>
            <a:picLocks noChangeAspect="1" noChangeArrowheads="1"/>
          </p:cNvPicPr>
          <p:nvPr/>
        </p:nvPicPr>
        <p:blipFill>
          <a:blip r:embed="rId3" cstate="print"/>
          <a:srcRect/>
          <a:stretch>
            <a:fillRect/>
          </a:stretch>
        </p:blipFill>
        <p:spPr bwMode="auto">
          <a:xfrm>
            <a:off x="6400800" y="3657600"/>
            <a:ext cx="2343150" cy="175981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Groundwater pollution</a:t>
            </a:r>
            <a:r>
              <a:rPr lang="en-US" b="1" dirty="0" smtClean="0"/>
              <a:t/>
            </a:r>
            <a:br>
              <a:rPr lang="en-US" b="1" dirty="0" smtClean="0"/>
            </a:br>
            <a:endParaRPr lang="en-US" dirty="0"/>
          </a:p>
        </p:txBody>
      </p:sp>
      <p:sp>
        <p:nvSpPr>
          <p:cNvPr id="3" name="Content Placeholder 2"/>
          <p:cNvSpPr>
            <a:spLocks noGrp="1"/>
          </p:cNvSpPr>
          <p:nvPr>
            <p:ph sz="quarter" idx="1"/>
          </p:nvPr>
        </p:nvSpPr>
        <p:spPr>
          <a:xfrm>
            <a:off x="381000" y="1524000"/>
            <a:ext cx="8534400" cy="5334000"/>
          </a:xfrm>
        </p:spPr>
        <p:txBody>
          <a:bodyPr>
            <a:normAutofit/>
          </a:bodyPr>
          <a:lstStyle/>
          <a:p>
            <a:r>
              <a:rPr lang="en-US" sz="2400" dirty="0" smtClean="0">
                <a:latin typeface="Times New Roman" pitchFamily="18" charset="0"/>
                <a:cs typeface="Times New Roman" pitchFamily="18" charset="0"/>
              </a:rPr>
              <a:t>Interactions between groundwater and surface water are complex. Consequently, groundwater pollution, sometimes referred to as groundwater contamination, is not as easily classified as surface water pollution. </a:t>
            </a:r>
          </a:p>
          <a:p>
            <a:r>
              <a:rPr lang="en-US" sz="2400" dirty="0" smtClean="0">
                <a:latin typeface="Times New Roman" pitchFamily="18" charset="0"/>
                <a:cs typeface="Times New Roman" pitchFamily="18" charset="0"/>
              </a:rPr>
              <a:t>By its very nature, groundwater aquifers are susceptible to contamination from sources that may not directly affect surface water bodies, and the distinction of point </a:t>
            </a:r>
            <a:r>
              <a:rPr lang="en-US" sz="2400" dirty="0" err="1" smtClean="0">
                <a:latin typeface="Times New Roman" pitchFamily="18" charset="0"/>
                <a:cs typeface="Times New Roman" pitchFamily="18" charset="0"/>
              </a:rPr>
              <a:t>vs.non</a:t>
            </a:r>
            <a:r>
              <a:rPr lang="en-US" sz="2400" dirty="0" smtClean="0">
                <a:latin typeface="Times New Roman" pitchFamily="18" charset="0"/>
                <a:cs typeface="Times New Roman" pitchFamily="18" charset="0"/>
              </a:rPr>
              <a:t>-point source may be irrelevant. </a:t>
            </a:r>
            <a:endParaRPr lang="en-US" sz="2400" dirty="0">
              <a:latin typeface="Times New Roman" pitchFamily="18" charset="0"/>
              <a:cs typeface="Times New Roman" pitchFamily="18" charset="0"/>
            </a:endParaRPr>
          </a:p>
        </p:txBody>
      </p:sp>
      <p:pic>
        <p:nvPicPr>
          <p:cNvPr id="2050" name="Picture 2" descr="C:\Users\Reetu\Desktop\images.jpg"/>
          <p:cNvPicPr>
            <a:picLocks noChangeAspect="1" noChangeArrowheads="1"/>
          </p:cNvPicPr>
          <p:nvPr/>
        </p:nvPicPr>
        <p:blipFill>
          <a:blip r:embed="rId2"/>
          <a:srcRect/>
          <a:stretch>
            <a:fillRect/>
          </a:stretch>
        </p:blipFill>
        <p:spPr bwMode="auto">
          <a:xfrm>
            <a:off x="5638800" y="4419600"/>
            <a:ext cx="2568706" cy="21526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br>
              <a:rPr lang="en-US" b="1" dirty="0"/>
            </a:br>
            <a:r>
              <a:rPr lang="en-US" dirty="0"/>
              <a:t> </a:t>
            </a:r>
            <a:r>
              <a:rPr lang="en-US" b="1" dirty="0"/>
              <a:t>Where does water pollution come from?</a:t>
            </a:r>
            <a:r>
              <a:rPr lang="en-US" dirty="0"/>
              <a:t> </a:t>
            </a:r>
            <a:br>
              <a:rPr lang="en-US" dirty="0"/>
            </a:br>
            <a:endParaRPr lang="en-US" dirty="0"/>
          </a:p>
        </p:txBody>
      </p:sp>
      <p:pic>
        <p:nvPicPr>
          <p:cNvPr id="25601" name="Picture 1" descr="C:\Users\Reetu\Desktop\Runoff_of_soil_&amp;_fertilizer.jpg"/>
          <p:cNvPicPr>
            <a:picLocks noGrp="1" noChangeAspect="1" noChangeArrowheads="1"/>
          </p:cNvPicPr>
          <p:nvPr>
            <p:ph sz="quarter" idx="1"/>
          </p:nvPr>
        </p:nvPicPr>
        <p:blipFill>
          <a:blip r:embed="rId2" cstate="print"/>
          <a:stretch>
            <a:fillRect/>
          </a:stretch>
        </p:blipFill>
        <p:spPr bwMode="auto">
          <a:xfrm>
            <a:off x="1117369" y="1842452"/>
            <a:ext cx="6147262" cy="438912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t>
            </a:r>
            <a:r>
              <a:rPr lang="en-US" b="1" dirty="0" smtClean="0"/>
              <a:t>auses </a:t>
            </a:r>
            <a:r>
              <a:rPr lang="en-US" b="1" dirty="0"/>
              <a:t>of water pollution</a:t>
            </a:r>
            <a:br>
              <a:rPr lang="en-US" b="1" dirty="0"/>
            </a:br>
            <a:endParaRPr lang="en-US" dirty="0"/>
          </a:p>
        </p:txBody>
      </p:sp>
      <p:sp>
        <p:nvSpPr>
          <p:cNvPr id="3" name="Content Placeholder 2"/>
          <p:cNvSpPr>
            <a:spLocks noGrp="1"/>
          </p:cNvSpPr>
          <p:nvPr>
            <p:ph sz="quarter" idx="1"/>
          </p:nvPr>
        </p:nvSpPr>
        <p:spPr/>
        <p:txBody>
          <a:bodyPr/>
          <a:lstStyle/>
          <a:p>
            <a:r>
              <a:rPr lang="en-US" dirty="0" smtClean="0"/>
              <a:t>Ship pollution</a:t>
            </a:r>
          </a:p>
          <a:p>
            <a:r>
              <a:rPr lang="en-US" dirty="0" smtClean="0"/>
              <a:t>Oil production</a:t>
            </a:r>
          </a:p>
          <a:p>
            <a:r>
              <a:rPr lang="en-US" dirty="0" smtClean="0"/>
              <a:t>Agricultural runoff</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 pollution</a:t>
            </a:r>
            <a:endParaRPr lang="en-US" dirty="0"/>
          </a:p>
        </p:txBody>
      </p:sp>
      <p:sp>
        <p:nvSpPr>
          <p:cNvPr id="3" name="Content Placeholder 2"/>
          <p:cNvSpPr>
            <a:spLocks noGrp="1"/>
          </p:cNvSpPr>
          <p:nvPr>
            <p:ph sz="quarter" idx="1"/>
          </p:nvPr>
        </p:nvSpPr>
        <p:spPr/>
        <p:txBody>
          <a:bodyPr/>
          <a:lstStyle/>
          <a:p>
            <a:pPr lvl="0"/>
            <a:r>
              <a:rPr lang="en-US" dirty="0" smtClean="0"/>
              <a:t>Several </a:t>
            </a:r>
            <a:r>
              <a:rPr lang="en-US" dirty="0"/>
              <a:t>decades after important international agreements to stop marine pollution were signed, oil leakage and waste disposal from ships (including cruise ships, warships, and tankers) remains a significant cause of ocean pollution. </a:t>
            </a:r>
          </a:p>
          <a:p>
            <a:endParaRPr lang="en-US" dirty="0"/>
          </a:p>
        </p:txBody>
      </p:sp>
      <p:pic>
        <p:nvPicPr>
          <p:cNvPr id="23553" name="Picture 1" descr="C:\Users\Reetu\Desktop\sixteen-pollution.jpg"/>
          <p:cNvPicPr>
            <a:picLocks noChangeAspect="1" noChangeArrowheads="1"/>
          </p:cNvPicPr>
          <p:nvPr/>
        </p:nvPicPr>
        <p:blipFill>
          <a:blip r:embed="rId2"/>
          <a:srcRect/>
          <a:stretch>
            <a:fillRect/>
          </a:stretch>
        </p:blipFill>
        <p:spPr bwMode="auto">
          <a:xfrm>
            <a:off x="5638800" y="4191000"/>
            <a:ext cx="3115464" cy="240982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118</TotalTime>
  <Words>405</Words>
  <Application>Microsoft Office PowerPoint</Application>
  <PresentationFormat>On-screen Show (4:3)</PresentationFormat>
  <Paragraphs>49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PowerPoint Presentation</vt:lpstr>
      <vt:lpstr>Content </vt:lpstr>
      <vt:lpstr>Introduction</vt:lpstr>
      <vt:lpstr>What is Water Pollution? </vt:lpstr>
      <vt:lpstr>Categories </vt:lpstr>
      <vt:lpstr>Groundwater pollution </vt:lpstr>
      <vt:lpstr>   Where does water pollution come from?  </vt:lpstr>
      <vt:lpstr>Causes of water pollution </vt:lpstr>
      <vt:lpstr>Ship pollution</vt:lpstr>
      <vt:lpstr>Oil production</vt:lpstr>
      <vt:lpstr>Agricultural runoff</vt:lpstr>
      <vt:lpstr>Types of water pollution</vt:lpstr>
      <vt:lpstr>Thank 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Reetu</dc:creator>
  <cp:lastModifiedBy>Windows User</cp:lastModifiedBy>
  <cp:revision>32</cp:revision>
  <dcterms:created xsi:type="dcterms:W3CDTF">2015-02-22T06:32:36Z</dcterms:created>
  <dcterms:modified xsi:type="dcterms:W3CDTF">2019-03-19T20:00:04Z</dcterms:modified>
</cp:coreProperties>
</file>