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7"/>
  </p:notesMasterIdLst>
  <p:handoutMasterIdLst>
    <p:handoutMasterId r:id="rId28"/>
  </p:handoutMasterIdLst>
  <p:sldIdLst>
    <p:sldId id="256" r:id="rId4"/>
    <p:sldId id="336" r:id="rId5"/>
    <p:sldId id="313" r:id="rId6"/>
    <p:sldId id="312" r:id="rId7"/>
    <p:sldId id="318" r:id="rId8"/>
    <p:sldId id="319" r:id="rId9"/>
    <p:sldId id="332" r:id="rId10"/>
    <p:sldId id="316" r:id="rId11"/>
    <p:sldId id="322" r:id="rId12"/>
    <p:sldId id="320" r:id="rId13"/>
    <p:sldId id="323" r:id="rId14"/>
    <p:sldId id="324" r:id="rId15"/>
    <p:sldId id="325" r:id="rId16"/>
    <p:sldId id="321" r:id="rId17"/>
    <p:sldId id="326" r:id="rId18"/>
    <p:sldId id="327" r:id="rId19"/>
    <p:sldId id="333" r:id="rId20"/>
    <p:sldId id="328" r:id="rId21"/>
    <p:sldId id="329" r:id="rId22"/>
    <p:sldId id="330" r:id="rId23"/>
    <p:sldId id="331" r:id="rId24"/>
    <p:sldId id="334" r:id="rId25"/>
    <p:sldId id="273"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59" autoAdjust="0"/>
  </p:normalViewPr>
  <p:slideViewPr>
    <p:cSldViewPr>
      <p:cViewPr varScale="1">
        <p:scale>
          <a:sx n="90" d="100"/>
          <a:sy n="90" d="100"/>
        </p:scale>
        <p:origin x="416" y="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24/06/2020</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24/06/2020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4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9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1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7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8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6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70"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48"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6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Severless</a:t>
            </a:r>
            <a:endParaRPr lang="en-GB" dirty="0"/>
          </a:p>
        </p:txBody>
      </p:sp>
      <p:sp>
        <p:nvSpPr>
          <p:cNvPr id="4" name="Subtitle 3"/>
          <p:cNvSpPr>
            <a:spLocks noGrp="1"/>
          </p:cNvSpPr>
          <p:nvPr>
            <p:ph type="subTitle" idx="1"/>
          </p:nvPr>
        </p:nvSpPr>
        <p:spPr/>
        <p:txBody>
          <a:bodyPr/>
          <a:lstStyle/>
          <a:p>
            <a:r>
              <a:rPr lang="en-US" dirty="0" smtClean="0"/>
              <a:t>Harika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a:t>
            </a:r>
            <a:endParaRPr lang="en-IN" dirty="0"/>
          </a:p>
        </p:txBody>
      </p:sp>
      <p:sp>
        <p:nvSpPr>
          <p:cNvPr id="3" name="Text Placeholder 2"/>
          <p:cNvSpPr>
            <a:spLocks noGrp="1"/>
          </p:cNvSpPr>
          <p:nvPr>
            <p:ph type="body" sz="quarter" idx="10"/>
          </p:nvPr>
        </p:nvSpPr>
        <p:spPr/>
        <p:txBody>
          <a:bodyPr/>
          <a:lstStyle/>
          <a:p>
            <a:r>
              <a:rPr lang="en-US" dirty="0" err="1"/>
              <a:t>exports.handler</a:t>
            </a:r>
            <a:r>
              <a:rPr lang="en-US" dirty="0"/>
              <a:t> = </a:t>
            </a:r>
            <a:r>
              <a:rPr lang="en-US" dirty="0" err="1"/>
              <a:t>async</a:t>
            </a:r>
            <a:r>
              <a:rPr lang="en-US" dirty="0"/>
              <a:t> (event) =&gt; {   </a:t>
            </a:r>
            <a:endParaRPr lang="en-US" dirty="0" smtClean="0"/>
          </a:p>
          <a:p>
            <a:r>
              <a:rPr lang="en-US" dirty="0" smtClean="0"/>
              <a:t> </a:t>
            </a:r>
            <a:r>
              <a:rPr lang="en-US" dirty="0"/>
              <a:t>// TODO implement    </a:t>
            </a:r>
            <a:endParaRPr lang="en-US" dirty="0" smtClean="0"/>
          </a:p>
          <a:p>
            <a:r>
              <a:rPr lang="en-US" dirty="0" smtClean="0"/>
              <a:t>	</a:t>
            </a:r>
            <a:r>
              <a:rPr lang="en-US" dirty="0" err="1" smtClean="0"/>
              <a:t>const</a:t>
            </a:r>
            <a:r>
              <a:rPr lang="en-US" dirty="0" smtClean="0"/>
              <a:t> </a:t>
            </a:r>
            <a:r>
              <a:rPr lang="en-US" dirty="0"/>
              <a:t>response = {        </a:t>
            </a:r>
            <a:endParaRPr lang="en-US" dirty="0" smtClean="0"/>
          </a:p>
          <a:p>
            <a:r>
              <a:rPr lang="en-US" dirty="0" smtClean="0"/>
              <a:t>		</a:t>
            </a:r>
            <a:r>
              <a:rPr lang="en-US" dirty="0" err="1" smtClean="0"/>
              <a:t>statusCode</a:t>
            </a:r>
            <a:r>
              <a:rPr lang="en-US" dirty="0"/>
              <a:t>: 200,        </a:t>
            </a:r>
            <a:endParaRPr lang="en-US" dirty="0" smtClean="0"/>
          </a:p>
          <a:p>
            <a:r>
              <a:rPr lang="en-US" dirty="0" smtClean="0"/>
              <a:t>		body</a:t>
            </a:r>
            <a:r>
              <a:rPr lang="en-US" dirty="0"/>
              <a:t>: </a:t>
            </a:r>
            <a:r>
              <a:rPr lang="en-US" dirty="0" err="1"/>
              <a:t>JSON.stringify</a:t>
            </a:r>
            <a:r>
              <a:rPr lang="en-US" dirty="0"/>
              <a:t>('Hi prod some another change Lambda!'),    </a:t>
            </a:r>
            <a:endParaRPr lang="en-US" dirty="0" smtClean="0"/>
          </a:p>
          <a:p>
            <a:r>
              <a:rPr lang="en-US" dirty="0" smtClean="0"/>
              <a:t>	};     </a:t>
            </a:r>
          </a:p>
          <a:p>
            <a:r>
              <a:rPr lang="en-US" dirty="0" smtClean="0"/>
              <a:t>	return </a:t>
            </a:r>
            <a:r>
              <a:rPr lang="en-US" dirty="0"/>
              <a:t>response</a:t>
            </a:r>
            <a:r>
              <a:rPr lang="en-US" dirty="0" smtClean="0"/>
              <a:t>;</a:t>
            </a:r>
          </a:p>
          <a:p>
            <a:r>
              <a:rPr lang="en-US" dirty="0" smtClean="0"/>
              <a:t>};</a:t>
            </a:r>
            <a:endParaRPr lang="en-US" dirty="0"/>
          </a:p>
          <a:p>
            <a:endParaRPr lang="en-US" dirty="0" smtClean="0"/>
          </a:p>
          <a:p>
            <a:r>
              <a:rPr lang="en-US" dirty="0" smtClean="0"/>
              <a:t>Whenever the Lambda function is invoked lambda calls handler function.</a:t>
            </a:r>
          </a:p>
          <a:p>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70239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Severless Application Model</a:t>
            </a:r>
            <a:endParaRPr lang="en-IN"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smtClean="0"/>
              <a:t>Simplifies deployment of serverless resource</a:t>
            </a:r>
          </a:p>
          <a:p>
            <a:pPr marL="342900" indent="-342900">
              <a:buFont typeface="Arial" panose="020B0604020202020204" pitchFamily="34" charset="0"/>
              <a:buChar char="•"/>
            </a:pPr>
            <a:r>
              <a:rPr lang="en-US" dirty="0" smtClean="0"/>
              <a:t>It is not a AWS service</a:t>
            </a:r>
          </a:p>
          <a:p>
            <a:pPr marL="342900" indent="-342900">
              <a:buFont typeface="Arial" panose="020B0604020202020204" pitchFamily="34" charset="0"/>
              <a:buChar char="•"/>
            </a:pPr>
            <a:r>
              <a:rPr lang="en-US" dirty="0" smtClean="0"/>
              <a:t>New resources with SAM:</a:t>
            </a:r>
          </a:p>
          <a:p>
            <a:r>
              <a:rPr lang="en-US" dirty="0" smtClean="0"/>
              <a:t>	AWS Lambda Functions (AWS::Serverless::Function)</a:t>
            </a:r>
          </a:p>
          <a:p>
            <a:r>
              <a:rPr lang="en-US" dirty="0" smtClean="0"/>
              <a:t>	Amazon API Gateway (AWS::Serverless::Api)</a:t>
            </a:r>
          </a:p>
          <a:p>
            <a:r>
              <a:rPr lang="en-US" dirty="0" smtClean="0"/>
              <a:t>	Amazon DynamoDB Tables (AWS::Serverless::SimpleTables)</a:t>
            </a:r>
          </a:p>
          <a:p>
            <a:pPr marL="342900" indent="-342900">
              <a:buFont typeface="Arial" panose="020B0604020202020204" pitchFamily="34" charset="0"/>
              <a:buChar char="•"/>
            </a:pPr>
            <a:r>
              <a:rPr lang="en-US" dirty="0" smtClean="0"/>
              <a:t>SAM-CLI – It can used to test locally using sam commands.</a:t>
            </a:r>
          </a:p>
          <a:p>
            <a:r>
              <a:rPr lang="en-US" dirty="0"/>
              <a:t>	</a:t>
            </a:r>
            <a:r>
              <a:rPr lang="en-US" dirty="0" smtClean="0"/>
              <a:t>sam package command</a:t>
            </a:r>
          </a:p>
          <a:p>
            <a:r>
              <a:rPr lang="en-US" dirty="0"/>
              <a:t>	</a:t>
            </a:r>
            <a:r>
              <a:rPr lang="en-US" dirty="0" smtClean="0"/>
              <a:t>sam deploy command </a:t>
            </a:r>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90881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DynamoDB, LAMBDA, API Gateway using CloudFormation template</a:t>
            </a:r>
            <a:endParaRPr lang="en-IN" dirty="0"/>
          </a:p>
        </p:txBody>
      </p:sp>
      <p:pic>
        <p:nvPicPr>
          <p:cNvPr id="5" name="Picture 4"/>
          <p:cNvPicPr>
            <a:picLocks noChangeAspect="1"/>
          </p:cNvPicPr>
          <p:nvPr/>
        </p:nvPicPr>
        <p:blipFill>
          <a:blip r:embed="rId2"/>
          <a:stretch>
            <a:fillRect/>
          </a:stretch>
        </p:blipFill>
        <p:spPr>
          <a:xfrm>
            <a:off x="1559496" y="1887063"/>
            <a:ext cx="8688288" cy="4322775"/>
          </a:xfrm>
          <a:prstGeom prst="rect">
            <a:avLst/>
          </a:prstGeom>
        </p:spPr>
      </p:pic>
      <p:sp>
        <p:nvSpPr>
          <p:cNvPr id="3" name="Text Placeholder 2"/>
          <p:cNvSpPr>
            <a:spLocks noGrp="1"/>
          </p:cNvSpPr>
          <p:nvPr>
            <p:ph type="body" sz="quarter" idx="10"/>
          </p:nvPr>
        </p:nvSpPr>
        <p:spPr/>
        <p:txBody>
          <a:bodyPr/>
          <a:lstStyle/>
          <a:p>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302577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DynamoDB, LAMBDA, API Gateway using </a:t>
            </a:r>
            <a:r>
              <a:rPr lang="en-US" dirty="0" smtClean="0"/>
              <a:t>SAM template</a:t>
            </a:r>
            <a:endParaRPr lang="en-IN" dirty="0"/>
          </a:p>
        </p:txBody>
      </p:sp>
      <p:pic>
        <p:nvPicPr>
          <p:cNvPr id="7" name="Picture 6"/>
          <p:cNvPicPr>
            <a:picLocks noChangeAspect="1"/>
          </p:cNvPicPr>
          <p:nvPr/>
        </p:nvPicPr>
        <p:blipFill>
          <a:blip r:embed="rId2"/>
          <a:stretch>
            <a:fillRect/>
          </a:stretch>
        </p:blipFill>
        <p:spPr>
          <a:xfrm>
            <a:off x="3728889" y="1988840"/>
            <a:ext cx="3873023" cy="4241454"/>
          </a:xfrm>
          <a:prstGeom prst="rect">
            <a:avLst/>
          </a:prstGeom>
        </p:spPr>
      </p:pic>
      <p:sp>
        <p:nvSpPr>
          <p:cNvPr id="3" name="Text Placeholder 2"/>
          <p:cNvSpPr>
            <a:spLocks noGrp="1"/>
          </p:cNvSpPr>
          <p:nvPr>
            <p:ph type="body" sz="quarter" idx="10"/>
          </p:nvPr>
        </p:nvSpPr>
        <p:spPr/>
        <p:txBody>
          <a:bodyPr/>
          <a:lstStyle/>
          <a:p>
            <a:endParaRPr lang="en-IN" dirty="0"/>
          </a:p>
        </p:txBody>
      </p:sp>
      <p:sp>
        <p:nvSpPr>
          <p:cNvPr id="4" name="Text Placeholder 3"/>
          <p:cNvSpPr>
            <a:spLocks noGrp="1"/>
          </p:cNvSpPr>
          <p:nvPr>
            <p:ph type="body" sz="quarter" idx="11"/>
          </p:nvPr>
        </p:nvSpPr>
        <p:spPr/>
        <p:txBody>
          <a:bodyPr/>
          <a:lstStyle/>
          <a:p>
            <a:endParaRPr lang="en-IN" dirty="0"/>
          </a:p>
        </p:txBody>
      </p:sp>
    </p:spTree>
    <p:extLst>
      <p:ext uri="{BB962C8B-B14F-4D97-AF65-F5344CB8AC3E}">
        <p14:creationId xmlns:p14="http://schemas.microsoft.com/office/powerpoint/2010/main" val="416610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SAM template</a:t>
            </a:r>
            <a:endParaRPr lang="en-IN" dirty="0"/>
          </a:p>
        </p:txBody>
      </p:sp>
      <p:sp>
        <p:nvSpPr>
          <p:cNvPr id="3" name="Text Placeholder 2"/>
          <p:cNvSpPr>
            <a:spLocks noGrp="1"/>
          </p:cNvSpPr>
          <p:nvPr>
            <p:ph type="body" sz="quarter" idx="10"/>
          </p:nvPr>
        </p:nvSpPr>
        <p:spPr/>
        <p:txBody>
          <a:bodyPr>
            <a:normAutofit lnSpcReduction="10000"/>
          </a:bodyPr>
          <a:lstStyle/>
          <a:p>
            <a:r>
              <a:rPr lang="en-IN" dirty="0" err="1"/>
              <a:t>AWSTemplateFormatVersion</a:t>
            </a:r>
            <a:r>
              <a:rPr lang="en-IN" dirty="0"/>
              <a:t>: </a:t>
            </a:r>
            <a:r>
              <a:rPr lang="en-IN" dirty="0" smtClean="0"/>
              <a:t>2010-09-09</a:t>
            </a:r>
          </a:p>
          <a:p>
            <a:r>
              <a:rPr lang="en-IN" dirty="0" smtClean="0"/>
              <a:t>Transform</a:t>
            </a:r>
            <a:r>
              <a:rPr lang="en-IN" dirty="0"/>
              <a:t>: AWS::</a:t>
            </a:r>
            <a:r>
              <a:rPr lang="en-IN" dirty="0" smtClean="0"/>
              <a:t>Serverless-2016-10-31 </a:t>
            </a:r>
            <a:r>
              <a:rPr lang="en-IN" dirty="0" smtClean="0">
                <a:solidFill>
                  <a:schemeClr val="accent6">
                    <a:lumMod val="50000"/>
                  </a:schemeClr>
                </a:solidFill>
              </a:rPr>
              <a:t>//Must use transform for </a:t>
            </a:r>
            <a:r>
              <a:rPr lang="en-IN" dirty="0" err="1" smtClean="0">
                <a:solidFill>
                  <a:schemeClr val="accent6">
                    <a:lumMod val="50000"/>
                  </a:schemeClr>
                </a:solidFill>
              </a:rPr>
              <a:t>sam</a:t>
            </a:r>
            <a:endParaRPr lang="en-IN" dirty="0" smtClean="0">
              <a:solidFill>
                <a:schemeClr val="accent6">
                  <a:lumMod val="50000"/>
                </a:schemeClr>
              </a:solidFill>
            </a:endParaRPr>
          </a:p>
          <a:p>
            <a:r>
              <a:rPr lang="en-IN" dirty="0" smtClean="0"/>
              <a:t>Description</a:t>
            </a:r>
            <a:r>
              <a:rPr lang="en-IN" dirty="0"/>
              <a:t>: </a:t>
            </a:r>
            <a:r>
              <a:rPr lang="en-IN" dirty="0" err="1" smtClean="0"/>
              <a:t>HelloWorldLambdaJava</a:t>
            </a:r>
            <a:endParaRPr lang="en-IN" dirty="0" smtClean="0"/>
          </a:p>
          <a:p>
            <a:r>
              <a:rPr lang="en-IN" dirty="0" smtClean="0"/>
              <a:t>Resources</a:t>
            </a:r>
            <a:r>
              <a:rPr lang="en-IN" dirty="0"/>
              <a:t>:  </a:t>
            </a:r>
            <a:endParaRPr lang="en-IN" dirty="0" smtClean="0"/>
          </a:p>
          <a:p>
            <a:r>
              <a:rPr lang="en-IN" dirty="0" err="1" smtClean="0"/>
              <a:t>HelloWorldLambda</a:t>
            </a:r>
            <a:r>
              <a:rPr lang="en-IN" dirty="0" smtClean="0"/>
              <a:t>:    </a:t>
            </a:r>
          </a:p>
          <a:p>
            <a:r>
              <a:rPr lang="en-IN" dirty="0"/>
              <a:t> </a:t>
            </a:r>
            <a:r>
              <a:rPr lang="en-IN" dirty="0" smtClean="0"/>
              <a:t> Type</a:t>
            </a:r>
            <a:r>
              <a:rPr lang="en-IN" dirty="0"/>
              <a:t>: AWS::</a:t>
            </a:r>
            <a:r>
              <a:rPr lang="en-IN" dirty="0" err="1"/>
              <a:t>Serverless</a:t>
            </a:r>
            <a:r>
              <a:rPr lang="en-IN" dirty="0"/>
              <a:t>::Function    </a:t>
            </a:r>
            <a:endParaRPr lang="en-IN" dirty="0" smtClean="0"/>
          </a:p>
          <a:p>
            <a:r>
              <a:rPr lang="en-IN" dirty="0" smtClean="0"/>
              <a:t>  Properties</a:t>
            </a:r>
            <a:r>
              <a:rPr lang="en-IN" dirty="0"/>
              <a:t>:      </a:t>
            </a:r>
            <a:endParaRPr lang="en-IN" dirty="0" smtClean="0"/>
          </a:p>
          <a:p>
            <a:r>
              <a:rPr lang="en-IN" dirty="0" smtClean="0"/>
              <a:t>     </a:t>
            </a:r>
            <a:r>
              <a:rPr lang="en-IN" dirty="0" err="1" smtClean="0"/>
              <a:t>FunctionName</a:t>
            </a:r>
            <a:r>
              <a:rPr lang="en-IN" dirty="0" smtClean="0"/>
              <a:t>	: sample-function</a:t>
            </a:r>
          </a:p>
          <a:p>
            <a:r>
              <a:rPr lang="en-IN" dirty="0"/>
              <a:t> </a:t>
            </a:r>
            <a:r>
              <a:rPr lang="en-IN" dirty="0" smtClean="0"/>
              <a:t>    Runtime</a:t>
            </a:r>
            <a:r>
              <a:rPr lang="en-IN" dirty="0"/>
              <a:t>: java8      </a:t>
            </a:r>
            <a:endParaRPr lang="en-IN" dirty="0" smtClean="0"/>
          </a:p>
          <a:p>
            <a:r>
              <a:rPr lang="en-IN" dirty="0"/>
              <a:t> </a:t>
            </a:r>
            <a:r>
              <a:rPr lang="en-IN" dirty="0" smtClean="0"/>
              <a:t>    </a:t>
            </a:r>
            <a:r>
              <a:rPr lang="en-IN" dirty="0" err="1" smtClean="0"/>
              <a:t>MemorySize</a:t>
            </a:r>
            <a:r>
              <a:rPr lang="en-IN" dirty="0"/>
              <a:t>: 512      </a:t>
            </a:r>
            <a:endParaRPr lang="en-IN" dirty="0" smtClean="0"/>
          </a:p>
          <a:p>
            <a:r>
              <a:rPr lang="en-IN" dirty="0" smtClean="0"/>
              <a:t>     Handler</a:t>
            </a:r>
            <a:r>
              <a:rPr lang="en-IN" dirty="0"/>
              <a:t>: </a:t>
            </a:r>
            <a:r>
              <a:rPr lang="en-US" dirty="0" err="1"/>
              <a:t>capgemini</a:t>
            </a:r>
            <a:r>
              <a:rPr lang="en-IN" dirty="0" smtClean="0"/>
              <a:t>.</a:t>
            </a:r>
            <a:r>
              <a:rPr lang="en-IN" dirty="0" err="1" smtClean="0"/>
              <a:t>HelloWorld</a:t>
            </a:r>
            <a:r>
              <a:rPr lang="en-IN" dirty="0"/>
              <a:t>::handler      </a:t>
            </a:r>
            <a:endParaRPr lang="en-IN" dirty="0" smtClean="0"/>
          </a:p>
          <a:p>
            <a:r>
              <a:rPr lang="en-IN" dirty="0" smtClean="0"/>
              <a:t>     </a:t>
            </a:r>
            <a:r>
              <a:rPr lang="en-IN" dirty="0" err="1" smtClean="0"/>
              <a:t>CodeUri</a:t>
            </a:r>
            <a:r>
              <a:rPr lang="en-IN" dirty="0"/>
              <a:t>: target/lambda.zip</a:t>
            </a:r>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282227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and aliasing</a:t>
            </a:r>
            <a:endParaRPr lang="en-IN"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smtClean="0"/>
              <a:t>When we work on a Lambda Function we work on $LATEST</a:t>
            </a:r>
          </a:p>
          <a:p>
            <a:pPr marL="342900" indent="-342900">
              <a:buFont typeface="Arial" panose="020B0604020202020204" pitchFamily="34" charset="0"/>
              <a:buChar char="•"/>
            </a:pPr>
            <a:r>
              <a:rPr lang="en-US" dirty="0" smtClean="0"/>
              <a:t>When we ready to publish a Lambda function, we create a version</a:t>
            </a:r>
          </a:p>
          <a:p>
            <a:pPr marL="342900" indent="-342900">
              <a:buFont typeface="Arial" panose="020B0604020202020204" pitchFamily="34" charset="0"/>
              <a:buChar char="•"/>
            </a:pPr>
            <a:r>
              <a:rPr lang="en-US" dirty="0" smtClean="0"/>
              <a:t>Versions are immutable</a:t>
            </a:r>
          </a:p>
          <a:p>
            <a:pPr marL="342900" indent="-342900">
              <a:buFont typeface="Arial" panose="020B0604020202020204" pitchFamily="34" charset="0"/>
              <a:buChar char="•"/>
            </a:pPr>
            <a:r>
              <a:rPr lang="en-US" dirty="0" smtClean="0"/>
              <a:t>Versions have increasing version numbers</a:t>
            </a:r>
          </a:p>
          <a:p>
            <a:pPr marL="342900" indent="-342900">
              <a:buFont typeface="Arial" panose="020B0604020202020204" pitchFamily="34" charset="0"/>
              <a:buChar char="•"/>
            </a:pPr>
            <a:r>
              <a:rPr lang="en-US" dirty="0" smtClean="0"/>
              <a:t>Versions have there own ARN</a:t>
            </a:r>
            <a:endParaRPr lang="en-IN" dirty="0"/>
          </a:p>
        </p:txBody>
      </p:sp>
      <p:sp>
        <p:nvSpPr>
          <p:cNvPr id="4" name="Text Placeholder 3"/>
          <p:cNvSpPr>
            <a:spLocks noGrp="1"/>
          </p:cNvSpPr>
          <p:nvPr>
            <p:ph type="body" sz="quarter" idx="11"/>
          </p:nvPr>
        </p:nvSpPr>
        <p:spPr/>
        <p:txBody>
          <a:bodyPr/>
          <a:lstStyle/>
          <a:p>
            <a:r>
              <a:rPr lang="en-US" dirty="0" smtClean="0"/>
              <a:t>Versions</a:t>
            </a:r>
            <a:endParaRPr lang="en-IN" dirty="0"/>
          </a:p>
        </p:txBody>
      </p:sp>
    </p:spTree>
    <p:extLst>
      <p:ext uri="{BB962C8B-B14F-4D97-AF65-F5344CB8AC3E}">
        <p14:creationId xmlns:p14="http://schemas.microsoft.com/office/powerpoint/2010/main" val="273124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and Aliasing</a:t>
            </a:r>
            <a:endParaRPr lang="en-IN"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smtClean="0"/>
              <a:t>Aliases are pointers to Lambda function versions.</a:t>
            </a:r>
          </a:p>
          <a:p>
            <a:pPr marL="342900" indent="-342900">
              <a:buFont typeface="Arial" panose="020B0604020202020204" pitchFamily="34" charset="0"/>
              <a:buChar char="•"/>
            </a:pPr>
            <a:r>
              <a:rPr lang="en-US" dirty="0" smtClean="0"/>
              <a:t>We can define </a:t>
            </a:r>
            <a:r>
              <a:rPr lang="en-US" dirty="0" err="1" smtClean="0"/>
              <a:t>dev</a:t>
            </a:r>
            <a:r>
              <a:rPr lang="en-US" dirty="0" smtClean="0"/>
              <a:t>, </a:t>
            </a:r>
            <a:r>
              <a:rPr lang="en-US" dirty="0" err="1" smtClean="0"/>
              <a:t>qa</a:t>
            </a:r>
            <a:r>
              <a:rPr lang="en-US" dirty="0" smtClean="0"/>
              <a:t> and prod alias and point them to different lambda versions.</a:t>
            </a:r>
          </a:p>
          <a:p>
            <a:pPr marL="342900" indent="-342900">
              <a:buFont typeface="Arial" panose="020B0604020202020204" pitchFamily="34" charset="0"/>
              <a:buChar char="•"/>
            </a:pPr>
            <a:r>
              <a:rPr lang="en-US" dirty="0" smtClean="0"/>
              <a:t>Aliases are mutable.</a:t>
            </a:r>
          </a:p>
          <a:p>
            <a:pPr marL="342900" indent="-342900">
              <a:buFont typeface="Arial" panose="020B0604020202020204" pitchFamily="34" charset="0"/>
              <a:buChar char="•"/>
            </a:pPr>
            <a:r>
              <a:rPr lang="en-US" dirty="0" smtClean="0"/>
              <a:t>Alias enable Canary deployments by assigning weights.</a:t>
            </a:r>
          </a:p>
          <a:p>
            <a:pPr marL="342900" indent="-342900">
              <a:buFont typeface="Arial" panose="020B0604020202020204" pitchFamily="34" charset="0"/>
              <a:buChar char="•"/>
            </a:pPr>
            <a:r>
              <a:rPr lang="en-US" dirty="0" smtClean="0"/>
              <a:t>Aliases have their own ARN</a:t>
            </a:r>
            <a:endParaRPr lang="en-IN" dirty="0"/>
          </a:p>
        </p:txBody>
      </p:sp>
      <p:sp>
        <p:nvSpPr>
          <p:cNvPr id="4" name="Text Placeholder 3"/>
          <p:cNvSpPr>
            <a:spLocks noGrp="1"/>
          </p:cNvSpPr>
          <p:nvPr>
            <p:ph type="body" sz="quarter" idx="11"/>
          </p:nvPr>
        </p:nvSpPr>
        <p:spPr/>
        <p:txBody>
          <a:bodyPr/>
          <a:lstStyle/>
          <a:p>
            <a:r>
              <a:rPr lang="en-US" dirty="0" smtClean="0"/>
              <a:t>Aliases</a:t>
            </a:r>
            <a:endParaRPr lang="en-IN" dirty="0"/>
          </a:p>
        </p:txBody>
      </p:sp>
    </p:spTree>
    <p:extLst>
      <p:ext uri="{BB962C8B-B14F-4D97-AF65-F5344CB8AC3E}">
        <p14:creationId xmlns:p14="http://schemas.microsoft.com/office/powerpoint/2010/main" val="278044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3352" y="2996952"/>
            <a:ext cx="11125236" cy="1080120"/>
          </a:xfrm>
        </p:spPr>
        <p:txBody>
          <a:bodyPr/>
          <a:lstStyle/>
          <a:p>
            <a:pPr algn="ctr"/>
            <a:r>
              <a:rPr lang="en-US" dirty="0" err="1" smtClean="0"/>
              <a:t>DevOps</a:t>
            </a:r>
            <a:r>
              <a:rPr lang="en-US" dirty="0" smtClean="0"/>
              <a:t> Implementation</a:t>
            </a:r>
            <a:endParaRPr lang="en-IN" dirty="0"/>
          </a:p>
        </p:txBody>
      </p:sp>
    </p:spTree>
    <p:extLst>
      <p:ext uri="{BB962C8B-B14F-4D97-AF65-F5344CB8AC3E}">
        <p14:creationId xmlns:p14="http://schemas.microsoft.com/office/powerpoint/2010/main" val="210775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109728"/>
            <a:ext cx="11125236" cy="1657460"/>
          </a:xfrm>
        </p:spPr>
        <p:txBody>
          <a:bodyPr/>
          <a:lstStyle/>
          <a:p>
            <a:r>
              <a:rPr lang="en-US" dirty="0"/>
              <a:t>Proposed </a:t>
            </a:r>
            <a:r>
              <a:rPr lang="en-US" dirty="0" smtClean="0"/>
              <a:t>solution</a:t>
            </a:r>
            <a:br>
              <a:rPr lang="en-US" dirty="0" smtClean="0"/>
            </a:br>
            <a:r>
              <a:rPr lang="en-US" dirty="0"/>
              <a:t/>
            </a:r>
            <a:br>
              <a:rPr lang="en-US" dirty="0"/>
            </a:br>
            <a:r>
              <a:rPr lang="en-US" sz="2000" dirty="0" smtClean="0"/>
              <a:t>Architecture</a:t>
            </a:r>
            <a:endParaRPr lang="en-GB" sz="2000" dirty="0"/>
          </a:p>
        </p:txBody>
      </p:sp>
      <p:sp>
        <p:nvSpPr>
          <p:cNvPr id="5" name="Text Placeholder 4"/>
          <p:cNvSpPr>
            <a:spLocks noGrp="1"/>
          </p:cNvSpPr>
          <p:nvPr>
            <p:ph type="body" sz="quarter" idx="10"/>
          </p:nvPr>
        </p:nvSpPr>
        <p:spPr>
          <a:xfrm>
            <a:off x="227348" y="1196752"/>
            <a:ext cx="11700000" cy="5084801"/>
          </a:xfrm>
        </p:spPr>
        <p:txBody>
          <a:bodyPr/>
          <a:lstStyle/>
          <a:p>
            <a:pPr marL="88900" lvl="1" indent="0">
              <a:buNone/>
            </a:pPr>
            <a:endParaRPr lang="en-US" dirty="0"/>
          </a:p>
          <a:p>
            <a:endParaRPr lang="en-GB" dirty="0"/>
          </a:p>
        </p:txBody>
      </p:sp>
      <p:pic>
        <p:nvPicPr>
          <p:cNvPr id="3" name="Picture 2"/>
          <p:cNvPicPr>
            <a:picLocks noChangeAspect="1"/>
          </p:cNvPicPr>
          <p:nvPr/>
        </p:nvPicPr>
        <p:blipFill rotWithShape="1">
          <a:blip r:embed="rId2"/>
          <a:srcRect l="8560" t="25502" r="7440" b="22000"/>
          <a:stretch/>
        </p:blipFill>
        <p:spPr>
          <a:xfrm>
            <a:off x="3578748" y="2279849"/>
            <a:ext cx="2399927" cy="648072"/>
          </a:xfrm>
          <a:prstGeom prst="rect">
            <a:avLst/>
          </a:prstGeom>
        </p:spPr>
      </p:pic>
      <p:pic>
        <p:nvPicPr>
          <p:cNvPr id="6" name="Picture 5"/>
          <p:cNvPicPr>
            <a:picLocks noChangeAspect="1"/>
          </p:cNvPicPr>
          <p:nvPr/>
        </p:nvPicPr>
        <p:blipFill rotWithShape="1">
          <a:blip r:embed="rId2"/>
          <a:srcRect l="8560" t="25502" r="7440" b="22000"/>
          <a:stretch/>
        </p:blipFill>
        <p:spPr>
          <a:xfrm>
            <a:off x="3612069" y="3374126"/>
            <a:ext cx="2366606" cy="648072"/>
          </a:xfrm>
          <a:prstGeom prst="rect">
            <a:avLst/>
          </a:prstGeom>
        </p:spPr>
      </p:pic>
      <p:pic>
        <p:nvPicPr>
          <p:cNvPr id="8" name="Picture 7"/>
          <p:cNvPicPr>
            <a:picLocks noChangeAspect="1"/>
          </p:cNvPicPr>
          <p:nvPr/>
        </p:nvPicPr>
        <p:blipFill rotWithShape="1">
          <a:blip r:embed="rId2"/>
          <a:srcRect l="8560" t="25502" r="7440" b="22000"/>
          <a:stretch/>
        </p:blipFill>
        <p:spPr>
          <a:xfrm>
            <a:off x="3608396" y="4456469"/>
            <a:ext cx="2287867" cy="648072"/>
          </a:xfrm>
          <a:prstGeom prst="rect">
            <a:avLst/>
          </a:prstGeom>
        </p:spPr>
      </p:pic>
      <p:pic>
        <p:nvPicPr>
          <p:cNvPr id="17" name="Picture 16"/>
          <p:cNvPicPr>
            <a:picLocks noChangeAspect="1"/>
          </p:cNvPicPr>
          <p:nvPr/>
        </p:nvPicPr>
        <p:blipFill rotWithShape="1">
          <a:blip r:embed="rId3"/>
          <a:srcRect t="37685" b="38796"/>
          <a:stretch/>
        </p:blipFill>
        <p:spPr>
          <a:xfrm>
            <a:off x="767408" y="1556792"/>
            <a:ext cx="2143125" cy="504056"/>
          </a:xfrm>
          <a:prstGeom prst="rect">
            <a:avLst/>
          </a:prstGeom>
        </p:spPr>
      </p:pic>
      <p:sp>
        <p:nvSpPr>
          <p:cNvPr id="18" name="Rectangle 17"/>
          <p:cNvSpPr/>
          <p:nvPr/>
        </p:nvSpPr>
        <p:spPr>
          <a:xfrm>
            <a:off x="1184560" y="2376233"/>
            <a:ext cx="1220887" cy="442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Dev</a:t>
            </a:r>
            <a:endParaRPr lang="en-IN" dirty="0"/>
          </a:p>
        </p:txBody>
      </p:sp>
      <p:sp>
        <p:nvSpPr>
          <p:cNvPr id="20" name="Rectangle 19"/>
          <p:cNvSpPr/>
          <p:nvPr/>
        </p:nvSpPr>
        <p:spPr>
          <a:xfrm>
            <a:off x="1189557" y="3510754"/>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QA</a:t>
            </a:r>
            <a:endParaRPr lang="en-IN" dirty="0"/>
          </a:p>
        </p:txBody>
      </p:sp>
      <p:sp>
        <p:nvSpPr>
          <p:cNvPr id="21" name="Rectangle 20"/>
          <p:cNvSpPr/>
          <p:nvPr/>
        </p:nvSpPr>
        <p:spPr>
          <a:xfrm>
            <a:off x="1181311" y="4564481"/>
            <a:ext cx="12241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Prod</a:t>
            </a:r>
            <a:endParaRPr lang="en-IN" dirty="0"/>
          </a:p>
        </p:txBody>
      </p:sp>
      <p:sp>
        <p:nvSpPr>
          <p:cNvPr id="9" name="Left Brace 8"/>
          <p:cNvSpPr/>
          <p:nvPr/>
        </p:nvSpPr>
        <p:spPr>
          <a:xfrm>
            <a:off x="975442" y="2538447"/>
            <a:ext cx="205868" cy="22889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ectangle 10"/>
          <p:cNvSpPr/>
          <p:nvPr/>
        </p:nvSpPr>
        <p:spPr>
          <a:xfrm>
            <a:off x="34461" y="3510754"/>
            <a:ext cx="901248" cy="582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Branches</a:t>
            </a:r>
            <a:endParaRPr lang="en-IN" sz="1200" dirty="0">
              <a:solidFill>
                <a:schemeClr val="tx1"/>
              </a:solidFill>
            </a:endParaRPr>
          </a:p>
        </p:txBody>
      </p:sp>
      <p:sp>
        <p:nvSpPr>
          <p:cNvPr id="13" name="Rectangle 12"/>
          <p:cNvSpPr/>
          <p:nvPr/>
        </p:nvSpPr>
        <p:spPr>
          <a:xfrm>
            <a:off x="4547133" y="1460659"/>
            <a:ext cx="864096" cy="262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Dev</a:t>
            </a:r>
            <a:endParaRPr lang="en-IN" dirty="0">
              <a:solidFill>
                <a:schemeClr val="tx1"/>
              </a:solidFill>
            </a:endParaRPr>
          </a:p>
        </p:txBody>
      </p:sp>
      <p:sp>
        <p:nvSpPr>
          <p:cNvPr id="35" name="Rectangle 34"/>
          <p:cNvSpPr/>
          <p:nvPr/>
        </p:nvSpPr>
        <p:spPr>
          <a:xfrm>
            <a:off x="4565792" y="3096702"/>
            <a:ext cx="1024081" cy="29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QA</a:t>
            </a:r>
            <a:endParaRPr lang="en-IN" dirty="0">
              <a:solidFill>
                <a:schemeClr val="tx1"/>
              </a:solidFill>
            </a:endParaRPr>
          </a:p>
        </p:txBody>
      </p:sp>
      <p:sp>
        <p:nvSpPr>
          <p:cNvPr id="36" name="Rectangle 35"/>
          <p:cNvSpPr/>
          <p:nvPr/>
        </p:nvSpPr>
        <p:spPr>
          <a:xfrm>
            <a:off x="4514283" y="4151834"/>
            <a:ext cx="972922" cy="29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Prod</a:t>
            </a:r>
            <a:endParaRPr lang="en-IN" dirty="0">
              <a:solidFill>
                <a:schemeClr val="tx1"/>
              </a:solidFill>
            </a:endParaRPr>
          </a:p>
        </p:txBody>
      </p:sp>
      <p:pic>
        <p:nvPicPr>
          <p:cNvPr id="64" name="Picture 63"/>
          <p:cNvPicPr>
            <a:picLocks noChangeAspect="1"/>
          </p:cNvPicPr>
          <p:nvPr/>
        </p:nvPicPr>
        <p:blipFill>
          <a:blip r:embed="rId4"/>
          <a:stretch>
            <a:fillRect/>
          </a:stretch>
        </p:blipFill>
        <p:spPr>
          <a:xfrm>
            <a:off x="7535499" y="3381480"/>
            <a:ext cx="505653" cy="666972"/>
          </a:xfrm>
          <a:prstGeom prst="rect">
            <a:avLst/>
          </a:prstGeom>
        </p:spPr>
      </p:pic>
      <p:sp>
        <p:nvSpPr>
          <p:cNvPr id="85" name="Rectangle 84"/>
          <p:cNvSpPr/>
          <p:nvPr/>
        </p:nvSpPr>
        <p:spPr>
          <a:xfrm>
            <a:off x="7368681" y="1916169"/>
            <a:ext cx="864096" cy="262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Dev</a:t>
            </a:r>
            <a:endParaRPr lang="en-IN" dirty="0">
              <a:solidFill>
                <a:schemeClr val="tx1"/>
              </a:solidFill>
            </a:endParaRPr>
          </a:p>
        </p:txBody>
      </p:sp>
      <p:sp>
        <p:nvSpPr>
          <p:cNvPr id="90" name="Rectangle 89"/>
          <p:cNvSpPr/>
          <p:nvPr/>
        </p:nvSpPr>
        <p:spPr>
          <a:xfrm>
            <a:off x="7238322" y="3096914"/>
            <a:ext cx="1024081" cy="296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QA</a:t>
            </a:r>
            <a:endParaRPr lang="en-IN" dirty="0">
              <a:solidFill>
                <a:schemeClr val="tx1"/>
              </a:solidFill>
            </a:endParaRPr>
          </a:p>
        </p:txBody>
      </p:sp>
      <p:sp>
        <p:nvSpPr>
          <p:cNvPr id="92" name="Rectangle 91"/>
          <p:cNvSpPr/>
          <p:nvPr/>
        </p:nvSpPr>
        <p:spPr>
          <a:xfrm>
            <a:off x="7230503" y="5104541"/>
            <a:ext cx="972922" cy="295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Prod</a:t>
            </a:r>
            <a:endParaRPr lang="en-IN" dirty="0">
              <a:solidFill>
                <a:schemeClr val="tx1"/>
              </a:solidFill>
            </a:endParaRPr>
          </a:p>
        </p:txBody>
      </p:sp>
      <p:pic>
        <p:nvPicPr>
          <p:cNvPr id="53" name="Picture 52"/>
          <p:cNvPicPr>
            <a:picLocks noChangeAspect="1"/>
          </p:cNvPicPr>
          <p:nvPr/>
        </p:nvPicPr>
        <p:blipFill>
          <a:blip r:embed="rId4"/>
          <a:stretch>
            <a:fillRect/>
          </a:stretch>
        </p:blipFill>
        <p:spPr>
          <a:xfrm>
            <a:off x="7539656" y="4416771"/>
            <a:ext cx="505653" cy="666972"/>
          </a:xfrm>
          <a:prstGeom prst="rect">
            <a:avLst/>
          </a:prstGeom>
        </p:spPr>
      </p:pic>
      <p:pic>
        <p:nvPicPr>
          <p:cNvPr id="55" name="Picture 54"/>
          <p:cNvPicPr>
            <a:picLocks noChangeAspect="1"/>
          </p:cNvPicPr>
          <p:nvPr/>
        </p:nvPicPr>
        <p:blipFill>
          <a:blip r:embed="rId4"/>
          <a:stretch>
            <a:fillRect/>
          </a:stretch>
        </p:blipFill>
        <p:spPr>
          <a:xfrm>
            <a:off x="7547903" y="2288950"/>
            <a:ext cx="505653" cy="666972"/>
          </a:xfrm>
          <a:prstGeom prst="rect">
            <a:avLst/>
          </a:prstGeom>
        </p:spPr>
      </p:pic>
      <p:pic>
        <p:nvPicPr>
          <p:cNvPr id="62" name="Picture 61"/>
          <p:cNvPicPr>
            <a:picLocks noChangeAspect="1"/>
          </p:cNvPicPr>
          <p:nvPr/>
        </p:nvPicPr>
        <p:blipFill rotWithShape="1">
          <a:blip r:embed="rId5"/>
          <a:srcRect l="16258" t="11115" r="14778" b="8092"/>
          <a:stretch/>
        </p:blipFill>
        <p:spPr>
          <a:xfrm>
            <a:off x="9023741" y="2415446"/>
            <a:ext cx="612668" cy="700192"/>
          </a:xfrm>
          <a:prstGeom prst="rect">
            <a:avLst/>
          </a:prstGeom>
        </p:spPr>
      </p:pic>
      <p:pic>
        <p:nvPicPr>
          <p:cNvPr id="30" name="Picture 29"/>
          <p:cNvPicPr>
            <a:picLocks noChangeAspect="1"/>
          </p:cNvPicPr>
          <p:nvPr/>
        </p:nvPicPr>
        <p:blipFill rotWithShape="1">
          <a:blip r:embed="rId6"/>
          <a:srcRect l="10080" t="40318" r="9280" b="42883"/>
          <a:stretch/>
        </p:blipFill>
        <p:spPr>
          <a:xfrm>
            <a:off x="4419147" y="1956619"/>
            <a:ext cx="1120069" cy="233348"/>
          </a:xfrm>
          <a:prstGeom prst="rect">
            <a:avLst/>
          </a:prstGeom>
        </p:spPr>
      </p:pic>
      <p:sp>
        <p:nvSpPr>
          <p:cNvPr id="32" name="TextBox 31"/>
          <p:cNvSpPr txBox="1"/>
          <p:nvPr/>
        </p:nvSpPr>
        <p:spPr>
          <a:xfrm>
            <a:off x="4877986" y="2077823"/>
            <a:ext cx="53079" cy="461665"/>
          </a:xfrm>
          <a:prstGeom prst="rect">
            <a:avLst/>
          </a:prstGeom>
          <a:noFill/>
        </p:spPr>
        <p:txBody>
          <a:bodyPr wrap="square" rtlCol="0">
            <a:spAutoFit/>
          </a:bodyPr>
          <a:lstStyle/>
          <a:p>
            <a:r>
              <a:rPr lang="en-US" sz="2400" dirty="0" smtClean="0"/>
              <a:t>+</a:t>
            </a:r>
            <a:endParaRPr lang="en-IN" sz="2400" dirty="0"/>
          </a:p>
        </p:txBody>
      </p:sp>
      <p:sp>
        <p:nvSpPr>
          <p:cNvPr id="39" name="Rectangle 38"/>
          <p:cNvSpPr/>
          <p:nvPr/>
        </p:nvSpPr>
        <p:spPr>
          <a:xfrm>
            <a:off x="6089150" y="4523707"/>
            <a:ext cx="1231629" cy="52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Manual </a:t>
            </a:r>
            <a:r>
              <a:rPr lang="en-US" dirty="0"/>
              <a:t>A</a:t>
            </a:r>
            <a:r>
              <a:rPr lang="en-US" dirty="0" smtClean="0"/>
              <a:t>pproval</a:t>
            </a:r>
            <a:endParaRPr lang="en-IN" dirty="0"/>
          </a:p>
        </p:txBody>
      </p:sp>
      <p:cxnSp>
        <p:nvCxnSpPr>
          <p:cNvPr id="12" name="Straight Arrow Connector 11"/>
          <p:cNvCxnSpPr>
            <a:stCxn id="3" idx="3"/>
            <a:endCxn id="55" idx="1"/>
          </p:cNvCxnSpPr>
          <p:nvPr/>
        </p:nvCxnSpPr>
        <p:spPr>
          <a:xfrm>
            <a:off x="5978675" y="2603885"/>
            <a:ext cx="1569228" cy="1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987845" y="3724381"/>
            <a:ext cx="1556824" cy="1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3"/>
            <a:endCxn id="3" idx="1"/>
          </p:cNvCxnSpPr>
          <p:nvPr/>
        </p:nvCxnSpPr>
        <p:spPr>
          <a:xfrm>
            <a:off x="2405447" y="2597544"/>
            <a:ext cx="1173301" cy="6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365012" y="3714501"/>
            <a:ext cx="1254170" cy="19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53" idx="1"/>
          </p:cNvCxnSpPr>
          <p:nvPr/>
        </p:nvCxnSpPr>
        <p:spPr>
          <a:xfrm flipV="1">
            <a:off x="5896263" y="4750257"/>
            <a:ext cx="1643393" cy="30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1" idx="3"/>
            <a:endCxn id="8" idx="1"/>
          </p:cNvCxnSpPr>
          <p:nvPr/>
        </p:nvCxnSpPr>
        <p:spPr>
          <a:xfrm>
            <a:off x="2405447" y="4780505"/>
            <a:ext cx="12029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rotWithShape="1">
          <a:blip r:embed="rId5"/>
          <a:srcRect l="16258" t="11115" r="14778" b="8092"/>
          <a:stretch/>
        </p:blipFill>
        <p:spPr>
          <a:xfrm>
            <a:off x="9026078" y="3307569"/>
            <a:ext cx="612668" cy="700192"/>
          </a:xfrm>
          <a:prstGeom prst="rect">
            <a:avLst/>
          </a:prstGeom>
        </p:spPr>
      </p:pic>
      <p:pic>
        <p:nvPicPr>
          <p:cNvPr id="49" name="Picture 48"/>
          <p:cNvPicPr>
            <a:picLocks noChangeAspect="1"/>
          </p:cNvPicPr>
          <p:nvPr/>
        </p:nvPicPr>
        <p:blipFill rotWithShape="1">
          <a:blip r:embed="rId5"/>
          <a:srcRect l="16258" t="11115" r="14778" b="8092"/>
          <a:stretch/>
        </p:blipFill>
        <p:spPr>
          <a:xfrm>
            <a:off x="9026078" y="4383551"/>
            <a:ext cx="612668" cy="700192"/>
          </a:xfrm>
          <a:prstGeom prst="rect">
            <a:avLst/>
          </a:prstGeom>
        </p:spPr>
      </p:pic>
      <p:sp>
        <p:nvSpPr>
          <p:cNvPr id="25" name="TextBox 24"/>
          <p:cNvSpPr txBox="1"/>
          <p:nvPr/>
        </p:nvSpPr>
        <p:spPr>
          <a:xfrm>
            <a:off x="8364479" y="2412878"/>
            <a:ext cx="360040" cy="369332"/>
          </a:xfrm>
          <a:prstGeom prst="rect">
            <a:avLst/>
          </a:prstGeom>
          <a:noFill/>
        </p:spPr>
        <p:txBody>
          <a:bodyPr wrap="square" rtlCol="0">
            <a:spAutoFit/>
          </a:bodyPr>
          <a:lstStyle/>
          <a:p>
            <a:r>
              <a:rPr lang="en-US" dirty="0" smtClean="0"/>
              <a:t>+</a:t>
            </a:r>
            <a:endParaRPr lang="en-IN" dirty="0"/>
          </a:p>
        </p:txBody>
      </p:sp>
      <p:sp>
        <p:nvSpPr>
          <p:cNvPr id="52" name="TextBox 51"/>
          <p:cNvSpPr txBox="1"/>
          <p:nvPr/>
        </p:nvSpPr>
        <p:spPr>
          <a:xfrm>
            <a:off x="8407842" y="3369820"/>
            <a:ext cx="360040" cy="369332"/>
          </a:xfrm>
          <a:prstGeom prst="rect">
            <a:avLst/>
          </a:prstGeom>
          <a:noFill/>
        </p:spPr>
        <p:txBody>
          <a:bodyPr wrap="square" rtlCol="0">
            <a:spAutoFit/>
          </a:bodyPr>
          <a:lstStyle/>
          <a:p>
            <a:r>
              <a:rPr lang="en-US" dirty="0" smtClean="0"/>
              <a:t>+</a:t>
            </a:r>
            <a:endParaRPr lang="en-IN" dirty="0"/>
          </a:p>
        </p:txBody>
      </p:sp>
      <p:sp>
        <p:nvSpPr>
          <p:cNvPr id="54" name="TextBox 53"/>
          <p:cNvSpPr txBox="1"/>
          <p:nvPr/>
        </p:nvSpPr>
        <p:spPr>
          <a:xfrm>
            <a:off x="8473151" y="4580715"/>
            <a:ext cx="360040" cy="369332"/>
          </a:xfrm>
          <a:prstGeom prst="rect">
            <a:avLst/>
          </a:prstGeom>
          <a:noFill/>
        </p:spPr>
        <p:txBody>
          <a:bodyPr wrap="square" rtlCol="0">
            <a:spAutoFit/>
          </a:bodyPr>
          <a:lstStyle/>
          <a:p>
            <a:r>
              <a:rPr lang="en-US" dirty="0" smtClean="0"/>
              <a:t>+</a:t>
            </a:r>
            <a:endParaRPr lang="en-IN" dirty="0"/>
          </a:p>
        </p:txBody>
      </p:sp>
    </p:spTree>
    <p:extLst>
      <p:ext uri="{BB962C8B-B14F-4D97-AF65-F5344CB8AC3E}">
        <p14:creationId xmlns:p14="http://schemas.microsoft.com/office/powerpoint/2010/main" val="211302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90533" y="9144"/>
            <a:ext cx="7810934" cy="6848856"/>
          </a:xfrm>
          <a:prstGeom prst="rect">
            <a:avLst/>
          </a:prstGeom>
        </p:spPr>
      </p:pic>
    </p:spTree>
    <p:extLst>
      <p:ext uri="{BB962C8B-B14F-4D97-AF65-F5344CB8AC3E}">
        <p14:creationId xmlns:p14="http://schemas.microsoft.com/office/powerpoint/2010/main" val="2395656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t>
            </a:r>
            <a:r>
              <a:rPr lang="en-US" dirty="0" err="1" smtClean="0"/>
              <a:t>Iaas</a:t>
            </a:r>
            <a:r>
              <a:rPr lang="en-US" dirty="0" smtClean="0"/>
              <a:t> to </a:t>
            </a:r>
            <a:r>
              <a:rPr lang="en-US" dirty="0" err="1" smtClean="0"/>
              <a:t>Faas</a:t>
            </a:r>
            <a:endParaRPr lang="en-IN" dirty="0"/>
          </a:p>
        </p:txBody>
      </p:sp>
      <p:pic>
        <p:nvPicPr>
          <p:cNvPr id="5" name="Picture 4"/>
          <p:cNvPicPr>
            <a:picLocks noChangeAspect="1"/>
          </p:cNvPicPr>
          <p:nvPr/>
        </p:nvPicPr>
        <p:blipFill>
          <a:blip r:embed="rId2"/>
          <a:stretch>
            <a:fillRect/>
          </a:stretch>
        </p:blipFill>
        <p:spPr>
          <a:xfrm>
            <a:off x="1160178" y="1804987"/>
            <a:ext cx="8526747" cy="3856261"/>
          </a:xfrm>
          <a:prstGeom prst="rect">
            <a:avLst/>
          </a:prstGeom>
        </p:spPr>
      </p:pic>
      <p:sp>
        <p:nvSpPr>
          <p:cNvPr id="3" name="Text Placeholder 2"/>
          <p:cNvSpPr>
            <a:spLocks noGrp="1"/>
          </p:cNvSpPr>
          <p:nvPr>
            <p:ph type="body" sz="quarter" idx="10"/>
          </p:nvPr>
        </p:nvSpPr>
        <p:spPr>
          <a:xfrm>
            <a:off x="227348" y="1340768"/>
            <a:ext cx="11701300" cy="4940785"/>
          </a:xfrm>
        </p:spPr>
        <p:txBody>
          <a:bodyPr/>
          <a:lstStyle/>
          <a:p>
            <a:endParaRPr lang="en-IN" dirty="0"/>
          </a:p>
        </p:txBody>
      </p:sp>
    </p:spTree>
    <p:extLst>
      <p:ext uri="{BB962C8B-B14F-4D97-AF65-F5344CB8AC3E}">
        <p14:creationId xmlns:p14="http://schemas.microsoft.com/office/powerpoint/2010/main" val="11688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283" y="23337"/>
            <a:ext cx="9383434" cy="6811326"/>
          </a:xfrm>
          <a:prstGeom prst="rect">
            <a:avLst/>
          </a:prstGeom>
        </p:spPr>
      </p:pic>
    </p:spTree>
    <p:extLst>
      <p:ext uri="{BB962C8B-B14F-4D97-AF65-F5344CB8AC3E}">
        <p14:creationId xmlns:p14="http://schemas.microsoft.com/office/powerpoint/2010/main" val="992160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US" dirty="0"/>
              <a:t>Proposed solution</a:t>
            </a:r>
          </a:p>
        </p:txBody>
      </p:sp>
      <p:sp>
        <p:nvSpPr>
          <p:cNvPr id="3" name="Text Placeholder 2"/>
          <p:cNvSpPr>
            <a:spLocks noGrp="1"/>
          </p:cNvSpPr>
          <p:nvPr>
            <p:ph type="body" sz="quarter" idx="10"/>
          </p:nvPr>
        </p:nvSpPr>
        <p:spPr/>
        <p:txBody>
          <a:bodyPr>
            <a:normAutofit fontScale="70000" lnSpcReduction="20000"/>
          </a:bodyPr>
          <a:lstStyle/>
          <a:p>
            <a:pPr marL="342900" indent="-342900">
              <a:buFont typeface="Arial" panose="020B0604020202020204" pitchFamily="34" charset="0"/>
              <a:buChar char="•"/>
            </a:pPr>
            <a:r>
              <a:rPr lang="en-US" dirty="0"/>
              <a:t>Automated Infrastructure creation(AWS lambda </a:t>
            </a:r>
            <a:r>
              <a:rPr lang="en-US" dirty="0" err="1" smtClean="0"/>
              <a:t>Funtions,API</a:t>
            </a:r>
            <a:r>
              <a:rPr lang="en-US" dirty="0" smtClean="0"/>
              <a:t> </a:t>
            </a:r>
            <a:r>
              <a:rPr lang="en-US" dirty="0"/>
              <a:t>Gateways</a:t>
            </a:r>
            <a:r>
              <a:rPr lang="en-US" dirty="0" smtClean="0"/>
              <a:t>):</a:t>
            </a:r>
          </a:p>
          <a:p>
            <a:r>
              <a:rPr lang="en-US" dirty="0" smtClean="0"/>
              <a:t>created </a:t>
            </a:r>
            <a:r>
              <a:rPr lang="en-US" dirty="0" smtClean="0"/>
              <a:t>SAM template for the various AWS resources such has AWS lambda functions(For DEV , QA and PROD </a:t>
            </a:r>
            <a:r>
              <a:rPr lang="en-US" dirty="0" err="1" smtClean="0"/>
              <a:t>Enviornments</a:t>
            </a:r>
            <a:r>
              <a:rPr lang="en-US" dirty="0" smtClean="0"/>
              <a:t>, API Gateways(DEV/QA/PROD) </a:t>
            </a:r>
            <a:r>
              <a:rPr lang="en-US" dirty="0" smtClean="0"/>
              <a:t>).</a:t>
            </a:r>
          </a:p>
          <a:p>
            <a:endParaRPr lang="en-US" dirty="0" smtClean="0"/>
          </a:p>
          <a:p>
            <a:r>
              <a:rPr lang="en-US" dirty="0" err="1" smtClean="0"/>
              <a:t>DevOps</a:t>
            </a:r>
            <a:r>
              <a:rPr lang="en-US" dirty="0" smtClean="0"/>
              <a:t> </a:t>
            </a:r>
            <a:r>
              <a:rPr lang="en-US" dirty="0"/>
              <a:t>pipeline for both Infrastructure and application </a:t>
            </a:r>
            <a:r>
              <a:rPr lang="en-US" dirty="0" smtClean="0"/>
              <a:t>code:</a:t>
            </a:r>
          </a:p>
          <a:p>
            <a:r>
              <a:rPr lang="en-US" dirty="0" smtClean="0"/>
              <a:t>Created a </a:t>
            </a:r>
            <a:r>
              <a:rPr lang="en-US" dirty="0" smtClean="0"/>
              <a:t>cloudformation </a:t>
            </a:r>
            <a:r>
              <a:rPr lang="en-US" dirty="0" smtClean="0"/>
              <a:t>template to create a CodePipeline with the following stages:</a:t>
            </a:r>
          </a:p>
          <a:p>
            <a:pPr marL="342900" indent="-342900">
              <a:buFont typeface="Wingdings" panose="05000000000000000000" pitchFamily="2" charset="2"/>
              <a:buChar char="ü"/>
            </a:pPr>
            <a:r>
              <a:rPr lang="en-US" dirty="0"/>
              <a:t>Source – On code commits to GitHub this stage pulls the source code </a:t>
            </a:r>
          </a:p>
          <a:p>
            <a:pPr marL="342900" indent="-342900">
              <a:buFont typeface="Wingdings" panose="05000000000000000000" pitchFamily="2" charset="2"/>
              <a:buChar char="ü"/>
            </a:pPr>
            <a:r>
              <a:rPr lang="en-US" dirty="0"/>
              <a:t>Build – This stage takes source code from the previous stage, builds the source artifacts and provides them to the next stage.</a:t>
            </a:r>
          </a:p>
          <a:p>
            <a:pPr marL="342900" indent="-342900">
              <a:buFont typeface="Wingdings" panose="05000000000000000000" pitchFamily="2" charset="2"/>
              <a:buChar char="ü"/>
            </a:pPr>
            <a:r>
              <a:rPr lang="en-US" dirty="0" err="1"/>
              <a:t>Veracode</a:t>
            </a:r>
            <a:r>
              <a:rPr lang="en-US" dirty="0"/>
              <a:t> – This stage performs security scan on the build artifacts.</a:t>
            </a:r>
          </a:p>
          <a:p>
            <a:pPr marL="342900" indent="-342900">
              <a:buFont typeface="Wingdings" panose="05000000000000000000" pitchFamily="2" charset="2"/>
              <a:buChar char="ü"/>
            </a:pPr>
            <a:r>
              <a:rPr lang="en-US" dirty="0" err="1"/>
              <a:t>CreateChangeSet</a:t>
            </a:r>
            <a:r>
              <a:rPr lang="en-US" dirty="0"/>
              <a:t> – This stage creates a list of changes that will be applied to a stack so that user can review the changes before executing them.</a:t>
            </a:r>
          </a:p>
          <a:p>
            <a:pPr marL="342900" indent="-342900">
              <a:buFont typeface="Wingdings" panose="05000000000000000000" pitchFamily="2" charset="2"/>
              <a:buChar char="ü"/>
            </a:pPr>
            <a:r>
              <a:rPr lang="en-US" dirty="0"/>
              <a:t>Approval – This stage provide manual approval gate for deployment</a:t>
            </a:r>
          </a:p>
          <a:p>
            <a:pPr marL="342900" indent="-342900">
              <a:buFont typeface="Wingdings" panose="05000000000000000000" pitchFamily="2" charset="2"/>
              <a:buChar char="ü"/>
            </a:pPr>
            <a:r>
              <a:rPr lang="en-US" dirty="0" err="1"/>
              <a:t>ExecuteChangeSet</a:t>
            </a:r>
            <a:r>
              <a:rPr lang="en-US" dirty="0"/>
              <a:t> – This stage executes the </a:t>
            </a:r>
            <a:r>
              <a:rPr lang="en-US" dirty="0" smtClean="0"/>
              <a:t>deployment</a:t>
            </a:r>
          </a:p>
          <a:p>
            <a:endParaRPr lang="en-US" dirty="0"/>
          </a:p>
          <a:p>
            <a:pPr marL="342900" indent="-342900">
              <a:buFont typeface="Arial" panose="020B0604020202020204" pitchFamily="34" charset="0"/>
              <a:buChar char="•"/>
            </a:pPr>
            <a:r>
              <a:rPr lang="en-US" dirty="0"/>
              <a:t>Inclusion </a:t>
            </a:r>
            <a:r>
              <a:rPr lang="en-US" dirty="0" smtClean="0"/>
              <a:t>of </a:t>
            </a:r>
            <a:r>
              <a:rPr lang="en-US" dirty="0" err="1"/>
              <a:t>DevSecOps</a:t>
            </a:r>
            <a:r>
              <a:rPr lang="en-US" dirty="0"/>
              <a:t> utilizing existing </a:t>
            </a:r>
            <a:r>
              <a:rPr lang="en-US" dirty="0" err="1"/>
              <a:t>veracode</a:t>
            </a:r>
            <a:r>
              <a:rPr lang="en-US" dirty="0"/>
              <a:t> </a:t>
            </a:r>
            <a:r>
              <a:rPr lang="en-US" dirty="0" smtClean="0"/>
              <a:t>license:</a:t>
            </a:r>
          </a:p>
          <a:p>
            <a:r>
              <a:rPr lang="en-US" dirty="0" smtClean="0"/>
              <a:t>Created a </a:t>
            </a:r>
            <a:r>
              <a:rPr lang="en-US" dirty="0" err="1" smtClean="0"/>
              <a:t>docker</a:t>
            </a:r>
            <a:r>
              <a:rPr lang="en-US" dirty="0" smtClean="0"/>
              <a:t> images and a </a:t>
            </a:r>
            <a:r>
              <a:rPr lang="en-US" dirty="0" err="1" smtClean="0"/>
              <a:t>CodeBuildProject</a:t>
            </a:r>
            <a:r>
              <a:rPr lang="en-US" dirty="0" smtClean="0"/>
              <a:t> to trigger the security </a:t>
            </a:r>
            <a:r>
              <a:rPr lang="en-US" dirty="0" smtClean="0"/>
              <a:t>scan</a:t>
            </a:r>
            <a:endParaRPr lang="en-US" dirty="0" smtClean="0"/>
          </a:p>
        </p:txBody>
      </p:sp>
      <p:sp>
        <p:nvSpPr>
          <p:cNvPr id="4" name="Text Placeholder 3"/>
          <p:cNvSpPr>
            <a:spLocks noGrp="1"/>
          </p:cNvSpPr>
          <p:nvPr>
            <p:ph type="body" sz="quarter" idx="11"/>
          </p:nvPr>
        </p:nvSpPr>
        <p:spPr/>
        <p:txBody>
          <a:bodyPr/>
          <a:lstStyle/>
          <a:p>
            <a:r>
              <a:rPr lang="en-US" dirty="0" smtClean="0"/>
              <a:t>Summary</a:t>
            </a:r>
            <a:endParaRPr lang="en-US" dirty="0"/>
          </a:p>
        </p:txBody>
      </p:sp>
    </p:spTree>
    <p:extLst>
      <p:ext uri="{BB962C8B-B14F-4D97-AF65-F5344CB8AC3E}">
        <p14:creationId xmlns:p14="http://schemas.microsoft.com/office/powerpoint/2010/main" val="130067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3068960"/>
            <a:ext cx="11125236" cy="11049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369397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Serverless</a:t>
            </a:r>
            <a:endParaRPr lang="en-IN"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Ø"/>
            </a:pPr>
            <a:r>
              <a:rPr lang="en-US" dirty="0" smtClean="0"/>
              <a:t>2008 - Google </a:t>
            </a:r>
            <a:r>
              <a:rPr lang="en-US" dirty="0"/>
              <a:t>released Google App Engine </a:t>
            </a:r>
            <a:r>
              <a:rPr lang="en-US" dirty="0" smtClean="0"/>
              <a:t> </a:t>
            </a:r>
          </a:p>
          <a:p>
            <a:pPr marL="342900" indent="-342900">
              <a:buFont typeface="Wingdings" panose="05000000000000000000" pitchFamily="2" charset="2"/>
              <a:buChar char="Ø"/>
            </a:pPr>
            <a:r>
              <a:rPr lang="en-US" dirty="0" smtClean="0"/>
              <a:t>2014 – AWS launched Lambda</a:t>
            </a:r>
          </a:p>
          <a:p>
            <a:pPr marL="342900" indent="-342900">
              <a:buFont typeface="Wingdings" panose="05000000000000000000" pitchFamily="2" charset="2"/>
              <a:buChar char="Ø"/>
            </a:pPr>
            <a:r>
              <a:rPr lang="en-US" dirty="0" smtClean="0"/>
              <a:t>2015 – AWS launches API Gateway</a:t>
            </a:r>
          </a:p>
          <a:p>
            <a:endParaRPr lang="en-US" dirty="0" smtClean="0"/>
          </a:p>
          <a:p>
            <a:endParaRPr lang="en-US" dirty="0"/>
          </a:p>
          <a:p>
            <a:endParaRPr lang="en-US" dirty="0" smtClean="0"/>
          </a:p>
          <a:p>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361608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Services in AWS</a:t>
            </a:r>
            <a:endParaRPr lang="en-IN"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smtClean="0"/>
              <a:t>AWS Lambda</a:t>
            </a:r>
          </a:p>
          <a:p>
            <a:pPr marL="342900" indent="-342900">
              <a:buFont typeface="Arial" panose="020B0604020202020204" pitchFamily="34" charset="0"/>
              <a:buChar char="•"/>
            </a:pPr>
            <a:r>
              <a:rPr lang="en-US" dirty="0" smtClean="0"/>
              <a:t>API Gateway</a:t>
            </a:r>
          </a:p>
          <a:p>
            <a:pPr marL="342900" indent="-342900">
              <a:buFont typeface="Arial" panose="020B0604020202020204" pitchFamily="34" charset="0"/>
              <a:buChar char="•"/>
            </a:pPr>
            <a:r>
              <a:rPr lang="en-US" dirty="0" smtClean="0"/>
              <a:t>Amazon S3</a:t>
            </a:r>
          </a:p>
          <a:p>
            <a:pPr marL="342900" indent="-342900">
              <a:buFont typeface="Arial" panose="020B0604020202020204" pitchFamily="34" charset="0"/>
              <a:buChar char="•"/>
            </a:pPr>
            <a:r>
              <a:rPr lang="en-US" dirty="0" smtClean="0"/>
              <a:t>Amazon SNS</a:t>
            </a:r>
          </a:p>
          <a:p>
            <a:pPr marL="342900" indent="-342900">
              <a:buFont typeface="Arial" panose="020B0604020202020204" pitchFamily="34" charset="0"/>
              <a:buChar char="•"/>
            </a:pPr>
            <a:r>
              <a:rPr lang="en-US" dirty="0" err="1"/>
              <a:t>CloudFront</a:t>
            </a:r>
            <a:endParaRPr lang="en-IN" dirty="0"/>
          </a:p>
          <a:p>
            <a:pPr marL="342900" indent="-342900">
              <a:buFont typeface="Arial" panose="020B0604020202020204" pitchFamily="34" charset="0"/>
              <a:buChar char="•"/>
            </a:pPr>
            <a:r>
              <a:rPr lang="en-US" dirty="0" smtClean="0"/>
              <a:t>Amazon SQS</a:t>
            </a:r>
          </a:p>
          <a:p>
            <a:pPr marL="342900" indent="-342900">
              <a:buFont typeface="Arial" panose="020B0604020202020204" pitchFamily="34" charset="0"/>
              <a:buChar char="•"/>
            </a:pPr>
            <a:r>
              <a:rPr lang="en-US" dirty="0" smtClean="0"/>
              <a:t>DynamoDB</a:t>
            </a:r>
          </a:p>
          <a:p>
            <a:pPr marL="342900" indent="-342900">
              <a:buFont typeface="Arial" panose="020B0604020202020204" pitchFamily="34" charset="0"/>
              <a:buChar char="•"/>
            </a:pPr>
            <a:r>
              <a:rPr lang="en-US" dirty="0" err="1" smtClean="0"/>
              <a:t>StepFunction</a:t>
            </a:r>
            <a:endParaRPr lang="en-US" dirty="0" smtClean="0"/>
          </a:p>
          <a:p>
            <a:pPr marL="342900" indent="-342900">
              <a:buFont typeface="Arial" panose="020B0604020202020204" pitchFamily="34" charset="0"/>
              <a:buChar char="•"/>
            </a:pPr>
            <a:r>
              <a:rPr lang="en-US" dirty="0" err="1" smtClean="0"/>
              <a:t>AppSync</a:t>
            </a:r>
            <a:endParaRPr lang="en-US" dirty="0" smtClean="0"/>
          </a:p>
        </p:txBody>
      </p:sp>
      <p:sp>
        <p:nvSpPr>
          <p:cNvPr id="4" name="Text Placeholder 3"/>
          <p:cNvSpPr>
            <a:spLocks noGrp="1"/>
          </p:cNvSpPr>
          <p:nvPr>
            <p:ph type="body" sz="quarter" idx="11"/>
          </p:nvPr>
        </p:nvSpPr>
        <p:spPr>
          <a:xfrm>
            <a:off x="219740" y="1155405"/>
            <a:ext cx="11707609" cy="497258"/>
          </a:xfrm>
        </p:spPr>
        <p:txBody>
          <a:bodyPr/>
          <a:lstStyle/>
          <a:p>
            <a:endParaRPr lang="en-IN" dirty="0"/>
          </a:p>
        </p:txBody>
      </p:sp>
      <p:pic>
        <p:nvPicPr>
          <p:cNvPr id="6" name="Picture 5"/>
          <p:cNvPicPr>
            <a:picLocks noChangeAspect="1"/>
          </p:cNvPicPr>
          <p:nvPr/>
        </p:nvPicPr>
        <p:blipFill>
          <a:blip r:embed="rId2"/>
          <a:stretch>
            <a:fillRect/>
          </a:stretch>
        </p:blipFill>
        <p:spPr>
          <a:xfrm>
            <a:off x="3719736" y="2204864"/>
            <a:ext cx="7534275" cy="3200400"/>
          </a:xfrm>
          <a:prstGeom prst="rect">
            <a:avLst/>
          </a:prstGeom>
        </p:spPr>
      </p:pic>
    </p:spTree>
    <p:extLst>
      <p:ext uri="{BB962C8B-B14F-4D97-AF65-F5344CB8AC3E}">
        <p14:creationId xmlns:p14="http://schemas.microsoft.com/office/powerpoint/2010/main" val="391823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AWS Lambda</a:t>
            </a:r>
            <a:endParaRPr lang="en-IN" dirty="0"/>
          </a:p>
        </p:txBody>
      </p:sp>
      <p:sp>
        <p:nvSpPr>
          <p:cNvPr id="3" name="Text Placeholder 2"/>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en-US" dirty="0"/>
              <a:t>AWS Lambda lets you run code without provisioning or managing servers. </a:t>
            </a:r>
            <a:endParaRPr lang="en-US" dirty="0" smtClean="0"/>
          </a:p>
          <a:p>
            <a:pPr marL="342900" indent="-342900">
              <a:buFont typeface="Arial" panose="020B0604020202020204" pitchFamily="34" charset="0"/>
              <a:buChar char="•"/>
            </a:pPr>
            <a:r>
              <a:rPr lang="en-US" dirty="0" smtClean="0"/>
              <a:t>You </a:t>
            </a:r>
            <a:r>
              <a:rPr lang="en-US" dirty="0"/>
              <a:t>pay only for the compute time you consume.</a:t>
            </a:r>
          </a:p>
          <a:p>
            <a:pPr marL="342900" indent="-342900">
              <a:buFont typeface="Arial" panose="020B0604020202020204" pitchFamily="34" charset="0"/>
              <a:buChar char="•"/>
            </a:pPr>
            <a:r>
              <a:rPr lang="en-US" dirty="0"/>
              <a:t>With Lambda, you can run code for virtually any type of application or backend service - all with zero administration</a:t>
            </a:r>
            <a:r>
              <a:rPr lang="en-US" dirty="0" smtClean="0"/>
              <a:t>.</a:t>
            </a:r>
          </a:p>
          <a:p>
            <a:pPr marL="342900" indent="-342900">
              <a:buFont typeface="Arial" panose="020B0604020202020204" pitchFamily="34" charset="0"/>
              <a:buChar char="•"/>
            </a:pPr>
            <a:r>
              <a:rPr lang="en-US" dirty="0" smtClean="0"/>
              <a:t>Just </a:t>
            </a:r>
            <a:r>
              <a:rPr lang="en-US" dirty="0"/>
              <a:t>upload your code and Lambda takes care of everything required to run and scale your code with high availability. </a:t>
            </a:r>
            <a:endParaRPr lang="en-US" dirty="0" smtClean="0"/>
          </a:p>
          <a:p>
            <a:pPr marL="342900" indent="-342900">
              <a:buFont typeface="Arial" panose="020B0604020202020204" pitchFamily="34" charset="0"/>
              <a:buChar char="•"/>
            </a:pPr>
            <a:r>
              <a:rPr lang="en-US" dirty="0" smtClean="0"/>
              <a:t>You </a:t>
            </a:r>
            <a:r>
              <a:rPr lang="en-US" dirty="0"/>
              <a:t>can set up your code to automatically trigger from other AWS services or call it directly from any web or mobile app.</a:t>
            </a:r>
            <a:br>
              <a:rPr lang="en-US" dirty="0"/>
            </a:br>
            <a:endParaRPr lang="en-US" dirty="0" smtClean="0"/>
          </a:p>
          <a:p>
            <a:r>
              <a:rPr lang="en-US" dirty="0" smtClean="0"/>
              <a:t>It is Event-Driven.</a:t>
            </a:r>
          </a:p>
          <a:p>
            <a:r>
              <a:rPr lang="en-US" dirty="0" smtClean="0"/>
              <a:t>*File upload</a:t>
            </a:r>
          </a:p>
          <a:p>
            <a:r>
              <a:rPr lang="en-US" dirty="0" smtClean="0"/>
              <a:t>*Api requests</a:t>
            </a:r>
            <a:endParaRPr lang="en-US" dirty="0"/>
          </a:p>
          <a:p>
            <a:r>
              <a:rPr lang="en-US" dirty="0"/>
              <a:t/>
            </a:r>
            <a:br>
              <a:rPr lang="en-US" dirty="0"/>
            </a:br>
            <a:endParaRPr lang="en-IN" dirty="0"/>
          </a:p>
        </p:txBody>
      </p:sp>
    </p:spTree>
    <p:extLst>
      <p:ext uri="{BB962C8B-B14F-4D97-AF65-F5344CB8AC3E}">
        <p14:creationId xmlns:p14="http://schemas.microsoft.com/office/powerpoint/2010/main" val="126735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a:t>
            </a:r>
            <a:endParaRPr lang="en-IN"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ü"/>
            </a:pPr>
            <a:r>
              <a:rPr lang="en-US" dirty="0" smtClean="0"/>
              <a:t>Node.js</a:t>
            </a:r>
          </a:p>
          <a:p>
            <a:pPr marL="342900" indent="-342900">
              <a:buFont typeface="Wingdings" panose="05000000000000000000" pitchFamily="2" charset="2"/>
              <a:buChar char="ü"/>
            </a:pPr>
            <a:r>
              <a:rPr lang="en-US" dirty="0" smtClean="0"/>
              <a:t>Java</a:t>
            </a:r>
          </a:p>
          <a:p>
            <a:pPr marL="342900" indent="-342900">
              <a:buFont typeface="Wingdings" panose="05000000000000000000" pitchFamily="2" charset="2"/>
              <a:buChar char="ü"/>
            </a:pPr>
            <a:r>
              <a:rPr lang="en-US" dirty="0" smtClean="0"/>
              <a:t>Python</a:t>
            </a:r>
          </a:p>
          <a:p>
            <a:pPr marL="342900" indent="-342900">
              <a:buFont typeface="Wingdings" panose="05000000000000000000" pitchFamily="2" charset="2"/>
              <a:buChar char="ü"/>
            </a:pPr>
            <a:r>
              <a:rPr lang="en-US" dirty="0" smtClean="0"/>
              <a:t>C#</a:t>
            </a:r>
          </a:p>
          <a:p>
            <a:pPr marL="342900" indent="-342900">
              <a:buFont typeface="Wingdings" panose="05000000000000000000" pitchFamily="2" charset="2"/>
              <a:buChar char="ü"/>
            </a:pPr>
            <a:r>
              <a:rPr lang="en-US" dirty="0" smtClean="0"/>
              <a:t>Go</a:t>
            </a:r>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263612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ü"/>
            </a:pPr>
            <a:r>
              <a:rPr lang="en-US" dirty="0" smtClean="0"/>
              <a:t>Uncompressed code and dependencies &lt;250MB</a:t>
            </a:r>
          </a:p>
          <a:p>
            <a:pPr marL="342900" indent="-342900">
              <a:buFont typeface="Wingdings" panose="05000000000000000000" pitchFamily="2" charset="2"/>
              <a:buChar char="ü"/>
            </a:pPr>
            <a:r>
              <a:rPr lang="en-US" dirty="0" smtClean="0"/>
              <a:t>Compressed function package &lt;50MB</a:t>
            </a:r>
          </a:p>
          <a:p>
            <a:pPr marL="342900" indent="-342900">
              <a:buFont typeface="Wingdings" panose="05000000000000000000" pitchFamily="2" charset="2"/>
              <a:buChar char="ü"/>
            </a:pPr>
            <a:r>
              <a:rPr lang="en-US" dirty="0" smtClean="0"/>
              <a:t>Total function packages in a region &lt;75GB</a:t>
            </a:r>
          </a:p>
          <a:p>
            <a:pPr marL="342900" indent="-342900">
              <a:buFont typeface="Wingdings" panose="05000000000000000000" pitchFamily="2" charset="2"/>
              <a:buChar char="ü"/>
            </a:pPr>
            <a:r>
              <a:rPr lang="en-US" dirty="0" smtClean="0"/>
              <a:t>Maximum execution duration &lt; 900 sec</a:t>
            </a:r>
          </a:p>
          <a:p>
            <a:pPr marL="342900" indent="-342900">
              <a:buFont typeface="Wingdings" panose="05000000000000000000" pitchFamily="2" charset="2"/>
              <a:buChar char="ü"/>
            </a:pPr>
            <a:r>
              <a:rPr lang="en-US" dirty="0" smtClean="0"/>
              <a:t>1000 concurrent functions</a:t>
            </a:r>
          </a:p>
          <a:p>
            <a:pPr marL="342900" indent="-342900">
              <a:buFont typeface="Wingdings" panose="05000000000000000000" pitchFamily="2" charset="2"/>
              <a:buChar char="ü"/>
            </a:pPr>
            <a:r>
              <a:rPr lang="en-US" dirty="0" smtClean="0"/>
              <a:t>Memory: 128MB – 3GB </a:t>
            </a:r>
          </a:p>
          <a:p>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94431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AWS Lambda</a:t>
            </a:r>
            <a:endParaRPr lang="en-IN" dirty="0"/>
          </a:p>
        </p:txBody>
      </p:sp>
      <p:sp>
        <p:nvSpPr>
          <p:cNvPr id="3" name="Text Placeholder 2"/>
          <p:cNvSpPr>
            <a:spLocks noGrp="1"/>
          </p:cNvSpPr>
          <p:nvPr>
            <p:ph type="body" sz="quarter" idx="10"/>
          </p:nvPr>
        </p:nvSpPr>
        <p:spPr/>
        <p:txBody>
          <a:bodyPr>
            <a:normAutofit/>
          </a:bodyPr>
          <a:lstStyle/>
          <a:p>
            <a:pPr marL="342900" indent="-342900">
              <a:buFont typeface="Wingdings" panose="05000000000000000000" pitchFamily="2" charset="2"/>
              <a:buChar char="ü"/>
            </a:pPr>
            <a:r>
              <a:rPr lang="en-US" dirty="0" smtClean="0"/>
              <a:t>Pay per use</a:t>
            </a:r>
          </a:p>
          <a:p>
            <a:pPr marL="342900" indent="-342900">
              <a:buFont typeface="Wingdings" panose="05000000000000000000" pitchFamily="2" charset="2"/>
              <a:buChar char="ü"/>
            </a:pPr>
            <a:r>
              <a:rPr lang="en-US" dirty="0" smtClean="0"/>
              <a:t>Fully managed infrastructure</a:t>
            </a:r>
          </a:p>
          <a:p>
            <a:pPr marL="342900" indent="-342900">
              <a:buFont typeface="Wingdings" panose="05000000000000000000" pitchFamily="2" charset="2"/>
              <a:buChar char="ü"/>
            </a:pPr>
            <a:r>
              <a:rPr lang="en-US" dirty="0" smtClean="0"/>
              <a:t>Automatic scaling</a:t>
            </a:r>
          </a:p>
          <a:p>
            <a:pPr marL="342900" indent="-342900">
              <a:buFont typeface="Wingdings" panose="05000000000000000000" pitchFamily="2" charset="2"/>
              <a:buChar char="ü"/>
            </a:pPr>
            <a:r>
              <a:rPr lang="en-US" dirty="0" smtClean="0"/>
              <a:t>Integration with other AWS products</a:t>
            </a:r>
          </a:p>
          <a:p>
            <a:endParaRPr lang="en-US" dirty="0" smtClean="0"/>
          </a:p>
        </p:txBody>
      </p:sp>
      <p:sp>
        <p:nvSpPr>
          <p:cNvPr id="4" name="Text Placeholder 3"/>
          <p:cNvSpPr>
            <a:spLocks noGrp="1"/>
          </p:cNvSpPr>
          <p:nvPr>
            <p:ph type="body" sz="quarter" idx="11"/>
          </p:nvPr>
        </p:nvSpPr>
        <p:spPr/>
        <p:txBody>
          <a:bodyPr/>
          <a:lstStyle/>
          <a:p>
            <a:endParaRPr lang="en-IN" dirty="0"/>
          </a:p>
        </p:txBody>
      </p:sp>
    </p:spTree>
    <p:extLst>
      <p:ext uri="{BB962C8B-B14F-4D97-AF65-F5344CB8AC3E}">
        <p14:creationId xmlns:p14="http://schemas.microsoft.com/office/powerpoint/2010/main" val="310416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r>
              <a:rPr lang="en-US" dirty="0"/>
              <a:t>of AWS Lambda</a:t>
            </a:r>
            <a:r>
              <a:rPr lang="en-US" dirty="0" smtClean="0"/>
              <a:t> </a:t>
            </a:r>
            <a:endParaRPr lang="en-IN" dirty="0"/>
          </a:p>
        </p:txBody>
      </p:sp>
      <p:sp>
        <p:nvSpPr>
          <p:cNvPr id="3" name="Text Placeholder 2"/>
          <p:cNvSpPr>
            <a:spLocks noGrp="1"/>
          </p:cNvSpPr>
          <p:nvPr>
            <p:ph type="body" sz="quarter" idx="10"/>
          </p:nvPr>
        </p:nvSpPr>
        <p:spPr/>
        <p:txBody>
          <a:bodyPr/>
          <a:lstStyle/>
          <a:p>
            <a:pPr marL="342900" indent="-342900">
              <a:buFont typeface="Wingdings" panose="05000000000000000000" pitchFamily="2" charset="2"/>
              <a:buChar char="ü"/>
            </a:pPr>
            <a:r>
              <a:rPr lang="en-US" dirty="0" smtClean="0"/>
              <a:t>Debugging</a:t>
            </a:r>
          </a:p>
          <a:p>
            <a:pPr marL="342900" indent="-342900">
              <a:buFont typeface="Wingdings" panose="05000000000000000000" pitchFamily="2" charset="2"/>
              <a:buChar char="ü"/>
            </a:pPr>
            <a:r>
              <a:rPr lang="en-US" dirty="0" smtClean="0"/>
              <a:t>Control</a:t>
            </a:r>
          </a:p>
          <a:p>
            <a:pPr marL="342900" indent="-342900">
              <a:buFont typeface="Wingdings" panose="05000000000000000000" pitchFamily="2" charset="2"/>
              <a:buChar char="ü"/>
            </a:pPr>
            <a:r>
              <a:rPr lang="en-US" dirty="0" smtClean="0"/>
              <a:t>Cold start time</a:t>
            </a:r>
            <a:endParaRPr lang="en-IN" dirty="0"/>
          </a:p>
        </p:txBody>
      </p:sp>
      <p:sp>
        <p:nvSpPr>
          <p:cNvPr id="4" name="Text Placeholder 3"/>
          <p:cNvSpPr>
            <a:spLocks noGrp="1"/>
          </p:cNvSpPr>
          <p:nvPr>
            <p:ph type="body" sz="quarter" idx="11"/>
          </p:nvPr>
        </p:nvSpPr>
        <p:spPr/>
        <p:txBody>
          <a:bodyPr/>
          <a:lstStyle/>
          <a:p>
            <a:endParaRPr lang="en-IN" dirty="0"/>
          </a:p>
        </p:txBody>
      </p:sp>
    </p:spTree>
    <p:extLst>
      <p:ext uri="{BB962C8B-B14F-4D97-AF65-F5344CB8AC3E}">
        <p14:creationId xmlns:p14="http://schemas.microsoft.com/office/powerpoint/2010/main" val="3906619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 (1)</Template>
  <TotalTime>7827</TotalTime>
  <Words>578</Words>
  <Application>Microsoft Office PowerPoint</Application>
  <PresentationFormat>Widescreen</PresentationFormat>
  <Paragraphs>136</Paragraphs>
  <Slides>23</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30" baseType="lpstr">
      <vt:lpstr>Arial</vt:lpstr>
      <vt:lpstr>Verdana</vt:lpstr>
      <vt:lpstr>Wingdings</vt:lpstr>
      <vt:lpstr>Capgemini Master</vt:lpstr>
      <vt:lpstr>Cover options</vt:lpstr>
      <vt:lpstr>Final slides</vt:lpstr>
      <vt:lpstr>think-cell Slide</vt:lpstr>
      <vt:lpstr>Severless</vt:lpstr>
      <vt:lpstr>From Iaas to Faas</vt:lpstr>
      <vt:lpstr>History of Serverless</vt:lpstr>
      <vt:lpstr>Serverless Services in AWS</vt:lpstr>
      <vt:lpstr>What is AWS Lambda</vt:lpstr>
      <vt:lpstr>Languages:</vt:lpstr>
      <vt:lpstr>Limitations:</vt:lpstr>
      <vt:lpstr>Benefits of AWS Lambda</vt:lpstr>
      <vt:lpstr>Challenges of AWS Lambda </vt:lpstr>
      <vt:lpstr>Sample code</vt:lpstr>
      <vt:lpstr>Severless Application Model</vt:lpstr>
      <vt:lpstr>Creating DynamoDB, LAMBDA, API Gateway using CloudFormation template</vt:lpstr>
      <vt:lpstr>Creating DynamoDB, LAMBDA, API Gateway using SAM template</vt:lpstr>
      <vt:lpstr>Sample SAM template</vt:lpstr>
      <vt:lpstr>Versioning and aliasing</vt:lpstr>
      <vt:lpstr>Versioning and Aliasing</vt:lpstr>
      <vt:lpstr>DevOps Implementation</vt:lpstr>
      <vt:lpstr>Proposed solution  Architecture</vt:lpstr>
      <vt:lpstr>PowerPoint Presentation</vt:lpstr>
      <vt:lpstr>PowerPoint Presentation</vt:lpstr>
      <vt:lpstr>Proposed solution</vt:lpstr>
      <vt:lpstr>Thank you!!</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G, Sasikiran</dc:creator>
  <cp:lastModifiedBy>Aitipamula Harika</cp:lastModifiedBy>
  <cp:revision>75</cp:revision>
  <dcterms:created xsi:type="dcterms:W3CDTF">2019-03-11T05:58:37Z</dcterms:created>
  <dcterms:modified xsi:type="dcterms:W3CDTF">2020-06-29T09:46:16Z</dcterms:modified>
</cp:coreProperties>
</file>