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38" r:id="rId2"/>
    <p:sldMasterId id="2147483858" r:id="rId3"/>
  </p:sldMasterIdLst>
  <p:notesMasterIdLst>
    <p:notesMasterId r:id="rId28"/>
  </p:notesMasterIdLst>
  <p:handoutMasterIdLst>
    <p:handoutMasterId r:id="rId29"/>
  </p:handoutMasterIdLst>
  <p:sldIdLst>
    <p:sldId id="256" r:id="rId4"/>
    <p:sldId id="324" r:id="rId5"/>
    <p:sldId id="307" r:id="rId6"/>
    <p:sldId id="264" r:id="rId7"/>
    <p:sldId id="308" r:id="rId8"/>
    <p:sldId id="296" r:id="rId9"/>
    <p:sldId id="300" r:id="rId10"/>
    <p:sldId id="313" r:id="rId11"/>
    <p:sldId id="314" r:id="rId12"/>
    <p:sldId id="315" r:id="rId13"/>
    <p:sldId id="316" r:id="rId14"/>
    <p:sldId id="309" r:id="rId15"/>
    <p:sldId id="317" r:id="rId16"/>
    <p:sldId id="319" r:id="rId17"/>
    <p:sldId id="310" r:id="rId18"/>
    <p:sldId id="318" r:id="rId19"/>
    <p:sldId id="311" r:id="rId20"/>
    <p:sldId id="322" r:id="rId21"/>
    <p:sldId id="321" r:id="rId22"/>
    <p:sldId id="323" r:id="rId23"/>
    <p:sldId id="312" r:id="rId24"/>
    <p:sldId id="320" r:id="rId25"/>
    <p:sldId id="273" r:id="rId26"/>
    <p:sldId id="274" r:id="rId27"/>
  </p:sldIdLst>
  <p:sldSz cx="12192000" cy="6858000"/>
  <p:notesSz cx="6858000" cy="9144000"/>
  <p:custDataLst>
    <p:tags r:id="rId30"/>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999C"/>
    <a:srgbClr val="6D64CC"/>
    <a:srgbClr val="C7FF17"/>
    <a:srgbClr val="CC2980"/>
    <a:srgbClr val="80B8D6"/>
    <a:srgbClr val="88D5ED"/>
    <a:srgbClr val="FF6327"/>
    <a:srgbClr val="860864"/>
    <a:srgbClr val="FF7D82"/>
    <a:srgbClr val="6E6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11" autoAdjust="0"/>
    <p:restoredTop sz="95759" autoAdjust="0"/>
  </p:normalViewPr>
  <p:slideViewPr>
    <p:cSldViewPr>
      <p:cViewPr>
        <p:scale>
          <a:sx n="66" d="100"/>
          <a:sy n="66" d="100"/>
        </p:scale>
        <p:origin x="700" y="13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7" d="100"/>
          <a:sy n="77" d="100"/>
        </p:scale>
        <p:origin x="1692" y="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tags" Target="tags/tag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6639509508624948E-2"/>
          <c:y val="3.5930876763751451E-2"/>
          <c:w val="0.91823094002919503"/>
          <c:h val="0.65797538379721754"/>
        </c:manualLayout>
      </c:layout>
      <c:barChart>
        <c:barDir val="col"/>
        <c:grouping val="clustered"/>
        <c:varyColors val="0"/>
        <c:dLbls>
          <c:showLegendKey val="0"/>
          <c:showVal val="1"/>
          <c:showCatName val="0"/>
          <c:showSerName val="0"/>
          <c:showPercent val="0"/>
          <c:showBubbleSize val="0"/>
        </c:dLbls>
        <c:gapWidth val="219"/>
        <c:axId val="518958296"/>
        <c:axId val="521519208"/>
      </c:barChart>
      <c:catAx>
        <c:axId val="518958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rgbClr val="464646"/>
                </a:solidFill>
                <a:latin typeface="+mn-lt"/>
                <a:ea typeface="+mn-ea"/>
                <a:cs typeface="+mn-cs"/>
              </a:defRPr>
            </a:pPr>
            <a:endParaRPr lang="en-US"/>
          </a:p>
        </c:txPr>
        <c:crossAx val="521519208"/>
        <c:crosses val="autoZero"/>
        <c:auto val="1"/>
        <c:lblAlgn val="ctr"/>
        <c:lblOffset val="100"/>
        <c:noMultiLvlLbl val="0"/>
      </c:catAx>
      <c:valAx>
        <c:axId val="521519208"/>
        <c:scaling>
          <c:orientation val="minMax"/>
        </c:scaling>
        <c:delete val="1"/>
        <c:axPos val="l"/>
        <c:numFmt formatCode="0%" sourceLinked="1"/>
        <c:majorTickMark val="none"/>
        <c:minorTickMark val="none"/>
        <c:tickLblPos val="none"/>
        <c:crossAx val="518958296"/>
        <c:crosses val="autoZero"/>
        <c:crossBetween val="between"/>
      </c:valAx>
      <c:spPr>
        <a:noFill/>
        <a:ln w="25400">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rgbClr val="4C4C4C"/>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6639509508624962E-2"/>
          <c:y val="3.5930876763751451E-2"/>
          <c:w val="0.91823094002919503"/>
          <c:h val="0.65797538379721754"/>
        </c:manualLayout>
      </c:layout>
      <c:barChart>
        <c:barDir val="col"/>
        <c:grouping val="clustered"/>
        <c:varyColors val="0"/>
        <c:ser>
          <c:idx val="0"/>
          <c:order val="0"/>
          <c:tx>
            <c:strRef>
              <c:f>Sheet1!$B$1</c:f>
              <c:strCache>
                <c:ptCount val="1"/>
                <c:pt idx="0">
                  <c:v>Sample 1</c:v>
                </c:pt>
              </c:strCache>
            </c:strRef>
          </c:tx>
          <c:spPr>
            <a:solidFill>
              <a:srgbClr val="FF304C"/>
            </a:solidFill>
            <a:ln>
              <a:noFill/>
            </a:ln>
            <a:effectLst/>
          </c:spPr>
          <c:invertIfNegative val="0"/>
          <c:dLbls>
            <c:dLbl>
              <c:idx val="0"/>
              <c:layout>
                <c:manualLayout>
                  <c:x val="-1.02786027413115E-2"/>
                  <c:y val="1.8405870458179419E-2"/>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9347-439F-B732-359338451AD6}"/>
                </c:ex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434343"/>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2013</c:v>
                </c:pt>
                <c:pt idx="1">
                  <c:v>2014</c:v>
                </c:pt>
                <c:pt idx="2">
                  <c:v>2015</c:v>
                </c:pt>
                <c:pt idx="3">
                  <c:v>2016</c:v>
                </c:pt>
              </c:numCache>
            </c:numRef>
          </c:cat>
          <c:val>
            <c:numRef>
              <c:f>Sheet1!$B$2:$B$5</c:f>
              <c:numCache>
                <c:formatCode>0%</c:formatCode>
                <c:ptCount val="4"/>
                <c:pt idx="0">
                  <c:v>0.1</c:v>
                </c:pt>
                <c:pt idx="1">
                  <c:v>0.47000000000000008</c:v>
                </c:pt>
                <c:pt idx="2">
                  <c:v>0.2</c:v>
                </c:pt>
                <c:pt idx="3">
                  <c:v>0.3200000000000004</c:v>
                </c:pt>
              </c:numCache>
            </c:numRef>
          </c:val>
          <c:extLst xmlns:c16r2="http://schemas.microsoft.com/office/drawing/2015/06/chart">
            <c:ext xmlns:c16="http://schemas.microsoft.com/office/drawing/2014/chart" uri="{C3380CC4-5D6E-409C-BE32-E72D297353CC}">
              <c16:uniqueId val="{00000001-9347-439F-B732-359338451AD6}"/>
            </c:ext>
          </c:extLst>
        </c:ser>
        <c:ser>
          <c:idx val="1"/>
          <c:order val="1"/>
          <c:tx>
            <c:strRef>
              <c:f>Sheet1!$C$1</c:f>
              <c:strCache>
                <c:ptCount val="1"/>
                <c:pt idx="0">
                  <c:v>Sample 2</c:v>
                </c:pt>
              </c:strCache>
            </c:strRef>
          </c:tx>
          <c:spPr>
            <a:solidFill>
              <a:srgbClr val="2B0A3D"/>
            </a:solidFill>
            <a:ln>
              <a:noFill/>
            </a:ln>
            <a:effectLst/>
          </c:spPr>
          <c:invertIfNegative val="0"/>
          <c:dLbls>
            <c:dLbl>
              <c:idx val="1"/>
              <c:layout>
                <c:manualLayout>
                  <c:x val="1.2848253426639299E-2"/>
                  <c:y val="1.3804402843634501E-2"/>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9347-439F-B732-359338451AD6}"/>
                </c:ext>
                <c:ext xmlns:c15="http://schemas.microsoft.com/office/drawing/2012/chart" uri="{CE6537A1-D6FC-4f65-9D91-7224C49458BB}">
                  <c15:layout/>
                </c:ext>
              </c:extLst>
            </c:dLbl>
            <c:dLbl>
              <c:idx val="2"/>
              <c:layout>
                <c:manualLayout>
                  <c:x val="7.7089520559834963E-3"/>
                  <c:y val="1.3804402843634501E-2"/>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9347-439F-B732-359338451AD6}"/>
                </c:ext>
                <c:ext xmlns:c15="http://schemas.microsoft.com/office/drawing/2012/chart" uri="{CE6537A1-D6FC-4f65-9D91-7224C49458BB}">
                  <c15:layout/>
                </c:ext>
              </c:extLst>
            </c:dLbl>
            <c:dLbl>
              <c:idx val="3"/>
              <c:layout>
                <c:manualLayout>
                  <c:x val="1.2848253426639299E-2"/>
                  <c:y val="1.3804402843634501E-2"/>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9347-439F-B732-359338451AD6}"/>
                </c:ex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434343"/>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2013</c:v>
                </c:pt>
                <c:pt idx="1">
                  <c:v>2014</c:v>
                </c:pt>
                <c:pt idx="2">
                  <c:v>2015</c:v>
                </c:pt>
                <c:pt idx="3">
                  <c:v>2016</c:v>
                </c:pt>
              </c:numCache>
            </c:numRef>
          </c:cat>
          <c:val>
            <c:numRef>
              <c:f>Sheet1!$C$2:$C$5</c:f>
              <c:numCache>
                <c:formatCode>0%</c:formatCode>
                <c:ptCount val="4"/>
                <c:pt idx="0">
                  <c:v>0.36000000000000032</c:v>
                </c:pt>
                <c:pt idx="1">
                  <c:v>0.22</c:v>
                </c:pt>
                <c:pt idx="2">
                  <c:v>0.14000000000000001</c:v>
                </c:pt>
                <c:pt idx="3">
                  <c:v>0.28000000000000008</c:v>
                </c:pt>
              </c:numCache>
            </c:numRef>
          </c:val>
          <c:extLst xmlns:c16r2="http://schemas.microsoft.com/office/drawing/2015/06/chart">
            <c:ext xmlns:c16="http://schemas.microsoft.com/office/drawing/2014/chart" uri="{C3380CC4-5D6E-409C-BE32-E72D297353CC}">
              <c16:uniqueId val="{00000005-9347-439F-B732-359338451AD6}"/>
            </c:ext>
          </c:extLst>
        </c:ser>
        <c:dLbls>
          <c:showLegendKey val="0"/>
          <c:showVal val="1"/>
          <c:showCatName val="0"/>
          <c:showSerName val="0"/>
          <c:showPercent val="0"/>
          <c:showBubbleSize val="0"/>
        </c:dLbls>
        <c:gapWidth val="219"/>
        <c:axId val="521521560"/>
        <c:axId val="481238304"/>
      </c:barChart>
      <c:lineChart>
        <c:grouping val="standard"/>
        <c:varyColors val="0"/>
        <c:ser>
          <c:idx val="2"/>
          <c:order val="2"/>
          <c:tx>
            <c:strRef>
              <c:f>Sheet1!$D$1</c:f>
              <c:strCache>
                <c:ptCount val="1"/>
                <c:pt idx="0">
                  <c:v>Sample 3</c:v>
                </c:pt>
              </c:strCache>
            </c:strRef>
          </c:tx>
          <c:spPr>
            <a:ln w="38100" cap="rnd">
              <a:solidFill>
                <a:srgbClr val="0098CC"/>
              </a:solidFill>
              <a:round/>
            </a:ln>
            <a:effectLst/>
          </c:spPr>
          <c:marker>
            <c:symbol val="none"/>
          </c:marker>
          <c:dLbls>
            <c:dLbl>
              <c:idx val="0"/>
              <c:layout>
                <c:manualLayout>
                  <c:x val="-9.7646726042458692E-2"/>
                  <c:y val="-4.6014676145448505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9347-439F-B732-359338451AD6}"/>
                </c:ext>
                <c:ext xmlns:c15="http://schemas.microsoft.com/office/drawing/2012/chart" uri="{CE6537A1-D6FC-4f65-9D91-7224C49458BB}">
                  <c15:layout/>
                </c:ext>
              </c:extLst>
            </c:dLbl>
            <c:dLbl>
              <c:idx val="1"/>
              <c:layout>
                <c:manualLayout>
                  <c:x val="-1.0278602741311399E-2"/>
                  <c:y val="3.2210273301813946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7-9347-439F-B732-359338451AD6}"/>
                </c:ext>
                <c:ext xmlns:c15="http://schemas.microsoft.com/office/drawing/2012/chart" uri="{CE6537A1-D6FC-4f65-9D91-7224C49458BB}">
                  <c15:layout/>
                </c:ext>
              </c:extLst>
            </c:dLbl>
            <c:dLbl>
              <c:idx val="2"/>
              <c:layout>
                <c:manualLayout>
                  <c:x val="-5.9101965762540898E-2"/>
                  <c:y val="-4.1413208530903599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8-9347-439F-B732-359338451AD6}"/>
                </c:ext>
                <c:ext xmlns:c15="http://schemas.microsoft.com/office/drawing/2012/chart" uri="{CE6537A1-D6FC-4f65-9D91-7224C49458BB}">
                  <c15:layout/>
                </c:ext>
              </c:extLst>
            </c:dLbl>
            <c:dLbl>
              <c:idx val="3"/>
              <c:layout>
                <c:manualLayout>
                  <c:x val="-1.0278602741311399E-2"/>
                  <c:y val="1.3804402843634501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9-9347-439F-B732-359338451AD6}"/>
                </c:ex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rgbClr val="12ABDB"/>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2013</c:v>
                </c:pt>
                <c:pt idx="1">
                  <c:v>2014</c:v>
                </c:pt>
                <c:pt idx="2">
                  <c:v>2015</c:v>
                </c:pt>
                <c:pt idx="3">
                  <c:v>2016</c:v>
                </c:pt>
              </c:numCache>
            </c:numRef>
          </c:cat>
          <c:val>
            <c:numRef>
              <c:f>Sheet1!$D$2:$D$5</c:f>
              <c:numCache>
                <c:formatCode>0%</c:formatCode>
                <c:ptCount val="4"/>
                <c:pt idx="0">
                  <c:v>0.25</c:v>
                </c:pt>
                <c:pt idx="1">
                  <c:v>0.4</c:v>
                </c:pt>
                <c:pt idx="2">
                  <c:v>0.60000000000000064</c:v>
                </c:pt>
                <c:pt idx="3">
                  <c:v>0.5</c:v>
                </c:pt>
              </c:numCache>
            </c:numRef>
          </c:val>
          <c:smooth val="0"/>
          <c:extLst xmlns:c16r2="http://schemas.microsoft.com/office/drawing/2015/06/chart">
            <c:ext xmlns:c16="http://schemas.microsoft.com/office/drawing/2014/chart" uri="{C3380CC4-5D6E-409C-BE32-E72D297353CC}">
              <c16:uniqueId val="{0000000A-9347-439F-B732-359338451AD6}"/>
            </c:ext>
          </c:extLst>
        </c:ser>
        <c:dLbls>
          <c:showLegendKey val="0"/>
          <c:showVal val="0"/>
          <c:showCatName val="0"/>
          <c:showSerName val="0"/>
          <c:showPercent val="0"/>
          <c:showBubbleSize val="0"/>
        </c:dLbls>
        <c:marker val="1"/>
        <c:smooth val="0"/>
        <c:axId val="521521560"/>
        <c:axId val="481238304"/>
      </c:lineChart>
      <c:catAx>
        <c:axId val="521521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rgbClr val="464646"/>
                </a:solidFill>
                <a:latin typeface="+mn-lt"/>
                <a:ea typeface="+mn-ea"/>
                <a:cs typeface="+mn-cs"/>
              </a:defRPr>
            </a:pPr>
            <a:endParaRPr lang="en-US"/>
          </a:p>
        </c:txPr>
        <c:crossAx val="481238304"/>
        <c:crosses val="autoZero"/>
        <c:auto val="1"/>
        <c:lblAlgn val="ctr"/>
        <c:lblOffset val="100"/>
        <c:noMultiLvlLbl val="0"/>
      </c:catAx>
      <c:valAx>
        <c:axId val="481238304"/>
        <c:scaling>
          <c:orientation val="minMax"/>
        </c:scaling>
        <c:delete val="1"/>
        <c:axPos val="l"/>
        <c:numFmt formatCode="0%" sourceLinked="1"/>
        <c:majorTickMark val="none"/>
        <c:minorTickMark val="none"/>
        <c:tickLblPos val="none"/>
        <c:crossAx val="521521560"/>
        <c:crosses val="autoZero"/>
        <c:crossBetween val="between"/>
      </c:valAx>
      <c:spPr>
        <a:noFill/>
        <a:ln w="25400">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rgbClr val="4C4C4C"/>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xmlns=""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29/10/2019</a:t>
            </a:fld>
            <a:endParaRPr lang="pt-PT" sz="900"/>
          </a:p>
        </p:txBody>
      </p:sp>
      <p:sp>
        <p:nvSpPr>
          <p:cNvPr id="4" name="Footer Placeholder 3">
            <a:extLst>
              <a:ext uri="{FF2B5EF4-FFF2-40B4-BE49-F238E27FC236}">
                <a16:creationId xmlns:a16="http://schemas.microsoft.com/office/drawing/2014/main" xmlns=""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xmlns=""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29/10/2019</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2026062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4.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3.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2.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15.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730"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680"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703"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extLst mod="1">
    <p:ext uri="{DCECCB84-F9BA-43D5-87BE-67443E8EF086}">
      <p15:sldGuideLst xmlns:p15="http://schemas.microsoft.com/office/powerpoint/2012/main">
        <p15:guide id="1" pos="257" userDrawn="1">
          <p15:clr>
            <a:srgbClr val="FBAE40"/>
          </p15:clr>
        </p15:guide>
        <p15:guide id="2" orient="horz" pos="93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xmlns=""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xmlns=""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xmlns=""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xmlns=""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xmlns=""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xmlns=""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xmlns=""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xmlns=""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63"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70"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551"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xmlns=""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656"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11.xml"/><Relationship Id="rId7" Type="http://schemas.openxmlformats.org/officeDocument/2006/relationships/tags" Target="../tags/tag6.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vmlDrawing" Target="../drawings/vmlDrawing5.vml"/><Relationship Id="rId5"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oleObject" Target="../embeddings/oleObject10.bin"/><Relationship Id="rId5" Type="http://schemas.openxmlformats.org/officeDocument/2006/relationships/tags" Target="../tags/tag11.xml"/><Relationship Id="rId4" Type="http://schemas.openxmlformats.org/officeDocument/2006/relationships/vmlDrawing" Target="../drawings/vmlDrawing10.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57" name="think-cell Slide" r:id="rId12" imgW="270" imgH="270" progId="TCLayout.ActiveDocument.1">
                  <p:embed/>
                </p:oleObj>
              </mc:Choice>
              <mc:Fallback>
                <p:oleObj name="think-cell Slide" r:id="rId12" imgW="270" imgH="270" progId="TCLayout.ActiveDocument.1">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xmlns=""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xmlns=""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xmlns=""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xmlns="" id="{EF1244FD-1856-4971-9A73-AD6DF3F42A90}"/>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xmlns=""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xmlns="" id="{1AED4E7D-39CE-49AE-9D4C-16EA940CBE5F}"/>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xmlns=""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xmlns=""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xmlns=""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xmlns=""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xmlns=""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xmlns=""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xmlns=""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xmlns=""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xmlns=""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xmlns=""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xmlns=""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xmlns=""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xmlns=""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xmlns=""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xmlns=""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xmlns=""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xmlns=""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77" r:id="rId7"/>
    <p:sldLayoutId id="2147483834"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35" name="think-cell Slide" r:id="rId8" imgW="270" imgH="270" progId="TCLayout.ActiveDocument.1">
                  <p:embed/>
                </p:oleObj>
              </mc:Choice>
              <mc:Fallback>
                <p:oleObj name="think-cell Slide" r:id="rId8" imgW="270" imgH="270" progId="TCLayout.ActiveDocument.1">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xmlns=""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xmlns=""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xmlns=""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xmlns=""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xmlns=""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xmlns=""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752"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Agile metrics in Action</a:t>
            </a:r>
            <a:endParaRPr lang="en-GB" dirty="0"/>
          </a:p>
        </p:txBody>
      </p:sp>
      <p:sp>
        <p:nvSpPr>
          <p:cNvPr id="3" name="Subtitle 2"/>
          <p:cNvSpPr>
            <a:spLocks noGrp="1"/>
          </p:cNvSpPr>
          <p:nvPr>
            <p:ph type="subTitle" idx="1"/>
          </p:nvPr>
        </p:nvSpPr>
        <p:spPr/>
        <p:txBody>
          <a:bodyPr/>
          <a:lstStyle/>
          <a:p>
            <a:r>
              <a:rPr lang="en-US" dirty="0" err="1" smtClean="0"/>
              <a:t>Banglore</a:t>
            </a:r>
            <a:r>
              <a:rPr lang="en-US" dirty="0" smtClean="0"/>
              <a:t>, 17/04/2019,Aitipamula </a:t>
            </a:r>
            <a:r>
              <a:rPr lang="en-US" dirty="0" err="1" smtClean="0"/>
              <a:t>Harika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Trends </a:t>
            </a:r>
            <a:r>
              <a:rPr lang="en-IN" dirty="0"/>
              <a:t>and data from project-tracking systems </a:t>
            </a:r>
            <a:endParaRPr lang="en-GB" dirty="0"/>
          </a:p>
        </p:txBody>
      </p:sp>
      <p:sp>
        <p:nvSpPr>
          <p:cNvPr id="5" name="Text Placeholder 4"/>
          <p:cNvSpPr>
            <a:spLocks noGrp="1"/>
          </p:cNvSpPr>
          <p:nvPr>
            <p:ph type="body" sz="quarter" idx="10"/>
          </p:nvPr>
        </p:nvSpPr>
        <p:spPr>
          <a:xfrm>
            <a:off x="227348" y="1104901"/>
            <a:ext cx="11699999" cy="5176652"/>
          </a:xfrm>
        </p:spPr>
        <p:txBody>
          <a:bodyPr>
            <a:normAutofit/>
          </a:bodyPr>
          <a:lstStyle/>
          <a:p>
            <a:r>
              <a:rPr lang="en-US" dirty="0" smtClean="0"/>
              <a:t>Velocity</a:t>
            </a:r>
          </a:p>
          <a:p>
            <a:r>
              <a:rPr lang="en-US" dirty="0"/>
              <a:t>Velocity is a relative measurement that tracks the consistency of a team’s completed estimates over time. The idea with velocity is that a team should be able to consistently complete their work as they define it</a:t>
            </a:r>
            <a:r>
              <a:rPr lang="en-US" dirty="0" smtClean="0"/>
              <a:t>.</a:t>
            </a:r>
          </a:p>
          <a:p>
            <a:r>
              <a:rPr lang="en-US" dirty="0"/>
              <a:t>Velocity ends </a:t>
            </a:r>
            <a:r>
              <a:rPr lang="en-US" dirty="0" smtClean="0"/>
              <a:t>up </a:t>
            </a:r>
            <a:r>
              <a:rPr lang="en-US" dirty="0"/>
              <a:t>implying a few things about your team:          </a:t>
            </a:r>
            <a:endParaRPr lang="en-US" dirty="0" smtClean="0"/>
          </a:p>
          <a:p>
            <a:r>
              <a:rPr lang="en-US" dirty="0" smtClean="0"/>
              <a:t>How </a:t>
            </a:r>
            <a:r>
              <a:rPr lang="en-US" dirty="0"/>
              <a:t>good your team is at estimating work                    </a:t>
            </a:r>
            <a:endParaRPr lang="en-US" dirty="0" smtClean="0"/>
          </a:p>
          <a:p>
            <a:r>
              <a:rPr lang="en-US" dirty="0" smtClean="0"/>
              <a:t>How </a:t>
            </a:r>
            <a:r>
              <a:rPr lang="en-US" dirty="0"/>
              <a:t>consistently your team gets work </a:t>
            </a:r>
            <a:endParaRPr lang="en-US" dirty="0" smtClean="0"/>
          </a:p>
          <a:p>
            <a:r>
              <a:rPr lang="en-US" dirty="0" smtClean="0"/>
              <a:t>done</a:t>
            </a:r>
          </a:p>
          <a:p>
            <a:r>
              <a:rPr lang="en-US" dirty="0" smtClean="0"/>
              <a:t>How </a:t>
            </a:r>
            <a:r>
              <a:rPr lang="en-US" dirty="0"/>
              <a:t>consistently your team can make and </a:t>
            </a:r>
            <a:endParaRPr lang="en-US" dirty="0" smtClean="0"/>
          </a:p>
          <a:p>
            <a:r>
              <a:rPr lang="en-US" dirty="0" smtClean="0"/>
              <a:t>meet </a:t>
            </a:r>
            <a:r>
              <a:rPr lang="en-US" dirty="0"/>
              <a:t>commitments</a:t>
            </a:r>
            <a:endParaRPr lang="en-US" dirty="0"/>
          </a:p>
          <a:p>
            <a:pPr lvl="1">
              <a:buNone/>
            </a:pPr>
            <a:endParaRPr lang="en-US" dirty="0"/>
          </a:p>
          <a:p>
            <a:endParaRPr lang="en-GB" dirty="0"/>
          </a:p>
        </p:txBody>
      </p:sp>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3952" y="3068960"/>
            <a:ext cx="6480720" cy="3212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6427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Trends </a:t>
            </a:r>
            <a:r>
              <a:rPr lang="en-IN" dirty="0"/>
              <a:t>and data from project-tracking systems </a:t>
            </a:r>
            <a:endParaRPr lang="en-GB" dirty="0"/>
          </a:p>
        </p:txBody>
      </p:sp>
      <p:sp>
        <p:nvSpPr>
          <p:cNvPr id="5" name="Text Placeholder 4"/>
          <p:cNvSpPr>
            <a:spLocks noGrp="1"/>
          </p:cNvSpPr>
          <p:nvPr>
            <p:ph type="body" sz="quarter" idx="10"/>
          </p:nvPr>
        </p:nvSpPr>
        <p:spPr>
          <a:xfrm>
            <a:off x="227348" y="1104901"/>
            <a:ext cx="11699999" cy="5176652"/>
          </a:xfrm>
        </p:spPr>
        <p:txBody>
          <a:bodyPr>
            <a:normAutofit fontScale="92500" lnSpcReduction="10000"/>
          </a:bodyPr>
          <a:lstStyle/>
          <a:p>
            <a:r>
              <a:rPr lang="en-US" dirty="0" smtClean="0"/>
              <a:t>Cumulative Flow</a:t>
            </a:r>
            <a:endParaRPr lang="en-US" dirty="0" smtClean="0"/>
          </a:p>
          <a:p>
            <a:r>
              <a:rPr lang="en-US" dirty="0"/>
              <a:t>Cumulative flow shows how much work aggregated by type is allocated to your team over time. The cumulative flow diagram is  </a:t>
            </a:r>
            <a:r>
              <a:rPr lang="en-US" dirty="0" smtClean="0"/>
              <a:t>typically </a:t>
            </a:r>
            <a:r>
              <a:rPr lang="en-US" dirty="0"/>
              <a:t>used for identifying bottlenecks in the process by visually representing when a type of task is increasing faster </a:t>
            </a:r>
            <a:r>
              <a:rPr lang="en-US" dirty="0" smtClean="0"/>
              <a:t>than </a:t>
            </a:r>
            <a:r>
              <a:rPr lang="en-US" dirty="0"/>
              <a:t>the others.</a:t>
            </a:r>
            <a:endParaRPr lang="en-US" dirty="0"/>
          </a:p>
          <a:p>
            <a:pPr lvl="1">
              <a:buNone/>
            </a:pPr>
            <a:endParaRPr lang="en-US" dirty="0" smtClean="0"/>
          </a:p>
          <a:p>
            <a:pPr lvl="1">
              <a:buNone/>
            </a:pPr>
            <a:endParaRPr lang="en-US" dirty="0" smtClean="0"/>
          </a:p>
          <a:p>
            <a:pPr lvl="1">
              <a:buNone/>
            </a:pPr>
            <a:endParaRPr lang="en-US" dirty="0"/>
          </a:p>
          <a:p>
            <a:pPr lvl="1">
              <a:buNone/>
            </a:pPr>
            <a:endParaRPr lang="en-US" dirty="0" smtClean="0"/>
          </a:p>
          <a:p>
            <a:pPr lvl="1">
              <a:buNone/>
            </a:pPr>
            <a:endParaRPr lang="en-US" dirty="0"/>
          </a:p>
          <a:p>
            <a:pPr lvl="1">
              <a:buNone/>
            </a:pPr>
            <a:endParaRPr lang="en-US" dirty="0" smtClean="0"/>
          </a:p>
          <a:p>
            <a:pPr lvl="1">
              <a:buNone/>
            </a:pPr>
            <a:endParaRPr lang="en-US" dirty="0"/>
          </a:p>
          <a:p>
            <a:pPr lvl="1">
              <a:buNone/>
            </a:pPr>
            <a:endParaRPr lang="en-US" dirty="0" smtClean="0"/>
          </a:p>
          <a:p>
            <a:pPr lvl="1">
              <a:buNone/>
            </a:pPr>
            <a:endParaRPr lang="en-US" dirty="0"/>
          </a:p>
          <a:p>
            <a:pPr lvl="1">
              <a:buNone/>
            </a:pPr>
            <a:endParaRPr lang="en-US" dirty="0" smtClean="0"/>
          </a:p>
          <a:p>
            <a:pPr lvl="1">
              <a:buNone/>
            </a:pPr>
            <a:endParaRPr lang="en-US" dirty="0"/>
          </a:p>
          <a:p>
            <a:pPr lvl="1">
              <a:buNone/>
            </a:pPr>
            <a:endParaRPr lang="en-US" dirty="0" smtClean="0"/>
          </a:p>
          <a:p>
            <a:pPr lvl="1">
              <a:buNone/>
            </a:pPr>
            <a:endParaRPr lang="en-US" dirty="0" smtClean="0"/>
          </a:p>
          <a:p>
            <a:pPr lvl="1">
              <a:buNone/>
            </a:pPr>
            <a:r>
              <a:rPr lang="en-US" dirty="0" smtClean="0"/>
              <a:t>An </a:t>
            </a:r>
            <a:r>
              <a:rPr lang="en-US" dirty="0"/>
              <a:t>example cumulative flow diagram showing a team getting asked to do a lot more than they have been able to accomplish historically</a:t>
            </a:r>
            <a:endParaRPr lang="en-US" dirty="0"/>
          </a:p>
          <a:p>
            <a:endParaRPr lang="en-GB" dirty="0"/>
          </a:p>
        </p:txBody>
      </p:sp>
      <p:pic>
        <p:nvPicPr>
          <p:cNvPr id="2" name="Picture 1"/>
          <p:cNvPicPr>
            <a:picLocks noChangeAspect="1"/>
          </p:cNvPicPr>
          <p:nvPr/>
        </p:nvPicPr>
        <p:blipFill>
          <a:blip r:embed="rId2"/>
          <a:stretch>
            <a:fillRect/>
          </a:stretch>
        </p:blipFill>
        <p:spPr>
          <a:xfrm>
            <a:off x="3647728" y="2348880"/>
            <a:ext cx="5115694" cy="3268842"/>
          </a:xfrm>
          <a:prstGeom prst="rect">
            <a:avLst/>
          </a:prstGeom>
        </p:spPr>
      </p:pic>
    </p:spTree>
    <p:extLst>
      <p:ext uri="{BB962C8B-B14F-4D97-AF65-F5344CB8AC3E}">
        <p14:creationId xmlns:p14="http://schemas.microsoft.com/office/powerpoint/2010/main" val="2885731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Source control</a:t>
            </a:r>
            <a:endParaRPr lang="en-GB" dirty="0"/>
          </a:p>
        </p:txBody>
      </p:sp>
      <p:sp>
        <p:nvSpPr>
          <p:cNvPr id="5" name="Text Placeholder 4"/>
          <p:cNvSpPr>
            <a:spLocks noGrp="1"/>
          </p:cNvSpPr>
          <p:nvPr>
            <p:ph type="body" sz="quarter" idx="10"/>
          </p:nvPr>
        </p:nvSpPr>
        <p:spPr/>
        <p:txBody>
          <a:bodyPr>
            <a:normAutofit fontScale="92500" lnSpcReduction="20000"/>
          </a:bodyPr>
          <a:lstStyle/>
          <a:p>
            <a:r>
              <a:rPr lang="en-US" dirty="0"/>
              <a:t>Source control is where the actual work is done and collaboration across development teams happens. From here you can see which files are changing and by how much. Some source control systems allow you to get code reviews and comments, but in other cases you need additional systems to get that type of information. Tools like Stash, </a:t>
            </a:r>
            <a:r>
              <a:rPr lang="en-US" dirty="0" err="1"/>
              <a:t>Bitbucket</a:t>
            </a:r>
            <a:r>
              <a:rPr lang="en-US" dirty="0"/>
              <a:t>, and </a:t>
            </a:r>
            <a:r>
              <a:rPr lang="en-US" dirty="0" err="1"/>
              <a:t>GitHub</a:t>
            </a:r>
            <a:r>
              <a:rPr lang="en-US" dirty="0"/>
              <a:t> have rich REST-based APIs that can get you a wealth of information about your codebase</a:t>
            </a:r>
            <a:r>
              <a:rPr lang="en-US" dirty="0" smtClean="0"/>
              <a:t>.</a:t>
            </a:r>
          </a:p>
          <a:p>
            <a:endParaRPr lang="en-US" dirty="0"/>
          </a:p>
          <a:p>
            <a:r>
              <a:rPr lang="en-US" dirty="0"/>
              <a:t>Here are two questions you can answer from source control alone:</a:t>
            </a:r>
          </a:p>
          <a:p>
            <a:r>
              <a:rPr lang="en-US" dirty="0"/>
              <a:t>How much change is happening in your codebase?</a:t>
            </a:r>
          </a:p>
          <a:p>
            <a:r>
              <a:rPr lang="en-US" dirty="0"/>
              <a:t>How well is/are your development team(s) working together?</a:t>
            </a:r>
          </a:p>
          <a:p>
            <a:endParaRPr lang="en-US" dirty="0" smtClean="0"/>
          </a:p>
          <a:p>
            <a:endParaRPr lang="en-US" dirty="0"/>
          </a:p>
          <a:p>
            <a:endParaRPr lang="en-US" dirty="0" smtClean="0"/>
          </a:p>
          <a:p>
            <a:endParaRPr lang="en-US" dirty="0"/>
          </a:p>
          <a:p>
            <a:endParaRPr lang="en-US" dirty="0" smtClean="0"/>
          </a:p>
          <a:p>
            <a:r>
              <a:rPr lang="en-US" dirty="0" smtClean="0"/>
              <a:t> </a:t>
            </a:r>
          </a:p>
          <a:p>
            <a:endParaRPr lang="en-US" dirty="0"/>
          </a:p>
          <a:p>
            <a:pPr lvl="1">
              <a:buNone/>
            </a:pPr>
            <a:endParaRPr lang="en-US" dirty="0"/>
          </a:p>
          <a:p>
            <a:endParaRPr lang="en-GB" dirty="0"/>
          </a:p>
        </p:txBody>
      </p:sp>
      <p:sp>
        <p:nvSpPr>
          <p:cNvPr id="6" name="Text Placeholder 5"/>
          <p:cNvSpPr>
            <a:spLocks noGrp="1"/>
          </p:cNvSpPr>
          <p:nvPr>
            <p:ph type="body" sz="quarter" idx="11"/>
          </p:nvPr>
        </p:nvSpPr>
        <p:spPr/>
        <p:txBody>
          <a:bodyPr/>
          <a:lstStyle/>
          <a:p>
            <a:r>
              <a:rPr lang="en-IN" dirty="0" smtClean="0"/>
              <a:t>Typical </a:t>
            </a:r>
            <a:r>
              <a:rPr lang="en-IN" dirty="0"/>
              <a:t>agile measurements using </a:t>
            </a:r>
            <a:r>
              <a:rPr lang="en-IN" dirty="0" smtClean="0"/>
              <a:t>source control data</a:t>
            </a:r>
            <a:r>
              <a:rPr lang="en-IN" dirty="0" smtClean="0"/>
              <a:t> </a:t>
            </a:r>
            <a:endParaRPr lang="en-GB" dirty="0"/>
          </a:p>
        </p:txBody>
      </p:sp>
    </p:spTree>
    <p:extLst>
      <p:ext uri="{BB962C8B-B14F-4D97-AF65-F5344CB8AC3E}">
        <p14:creationId xmlns:p14="http://schemas.microsoft.com/office/powerpoint/2010/main" val="1513625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Key SCM metrics</a:t>
            </a:r>
            <a:r>
              <a:rPr lang="en-IN" b="1" cap="all" dirty="0"/>
              <a:t/>
            </a:r>
            <a:br>
              <a:rPr lang="en-IN" b="1" cap="all" dirty="0"/>
            </a:br>
            <a:endParaRPr lang="en-GB" dirty="0"/>
          </a:p>
        </p:txBody>
      </p:sp>
      <p:sp>
        <p:nvSpPr>
          <p:cNvPr id="5" name="Text Placeholder 4"/>
          <p:cNvSpPr>
            <a:spLocks noGrp="1"/>
          </p:cNvSpPr>
          <p:nvPr>
            <p:ph type="body" sz="quarter" idx="10"/>
          </p:nvPr>
        </p:nvSpPr>
        <p:spPr>
          <a:xfrm>
            <a:off x="227348" y="1104901"/>
            <a:ext cx="11700000" cy="5176652"/>
          </a:xfrm>
        </p:spPr>
        <p:txBody>
          <a:bodyPr/>
          <a:lstStyle/>
          <a:p>
            <a:pPr marL="342900" indent="-342900">
              <a:buFont typeface="Wingdings" panose="05000000000000000000" pitchFamily="2" charset="2"/>
              <a:buChar char="ü"/>
            </a:pPr>
            <a:r>
              <a:rPr lang="en-US" dirty="0"/>
              <a:t>Pull requests</a:t>
            </a:r>
          </a:p>
          <a:p>
            <a:pPr marL="342900" indent="-342900">
              <a:buFont typeface="Wingdings" panose="05000000000000000000" pitchFamily="2" charset="2"/>
              <a:buChar char="ü"/>
            </a:pPr>
            <a:r>
              <a:rPr lang="en-US" dirty="0"/>
              <a:t>Denied pull requests</a:t>
            </a:r>
          </a:p>
          <a:p>
            <a:pPr marL="342900" indent="-342900">
              <a:buFont typeface="Wingdings" panose="05000000000000000000" pitchFamily="2" charset="2"/>
              <a:buChar char="ü"/>
            </a:pPr>
            <a:r>
              <a:rPr lang="en-US" dirty="0"/>
              <a:t>Merged pull requests</a:t>
            </a:r>
          </a:p>
          <a:p>
            <a:pPr marL="342900" indent="-342900">
              <a:buFont typeface="Wingdings" panose="05000000000000000000" pitchFamily="2" charset="2"/>
              <a:buChar char="ü"/>
            </a:pPr>
            <a:r>
              <a:rPr lang="en-US" dirty="0"/>
              <a:t>Commits</a:t>
            </a:r>
          </a:p>
          <a:p>
            <a:pPr marL="342900" indent="-342900">
              <a:buFont typeface="Wingdings" panose="05000000000000000000" pitchFamily="2" charset="2"/>
              <a:buChar char="ü"/>
            </a:pPr>
            <a:r>
              <a:rPr lang="en-US" dirty="0"/>
              <a:t>Reviews</a:t>
            </a:r>
          </a:p>
          <a:p>
            <a:pPr marL="342900" indent="-342900">
              <a:buFont typeface="Wingdings" panose="05000000000000000000" pitchFamily="2" charset="2"/>
              <a:buChar char="ü"/>
            </a:pPr>
            <a:r>
              <a:rPr lang="en-US" dirty="0"/>
              <a:t>Comments</a:t>
            </a:r>
          </a:p>
          <a:p>
            <a:pPr marL="342900" indent="-342900">
              <a:buFont typeface="Wingdings" panose="05000000000000000000" pitchFamily="2" charset="2"/>
              <a:buChar char="ü"/>
            </a:pPr>
            <a:r>
              <a:rPr lang="en-US" dirty="0"/>
              <a:t>CLOC (helps calculate risk)</a:t>
            </a:r>
          </a:p>
        </p:txBody>
      </p:sp>
      <p:pic>
        <p:nvPicPr>
          <p:cNvPr id="3" name="Picture 2"/>
          <p:cNvPicPr>
            <a:picLocks noChangeAspect="1"/>
          </p:cNvPicPr>
          <p:nvPr/>
        </p:nvPicPr>
        <p:blipFill>
          <a:blip r:embed="rId2"/>
          <a:stretch>
            <a:fillRect/>
          </a:stretch>
        </p:blipFill>
        <p:spPr>
          <a:xfrm>
            <a:off x="5159896" y="1139086"/>
            <a:ext cx="5619750" cy="3802082"/>
          </a:xfrm>
          <a:prstGeom prst="rect">
            <a:avLst/>
          </a:prstGeom>
        </p:spPr>
      </p:pic>
    </p:spTree>
    <p:extLst>
      <p:ext uri="{BB962C8B-B14F-4D97-AF65-F5344CB8AC3E}">
        <p14:creationId xmlns:p14="http://schemas.microsoft.com/office/powerpoint/2010/main" val="1854484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Trends and data from source control </a:t>
            </a:r>
            <a:endParaRPr lang="en-GB" dirty="0"/>
          </a:p>
        </p:txBody>
      </p:sp>
      <p:sp>
        <p:nvSpPr>
          <p:cNvPr id="5" name="Text Placeholder 4"/>
          <p:cNvSpPr>
            <a:spLocks noGrp="1"/>
          </p:cNvSpPr>
          <p:nvPr>
            <p:ph type="body" sz="quarter" idx="10"/>
          </p:nvPr>
        </p:nvSpPr>
        <p:spPr>
          <a:xfrm>
            <a:off x="227348" y="908721"/>
            <a:ext cx="11700000" cy="5372832"/>
          </a:xfrm>
        </p:spPr>
        <p:txBody>
          <a:bodyPr/>
          <a:lstStyle/>
          <a:p>
            <a:pPr marL="342900" indent="-342900">
              <a:buFont typeface="Wingdings" pitchFamily="2" charset="2"/>
              <a:buChar char="ü"/>
            </a:pPr>
            <a:r>
              <a:rPr lang="en-IN" dirty="0" smtClean="0"/>
              <a:t>Pull requests</a:t>
            </a:r>
            <a:r>
              <a:rPr lang="en-IN" dirty="0"/>
              <a:t>, issues, and amount </a:t>
            </a:r>
            <a:endParaRPr lang="en-IN" dirty="0" smtClean="0"/>
          </a:p>
          <a:p>
            <a:r>
              <a:rPr lang="en-IN" dirty="0" smtClean="0"/>
              <a:t>     of </a:t>
            </a:r>
            <a:r>
              <a:rPr lang="en-IN" dirty="0"/>
              <a:t>change.</a:t>
            </a:r>
            <a:endParaRPr lang="en-US" dirty="0" smtClean="0"/>
          </a:p>
          <a:p>
            <a:endParaRPr lang="en-US" dirty="0" smtClean="0"/>
          </a:p>
          <a:p>
            <a:pPr marL="342900" indent="-342900">
              <a:buFont typeface="Wingdings" pitchFamily="2" charset="2"/>
              <a:buChar char="ü"/>
            </a:pPr>
            <a:r>
              <a:rPr lang="en-US" dirty="0" smtClean="0"/>
              <a:t> </a:t>
            </a:r>
            <a:r>
              <a:rPr lang="en-US" dirty="0"/>
              <a:t>commits to this </a:t>
            </a:r>
            <a:r>
              <a:rPr lang="en-US" dirty="0" smtClean="0"/>
              <a:t>repository</a:t>
            </a:r>
            <a:endParaRPr lang="en-US" dirty="0"/>
          </a:p>
          <a:p>
            <a:endParaRPr lang="en-US" dirty="0" smtClean="0"/>
          </a:p>
          <a:p>
            <a:endParaRPr lang="en-US" dirty="0"/>
          </a:p>
          <a:p>
            <a:endParaRPr lang="en-US" dirty="0" smtClean="0"/>
          </a:p>
          <a:p>
            <a:r>
              <a:rPr lang="en-US" dirty="0" smtClean="0"/>
              <a:t> </a:t>
            </a:r>
          </a:p>
          <a:p>
            <a:endParaRPr lang="en-US" dirty="0"/>
          </a:p>
          <a:p>
            <a:pPr lvl="1">
              <a:buNone/>
            </a:pPr>
            <a:endParaRPr lang="en-US" dirty="0"/>
          </a:p>
          <a:p>
            <a:endParaRPr lang="en-GB" dirty="0"/>
          </a:p>
        </p:txBody>
      </p:sp>
      <p:pic>
        <p:nvPicPr>
          <p:cNvPr id="2" name="Picture 1"/>
          <p:cNvPicPr>
            <a:picLocks noChangeAspect="1"/>
          </p:cNvPicPr>
          <p:nvPr/>
        </p:nvPicPr>
        <p:blipFill>
          <a:blip r:embed="rId2"/>
          <a:stretch>
            <a:fillRect/>
          </a:stretch>
        </p:blipFill>
        <p:spPr>
          <a:xfrm>
            <a:off x="5732835" y="908720"/>
            <a:ext cx="5619750" cy="2305428"/>
          </a:xfrm>
          <a:prstGeom prst="rect">
            <a:avLst/>
          </a:prstGeom>
        </p:spPr>
      </p:pic>
      <p:pic>
        <p:nvPicPr>
          <p:cNvPr id="3" name="Picture 2"/>
          <p:cNvPicPr>
            <a:picLocks noChangeAspect="1"/>
          </p:cNvPicPr>
          <p:nvPr/>
        </p:nvPicPr>
        <p:blipFill>
          <a:blip r:embed="rId3"/>
          <a:stretch>
            <a:fillRect/>
          </a:stretch>
        </p:blipFill>
        <p:spPr>
          <a:xfrm>
            <a:off x="5789967" y="3421160"/>
            <a:ext cx="5619750" cy="2876692"/>
          </a:xfrm>
          <a:prstGeom prst="rect">
            <a:avLst/>
          </a:prstGeom>
        </p:spPr>
      </p:pic>
    </p:spTree>
    <p:extLst>
      <p:ext uri="{BB962C8B-B14F-4D97-AF65-F5344CB8AC3E}">
        <p14:creationId xmlns:p14="http://schemas.microsoft.com/office/powerpoint/2010/main" val="3325035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54864"/>
            <a:ext cx="11125236" cy="1104900"/>
          </a:xfrm>
        </p:spPr>
        <p:txBody>
          <a:bodyPr/>
          <a:lstStyle/>
          <a:p>
            <a:r>
              <a:rPr lang="en-IN" dirty="0" smtClean="0"/>
              <a:t>The </a:t>
            </a:r>
            <a:r>
              <a:rPr lang="en-IN" dirty="0"/>
              <a:t>build system</a:t>
            </a:r>
            <a:endParaRPr lang="en-GB" dirty="0"/>
          </a:p>
        </p:txBody>
      </p:sp>
      <p:sp>
        <p:nvSpPr>
          <p:cNvPr id="5" name="Text Placeholder 4"/>
          <p:cNvSpPr>
            <a:spLocks noGrp="1"/>
          </p:cNvSpPr>
          <p:nvPr>
            <p:ph type="body" sz="quarter" idx="10"/>
          </p:nvPr>
        </p:nvSpPr>
        <p:spPr>
          <a:xfrm>
            <a:off x="0" y="1196752"/>
            <a:ext cx="11700000" cy="4968552"/>
          </a:xfrm>
        </p:spPr>
        <p:txBody>
          <a:bodyPr>
            <a:normAutofit lnSpcReduction="10000"/>
          </a:bodyPr>
          <a:lstStyle/>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After someone checks something into source control, it typically goes into your build system, which is where the code from multiple check-ins is integrated, unit tests are run, your code is packaged into something that can be deployed somewhere, and reports are generated. All of this is called continuous integration (CI</a:t>
            </a:r>
            <a:r>
              <a:rPr lang="en-US"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From here you can get lots of great information on your code: you can see how well your team’s changes are coordinated, run your codebase against rule </a:t>
            </a:r>
            <a:r>
              <a:rPr lang="en-US" dirty="0" smtClean="0">
                <a:latin typeface="Times New Roman" panose="02020603050405020304" pitchFamily="18" charset="0"/>
                <a:cs typeface="Times New Roman" panose="02020603050405020304" pitchFamily="18" charset="0"/>
              </a:rPr>
              <a:t>sets </a:t>
            </a:r>
            <a:r>
              <a:rPr lang="en-US" dirty="0">
                <a:latin typeface="Times New Roman" panose="02020603050405020304" pitchFamily="18" charset="0"/>
                <a:cs typeface="Times New Roman" panose="02020603050405020304" pitchFamily="18" charset="0"/>
              </a:rPr>
              <a:t>is an essential part of team software </a:t>
            </a:r>
            <a:r>
              <a:rPr lang="en-US" dirty="0" smtClean="0">
                <a:latin typeface="Times New Roman" panose="02020603050405020304" pitchFamily="18" charset="0"/>
                <a:cs typeface="Times New Roman" panose="02020603050405020304" pitchFamily="18" charset="0"/>
              </a:rPr>
              <a:t>development, check </a:t>
            </a:r>
            <a:r>
              <a:rPr lang="en-US" dirty="0">
                <a:latin typeface="Times New Roman" panose="02020603050405020304" pitchFamily="18" charset="0"/>
                <a:cs typeface="Times New Roman" panose="02020603050405020304" pitchFamily="18" charset="0"/>
              </a:rPr>
              <a:t>your test coverage, and see automated test results.</a:t>
            </a:r>
          </a:p>
          <a:p>
            <a:pPr marL="342900" indent="-34290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There </a:t>
            </a:r>
            <a:r>
              <a:rPr lang="en-US" dirty="0">
                <a:latin typeface="Times New Roman" panose="02020603050405020304" pitchFamily="18" charset="0"/>
                <a:cs typeface="Times New Roman" panose="02020603050405020304" pitchFamily="18" charset="0"/>
              </a:rPr>
              <a:t>are several systems that help you get going quickly, including </a:t>
            </a:r>
            <a:r>
              <a:rPr lang="en-US" dirty="0" smtClean="0">
                <a:latin typeface="Times New Roman" panose="02020603050405020304" pitchFamily="18" charset="0"/>
                <a:cs typeface="Times New Roman" panose="02020603050405020304" pitchFamily="18" charset="0"/>
              </a:rPr>
              <a:t>Urban Code build, </a:t>
            </a:r>
            <a:r>
              <a:rPr lang="en-US" dirty="0" err="1" smtClean="0">
                <a:latin typeface="Times New Roman" panose="02020603050405020304" pitchFamily="18" charset="0"/>
                <a:cs typeface="Times New Roman" panose="02020603050405020304" pitchFamily="18" charset="0"/>
              </a:rPr>
              <a:t>TeamCity</a:t>
            </a:r>
            <a:r>
              <a:rPr lang="en-US" dirty="0">
                <a:latin typeface="Times New Roman" panose="02020603050405020304" pitchFamily="18" charset="0"/>
                <a:cs typeface="Times New Roman" panose="02020603050405020304" pitchFamily="18" charset="0"/>
              </a:rPr>
              <a:t>, Jenkins, Hudson, and Bamboo. </a:t>
            </a:r>
            <a:endParaRPr lang="en-US"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Some </a:t>
            </a:r>
            <a:r>
              <a:rPr lang="en-US" dirty="0">
                <a:latin typeface="Times New Roman" panose="02020603050405020304" pitchFamily="18" charset="0"/>
                <a:cs typeface="Times New Roman" panose="02020603050405020304" pitchFamily="18" charset="0"/>
              </a:rPr>
              <a:t>teams have taken CI past the integration phase and have their system deploy their code while they’re at it. This is called continuous delivery (CD). </a:t>
            </a:r>
            <a:endParaRPr lang="en-US"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Whether </a:t>
            </a:r>
            <a:r>
              <a:rPr lang="en-US" dirty="0">
                <a:latin typeface="Times New Roman" panose="02020603050405020304" pitchFamily="18" charset="0"/>
                <a:cs typeface="Times New Roman" panose="02020603050405020304" pitchFamily="18" charset="0"/>
              </a:rPr>
              <a:t>you’re doing CI or CD, the main thing you need to care about is the information that is generated when your code is getting built, inspected, and tested.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Here </a:t>
            </a:r>
            <a:r>
              <a:rPr lang="en-US" dirty="0">
                <a:latin typeface="Times New Roman" panose="02020603050405020304" pitchFamily="18" charset="0"/>
                <a:cs typeface="Times New Roman" panose="02020603050405020304" pitchFamily="18" charset="0"/>
              </a:rPr>
              <a:t>are questions you can answer from CI alone:</a:t>
            </a:r>
          </a:p>
          <a:p>
            <a:pPr marL="342900" indent="-34290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How fast are you delivering changes to your consumer?</a:t>
            </a:r>
          </a:p>
          <a:p>
            <a:pPr marL="342900" indent="-34290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How fast can you deliver changes to your consumer?</a:t>
            </a:r>
          </a:p>
          <a:p>
            <a:pPr marL="342900" indent="-342900">
              <a:buFont typeface="Wingdings" panose="05000000000000000000" pitchFamily="2" charset="2"/>
              <a:buChar char="Ø"/>
            </a:pPr>
            <a:endParaRPr lang="en-US" dirty="0"/>
          </a:p>
          <a:p>
            <a:endParaRPr lang="en-US" dirty="0"/>
          </a:p>
          <a:p>
            <a:pPr lvl="1">
              <a:buFont typeface="Wingdings" panose="05000000000000000000" pitchFamily="2" charset="2"/>
              <a:buChar char="Ø"/>
            </a:pPr>
            <a:endParaRPr lang="en-US" dirty="0"/>
          </a:p>
          <a:p>
            <a:pPr marL="342900" indent="-342900">
              <a:buFont typeface="Wingdings" panose="05000000000000000000" pitchFamily="2" charset="2"/>
              <a:buChar char="Ø"/>
            </a:pPr>
            <a:endParaRPr lang="en-GB" dirty="0"/>
          </a:p>
        </p:txBody>
      </p:sp>
    </p:spTree>
    <p:extLst>
      <p:ext uri="{BB962C8B-B14F-4D97-AF65-F5344CB8AC3E}">
        <p14:creationId xmlns:p14="http://schemas.microsoft.com/office/powerpoint/2010/main" val="2258647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Key CI metrics</a:t>
            </a:r>
            <a:r>
              <a:rPr lang="en-IN" b="1" cap="all" dirty="0"/>
              <a:t/>
            </a:r>
            <a:br>
              <a:rPr lang="en-IN" b="1" cap="all" dirty="0"/>
            </a:br>
            <a:endParaRPr lang="en-GB" dirty="0"/>
          </a:p>
        </p:txBody>
      </p:sp>
      <p:sp>
        <p:nvSpPr>
          <p:cNvPr id="5" name="Text Placeholder 4"/>
          <p:cNvSpPr>
            <a:spLocks noGrp="1"/>
          </p:cNvSpPr>
          <p:nvPr>
            <p:ph type="body" sz="quarter" idx="10"/>
          </p:nvPr>
        </p:nvSpPr>
        <p:spPr>
          <a:xfrm>
            <a:off x="227348" y="1104901"/>
            <a:ext cx="11700000" cy="5176652"/>
          </a:xfrm>
        </p:spPr>
        <p:txBody>
          <a:bodyPr/>
          <a:lstStyle/>
          <a:p>
            <a:pPr marL="342900" indent="-342900">
              <a:buFont typeface="Wingdings" panose="05000000000000000000" pitchFamily="2" charset="2"/>
              <a:buChar char="ü"/>
            </a:pPr>
            <a:r>
              <a:rPr lang="en-US" dirty="0"/>
              <a:t>Test reports                                       </a:t>
            </a:r>
            <a:endParaRPr lang="en-US" dirty="0" smtClean="0"/>
          </a:p>
          <a:p>
            <a:pPr marL="342900" indent="-342900">
              <a:buFont typeface="Wingdings" panose="05000000000000000000" pitchFamily="2" charset="2"/>
              <a:buChar char="ü"/>
            </a:pPr>
            <a:r>
              <a:rPr lang="en-US" dirty="0" smtClean="0"/>
              <a:t>Total </a:t>
            </a:r>
            <a:r>
              <a:rPr lang="en-US" dirty="0"/>
              <a:t>number of tests                                       </a:t>
            </a:r>
          </a:p>
          <a:p>
            <a:pPr marL="342900" indent="-342900">
              <a:buFont typeface="Wingdings" panose="05000000000000000000" pitchFamily="2" charset="2"/>
              <a:buChar char="ü"/>
            </a:pPr>
            <a:r>
              <a:rPr lang="en-US" dirty="0" smtClean="0"/>
              <a:t>Percentage </a:t>
            </a:r>
            <a:r>
              <a:rPr lang="en-US" dirty="0"/>
              <a:t>of passing and failing tests                                       </a:t>
            </a:r>
            <a:endParaRPr lang="en-US" dirty="0" smtClean="0"/>
          </a:p>
          <a:p>
            <a:pPr marL="342900" indent="-342900">
              <a:buFont typeface="Wingdings" panose="05000000000000000000" pitchFamily="2" charset="2"/>
              <a:buChar char="ü"/>
            </a:pPr>
            <a:r>
              <a:rPr lang="en-US" dirty="0" smtClean="0"/>
              <a:t>Static </a:t>
            </a:r>
            <a:r>
              <a:rPr lang="en-US" dirty="0"/>
              <a:t>analysis                                       </a:t>
            </a:r>
            <a:endParaRPr lang="en-US" dirty="0" smtClean="0"/>
          </a:p>
          <a:p>
            <a:pPr marL="342900" indent="-342900">
              <a:buFont typeface="Wingdings" panose="05000000000000000000" pitchFamily="2" charset="2"/>
              <a:buChar char="ü"/>
            </a:pPr>
            <a:r>
              <a:rPr lang="en-US" dirty="0" smtClean="0"/>
              <a:t>Test </a:t>
            </a:r>
            <a:r>
              <a:rPr lang="en-US" dirty="0"/>
              <a:t>coverage percentage                                       </a:t>
            </a:r>
            <a:endParaRPr lang="en-US" dirty="0" smtClean="0"/>
          </a:p>
          <a:p>
            <a:pPr marL="342900" indent="-342900">
              <a:buFont typeface="Wingdings" panose="05000000000000000000" pitchFamily="2" charset="2"/>
              <a:buChar char="ü"/>
            </a:pPr>
            <a:r>
              <a:rPr lang="en-US" dirty="0" smtClean="0"/>
              <a:t>Code violations</a:t>
            </a:r>
          </a:p>
          <a:p>
            <a:pPr marL="342900" indent="-342900">
              <a:buFont typeface="Wingdings" panose="05000000000000000000" pitchFamily="2" charset="2"/>
              <a:buChar char="ü"/>
            </a:pPr>
            <a:endParaRPr lang="en-US" dirty="0"/>
          </a:p>
          <a:p>
            <a:r>
              <a:rPr lang="en-US" dirty="0"/>
              <a:t>Successful versus failed builds                                       </a:t>
            </a:r>
            <a:endParaRPr lang="en-US" dirty="0" smtClean="0"/>
          </a:p>
          <a:p>
            <a:r>
              <a:rPr lang="en-US" dirty="0" smtClean="0"/>
              <a:t>How </a:t>
            </a:r>
            <a:r>
              <a:rPr lang="en-US" dirty="0"/>
              <a:t>well is your code review process working?                                       </a:t>
            </a:r>
            <a:endParaRPr lang="en-US" dirty="0" smtClean="0"/>
          </a:p>
          <a:p>
            <a:r>
              <a:rPr lang="en-US" dirty="0" smtClean="0"/>
              <a:t>How </a:t>
            </a:r>
            <a:r>
              <a:rPr lang="en-US" dirty="0"/>
              <a:t>good is your local development environment?                                       </a:t>
            </a:r>
            <a:endParaRPr lang="en-US" dirty="0" smtClean="0"/>
          </a:p>
          <a:p>
            <a:r>
              <a:rPr lang="en-US" dirty="0" smtClean="0"/>
              <a:t>Is </a:t>
            </a:r>
            <a:r>
              <a:rPr lang="en-US" dirty="0"/>
              <a:t>your team thinking about quality software?                                       </a:t>
            </a:r>
            <a:endParaRPr lang="en-US" dirty="0" smtClean="0"/>
          </a:p>
          <a:p>
            <a:r>
              <a:rPr lang="en-US" dirty="0" smtClean="0"/>
              <a:t>How </a:t>
            </a:r>
            <a:r>
              <a:rPr lang="en-US" dirty="0"/>
              <a:t>frequently do you get updates in front of your consumers?</a:t>
            </a:r>
            <a:endParaRPr lang="en-US" dirty="0"/>
          </a:p>
        </p:txBody>
      </p:sp>
      <p:pic>
        <p:nvPicPr>
          <p:cNvPr id="2" name="Picture 1"/>
          <p:cNvPicPr>
            <a:picLocks noChangeAspect="1"/>
          </p:cNvPicPr>
          <p:nvPr/>
        </p:nvPicPr>
        <p:blipFill>
          <a:blip r:embed="rId2"/>
          <a:stretch>
            <a:fillRect/>
          </a:stretch>
        </p:blipFill>
        <p:spPr>
          <a:xfrm>
            <a:off x="5825594" y="908720"/>
            <a:ext cx="5619750" cy="3312368"/>
          </a:xfrm>
          <a:prstGeom prst="rect">
            <a:avLst/>
          </a:prstGeom>
        </p:spPr>
      </p:pic>
    </p:spTree>
    <p:extLst>
      <p:ext uri="{BB962C8B-B14F-4D97-AF65-F5344CB8AC3E}">
        <p14:creationId xmlns:p14="http://schemas.microsoft.com/office/powerpoint/2010/main" val="300305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System monitoring</a:t>
            </a:r>
            <a:endParaRPr lang="en-GB" dirty="0"/>
          </a:p>
        </p:txBody>
      </p:sp>
      <p:pic>
        <p:nvPicPr>
          <p:cNvPr id="8" name="Picture 7"/>
          <p:cNvPicPr>
            <a:picLocks noChangeAspect="1"/>
          </p:cNvPicPr>
          <p:nvPr/>
        </p:nvPicPr>
        <p:blipFill>
          <a:blip r:embed="rId2"/>
          <a:stretch>
            <a:fillRect/>
          </a:stretch>
        </p:blipFill>
        <p:spPr>
          <a:xfrm>
            <a:off x="3286125" y="4221088"/>
            <a:ext cx="5619750" cy="1800200"/>
          </a:xfrm>
          <a:prstGeom prst="rect">
            <a:avLst/>
          </a:prstGeom>
        </p:spPr>
      </p:pic>
      <p:sp>
        <p:nvSpPr>
          <p:cNvPr id="3" name="Text Placeholder 2"/>
          <p:cNvSpPr>
            <a:spLocks noGrp="1"/>
          </p:cNvSpPr>
          <p:nvPr>
            <p:ph type="body" sz="quarter" idx="10"/>
          </p:nvPr>
        </p:nvSpPr>
        <p:spPr>
          <a:xfrm>
            <a:off x="227348" y="1340769"/>
            <a:ext cx="11700000" cy="4940784"/>
          </a:xfrm>
        </p:spPr>
        <p:txBody>
          <a:bodyPr/>
          <a:lstStyle/>
          <a:p>
            <a:r>
              <a:rPr lang="en-US" dirty="0"/>
              <a:t>Once your code goes into production, you should have some type of system that looks at it to make sure it’s working and that tells you if something goes wrong, such as whether a website becomes unresponsive or if your mobile app starts to crash every time a user opens it. If you’re doing a really great job with your testing, you likely are paying attention to your system monitoring during your testing phase as well making sure you don’t see any issues from a support perspective before your code goes into production</a:t>
            </a:r>
            <a:r>
              <a:rPr lang="en-US" dirty="0" smtClean="0"/>
              <a:t>.</a:t>
            </a:r>
          </a:p>
          <a:p>
            <a:r>
              <a:rPr lang="en-US" dirty="0" smtClean="0"/>
              <a:t>Here </a:t>
            </a:r>
            <a:r>
              <a:rPr lang="en-US" dirty="0"/>
              <a:t>are questions you can answer from your production-monitoring systems:</a:t>
            </a:r>
          </a:p>
          <a:p>
            <a:r>
              <a:rPr lang="en-US" dirty="0"/>
              <a:t>How well is your code functioning?</a:t>
            </a:r>
          </a:p>
          <a:p>
            <a:r>
              <a:rPr lang="en-US" dirty="0"/>
              <a:t>How well are you serving the consumer?</a:t>
            </a:r>
          </a:p>
          <a:p>
            <a:endParaRPr lang="en-IN" dirty="0"/>
          </a:p>
        </p:txBody>
      </p:sp>
    </p:spTree>
    <p:extLst>
      <p:ext uri="{BB962C8B-B14F-4D97-AF65-F5344CB8AC3E}">
        <p14:creationId xmlns:p14="http://schemas.microsoft.com/office/powerpoint/2010/main" val="2899076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Utilizing the features of your application performance monitoring system</a:t>
            </a:r>
            <a:endParaRPr lang="en-IN" dirty="0"/>
          </a:p>
        </p:txBody>
      </p:sp>
      <p:sp>
        <p:nvSpPr>
          <p:cNvPr id="3" name="Text Placeholder 2"/>
          <p:cNvSpPr>
            <a:spLocks noGrp="1"/>
          </p:cNvSpPr>
          <p:nvPr>
            <p:ph type="body" sz="quarter" idx="10"/>
          </p:nvPr>
        </p:nvSpPr>
        <p:spPr>
          <a:xfrm>
            <a:off x="227348" y="1484785"/>
            <a:ext cx="11700000" cy="4796768"/>
          </a:xfrm>
        </p:spPr>
        <p:txBody>
          <a:bodyPr/>
          <a:lstStyle/>
          <a:p>
            <a:r>
              <a:rPr lang="en-US" dirty="0"/>
              <a:t>These allow you to monitor things like the following:  </a:t>
            </a:r>
            <a:endParaRPr lang="en-US" dirty="0" smtClean="0"/>
          </a:p>
          <a:p>
            <a:r>
              <a:rPr lang="en-US" dirty="0" smtClean="0"/>
              <a:t>Network </a:t>
            </a:r>
            <a:r>
              <a:rPr lang="en-US" dirty="0"/>
              <a:t>connections                                       </a:t>
            </a:r>
            <a:endParaRPr lang="en-US" dirty="0" smtClean="0"/>
          </a:p>
          <a:p>
            <a:r>
              <a:rPr lang="en-US" dirty="0" smtClean="0"/>
              <a:t>CPU                                       </a:t>
            </a:r>
          </a:p>
          <a:p>
            <a:r>
              <a:rPr lang="en-US" dirty="0" smtClean="0"/>
              <a:t>Memory </a:t>
            </a:r>
            <a:r>
              <a:rPr lang="en-US" dirty="0"/>
              <a:t>usage                                       </a:t>
            </a:r>
            <a:endParaRPr lang="en-US" dirty="0" smtClean="0"/>
          </a:p>
          <a:p>
            <a:r>
              <a:rPr lang="en-US" dirty="0" smtClean="0"/>
              <a:t>Transactions                                       </a:t>
            </a:r>
          </a:p>
          <a:p>
            <a:r>
              <a:rPr lang="en-US" dirty="0" smtClean="0"/>
              <a:t>Database </a:t>
            </a:r>
            <a:r>
              <a:rPr lang="en-US" dirty="0"/>
              <a:t>connections</a:t>
            </a:r>
            <a:endParaRPr lang="en-IN" dirty="0"/>
          </a:p>
        </p:txBody>
      </p:sp>
    </p:spTree>
    <p:extLst>
      <p:ext uri="{BB962C8B-B14F-4D97-AF65-F5344CB8AC3E}">
        <p14:creationId xmlns:p14="http://schemas.microsoft.com/office/powerpoint/2010/main" val="799360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39" y="140246"/>
            <a:ext cx="11125236" cy="1104900"/>
          </a:xfrm>
        </p:spPr>
        <p:txBody>
          <a:bodyPr/>
          <a:lstStyle/>
          <a:p>
            <a:r>
              <a:rPr lang="en-IN" dirty="0"/>
              <a:t>Data from your production systems</a:t>
            </a:r>
            <a:endParaRPr lang="en-US" dirty="0"/>
          </a:p>
        </p:txBody>
      </p:sp>
      <p:sp>
        <p:nvSpPr>
          <p:cNvPr id="3" name="Text Placeholder 2"/>
          <p:cNvSpPr>
            <a:spLocks noGrp="1"/>
          </p:cNvSpPr>
          <p:nvPr>
            <p:ph type="body" sz="quarter" idx="10"/>
          </p:nvPr>
        </p:nvSpPr>
        <p:spPr>
          <a:xfrm>
            <a:off x="119336" y="1340768"/>
            <a:ext cx="11700000" cy="4968552"/>
          </a:xfrm>
        </p:spPr>
        <p:txBody>
          <a:bodyPr>
            <a:normAutofit fontScale="92500" lnSpcReduction="20000"/>
          </a:bodyPr>
          <a:lstStyle/>
          <a:p>
            <a:pPr marL="342900" indent="-342900">
              <a:buFont typeface="Wingdings" panose="05000000000000000000" pitchFamily="2" charset="2"/>
              <a:buChar char="ü"/>
            </a:pPr>
            <a:r>
              <a:rPr lang="en-US" dirty="0" smtClean="0"/>
              <a:t>Health </a:t>
            </a:r>
            <a:r>
              <a:rPr lang="en-US" dirty="0" smtClean="0"/>
              <a:t>statistics</a:t>
            </a:r>
          </a:p>
          <a:p>
            <a:r>
              <a:rPr lang="en-US" dirty="0"/>
              <a:t>CPU usage                                       </a:t>
            </a:r>
            <a:endParaRPr lang="en-US" dirty="0" smtClean="0"/>
          </a:p>
          <a:p>
            <a:r>
              <a:rPr lang="en-US" dirty="0" smtClean="0"/>
              <a:t>Heap </a:t>
            </a:r>
            <a:r>
              <a:rPr lang="en-US" dirty="0"/>
              <a:t>size                                       </a:t>
            </a:r>
            <a:endParaRPr lang="en-US" dirty="0" smtClean="0"/>
          </a:p>
          <a:p>
            <a:r>
              <a:rPr lang="en-US" dirty="0" smtClean="0"/>
              <a:t>Error </a:t>
            </a:r>
            <a:r>
              <a:rPr lang="en-US" dirty="0"/>
              <a:t>rates                                       </a:t>
            </a:r>
            <a:endParaRPr lang="en-US" dirty="0" smtClean="0"/>
          </a:p>
          <a:p>
            <a:r>
              <a:rPr lang="en-US" dirty="0" smtClean="0"/>
              <a:t>Response </a:t>
            </a:r>
            <a:r>
              <a:rPr lang="en-US" dirty="0"/>
              <a:t>times</a:t>
            </a:r>
            <a:endParaRPr lang="en-US" dirty="0" smtClean="0"/>
          </a:p>
          <a:p>
            <a:endParaRPr lang="en-US" dirty="0" smtClean="0"/>
          </a:p>
          <a:p>
            <a:pPr marL="342900" indent="-342900">
              <a:buFont typeface="Wingdings" panose="05000000000000000000" pitchFamily="2" charset="2"/>
              <a:buChar char="ü"/>
            </a:pPr>
            <a:r>
              <a:rPr lang="en-US" dirty="0" smtClean="0"/>
              <a:t>Semantic </a:t>
            </a:r>
            <a:r>
              <a:rPr lang="en-US" dirty="0" smtClean="0"/>
              <a:t>loggings</a:t>
            </a:r>
          </a:p>
          <a:p>
            <a:r>
              <a:rPr lang="en-US" dirty="0"/>
              <a:t>How your consumers are using your system </a:t>
            </a:r>
            <a:r>
              <a:rPr lang="en-US" dirty="0" smtClean="0"/>
              <a:t>is</a:t>
            </a:r>
          </a:p>
          <a:p>
            <a:r>
              <a:rPr lang="en-US" dirty="0" smtClean="0"/>
              <a:t>key </a:t>
            </a:r>
            <a:r>
              <a:rPr lang="en-US" dirty="0"/>
              <a:t>to </a:t>
            </a:r>
            <a:r>
              <a:rPr lang="en-US" dirty="0" smtClean="0"/>
              <a:t>continuously </a:t>
            </a:r>
            <a:r>
              <a:rPr lang="en-US" dirty="0"/>
              <a:t>improving it. If you’re </a:t>
            </a:r>
            <a:endParaRPr lang="en-US" dirty="0" smtClean="0"/>
          </a:p>
          <a:p>
            <a:r>
              <a:rPr lang="en-US" dirty="0" smtClean="0"/>
              <a:t>collecting </a:t>
            </a:r>
            <a:r>
              <a:rPr lang="en-US" dirty="0"/>
              <a:t>arbitrary </a:t>
            </a:r>
            <a:r>
              <a:rPr lang="en-US" dirty="0" smtClean="0"/>
              <a:t>metrics and </a:t>
            </a:r>
            <a:r>
              <a:rPr lang="en-US" dirty="0"/>
              <a:t>page </a:t>
            </a:r>
            <a:r>
              <a:rPr lang="en-US" dirty="0" smtClean="0"/>
              <a:t>tracking,</a:t>
            </a:r>
          </a:p>
          <a:p>
            <a:r>
              <a:rPr lang="en-US" dirty="0" smtClean="0"/>
              <a:t>then </a:t>
            </a:r>
            <a:r>
              <a:rPr lang="en-US" dirty="0"/>
              <a:t>there’s no limit to what you can </a:t>
            </a:r>
            <a:r>
              <a:rPr lang="en-US" dirty="0" smtClean="0"/>
              <a:t>learn </a:t>
            </a:r>
          </a:p>
          <a:p>
            <a:r>
              <a:rPr lang="en-US" dirty="0" smtClean="0"/>
              <a:t>about </a:t>
            </a:r>
            <a:r>
              <a:rPr lang="en-US" dirty="0"/>
              <a:t>your consumers and </a:t>
            </a:r>
            <a:r>
              <a:rPr lang="en-US" dirty="0" smtClean="0"/>
              <a:t>how </a:t>
            </a:r>
            <a:r>
              <a:rPr lang="en-US" dirty="0"/>
              <a:t>they </a:t>
            </a:r>
            <a:r>
              <a:rPr lang="en-US" dirty="0" smtClean="0"/>
              <a:t>use your</a:t>
            </a:r>
          </a:p>
          <a:p>
            <a:r>
              <a:rPr lang="en-US" dirty="0" smtClean="0"/>
              <a:t> </a:t>
            </a:r>
            <a:r>
              <a:rPr lang="en-US" dirty="0"/>
              <a:t>system.</a:t>
            </a:r>
          </a:p>
          <a:p>
            <a:endParaRPr lang="en-US" dirty="0" smtClean="0"/>
          </a:p>
          <a:p>
            <a:r>
              <a:rPr lang="en-US" dirty="0" smtClean="0"/>
              <a:t>Note </a:t>
            </a:r>
            <a:r>
              <a:rPr lang="en-US" dirty="0"/>
              <a:t>that the metrics displayed are arbitrary </a:t>
            </a:r>
            <a:r>
              <a:rPr lang="en-US" dirty="0" smtClean="0"/>
              <a:t>metrics </a:t>
            </a:r>
            <a:r>
              <a:rPr lang="en-US" dirty="0"/>
              <a:t>defined in the code of the application. </a:t>
            </a:r>
            <a:endParaRPr lang="en-US" dirty="0"/>
          </a:p>
        </p:txBody>
      </p:sp>
      <p:pic>
        <p:nvPicPr>
          <p:cNvPr id="4" name="Picture 3"/>
          <p:cNvPicPr>
            <a:picLocks noChangeAspect="1"/>
          </p:cNvPicPr>
          <p:nvPr/>
        </p:nvPicPr>
        <p:blipFill>
          <a:blip r:embed="rId2"/>
          <a:stretch>
            <a:fillRect/>
          </a:stretch>
        </p:blipFill>
        <p:spPr>
          <a:xfrm>
            <a:off x="5969336" y="1268255"/>
            <a:ext cx="5619750" cy="3295650"/>
          </a:xfrm>
          <a:prstGeom prst="rect">
            <a:avLst/>
          </a:prstGeom>
        </p:spPr>
      </p:pic>
    </p:spTree>
    <p:extLst>
      <p:ext uri="{BB962C8B-B14F-4D97-AF65-F5344CB8AC3E}">
        <p14:creationId xmlns:p14="http://schemas.microsoft.com/office/powerpoint/2010/main" val="470323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a:t>
            </a:r>
            <a:endParaRPr lang="en-IN" dirty="0"/>
          </a:p>
        </p:txBody>
      </p:sp>
      <p:sp>
        <p:nvSpPr>
          <p:cNvPr id="3" name="Text Placeholder 2"/>
          <p:cNvSpPr>
            <a:spLocks noGrp="1"/>
          </p:cNvSpPr>
          <p:nvPr>
            <p:ph type="body" sz="quarter" idx="10"/>
          </p:nvPr>
        </p:nvSpPr>
        <p:spPr>
          <a:xfrm>
            <a:off x="227348" y="1340769"/>
            <a:ext cx="11700000" cy="4940784"/>
          </a:xfrm>
        </p:spPr>
        <p:txBody>
          <a:bodyPr>
            <a:normAutofit lnSpcReduction="10000"/>
          </a:bodyPr>
          <a:lstStyle/>
          <a:p>
            <a:pPr marL="342900" indent="-342900">
              <a:buFont typeface="Wingdings" panose="05000000000000000000" pitchFamily="2" charset="2"/>
              <a:buChar char="Ø"/>
            </a:pPr>
            <a:r>
              <a:rPr lang="en-US" dirty="0"/>
              <a:t>Measuring agile performance</a:t>
            </a:r>
          </a:p>
          <a:p>
            <a:r>
              <a:rPr lang="en-US" dirty="0" smtClean="0"/>
              <a:t>      Collect</a:t>
            </a:r>
            <a:r>
              <a:rPr lang="en-US" dirty="0"/>
              <a:t>, measure, react, repeat—the feedback loop</a:t>
            </a:r>
          </a:p>
          <a:p>
            <a:pPr marL="342900" indent="-342900">
              <a:buFont typeface="Wingdings" panose="05000000000000000000" pitchFamily="2" charset="2"/>
              <a:buChar char="Ø"/>
            </a:pPr>
            <a:r>
              <a:rPr lang="en-US" dirty="0"/>
              <a:t>What are metrics?</a:t>
            </a:r>
          </a:p>
          <a:p>
            <a:pPr marL="342900" indent="-342900">
              <a:buFont typeface="Wingdings" panose="05000000000000000000" pitchFamily="2" charset="2"/>
              <a:buChar char="Ø"/>
            </a:pPr>
            <a:r>
              <a:rPr lang="en-US" dirty="0"/>
              <a:t>Project-tracking systems </a:t>
            </a:r>
          </a:p>
          <a:p>
            <a:pPr marL="342900" indent="-342900">
              <a:buFont typeface="Wingdings" panose="05000000000000000000" pitchFamily="2" charset="2"/>
              <a:buChar char="Ø"/>
            </a:pPr>
            <a:r>
              <a:rPr lang="en-US" dirty="0"/>
              <a:t>Trends and data from project-tracking systems </a:t>
            </a:r>
          </a:p>
          <a:p>
            <a:pPr marL="342900" indent="-342900">
              <a:buFont typeface="Wingdings" panose="05000000000000000000" pitchFamily="2" charset="2"/>
              <a:buChar char="Ø"/>
            </a:pPr>
            <a:r>
              <a:rPr lang="en-US" dirty="0"/>
              <a:t>Source control</a:t>
            </a:r>
          </a:p>
          <a:p>
            <a:pPr marL="342900" indent="-342900">
              <a:buFont typeface="Wingdings" panose="05000000000000000000" pitchFamily="2" charset="2"/>
              <a:buChar char="Ø"/>
            </a:pPr>
            <a:r>
              <a:rPr lang="en-US" dirty="0"/>
              <a:t>Key SCM metrics</a:t>
            </a:r>
          </a:p>
          <a:p>
            <a:pPr marL="342900" indent="-342900">
              <a:buFont typeface="Wingdings" panose="05000000000000000000" pitchFamily="2" charset="2"/>
              <a:buChar char="Ø"/>
            </a:pPr>
            <a:r>
              <a:rPr lang="en-US" dirty="0"/>
              <a:t>Trends and data from source control </a:t>
            </a:r>
          </a:p>
          <a:p>
            <a:pPr marL="342900" indent="-342900">
              <a:buFont typeface="Wingdings" panose="05000000000000000000" pitchFamily="2" charset="2"/>
              <a:buChar char="Ø"/>
            </a:pPr>
            <a:r>
              <a:rPr lang="en-US" dirty="0"/>
              <a:t>The build system</a:t>
            </a:r>
          </a:p>
          <a:p>
            <a:pPr marL="342900" indent="-342900">
              <a:buFont typeface="Wingdings" panose="05000000000000000000" pitchFamily="2" charset="2"/>
              <a:buChar char="Ø"/>
            </a:pPr>
            <a:r>
              <a:rPr lang="en-US" dirty="0"/>
              <a:t>Key CI metrics</a:t>
            </a:r>
          </a:p>
          <a:p>
            <a:pPr marL="342900" indent="-342900">
              <a:buFont typeface="Wingdings" panose="05000000000000000000" pitchFamily="2" charset="2"/>
              <a:buChar char="Ø"/>
            </a:pPr>
            <a:r>
              <a:rPr lang="en-US" dirty="0"/>
              <a:t>System monitoring</a:t>
            </a:r>
          </a:p>
          <a:p>
            <a:pPr marL="342900" indent="-342900">
              <a:buFont typeface="Wingdings" panose="05000000000000000000" pitchFamily="2" charset="2"/>
              <a:buChar char="Ø"/>
            </a:pPr>
            <a:r>
              <a:rPr lang="en-US" dirty="0"/>
              <a:t>Data from your production systems</a:t>
            </a:r>
          </a:p>
          <a:p>
            <a:pPr marL="342900" indent="-342900">
              <a:buFont typeface="Wingdings" panose="05000000000000000000" pitchFamily="2" charset="2"/>
              <a:buChar char="Ø"/>
            </a:pPr>
            <a:r>
              <a:rPr lang="en-US" dirty="0"/>
              <a:t>Visualizing the data</a:t>
            </a:r>
            <a:endParaRPr lang="en-IN" dirty="0"/>
          </a:p>
        </p:txBody>
      </p:sp>
    </p:spTree>
    <p:extLst>
      <p:ext uri="{BB962C8B-B14F-4D97-AF65-F5344CB8AC3E}">
        <p14:creationId xmlns:p14="http://schemas.microsoft.com/office/powerpoint/2010/main" val="2800917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39" y="140246"/>
            <a:ext cx="11125236" cy="1104900"/>
          </a:xfrm>
        </p:spPr>
        <p:txBody>
          <a:bodyPr/>
          <a:lstStyle/>
          <a:p>
            <a:r>
              <a:rPr lang="en-IN" dirty="0"/>
              <a:t>Data from your production systems</a:t>
            </a:r>
            <a:endParaRPr lang="en-US" dirty="0"/>
          </a:p>
        </p:txBody>
      </p:sp>
      <p:sp>
        <p:nvSpPr>
          <p:cNvPr id="3" name="Text Placeholder 2"/>
          <p:cNvSpPr>
            <a:spLocks noGrp="1"/>
          </p:cNvSpPr>
          <p:nvPr>
            <p:ph type="body" sz="quarter" idx="10"/>
          </p:nvPr>
        </p:nvSpPr>
        <p:spPr>
          <a:xfrm>
            <a:off x="119336" y="1340768"/>
            <a:ext cx="11700000" cy="4968552"/>
          </a:xfrm>
        </p:spPr>
        <p:txBody>
          <a:bodyPr>
            <a:normAutofit/>
          </a:bodyPr>
          <a:lstStyle/>
          <a:p>
            <a:r>
              <a:rPr lang="en-US" dirty="0" smtClean="0"/>
              <a:t>A screenshot of </a:t>
            </a:r>
            <a:r>
              <a:rPr lang="en-US" dirty="0" err="1" smtClean="0"/>
              <a:t>Grafana</a:t>
            </a:r>
            <a:r>
              <a:rPr lang="en-US" dirty="0" smtClean="0"/>
              <a:t>, the web front end for the Graphite time-series database. Note </a:t>
            </a:r>
            <a:r>
              <a:rPr lang="en-US" dirty="0"/>
              <a:t>that the metrics displayed are </a:t>
            </a:r>
            <a:r>
              <a:rPr lang="en-US" dirty="0" smtClean="0"/>
              <a:t>arbitrary </a:t>
            </a:r>
            <a:r>
              <a:rPr lang="en-US" dirty="0"/>
              <a:t>metrics defined in the code of the application.</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you </a:t>
            </a:r>
            <a:r>
              <a:rPr lang="en-US" dirty="0"/>
              <a:t>can see metrics that the team made up and are tracking to see how their consumers are using the site.</a:t>
            </a:r>
            <a:endParaRPr lang="en-US" dirty="0"/>
          </a:p>
        </p:txBody>
      </p:sp>
      <p:pic>
        <p:nvPicPr>
          <p:cNvPr id="5" name="Picture 4"/>
          <p:cNvPicPr>
            <a:picLocks noChangeAspect="1"/>
          </p:cNvPicPr>
          <p:nvPr/>
        </p:nvPicPr>
        <p:blipFill>
          <a:blip r:embed="rId2"/>
          <a:stretch>
            <a:fillRect/>
          </a:stretch>
        </p:blipFill>
        <p:spPr>
          <a:xfrm>
            <a:off x="2779282" y="1988840"/>
            <a:ext cx="5619750" cy="3329546"/>
          </a:xfrm>
          <a:prstGeom prst="rect">
            <a:avLst/>
          </a:prstGeom>
        </p:spPr>
      </p:pic>
    </p:spTree>
    <p:extLst>
      <p:ext uri="{BB962C8B-B14F-4D97-AF65-F5344CB8AC3E}">
        <p14:creationId xmlns:p14="http://schemas.microsoft.com/office/powerpoint/2010/main" val="901601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115503"/>
            <a:ext cx="11125236" cy="1104900"/>
          </a:xfrm>
        </p:spPr>
        <p:txBody>
          <a:bodyPr/>
          <a:lstStyle/>
          <a:p>
            <a:r>
              <a:rPr lang="en-US" dirty="0" smtClean="0"/>
              <a:t>Visualizing the data</a:t>
            </a:r>
            <a:endParaRPr lang="en-GB" dirty="0"/>
          </a:p>
        </p:txBody>
      </p:sp>
      <p:sp>
        <p:nvSpPr>
          <p:cNvPr id="5" name="Text Placeholder 4"/>
          <p:cNvSpPr>
            <a:spLocks noGrp="1"/>
          </p:cNvSpPr>
          <p:nvPr>
            <p:ph type="body" sz="quarter" idx="10"/>
          </p:nvPr>
        </p:nvSpPr>
        <p:spPr>
          <a:xfrm>
            <a:off x="227348" y="1340769"/>
            <a:ext cx="11700000" cy="4940784"/>
          </a:xfrm>
        </p:spPr>
        <p:txBody>
          <a:bodyPr>
            <a:normAutofit/>
          </a:bodyPr>
          <a:lstStyle/>
          <a:p>
            <a:r>
              <a:rPr lang="en-US" dirty="0"/>
              <a:t> Data is such a part of the fabric of how business is done today that there is a plethora of frameworks for visualizing it. Ideally you should use a distributed system that allows everyone access to the charts, graphs, radiators, </a:t>
            </a:r>
            <a:r>
              <a:rPr lang="en-US" dirty="0" smtClean="0"/>
              <a:t>dashboards.</a:t>
            </a:r>
          </a:p>
          <a:p>
            <a:r>
              <a:rPr lang="en-US" dirty="0"/>
              <a:t>Asking everyone in your company to query that data from a command line probably isn’t the best approach to communicate effectively.</a:t>
            </a:r>
            <a:endParaRPr lang="en-US" dirty="0"/>
          </a:p>
        </p:txBody>
      </p:sp>
    </p:spTree>
    <p:extLst>
      <p:ext uri="{BB962C8B-B14F-4D97-AF65-F5344CB8AC3E}">
        <p14:creationId xmlns:p14="http://schemas.microsoft.com/office/powerpoint/2010/main" val="1608747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sz="quarter" idx="10"/>
          </p:nvPr>
        </p:nvSpPr>
        <p:spPr>
          <a:xfrm>
            <a:off x="227349" y="5004485"/>
            <a:ext cx="5341256" cy="1277067"/>
          </a:xfrm>
        </p:spPr>
        <p:txBody>
          <a:bodyPr/>
          <a:lstStyle/>
          <a:p>
            <a:r>
              <a:rPr lang="en-IN" dirty="0" smtClean="0"/>
              <a:t> </a:t>
            </a:r>
            <a:r>
              <a:rPr lang="en-IN" dirty="0"/>
              <a:t>Project tracking data for a team for a few sprints </a:t>
            </a:r>
            <a:endParaRPr lang="pt-PT" dirty="0"/>
          </a:p>
          <a:p>
            <a:endParaRPr lang="en-GB" dirty="0"/>
          </a:p>
        </p:txBody>
      </p:sp>
      <p:sp>
        <p:nvSpPr>
          <p:cNvPr id="17" name="Text Placeholder 16"/>
          <p:cNvSpPr>
            <a:spLocks noGrp="1"/>
          </p:cNvSpPr>
          <p:nvPr>
            <p:ph type="body" sz="quarter" idx="12"/>
          </p:nvPr>
        </p:nvSpPr>
        <p:spPr>
          <a:xfrm>
            <a:off x="227349" y="1420989"/>
            <a:ext cx="5341256" cy="743987"/>
          </a:xfrm>
        </p:spPr>
        <p:txBody>
          <a:bodyPr/>
          <a:lstStyle/>
          <a:p>
            <a:r>
              <a:rPr lang="pt-PT" dirty="0" smtClean="0"/>
              <a:t> </a:t>
            </a:r>
            <a:r>
              <a:rPr lang="pt-PT" dirty="0"/>
              <a:t>Visualizing your data </a:t>
            </a:r>
          </a:p>
        </p:txBody>
      </p:sp>
      <p:sp>
        <p:nvSpPr>
          <p:cNvPr id="19" name="Text Placeholder 18"/>
          <p:cNvSpPr>
            <a:spLocks noGrp="1"/>
          </p:cNvSpPr>
          <p:nvPr>
            <p:ph type="body" sz="quarter" idx="14"/>
          </p:nvPr>
        </p:nvSpPr>
        <p:spPr>
          <a:xfrm>
            <a:off x="6474016" y="5004485"/>
            <a:ext cx="5341256" cy="1277067"/>
          </a:xfrm>
        </p:spPr>
        <p:txBody>
          <a:bodyPr/>
          <a:lstStyle/>
          <a:p>
            <a:r>
              <a:rPr lang="en-IN" dirty="0" smtClean="0"/>
              <a:t> </a:t>
            </a:r>
            <a:r>
              <a:rPr lang="en-IN" dirty="0"/>
              <a:t>Source control data for a team over a few sprints </a:t>
            </a:r>
            <a:endParaRPr lang="en-GB" dirty="0"/>
          </a:p>
        </p:txBody>
      </p:sp>
      <p:sp>
        <p:nvSpPr>
          <p:cNvPr id="7" name="Rectangle 6">
            <a:extLst>
              <a:ext uri="{FF2B5EF4-FFF2-40B4-BE49-F238E27FC236}">
                <a16:creationId xmlns:a16="http://schemas.microsoft.com/office/drawing/2014/main" xmlns="" id="{B47F42EC-C83D-4615-BDBC-32991AAFC708}"/>
              </a:ext>
            </a:extLst>
          </p:cNvPr>
          <p:cNvSpPr/>
          <p:nvPr/>
        </p:nvSpPr>
        <p:spPr>
          <a:xfrm>
            <a:off x="227349" y="2290217"/>
            <a:ext cx="5341256" cy="2257069"/>
          </a:xfrm>
          <a:prstGeom prst="rect">
            <a:avLst/>
          </a:prstGeom>
          <a:solidFill>
            <a:srgbClr val="E6E7E7"/>
          </a:solidFill>
          <a:ln>
            <a:solidFill>
              <a:srgbClr val="9090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graphicFrame>
        <p:nvGraphicFramePr>
          <p:cNvPr id="9" name="Chart Placeholder 20">
            <a:extLst>
              <a:ext uri="{FF2B5EF4-FFF2-40B4-BE49-F238E27FC236}">
                <a16:creationId xmlns:a16="http://schemas.microsoft.com/office/drawing/2014/main" xmlns="" id="{EAF98D82-0D61-484B-81EA-C031402BA1C0}"/>
              </a:ext>
            </a:extLst>
          </p:cNvPr>
          <p:cNvGraphicFramePr>
            <a:graphicFrameLocks/>
          </p:cNvGraphicFramePr>
          <p:nvPr>
            <p:extLst/>
          </p:nvPr>
        </p:nvGraphicFramePr>
        <p:xfrm>
          <a:off x="227349" y="2274718"/>
          <a:ext cx="1260139" cy="722234"/>
        </p:xfrm>
        <a:graphic>
          <a:graphicData uri="http://schemas.openxmlformats.org/drawingml/2006/chart">
            <c:chart xmlns:c="http://schemas.openxmlformats.org/drawingml/2006/chart" xmlns:r="http://schemas.openxmlformats.org/officeDocument/2006/relationships" r:id="rId2"/>
          </a:graphicData>
        </a:graphic>
      </p:graphicFrame>
      <p:sp>
        <p:nvSpPr>
          <p:cNvPr id="21" name="Rectangle 20">
            <a:extLst>
              <a:ext uri="{FF2B5EF4-FFF2-40B4-BE49-F238E27FC236}">
                <a16:creationId xmlns:a16="http://schemas.microsoft.com/office/drawing/2014/main" xmlns="" id="{B47F42EC-C83D-4615-BDBC-32991AAFC708}"/>
              </a:ext>
            </a:extLst>
          </p:cNvPr>
          <p:cNvSpPr/>
          <p:nvPr/>
        </p:nvSpPr>
        <p:spPr>
          <a:xfrm>
            <a:off x="6474016" y="2290217"/>
            <a:ext cx="5341256" cy="2257069"/>
          </a:xfrm>
          <a:prstGeom prst="rect">
            <a:avLst/>
          </a:prstGeom>
          <a:solidFill>
            <a:srgbClr val="E6E7E7"/>
          </a:solidFill>
          <a:ln>
            <a:solidFill>
              <a:srgbClr val="9090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aphicFrame>
        <p:nvGraphicFramePr>
          <p:cNvPr id="22" name="Chart Placeholder 20">
            <a:extLst>
              <a:ext uri="{FF2B5EF4-FFF2-40B4-BE49-F238E27FC236}">
                <a16:creationId xmlns:a16="http://schemas.microsoft.com/office/drawing/2014/main" xmlns="" id="{EAF98D82-0D61-484B-81EA-C031402BA1C0}"/>
              </a:ext>
            </a:extLst>
          </p:cNvPr>
          <p:cNvGraphicFramePr>
            <a:graphicFrameLocks/>
          </p:cNvGraphicFramePr>
          <p:nvPr>
            <p:extLst/>
          </p:nvPr>
        </p:nvGraphicFramePr>
        <p:xfrm>
          <a:off x="6470234" y="2270263"/>
          <a:ext cx="5341256" cy="2692698"/>
        </p:xfrm>
        <a:graphic>
          <a:graphicData uri="http://schemas.openxmlformats.org/drawingml/2006/chart">
            <c:chart xmlns:c="http://schemas.openxmlformats.org/drawingml/2006/chart" xmlns:r="http://schemas.openxmlformats.org/officeDocument/2006/relationships" r:id="rId3"/>
          </a:graphicData>
        </a:graphic>
      </p:graphicFrame>
      <p:pic>
        <p:nvPicPr>
          <p:cNvPr id="686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349" y="2277123"/>
            <a:ext cx="5619750"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61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4769" y="2277124"/>
            <a:ext cx="5619750" cy="261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9971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smtClean="0"/>
              <a:t>Measuring </a:t>
            </a:r>
            <a:r>
              <a:rPr lang="en-US" dirty="0"/>
              <a:t>agile performance</a:t>
            </a:r>
            <a:br>
              <a:rPr lang="en-US" dirty="0"/>
            </a:br>
            <a:endParaRPr lang="en-GB" dirty="0"/>
          </a:p>
        </p:txBody>
      </p:sp>
      <p:sp>
        <p:nvSpPr>
          <p:cNvPr id="5" name="Text Placeholder 4"/>
          <p:cNvSpPr>
            <a:spLocks noGrp="1"/>
          </p:cNvSpPr>
          <p:nvPr>
            <p:ph type="body" sz="quarter" idx="10"/>
          </p:nvPr>
        </p:nvSpPr>
        <p:spPr>
          <a:xfrm>
            <a:off x="119336" y="980728"/>
            <a:ext cx="11700000" cy="5256584"/>
          </a:xfrm>
        </p:spPr>
        <p:txBody>
          <a:bodyPr>
            <a:normAutofit/>
          </a:bodyPr>
          <a:lstStyle/>
          <a:p>
            <a:pPr marL="342900" indent="-342900">
              <a:buFont typeface="Wingdings" pitchFamily="2" charset="2"/>
              <a:buChar char="ü"/>
            </a:pPr>
            <a:r>
              <a:rPr lang="en-IN" dirty="0" smtClean="0"/>
              <a:t> </a:t>
            </a:r>
            <a:r>
              <a:rPr lang="en-IN" dirty="0">
                <a:solidFill>
                  <a:schemeClr val="accent1">
                    <a:lumMod val="75000"/>
                  </a:schemeClr>
                </a:solidFill>
              </a:rPr>
              <a:t>Collect, measure, react, repeat—the </a:t>
            </a:r>
            <a:r>
              <a:rPr lang="en-IN" dirty="0" smtClean="0">
                <a:solidFill>
                  <a:schemeClr val="accent1">
                    <a:lumMod val="75000"/>
                  </a:schemeClr>
                </a:solidFill>
              </a:rPr>
              <a:t>feedback loop</a:t>
            </a:r>
          </a:p>
          <a:p>
            <a:r>
              <a:rPr lang="en-US" b="1" i="1" dirty="0"/>
              <a:t>Collect</a:t>
            </a:r>
            <a:r>
              <a:rPr lang="en-US" b="1" dirty="0"/>
              <a:t> </a:t>
            </a:r>
            <a:r>
              <a:rPr lang="en-US" dirty="0"/>
              <a:t>—Gather all the data you can about your team and performance. Understand where you are before you change anything.</a:t>
            </a:r>
          </a:p>
          <a:p>
            <a:r>
              <a:rPr lang="en-US" b="1" i="1" dirty="0"/>
              <a:t>Measure</a:t>
            </a:r>
            <a:r>
              <a:rPr lang="en-US" b="1" dirty="0"/>
              <a:t> </a:t>
            </a:r>
            <a:r>
              <a:rPr lang="en-US" dirty="0"/>
              <a:t>—Analyze your data.</a:t>
            </a:r>
          </a:p>
          <a:p>
            <a:pPr lvl="1"/>
            <a:r>
              <a:rPr lang="en-US" dirty="0"/>
              <a:t>Look for trends and relationships between data points.</a:t>
            </a:r>
          </a:p>
          <a:p>
            <a:pPr lvl="1"/>
            <a:r>
              <a:rPr lang="en-US" dirty="0"/>
              <a:t>Formulate questions about your team, workflow, or process.</a:t>
            </a:r>
          </a:p>
          <a:p>
            <a:pPr lvl="1"/>
            <a:r>
              <a:rPr lang="en-US" dirty="0"/>
              <a:t>Determine how to adjust based on your analysis.</a:t>
            </a:r>
          </a:p>
          <a:p>
            <a:r>
              <a:rPr lang="en-US" b="1" i="1" dirty="0"/>
              <a:t>React</a:t>
            </a:r>
            <a:r>
              <a:rPr lang="en-US" b="1" dirty="0"/>
              <a:t> </a:t>
            </a:r>
            <a:r>
              <a:rPr lang="en-US" dirty="0"/>
              <a:t>—Apply the adjustments based on your analysis.</a:t>
            </a:r>
          </a:p>
          <a:p>
            <a:r>
              <a:rPr lang="en-US" b="1" i="1" dirty="0"/>
              <a:t>Repeat</a:t>
            </a:r>
            <a:r>
              <a:rPr lang="en-US" b="1" dirty="0"/>
              <a:t> </a:t>
            </a:r>
            <a:r>
              <a:rPr lang="en-US" dirty="0"/>
              <a:t>—Keep tabs on the data you’ve determined should be affected so you can continuously analyze and adjust your team.</a:t>
            </a:r>
          </a:p>
          <a:p>
            <a:pPr marL="342900" indent="-342900">
              <a:buFont typeface="Wingdings" pitchFamily="2" charset="2"/>
              <a:buChar char="ü"/>
            </a:pPr>
            <a:endParaRPr lang="en-IN" dirty="0" smtClean="0"/>
          </a:p>
          <a:p>
            <a:pPr marL="342900" indent="-342900">
              <a:buFont typeface="Wingdings" pitchFamily="2" charset="2"/>
              <a:buChar char="ü"/>
            </a:pPr>
            <a:endParaRPr lang="en-IN" dirty="0"/>
          </a:p>
          <a:p>
            <a:pPr marL="342900" indent="-342900">
              <a:buFont typeface="Wingdings" pitchFamily="2" charset="2"/>
              <a:buChar char="ü"/>
            </a:pPr>
            <a:endParaRPr lang="en-IN" dirty="0" smtClean="0"/>
          </a:p>
          <a:p>
            <a:r>
              <a:rPr lang="en-IN" dirty="0" smtClean="0"/>
              <a:t> </a:t>
            </a:r>
            <a:endParaRPr lang="en-US" dirty="0"/>
          </a:p>
          <a:p>
            <a:pPr marL="88900" lvl="1" indent="0">
              <a:buNone/>
            </a:pPr>
            <a:endParaRPr lang="en-US" dirty="0"/>
          </a:p>
          <a:p>
            <a:endParaRPr lang="en-GB"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8008" y="4149080"/>
            <a:ext cx="5114602" cy="2305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6722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smtClean="0"/>
              <a:t>Measuring </a:t>
            </a:r>
            <a:r>
              <a:rPr lang="en-US" dirty="0"/>
              <a:t>agile performance</a:t>
            </a:r>
            <a:br>
              <a:rPr lang="en-US" dirty="0"/>
            </a:br>
            <a:endParaRPr lang="en-GB" dirty="0"/>
          </a:p>
        </p:txBody>
      </p:sp>
      <p:sp>
        <p:nvSpPr>
          <p:cNvPr id="5" name="Text Placeholder 4"/>
          <p:cNvSpPr>
            <a:spLocks noGrp="1"/>
          </p:cNvSpPr>
          <p:nvPr>
            <p:ph type="body" sz="quarter" idx="10"/>
          </p:nvPr>
        </p:nvSpPr>
        <p:spPr>
          <a:xfrm>
            <a:off x="260329" y="1094229"/>
            <a:ext cx="11700000" cy="4466201"/>
          </a:xfrm>
        </p:spPr>
        <p:txBody>
          <a:bodyPr>
            <a:normAutofit/>
          </a:bodyPr>
          <a:lstStyle/>
          <a:p>
            <a:endParaRPr lang="en-IN" dirty="0" smtClean="0"/>
          </a:p>
          <a:p>
            <a:pPr marL="342900" indent="-342900">
              <a:buFont typeface="Wingdings" pitchFamily="2" charset="2"/>
              <a:buChar char="ü"/>
            </a:pPr>
            <a:r>
              <a:rPr lang="en-IN" dirty="0" smtClean="0"/>
              <a:t>Why </a:t>
            </a:r>
            <a:r>
              <a:rPr lang="en-IN" dirty="0"/>
              <a:t>agile teams struggle with </a:t>
            </a:r>
            <a:r>
              <a:rPr lang="en-IN" dirty="0" smtClean="0"/>
              <a:t>measurement</a:t>
            </a:r>
          </a:p>
          <a:p>
            <a:r>
              <a:rPr lang="en-IN" dirty="0" smtClean="0"/>
              <a:t> </a:t>
            </a:r>
            <a:endParaRPr lang="en-US" dirty="0"/>
          </a:p>
          <a:p>
            <a:pPr marL="88900" lvl="1" indent="0">
              <a:buNone/>
            </a:pPr>
            <a:endParaRPr lang="en-US" dirty="0"/>
          </a:p>
          <a:p>
            <a:endParaRPr lang="en-GB" dirty="0"/>
          </a:p>
        </p:txBody>
      </p:sp>
      <p:pic>
        <p:nvPicPr>
          <p:cNvPr id="665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8074" y="2564904"/>
            <a:ext cx="4784510" cy="2338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smtClean="0"/>
              <a:t> What are metrics?</a:t>
            </a:r>
            <a:r>
              <a:rPr lang="en-US" dirty="0"/>
              <a:t/>
            </a:r>
            <a:br>
              <a:rPr lang="en-US" dirty="0"/>
            </a:br>
            <a:endParaRPr lang="en-GB" dirty="0"/>
          </a:p>
        </p:txBody>
      </p:sp>
      <p:sp>
        <p:nvSpPr>
          <p:cNvPr id="5" name="Text Placeholder 4"/>
          <p:cNvSpPr>
            <a:spLocks noGrp="1"/>
          </p:cNvSpPr>
          <p:nvPr>
            <p:ph type="body" sz="quarter" idx="10"/>
          </p:nvPr>
        </p:nvSpPr>
        <p:spPr>
          <a:xfrm>
            <a:off x="260329" y="1094229"/>
            <a:ext cx="11700000" cy="4466201"/>
          </a:xfrm>
        </p:spPr>
        <p:txBody>
          <a:bodyPr>
            <a:normAutofit/>
          </a:bodyPr>
          <a:lstStyle/>
          <a:p>
            <a:endParaRPr lang="en-IN" dirty="0"/>
          </a:p>
          <a:p>
            <a:r>
              <a:rPr lang="en-US" dirty="0" smtClean="0"/>
              <a:t>The </a:t>
            </a:r>
            <a:r>
              <a:rPr lang="en-US" dirty="0"/>
              <a:t>data you can get from your application lifecycle as it applies to the performance of software development teams. A metric can come from a single data source or it can be a combination of data from multiple data sources. Any data point that you track eventually becomes a metric that you can use to measure your team’s performance. Examples of common metrics are:</a:t>
            </a:r>
          </a:p>
          <a:p>
            <a:r>
              <a:rPr lang="en-US" b="1" i="1" dirty="0"/>
              <a:t>Velocity</a:t>
            </a:r>
            <a:r>
              <a:rPr lang="en-US" b="1" dirty="0"/>
              <a:t> </a:t>
            </a:r>
            <a:r>
              <a:rPr lang="en-US" dirty="0"/>
              <a:t>—The relative performance of your team over time</a:t>
            </a:r>
          </a:p>
          <a:p>
            <a:r>
              <a:rPr lang="en-US" b="1" i="1" dirty="0"/>
              <a:t>Changed lines of code (CLOC)</a:t>
            </a:r>
            <a:r>
              <a:rPr lang="en-US" b="1" dirty="0"/>
              <a:t> </a:t>
            </a:r>
            <a:r>
              <a:rPr lang="en-US" dirty="0"/>
              <a:t>—The number of lines of code that were changed over </a:t>
            </a:r>
            <a:r>
              <a:rPr lang="en-US" dirty="0" smtClean="0"/>
              <a:t>time</a:t>
            </a:r>
          </a:p>
          <a:p>
            <a:r>
              <a:rPr lang="en-US" dirty="0" smtClean="0"/>
              <a:t>These </a:t>
            </a:r>
            <a:r>
              <a:rPr lang="en-US" dirty="0"/>
              <a:t>metrics in effect become key performance indicators (KPIs) that help measure what’s important to your team and your business.</a:t>
            </a:r>
          </a:p>
          <a:p>
            <a:r>
              <a:rPr lang="en-IN" dirty="0" smtClean="0"/>
              <a:t> </a:t>
            </a:r>
            <a:endParaRPr lang="en-US" dirty="0"/>
          </a:p>
          <a:p>
            <a:pPr marL="88900" lvl="1" indent="0">
              <a:buNone/>
            </a:pPr>
            <a:endParaRPr lang="en-US" dirty="0"/>
          </a:p>
          <a:p>
            <a:endParaRPr lang="en-GB" dirty="0"/>
          </a:p>
        </p:txBody>
      </p:sp>
    </p:spTree>
    <p:extLst>
      <p:ext uri="{BB962C8B-B14F-4D97-AF65-F5344CB8AC3E}">
        <p14:creationId xmlns:p14="http://schemas.microsoft.com/office/powerpoint/2010/main" val="4248990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smtClean="0"/>
              <a:t>Measuring </a:t>
            </a:r>
            <a:r>
              <a:rPr lang="en-US" dirty="0"/>
              <a:t>agile performance</a:t>
            </a:r>
            <a:br>
              <a:rPr lang="en-US" dirty="0"/>
            </a:br>
            <a:endParaRPr lang="en-GB" dirty="0"/>
          </a:p>
        </p:txBody>
      </p:sp>
      <p:sp>
        <p:nvSpPr>
          <p:cNvPr id="5" name="Text Placeholder 4"/>
          <p:cNvSpPr>
            <a:spLocks noGrp="1"/>
          </p:cNvSpPr>
          <p:nvPr>
            <p:ph type="body" sz="quarter" idx="10"/>
          </p:nvPr>
        </p:nvSpPr>
        <p:spPr>
          <a:xfrm>
            <a:off x="227348" y="1104900"/>
            <a:ext cx="11700000" cy="5176653"/>
          </a:xfrm>
        </p:spPr>
        <p:txBody>
          <a:bodyPr/>
          <a:lstStyle/>
          <a:p>
            <a:pPr marL="342900" indent="-342900">
              <a:buFont typeface="Wingdings" pitchFamily="2" charset="2"/>
              <a:buChar char="ü"/>
            </a:pPr>
            <a:endParaRPr lang="en-IN" dirty="0"/>
          </a:p>
          <a:p>
            <a:pPr marL="342900" indent="-342900">
              <a:buFont typeface="Wingdings" pitchFamily="2" charset="2"/>
              <a:buChar char="ü"/>
            </a:pPr>
            <a:r>
              <a:rPr lang="en-IN" dirty="0" smtClean="0"/>
              <a:t>What </a:t>
            </a:r>
            <a:r>
              <a:rPr lang="en-IN" dirty="0"/>
              <a:t>questions can metrics answer, and </a:t>
            </a:r>
            <a:endParaRPr lang="en-IN" dirty="0" smtClean="0"/>
          </a:p>
          <a:p>
            <a:r>
              <a:rPr lang="en-IN" dirty="0"/>
              <a:t> </a:t>
            </a:r>
            <a:r>
              <a:rPr lang="en-IN" dirty="0" smtClean="0"/>
              <a:t>  where </a:t>
            </a:r>
            <a:r>
              <a:rPr lang="en-IN" dirty="0"/>
              <a:t>do I get the data to answer them? </a:t>
            </a:r>
            <a:endParaRPr lang="en-IN" dirty="0" smtClean="0"/>
          </a:p>
          <a:p>
            <a:pPr marL="342900" indent="-342900">
              <a:buFont typeface="Wingdings" pitchFamily="2" charset="2"/>
              <a:buChar char="ü"/>
            </a:pPr>
            <a:endParaRPr lang="en-IN" dirty="0"/>
          </a:p>
          <a:p>
            <a:pPr marL="342900" indent="-342900">
              <a:buFont typeface="Wingdings" pitchFamily="2" charset="2"/>
              <a:buChar char="ü"/>
            </a:pPr>
            <a:endParaRPr lang="en-IN" dirty="0" smtClean="0"/>
          </a:p>
          <a:p>
            <a:pPr marL="342900" indent="-342900">
              <a:buFont typeface="Wingdings" pitchFamily="2" charset="2"/>
              <a:buChar char="ü"/>
            </a:pPr>
            <a:endParaRPr lang="en-IN" dirty="0" smtClean="0"/>
          </a:p>
          <a:p>
            <a:r>
              <a:rPr lang="en-IN" dirty="0" smtClean="0"/>
              <a:t> </a:t>
            </a:r>
            <a:endParaRPr lang="en-US" dirty="0"/>
          </a:p>
          <a:p>
            <a:pPr marL="88900" lvl="1" indent="0">
              <a:buNone/>
            </a:pPr>
            <a:endParaRPr lang="en-US" dirty="0"/>
          </a:p>
          <a:p>
            <a:endParaRPr lang="en-GB" dirty="0"/>
          </a:p>
        </p:txBody>
      </p:sp>
      <p:pic>
        <p:nvPicPr>
          <p:cNvPr id="675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7348" y="1484784"/>
            <a:ext cx="561975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5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005064"/>
            <a:ext cx="561975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1702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P</a:t>
            </a:r>
            <a:r>
              <a:rPr lang="en-IN" dirty="0" smtClean="0"/>
              <a:t>roject-tracking </a:t>
            </a:r>
            <a:r>
              <a:rPr lang="en-IN" dirty="0"/>
              <a:t>systems </a:t>
            </a:r>
            <a:endParaRPr lang="en-GB" dirty="0"/>
          </a:p>
        </p:txBody>
      </p:sp>
      <p:sp>
        <p:nvSpPr>
          <p:cNvPr id="5" name="Text Placeholder 4"/>
          <p:cNvSpPr>
            <a:spLocks noGrp="1"/>
          </p:cNvSpPr>
          <p:nvPr>
            <p:ph type="body" sz="quarter" idx="10"/>
          </p:nvPr>
        </p:nvSpPr>
        <p:spPr/>
        <p:txBody>
          <a:bodyPr>
            <a:normAutofit fontScale="77500" lnSpcReduction="20000"/>
          </a:bodyPr>
          <a:lstStyle/>
          <a:p>
            <a:pPr marL="342900" indent="-342900">
              <a:buFont typeface="Wingdings" pitchFamily="2" charset="2"/>
              <a:buChar char="ü"/>
            </a:pPr>
            <a:r>
              <a:rPr lang="en-US" dirty="0"/>
              <a:t>Tools like JIRA Agile, </a:t>
            </a:r>
            <a:r>
              <a:rPr lang="en-US" dirty="0" err="1"/>
              <a:t>Axosoft</a:t>
            </a:r>
            <a:r>
              <a:rPr lang="en-US" dirty="0"/>
              <a:t> </a:t>
            </a:r>
            <a:r>
              <a:rPr lang="en-US" dirty="0" err="1"/>
              <a:t>OnTime</a:t>
            </a:r>
            <a:r>
              <a:rPr lang="en-US" dirty="0"/>
              <a:t>, </a:t>
            </a:r>
            <a:r>
              <a:rPr lang="en-US" dirty="0" err="1"/>
              <a:t>LeanKit</a:t>
            </a:r>
            <a:r>
              <a:rPr lang="en-US" dirty="0"/>
              <a:t>, TFS, </a:t>
            </a:r>
            <a:r>
              <a:rPr lang="en-US" dirty="0" err="1"/>
              <a:t>Telerik</a:t>
            </a:r>
            <a:r>
              <a:rPr lang="en-US" dirty="0"/>
              <a:t> </a:t>
            </a:r>
            <a:r>
              <a:rPr lang="en-US" dirty="0" err="1"/>
              <a:t>TeamPulse</a:t>
            </a:r>
            <a:r>
              <a:rPr lang="en-US" dirty="0"/>
              <a:t>, </a:t>
            </a:r>
            <a:r>
              <a:rPr lang="en-US" dirty="0" err="1"/>
              <a:t>Planbox</a:t>
            </a:r>
            <a:r>
              <a:rPr lang="en-US" dirty="0" smtClean="0"/>
              <a:t>,</a:t>
            </a:r>
          </a:p>
          <a:p>
            <a:r>
              <a:rPr lang="en-US" dirty="0" smtClean="0"/>
              <a:t> </a:t>
            </a:r>
            <a:r>
              <a:rPr lang="en-US" dirty="0"/>
              <a:t>and </a:t>
            </a:r>
            <a:r>
              <a:rPr lang="en-US" dirty="0" err="1"/>
              <a:t>FogBugz</a:t>
            </a:r>
            <a:r>
              <a:rPr lang="en-US" dirty="0"/>
              <a:t> can all track your agile team, </a:t>
            </a:r>
            <a:r>
              <a:rPr lang="en-US" dirty="0" smtClean="0"/>
              <a:t>and </a:t>
            </a:r>
            <a:r>
              <a:rPr lang="en-US" dirty="0"/>
              <a:t>all have APIs you can tap into to </a:t>
            </a:r>
            <a:endParaRPr lang="en-US" dirty="0" smtClean="0"/>
          </a:p>
          <a:p>
            <a:r>
              <a:rPr lang="en-US" dirty="0" smtClean="0"/>
              <a:t>combine </a:t>
            </a:r>
            <a:r>
              <a:rPr lang="en-US" dirty="0"/>
              <a:t>that data with other </a:t>
            </a:r>
            <a:r>
              <a:rPr lang="en-US" dirty="0" smtClean="0"/>
              <a:t>sources to </a:t>
            </a:r>
            <a:r>
              <a:rPr lang="en-US" dirty="0"/>
              <a:t>help you </a:t>
            </a:r>
            <a:r>
              <a:rPr lang="en-US" dirty="0" smtClean="0"/>
              <a:t>track the </a:t>
            </a:r>
            <a:r>
              <a:rPr lang="en-US" dirty="0"/>
              <a:t>common agile </a:t>
            </a:r>
            <a:r>
              <a:rPr lang="en-US" dirty="0" smtClean="0"/>
              <a:t>metrics.</a:t>
            </a:r>
          </a:p>
          <a:p>
            <a:r>
              <a:rPr lang="en-US" dirty="0" smtClean="0"/>
              <a:t>Turning subjective to objective</a:t>
            </a:r>
          </a:p>
          <a:p>
            <a:r>
              <a:rPr lang="en-US" dirty="0" smtClean="0"/>
              <a:t>Example:</a:t>
            </a:r>
          </a:p>
          <a:p>
            <a:r>
              <a:rPr lang="en-US" dirty="0"/>
              <a:t>Recidivism tells you how frequently your team </a:t>
            </a:r>
            <a:r>
              <a:rPr lang="en-US" dirty="0" smtClean="0"/>
              <a:t>is </a:t>
            </a:r>
            <a:r>
              <a:rPr lang="en-US" dirty="0"/>
              <a:t>moving the wrong way in your workflow. </a:t>
            </a:r>
            <a:endParaRPr lang="en-US" dirty="0" smtClean="0"/>
          </a:p>
          <a:p>
            <a:r>
              <a:rPr lang="en-US" dirty="0" smtClean="0"/>
              <a:t>It’s </a:t>
            </a:r>
            <a:r>
              <a:rPr lang="en-US" dirty="0"/>
              <a:t>calculated purely with PTS data with the following formula:                 </a:t>
            </a:r>
            <a:endParaRPr lang="en-US" dirty="0" smtClean="0"/>
          </a:p>
          <a:p>
            <a:r>
              <a:rPr lang="en-US" dirty="0" smtClean="0"/>
              <a:t> </a:t>
            </a:r>
            <a:r>
              <a:rPr lang="en-US" dirty="0"/>
              <a:t>Recidivism = </a:t>
            </a:r>
            <a:r>
              <a:rPr lang="en-US" dirty="0" err="1"/>
              <a:t>bN</a:t>
            </a:r>
            <a:r>
              <a:rPr lang="en-US" dirty="0"/>
              <a:t> / (</a:t>
            </a:r>
            <a:r>
              <a:rPr lang="en-US" dirty="0" err="1"/>
              <a:t>fN</a:t>
            </a:r>
            <a:r>
              <a:rPr lang="en-US" dirty="0"/>
              <a:t> + </a:t>
            </a:r>
            <a:r>
              <a:rPr lang="en-US" dirty="0" err="1"/>
              <a:t>bN</a:t>
            </a:r>
            <a:r>
              <a:rPr lang="en-US" dirty="0"/>
              <a:t>)</a:t>
            </a:r>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r>
              <a:rPr lang="en-US" dirty="0" smtClean="0"/>
              <a:t> </a:t>
            </a:r>
          </a:p>
          <a:p>
            <a:endParaRPr lang="en-US" dirty="0"/>
          </a:p>
          <a:p>
            <a:pPr lvl="1">
              <a:buNone/>
            </a:pPr>
            <a:endParaRPr lang="en-US" dirty="0"/>
          </a:p>
          <a:p>
            <a:endParaRPr lang="en-GB" dirty="0"/>
          </a:p>
        </p:txBody>
      </p:sp>
      <p:sp>
        <p:nvSpPr>
          <p:cNvPr id="6" name="Text Placeholder 5"/>
          <p:cNvSpPr>
            <a:spLocks noGrp="1"/>
          </p:cNvSpPr>
          <p:nvPr>
            <p:ph type="body" sz="quarter" idx="11"/>
          </p:nvPr>
        </p:nvSpPr>
        <p:spPr/>
        <p:txBody>
          <a:bodyPr/>
          <a:lstStyle/>
          <a:p>
            <a:r>
              <a:rPr lang="en-IN" dirty="0" smtClean="0"/>
              <a:t>Typical </a:t>
            </a:r>
            <a:r>
              <a:rPr lang="en-IN" dirty="0"/>
              <a:t>agile measurements using PTS data </a:t>
            </a:r>
            <a:endParaRPr lang="en-GB" dirty="0"/>
          </a:p>
        </p:txBody>
      </p:sp>
    </p:spTree>
    <p:extLst>
      <p:ext uri="{BB962C8B-B14F-4D97-AF65-F5344CB8AC3E}">
        <p14:creationId xmlns:p14="http://schemas.microsoft.com/office/powerpoint/2010/main" val="2073858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Trends </a:t>
            </a:r>
            <a:r>
              <a:rPr lang="en-IN" dirty="0"/>
              <a:t>and data from project-tracking systems </a:t>
            </a:r>
            <a:endParaRPr lang="en-GB" dirty="0"/>
          </a:p>
        </p:txBody>
      </p:sp>
      <p:sp>
        <p:nvSpPr>
          <p:cNvPr id="5" name="Text Placeholder 4"/>
          <p:cNvSpPr>
            <a:spLocks noGrp="1"/>
          </p:cNvSpPr>
          <p:nvPr>
            <p:ph type="body" sz="quarter" idx="10"/>
          </p:nvPr>
        </p:nvSpPr>
        <p:spPr>
          <a:xfrm>
            <a:off x="227348" y="1340769"/>
            <a:ext cx="11700000" cy="4940784"/>
          </a:xfrm>
        </p:spPr>
        <p:txBody>
          <a:bodyPr>
            <a:normAutofit/>
          </a:bodyPr>
          <a:lstStyle/>
          <a:p>
            <a:pPr marL="342900" indent="-342900">
              <a:buFont typeface="Wingdings" pitchFamily="2" charset="2"/>
              <a:buChar char="ü"/>
            </a:pPr>
            <a:r>
              <a:rPr lang="en-US" dirty="0"/>
              <a:t> </a:t>
            </a:r>
            <a:r>
              <a:rPr lang="en-US" dirty="0" smtClean="0"/>
              <a:t>Lead </a:t>
            </a:r>
            <a:r>
              <a:rPr lang="en-US" dirty="0" smtClean="0"/>
              <a:t>time</a:t>
            </a:r>
          </a:p>
          <a:p>
            <a:r>
              <a:rPr lang="en-US" dirty="0"/>
              <a:t>Lead time is the amount of time </a:t>
            </a:r>
            <a:r>
              <a:rPr lang="en-US" dirty="0" smtClean="0"/>
              <a:t>between</a:t>
            </a:r>
          </a:p>
          <a:p>
            <a:r>
              <a:rPr lang="en-US" dirty="0" smtClean="0"/>
              <a:t>when </a:t>
            </a:r>
            <a:r>
              <a:rPr lang="en-US" dirty="0"/>
              <a:t>a task is started and when it is </a:t>
            </a:r>
            <a:endParaRPr lang="en-US" dirty="0" smtClean="0"/>
          </a:p>
          <a:p>
            <a:r>
              <a:rPr lang="en-US" dirty="0" smtClean="0"/>
              <a:t>completed</a:t>
            </a:r>
            <a:r>
              <a:rPr lang="en-US" dirty="0"/>
              <a:t>.  </a:t>
            </a:r>
          </a:p>
          <a:p>
            <a:pPr marL="342900" indent="-342900">
              <a:buFont typeface="Wingdings" pitchFamily="2" charset="2"/>
              <a:buChar char="ü"/>
            </a:pPr>
            <a:endParaRPr lang="en-US" dirty="0" smtClean="0"/>
          </a:p>
          <a:p>
            <a:pPr marL="342900" indent="-342900">
              <a:buFont typeface="Wingdings" pitchFamily="2" charset="2"/>
              <a:buChar char="ü"/>
            </a:pPr>
            <a:r>
              <a:rPr lang="en-US" dirty="0" smtClean="0"/>
              <a:t> </a:t>
            </a:r>
            <a:r>
              <a:rPr lang="en-US" dirty="0" smtClean="0"/>
              <a:t>Bug </a:t>
            </a:r>
            <a:r>
              <a:rPr lang="en-US" dirty="0" smtClean="0"/>
              <a:t>counts</a:t>
            </a:r>
          </a:p>
          <a:p>
            <a:r>
              <a:rPr lang="en-US" dirty="0"/>
              <a:t>Bugs represent inconsistencies in your </a:t>
            </a:r>
            <a:endParaRPr lang="en-US" dirty="0" smtClean="0"/>
          </a:p>
          <a:p>
            <a:r>
              <a:rPr lang="en-US" dirty="0" smtClean="0"/>
              <a:t>software</a:t>
            </a:r>
            <a:r>
              <a:rPr lang="en-US" dirty="0"/>
              <a:t>. Different teams will have </a:t>
            </a:r>
            <a:r>
              <a:rPr lang="en-US" dirty="0" smtClean="0"/>
              <a:t>different</a:t>
            </a:r>
          </a:p>
          <a:p>
            <a:r>
              <a:rPr lang="en-US" dirty="0" smtClean="0"/>
              <a:t>definitions </a:t>
            </a:r>
            <a:r>
              <a:rPr lang="en-US" dirty="0"/>
              <a:t>of what a bug is, ranging </a:t>
            </a:r>
            <a:r>
              <a:rPr lang="en-US" dirty="0" smtClean="0"/>
              <a:t>from </a:t>
            </a:r>
          </a:p>
          <a:p>
            <a:r>
              <a:rPr lang="en-US" dirty="0" smtClean="0"/>
              <a:t>a variation </a:t>
            </a:r>
            <a:r>
              <a:rPr lang="en-US" dirty="0"/>
              <a:t>from your application’s spec to </a:t>
            </a:r>
            <a:endParaRPr lang="en-US" dirty="0" smtClean="0"/>
          </a:p>
          <a:p>
            <a:r>
              <a:rPr lang="en-US" dirty="0" smtClean="0"/>
              <a:t>unexpected behaviors </a:t>
            </a:r>
            <a:r>
              <a:rPr lang="en-US" dirty="0"/>
              <a:t>that get noticed </a:t>
            </a:r>
            <a:r>
              <a:rPr lang="en-US" dirty="0" smtClean="0"/>
              <a:t>after</a:t>
            </a:r>
          </a:p>
          <a:p>
            <a:r>
              <a:rPr lang="en-US" dirty="0" smtClean="0"/>
              <a:t> </a:t>
            </a:r>
            <a:r>
              <a:rPr lang="en-US" dirty="0"/>
              <a:t>development is complete.</a:t>
            </a:r>
            <a:endParaRPr lang="en-US" dirty="0" smtClean="0"/>
          </a:p>
          <a:p>
            <a:endParaRPr lang="en-US" dirty="0"/>
          </a:p>
          <a:p>
            <a:endParaRPr lang="en-US" dirty="0" smtClean="0"/>
          </a:p>
          <a:p>
            <a:endParaRPr lang="en-US" dirty="0"/>
          </a:p>
          <a:p>
            <a:endParaRPr lang="en-US" dirty="0" smtClean="0"/>
          </a:p>
          <a:p>
            <a:endParaRPr lang="en-US" dirty="0"/>
          </a:p>
          <a:p>
            <a:pPr lvl="1">
              <a:buNone/>
            </a:pPr>
            <a:endParaRPr lang="en-US" dirty="0"/>
          </a:p>
          <a:p>
            <a:endParaRPr lang="en-GB" dirty="0"/>
          </a:p>
        </p:txBody>
      </p:sp>
      <p:pic>
        <p:nvPicPr>
          <p:cNvPr id="727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1984" y="836712"/>
            <a:ext cx="5619750" cy="547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1509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Trends </a:t>
            </a:r>
            <a:r>
              <a:rPr lang="en-IN" dirty="0"/>
              <a:t>and data from project-tracking systems </a:t>
            </a:r>
            <a:endParaRPr lang="en-GB" dirty="0"/>
          </a:p>
        </p:txBody>
      </p:sp>
      <p:sp>
        <p:nvSpPr>
          <p:cNvPr id="5" name="Text Placeholder 4"/>
          <p:cNvSpPr>
            <a:spLocks noGrp="1"/>
          </p:cNvSpPr>
          <p:nvPr>
            <p:ph type="body" sz="quarter" idx="10"/>
          </p:nvPr>
        </p:nvSpPr>
        <p:spPr>
          <a:xfrm>
            <a:off x="227348" y="1104901"/>
            <a:ext cx="11699999" cy="5176652"/>
          </a:xfrm>
        </p:spPr>
        <p:txBody>
          <a:bodyPr>
            <a:normAutofit/>
          </a:bodyPr>
          <a:lstStyle/>
          <a:p>
            <a:r>
              <a:rPr lang="en-US" dirty="0" smtClean="0"/>
              <a:t> </a:t>
            </a:r>
            <a:r>
              <a:rPr lang="en-US" dirty="0"/>
              <a:t>Burn </a:t>
            </a:r>
            <a:r>
              <a:rPr lang="en-US" dirty="0" smtClean="0"/>
              <a:t>down</a:t>
            </a:r>
          </a:p>
          <a:p>
            <a:pPr marL="342900" indent="-342900">
              <a:buFont typeface="Arial" panose="020B0604020202020204" pitchFamily="34" charset="0"/>
              <a:buChar char="•"/>
            </a:pPr>
            <a:r>
              <a:rPr lang="en-US" dirty="0" smtClean="0"/>
              <a:t>The </a:t>
            </a:r>
            <a:r>
              <a:rPr lang="en-US" dirty="0" err="1"/>
              <a:t>burndown</a:t>
            </a:r>
            <a:r>
              <a:rPr lang="en-US" dirty="0"/>
              <a:t> chart shows the </a:t>
            </a:r>
            <a:r>
              <a:rPr lang="en-US" dirty="0" smtClean="0"/>
              <a:t>total effort </a:t>
            </a:r>
            <a:r>
              <a:rPr lang="en-US" dirty="0"/>
              <a:t>against the amount of work for </a:t>
            </a:r>
            <a:r>
              <a:rPr lang="en-US" dirty="0" smtClean="0"/>
              <a:t>each </a:t>
            </a:r>
            <a:r>
              <a:rPr lang="en-US" dirty="0"/>
              <a:t>iteration.</a:t>
            </a:r>
            <a:r>
              <a:rPr lang="en-US" dirty="0" smtClean="0"/>
              <a:t> </a:t>
            </a:r>
          </a:p>
          <a:p>
            <a:pPr marL="342900" indent="-342900">
              <a:buFont typeface="Arial" panose="020B0604020202020204" pitchFamily="34" charset="0"/>
              <a:buChar char="•"/>
            </a:pPr>
            <a:r>
              <a:rPr lang="en-US" dirty="0"/>
              <a:t> </a:t>
            </a:r>
            <a:r>
              <a:rPr lang="en-US" dirty="0" smtClean="0"/>
              <a:t>It </a:t>
            </a:r>
            <a:r>
              <a:rPr lang="en-US" dirty="0"/>
              <a:t>does provide a guideline to where </a:t>
            </a:r>
            <a:r>
              <a:rPr lang="en-US" dirty="0" smtClean="0"/>
              <a:t>you are </a:t>
            </a:r>
            <a:r>
              <a:rPr lang="en-US" dirty="0"/>
              <a:t>against your commitment for a </a:t>
            </a:r>
            <a:r>
              <a:rPr lang="en-US" dirty="0" smtClean="0"/>
              <a:t>time</a:t>
            </a:r>
          </a:p>
          <a:p>
            <a:r>
              <a:rPr lang="en-US" dirty="0" smtClean="0"/>
              <a:t> period</a:t>
            </a:r>
            <a:endParaRPr lang="en-US" dirty="0" smtClean="0"/>
          </a:p>
          <a:p>
            <a:endParaRPr lang="en-US" dirty="0"/>
          </a:p>
          <a:p>
            <a:pPr lvl="1">
              <a:buNone/>
            </a:pPr>
            <a:endParaRPr lang="en-US" dirty="0"/>
          </a:p>
          <a:p>
            <a:endParaRPr lang="en-GB" dirty="0"/>
          </a:p>
        </p:txBody>
      </p:sp>
      <p:pic>
        <p:nvPicPr>
          <p:cNvPr id="716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712" y="2996952"/>
            <a:ext cx="5976664"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18937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5CD0F2CD-C149-47AE-9000-EEF59CE5E48D}"/>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BC6B8890-D991-439D-826B-DCE21B240705}"/>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29F60F53-522A-480F-8AD4-5739EBA4B994}"/>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 (1)</Template>
  <TotalTime>412</TotalTime>
  <Words>1230</Words>
  <Application>Microsoft Office PowerPoint</Application>
  <PresentationFormat>Widescreen</PresentationFormat>
  <Paragraphs>227</Paragraphs>
  <Slides>24</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24</vt:i4>
      </vt:variant>
    </vt:vector>
  </HeadingPairs>
  <TitlesOfParts>
    <vt:vector size="32" baseType="lpstr">
      <vt:lpstr>Arial</vt:lpstr>
      <vt:lpstr>Times New Roman</vt:lpstr>
      <vt:lpstr>Verdana</vt:lpstr>
      <vt:lpstr>Wingdings</vt:lpstr>
      <vt:lpstr>Capgemini Master</vt:lpstr>
      <vt:lpstr>Cover options</vt:lpstr>
      <vt:lpstr>Final slides</vt:lpstr>
      <vt:lpstr>think-cell Slide</vt:lpstr>
      <vt:lpstr>Agile metrics in Action</vt:lpstr>
      <vt:lpstr>Table of content:</vt:lpstr>
      <vt:lpstr>Measuring agile performance </vt:lpstr>
      <vt:lpstr>Measuring agile performance </vt:lpstr>
      <vt:lpstr> What are metrics? </vt:lpstr>
      <vt:lpstr>Measuring agile performance </vt:lpstr>
      <vt:lpstr>Project-tracking systems </vt:lpstr>
      <vt:lpstr>Trends and data from project-tracking systems </vt:lpstr>
      <vt:lpstr>Trends and data from project-tracking systems </vt:lpstr>
      <vt:lpstr>Trends and data from project-tracking systems </vt:lpstr>
      <vt:lpstr>Trends and data from project-tracking systems </vt:lpstr>
      <vt:lpstr>Source control</vt:lpstr>
      <vt:lpstr>Key SCM metrics </vt:lpstr>
      <vt:lpstr>Trends and data from source control </vt:lpstr>
      <vt:lpstr>The build system</vt:lpstr>
      <vt:lpstr>Key CI metrics </vt:lpstr>
      <vt:lpstr>System monitoring</vt:lpstr>
      <vt:lpstr>Utilizing the features of your application performance monitoring system</vt:lpstr>
      <vt:lpstr>Data from your production systems</vt:lpstr>
      <vt:lpstr>Data from your production systems</vt:lpstr>
      <vt:lpstr>Visualizing the data</vt:lpstr>
      <vt:lpstr>PowerPoint Presentation</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subject>ppt template</dc:subject>
  <dc:creator>G, Sasikiran</dc:creator>
  <cp:lastModifiedBy>Aitipamula Harika</cp:lastModifiedBy>
  <cp:revision>36</cp:revision>
  <dcterms:created xsi:type="dcterms:W3CDTF">2019-03-11T05:58:37Z</dcterms:created>
  <dcterms:modified xsi:type="dcterms:W3CDTF">2019-10-29T09:12:05Z</dcterms:modified>
</cp:coreProperties>
</file>