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 marL="244928" indent="-244928">
              <a:spcBef>
                <a:spcPts val="600"/>
              </a:spcBef>
              <a:defRPr sz="2000"/>
            </a:lvl1pPr>
            <a:lvl2pPr marL="695325" indent="-238125">
              <a:spcBef>
                <a:spcPts val="600"/>
              </a:spcBef>
              <a:defRPr sz="2000"/>
            </a:lvl2pPr>
            <a:lvl3pPr marL="1143000" indent="-228600">
              <a:spcBef>
                <a:spcPts val="600"/>
              </a:spcBef>
              <a:defRPr sz="2000"/>
            </a:lvl3pPr>
            <a:lvl4pPr marL="1625600" indent="-254000">
              <a:spcBef>
                <a:spcPts val="600"/>
              </a:spcBef>
              <a:defRPr sz="2000"/>
            </a:lvl4pPr>
            <a:lvl5pPr marL="2082800" indent="-254000">
              <a:spcBef>
                <a:spcPts val="60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4 Marcador de texto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 marL="171450" indent="-171450">
              <a:defRPr sz="1600"/>
            </a:lvl1pPr>
            <a:lvl2pPr marL="620485" indent="-163285">
              <a:defRPr sz="1600"/>
            </a:lvl2pPr>
            <a:lvl3pPr marL="1066800" indent="-152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5" name="2 Marcador de posición de imagen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2333" indent="-255133">
              <a:defRPr sz="2200"/>
            </a:lvl2pPr>
            <a:lvl3pPr marL="1152525" indent="-238125">
              <a:defRPr sz="1600"/>
            </a:lvl3pPr>
            <a:lvl4pPr marL="1554480" indent="-182880">
              <a:defRPr sz="1600"/>
            </a:lvl4pPr>
            <a:lvl5pPr marL="2011679" indent="-182879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05" y="-3304"/>
            <a:ext cx="15748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76695" y="-3304"/>
            <a:ext cx="17018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67890" marR="0" indent="-26789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42950" marR="0" indent="-28575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81100" marR="0" indent="-2667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916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488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060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632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20440" marR="0" indent="-32004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77640" marR="0" indent="-32004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t.hidrogeologia.modelitzacio@ub.edu" TargetMode="External"/><Relationship Id="rId5" Type="http://schemas.openxmlformats.org/officeDocument/2006/relationships/hyperlink" Target="https://www.ub.edu/portal/web/ciencias-tierra/master-propio-hidrogeologia" TargetMode="External"/><Relationship Id="rId4" Type="http://schemas.openxmlformats.org/officeDocument/2006/relationships/hyperlink" Target="mailto:aitor.iraola@correo.a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H8mf4WGlnwWO0cWVwH3n2XtTfYhA0gG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3"/>
          <p:cNvSpPr/>
          <p:nvPr/>
        </p:nvSpPr>
        <p:spPr>
          <a:xfrm>
            <a:off x="1536138" y="19907"/>
            <a:ext cx="9144001" cy="1665403"/>
          </a:xfrm>
          <a:prstGeom prst="rect">
            <a:avLst/>
          </a:prstGeom>
          <a:solidFill>
            <a:srgbClr val="0218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7" name="Picture 2" descr="Picture 2"/>
          <p:cNvPicPr>
            <a:picLocks noChangeAspect="1"/>
          </p:cNvPicPr>
          <p:nvPr/>
        </p:nvPicPr>
        <p:blipFill>
          <a:blip r:embed="rId3"/>
          <a:srcRect l="65069" t="19540" r="3610" b="52874"/>
          <a:stretch>
            <a:fillRect/>
          </a:stretch>
        </p:blipFill>
        <p:spPr>
          <a:xfrm>
            <a:off x="7601733" y="1741021"/>
            <a:ext cx="3059834" cy="149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3"/>
          <a:srcRect l="10191" t="19540" r="60935" b="52874"/>
          <a:stretch>
            <a:fillRect/>
          </a:stretch>
        </p:blipFill>
        <p:spPr>
          <a:xfrm>
            <a:off x="1554249" y="1712957"/>
            <a:ext cx="2880320" cy="152494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6 Conector recto"/>
          <p:cNvSpPr/>
          <p:nvPr/>
        </p:nvSpPr>
        <p:spPr>
          <a:xfrm>
            <a:off x="1525587" y="1685308"/>
            <a:ext cx="9142414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7 Rectángulo"/>
          <p:cNvSpPr txBox="1"/>
          <p:nvPr/>
        </p:nvSpPr>
        <p:spPr>
          <a:xfrm>
            <a:off x="1561227" y="543679"/>
            <a:ext cx="90461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MÁSTER HIDROGEOLOGÍA Y MODELACIÓN</a:t>
            </a:r>
          </a:p>
        </p:txBody>
      </p:sp>
      <p:sp>
        <p:nvSpPr>
          <p:cNvPr id="101" name="7 Rectángulo"/>
          <p:cNvSpPr txBox="1"/>
          <p:nvPr/>
        </p:nvSpPr>
        <p:spPr>
          <a:xfrm>
            <a:off x="1572936" y="4515347"/>
            <a:ext cx="90461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Módulo 9 Herramientas y Data Science</a:t>
            </a:r>
          </a:p>
        </p:txBody>
      </p:sp>
      <p:sp>
        <p:nvSpPr>
          <p:cNvPr id="102" name="7 Rectángulo"/>
          <p:cNvSpPr txBox="1"/>
          <p:nvPr/>
        </p:nvSpPr>
        <p:spPr>
          <a:xfrm>
            <a:off x="1569719" y="3573017"/>
            <a:ext cx="904612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 b="1">
                <a:latin typeface="Tahoma"/>
                <a:ea typeface="Tahoma"/>
                <a:cs typeface="Tahoma"/>
                <a:sym typeface="Tahoma"/>
              </a:defRPr>
            </a:pPr>
            <a:r>
              <a:t>M9_9.22 Introducción a la programación </a:t>
            </a:r>
          </a:p>
          <a:p>
            <a:pPr algn="ctr">
              <a:defRPr sz="2200" b="1">
                <a:latin typeface="Tahoma"/>
                <a:ea typeface="Tahoma"/>
                <a:cs typeface="Tahoma"/>
                <a:sym typeface="Tahoma"/>
              </a:defRPr>
            </a:pPr>
            <a:r>
              <a:t>M9_9.23 Introducción a la programación con python</a:t>
            </a:r>
          </a:p>
        </p:txBody>
      </p:sp>
      <p:sp>
        <p:nvSpPr>
          <p:cNvPr id="103" name="7 Rectángulo"/>
          <p:cNvSpPr txBox="1"/>
          <p:nvPr/>
        </p:nvSpPr>
        <p:spPr>
          <a:xfrm>
            <a:off x="1581857" y="5013176"/>
            <a:ext cx="904612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Prof. Aitor Iraola</a:t>
            </a:r>
          </a:p>
          <a:p>
            <a:pPr algn="ctr"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aitor.iraola@amphos21.com</a:t>
            </a:r>
            <a:r>
              <a:t>     </a:t>
            </a:r>
          </a:p>
        </p:txBody>
      </p:sp>
      <p:sp>
        <p:nvSpPr>
          <p:cNvPr id="104" name="7 Rectángulo"/>
          <p:cNvSpPr/>
          <p:nvPr/>
        </p:nvSpPr>
        <p:spPr>
          <a:xfrm>
            <a:off x="1515507" y="6577607"/>
            <a:ext cx="9137568" cy="269241"/>
          </a:xfrm>
          <a:prstGeom prst="rect">
            <a:avLst/>
          </a:prstGeom>
          <a:solidFill>
            <a:srgbClr val="0218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Web MHGM</a:t>
            </a:r>
            <a:r>
              <a:t>                                                                                                            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mt.hidrogeologia.modelitzacio@ub.edu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intaxis básica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Sintaxis básica de python </a:t>
            </a:r>
          </a:p>
        </p:txBody>
      </p:sp>
      <p:sp>
        <p:nvSpPr>
          <p:cNvPr id="144" name="Leer archivos externos con el operador with y el método open()…"/>
          <p:cNvSpPr txBox="1">
            <a:spLocks noGrp="1"/>
          </p:cNvSpPr>
          <p:nvPr>
            <p:ph type="body" sz="half" idx="1"/>
          </p:nvPr>
        </p:nvSpPr>
        <p:spPr>
          <a:xfrm>
            <a:off x="609600" y="1373112"/>
            <a:ext cx="10972800" cy="1616523"/>
          </a:xfrm>
          <a:prstGeom prst="rect">
            <a:avLst/>
          </a:prstGeom>
        </p:spPr>
        <p:txBody>
          <a:bodyPr/>
          <a:lstStyle/>
          <a:p>
            <a:r>
              <a:t>Leer archivos externos con el operador </a:t>
            </a:r>
            <a:r>
              <a:rPr b="1"/>
              <a:t>with</a:t>
            </a:r>
            <a:r>
              <a:t> y el método </a:t>
            </a:r>
            <a:r>
              <a:rPr b="1"/>
              <a:t>open() </a:t>
            </a:r>
          </a:p>
          <a:p>
            <a:pPr lvl="1"/>
            <a:r>
              <a:t>El operador </a:t>
            </a:r>
            <a:r>
              <a:rPr b="1"/>
              <a:t>with</a:t>
            </a:r>
            <a:r>
              <a:t> combinado con el método </a:t>
            </a:r>
            <a:r>
              <a:rPr b="1"/>
              <a:t>open() </a:t>
            </a:r>
            <a:r>
              <a:t>permite leer y escribir archivos de manera sencilla</a:t>
            </a:r>
          </a:p>
        </p:txBody>
      </p:sp>
      <p:grpSp>
        <p:nvGrpSpPr>
          <p:cNvPr id="147" name="pasted-movie.png"/>
          <p:cNvGrpSpPr/>
          <p:nvPr/>
        </p:nvGrpSpPr>
        <p:grpSpPr>
          <a:xfrm>
            <a:off x="2495550" y="2882900"/>
            <a:ext cx="7200900" cy="1092200"/>
            <a:chOff x="0" y="0"/>
            <a:chExt cx="7200900" cy="1092200"/>
          </a:xfrm>
        </p:grpSpPr>
        <p:pic>
          <p:nvPicPr>
            <p:cNvPr id="146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" y="50800"/>
              <a:ext cx="7099300" cy="990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200900" cy="1092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intaxis básica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Sintaxis básica de python </a:t>
            </a:r>
          </a:p>
        </p:txBody>
      </p:sp>
      <p:sp>
        <p:nvSpPr>
          <p:cNvPr id="150" name="Métodos…"/>
          <p:cNvSpPr txBox="1">
            <a:spLocks noGrp="1"/>
          </p:cNvSpPr>
          <p:nvPr>
            <p:ph type="body" idx="1"/>
          </p:nvPr>
        </p:nvSpPr>
        <p:spPr>
          <a:xfrm>
            <a:off x="609600" y="1373112"/>
            <a:ext cx="10972800" cy="4882060"/>
          </a:xfrm>
          <a:prstGeom prst="rect">
            <a:avLst/>
          </a:prstGeom>
        </p:spPr>
        <p:txBody>
          <a:bodyPr/>
          <a:lstStyle/>
          <a:p>
            <a:r>
              <a:t>Métodos</a:t>
            </a:r>
          </a:p>
          <a:p>
            <a:pPr lvl="1"/>
            <a:r>
              <a:t>User-defined methods: el usuario puede definir métodos de manera sencilla</a:t>
            </a:r>
          </a:p>
        </p:txBody>
      </p:sp>
      <p:grpSp>
        <p:nvGrpSpPr>
          <p:cNvPr id="153" name="pasted-movie.png"/>
          <p:cNvGrpSpPr/>
          <p:nvPr/>
        </p:nvGrpSpPr>
        <p:grpSpPr>
          <a:xfrm>
            <a:off x="1974850" y="2374900"/>
            <a:ext cx="8242300" cy="3632200"/>
            <a:chOff x="0" y="0"/>
            <a:chExt cx="8242300" cy="3632200"/>
          </a:xfrm>
        </p:grpSpPr>
        <p:pic>
          <p:nvPicPr>
            <p:cNvPr id="152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" y="50800"/>
              <a:ext cx="8140700" cy="3530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1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8242300" cy="3632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quete de python"/>
          <p:cNvSpPr/>
          <p:nvPr/>
        </p:nvSpPr>
        <p:spPr>
          <a:xfrm>
            <a:off x="4350510" y="2360707"/>
            <a:ext cx="3490979" cy="2763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8322" y="0"/>
                  <a:pt x="7994" y="186"/>
                  <a:pt x="7756" y="487"/>
                </a:cubicBezTo>
                <a:cubicBezTo>
                  <a:pt x="7518" y="787"/>
                  <a:pt x="7371" y="1202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1202"/>
                  <a:pt x="14077" y="787"/>
                  <a:pt x="13839" y="487"/>
                </a:cubicBezTo>
                <a:cubicBezTo>
                  <a:pt x="13601" y="186"/>
                  <a:pt x="13273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24" y="1618"/>
                  <a:pt x="12931" y="1621"/>
                  <a:pt x="12936" y="1628"/>
                </a:cubicBezTo>
                <a:cubicBezTo>
                  <a:pt x="12941" y="1634"/>
                  <a:pt x="12943" y="164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42"/>
                  <a:pt x="8664" y="1634"/>
                  <a:pt x="8669" y="1628"/>
                </a:cubicBezTo>
                <a:cubicBezTo>
                  <a:pt x="8675" y="1621"/>
                  <a:pt x="8681" y="1618"/>
                  <a:pt x="8689" y="1618"/>
                </a:cubicBezTo>
                <a:close/>
                <a:moveTo>
                  <a:pt x="918" y="3364"/>
                </a:moveTo>
                <a:cubicBezTo>
                  <a:pt x="664" y="3364"/>
                  <a:pt x="435" y="3494"/>
                  <a:pt x="269" y="3704"/>
                </a:cubicBezTo>
                <a:cubicBezTo>
                  <a:pt x="103" y="3914"/>
                  <a:pt x="0" y="4204"/>
                  <a:pt x="0" y="4524"/>
                </a:cubicBezTo>
                <a:lnTo>
                  <a:pt x="0" y="20440"/>
                </a:lnTo>
                <a:cubicBezTo>
                  <a:pt x="0" y="20761"/>
                  <a:pt x="103" y="21051"/>
                  <a:pt x="269" y="21261"/>
                </a:cubicBezTo>
                <a:cubicBezTo>
                  <a:pt x="435" y="21470"/>
                  <a:pt x="664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0936" y="21600"/>
                  <a:pt x="21165" y="21470"/>
                  <a:pt x="21331" y="21261"/>
                </a:cubicBezTo>
                <a:cubicBezTo>
                  <a:pt x="21497" y="21051"/>
                  <a:pt x="21600" y="20761"/>
                  <a:pt x="21600" y="20440"/>
                </a:cubicBezTo>
                <a:lnTo>
                  <a:pt x="21600" y="4524"/>
                </a:lnTo>
                <a:cubicBezTo>
                  <a:pt x="21600" y="4204"/>
                  <a:pt x="21497" y="3914"/>
                  <a:pt x="21331" y="3704"/>
                </a:cubicBezTo>
                <a:cubicBezTo>
                  <a:pt x="21165" y="3494"/>
                  <a:pt x="20936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2300"/>
            </a:pPr>
            <a:r>
              <a:t>Paquete de python</a:t>
            </a:r>
          </a:p>
          <a:p>
            <a:pPr algn="ctr">
              <a:defRPr sz="2300"/>
            </a:pPr>
            <a:endParaRPr/>
          </a:p>
        </p:txBody>
      </p:sp>
      <p:sp>
        <p:nvSpPr>
          <p:cNvPr id="156" name="Nombre"/>
          <p:cNvSpPr/>
          <p:nvPr/>
        </p:nvSpPr>
        <p:spPr>
          <a:xfrm rot="16200000">
            <a:off x="4045569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Nombre</a:t>
            </a:r>
          </a:p>
        </p:txBody>
      </p:sp>
      <p:sp>
        <p:nvSpPr>
          <p:cNvPr id="157" name="Clase"/>
          <p:cNvSpPr/>
          <p:nvPr/>
        </p:nvSpPr>
        <p:spPr>
          <a:xfrm rot="16200000">
            <a:off x="6906923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Clase</a:t>
            </a:r>
          </a:p>
        </p:txBody>
      </p:sp>
      <p:sp>
        <p:nvSpPr>
          <p:cNvPr id="158" name="Método 1"/>
          <p:cNvSpPr/>
          <p:nvPr/>
        </p:nvSpPr>
        <p:spPr>
          <a:xfrm>
            <a:off x="5476246" y="3751700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1</a:t>
            </a:r>
          </a:p>
        </p:txBody>
      </p:sp>
      <p:sp>
        <p:nvSpPr>
          <p:cNvPr id="159" name="Método 2"/>
          <p:cNvSpPr/>
          <p:nvPr/>
        </p:nvSpPr>
        <p:spPr>
          <a:xfrm>
            <a:off x="5476246" y="4184305"/>
            <a:ext cx="1270001" cy="331574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2</a:t>
            </a:r>
          </a:p>
        </p:txBody>
      </p:sp>
      <p:sp>
        <p:nvSpPr>
          <p:cNvPr id="160" name="Circle"/>
          <p:cNvSpPr/>
          <p:nvPr/>
        </p:nvSpPr>
        <p:spPr>
          <a:xfrm>
            <a:off x="7991697" y="4962507"/>
            <a:ext cx="133033" cy="133032"/>
          </a:xfrm>
          <a:prstGeom prst="ellipse">
            <a:avLst/>
          </a:pr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300"/>
            </a:pPr>
            <a:endParaRPr/>
          </a:p>
        </p:txBody>
      </p:sp>
      <p:sp>
        <p:nvSpPr>
          <p:cNvPr id="161" name="Módulos y paquet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Módulos y paquetes de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6" grpId="2" animBg="1" advAuto="0"/>
      <p:bldP spid="157" grpId="3" animBg="1" advAuto="0"/>
      <p:bldP spid="158" grpId="4" animBg="1" advAuto="0"/>
      <p:bldP spid="159" grpId="5" animBg="1" advAuto="0"/>
      <p:bldP spid="160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quete de python"/>
          <p:cNvSpPr/>
          <p:nvPr/>
        </p:nvSpPr>
        <p:spPr>
          <a:xfrm>
            <a:off x="4350510" y="2360707"/>
            <a:ext cx="3490979" cy="2763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8322" y="0"/>
                  <a:pt x="7994" y="186"/>
                  <a:pt x="7756" y="487"/>
                </a:cubicBezTo>
                <a:cubicBezTo>
                  <a:pt x="7518" y="787"/>
                  <a:pt x="7371" y="1202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1202"/>
                  <a:pt x="14077" y="787"/>
                  <a:pt x="13839" y="487"/>
                </a:cubicBezTo>
                <a:cubicBezTo>
                  <a:pt x="13601" y="186"/>
                  <a:pt x="13273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24" y="1618"/>
                  <a:pt x="12931" y="1621"/>
                  <a:pt x="12936" y="1628"/>
                </a:cubicBezTo>
                <a:cubicBezTo>
                  <a:pt x="12941" y="1634"/>
                  <a:pt x="12943" y="164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42"/>
                  <a:pt x="8664" y="1634"/>
                  <a:pt x="8669" y="1628"/>
                </a:cubicBezTo>
                <a:cubicBezTo>
                  <a:pt x="8675" y="1621"/>
                  <a:pt x="8681" y="1618"/>
                  <a:pt x="8689" y="1618"/>
                </a:cubicBezTo>
                <a:close/>
                <a:moveTo>
                  <a:pt x="918" y="3364"/>
                </a:moveTo>
                <a:cubicBezTo>
                  <a:pt x="664" y="3364"/>
                  <a:pt x="435" y="3494"/>
                  <a:pt x="269" y="3704"/>
                </a:cubicBezTo>
                <a:cubicBezTo>
                  <a:pt x="103" y="3914"/>
                  <a:pt x="0" y="4204"/>
                  <a:pt x="0" y="4524"/>
                </a:cubicBezTo>
                <a:lnTo>
                  <a:pt x="0" y="20440"/>
                </a:lnTo>
                <a:cubicBezTo>
                  <a:pt x="0" y="20761"/>
                  <a:pt x="103" y="21051"/>
                  <a:pt x="269" y="21261"/>
                </a:cubicBezTo>
                <a:cubicBezTo>
                  <a:pt x="435" y="21470"/>
                  <a:pt x="664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0936" y="21600"/>
                  <a:pt x="21165" y="21470"/>
                  <a:pt x="21331" y="21261"/>
                </a:cubicBezTo>
                <a:cubicBezTo>
                  <a:pt x="21497" y="21051"/>
                  <a:pt x="21600" y="20761"/>
                  <a:pt x="21600" y="20440"/>
                </a:cubicBezTo>
                <a:lnTo>
                  <a:pt x="21600" y="4524"/>
                </a:lnTo>
                <a:cubicBezTo>
                  <a:pt x="21600" y="4204"/>
                  <a:pt x="21497" y="3914"/>
                  <a:pt x="21331" y="3704"/>
                </a:cubicBezTo>
                <a:cubicBezTo>
                  <a:pt x="21165" y="3494"/>
                  <a:pt x="20936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2300"/>
            </a:pPr>
            <a:r>
              <a:t>Paquete de python</a:t>
            </a:r>
          </a:p>
          <a:p>
            <a:pPr algn="ctr">
              <a:defRPr sz="2300"/>
            </a:pPr>
            <a:endParaRPr/>
          </a:p>
        </p:txBody>
      </p:sp>
      <p:sp>
        <p:nvSpPr>
          <p:cNvPr id="164" name="Nombre"/>
          <p:cNvSpPr/>
          <p:nvPr/>
        </p:nvSpPr>
        <p:spPr>
          <a:xfrm rot="16200000">
            <a:off x="4045569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Nombre</a:t>
            </a:r>
          </a:p>
        </p:txBody>
      </p:sp>
      <p:sp>
        <p:nvSpPr>
          <p:cNvPr id="165" name="Clase"/>
          <p:cNvSpPr/>
          <p:nvPr/>
        </p:nvSpPr>
        <p:spPr>
          <a:xfrm rot="16200000">
            <a:off x="6906923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Clase</a:t>
            </a:r>
          </a:p>
        </p:txBody>
      </p:sp>
      <p:sp>
        <p:nvSpPr>
          <p:cNvPr id="166" name="Método 1"/>
          <p:cNvSpPr/>
          <p:nvPr/>
        </p:nvSpPr>
        <p:spPr>
          <a:xfrm>
            <a:off x="8274938" y="4748935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1</a:t>
            </a:r>
          </a:p>
        </p:txBody>
      </p:sp>
      <p:sp>
        <p:nvSpPr>
          <p:cNvPr id="167" name="Método 2"/>
          <p:cNvSpPr/>
          <p:nvPr/>
        </p:nvSpPr>
        <p:spPr>
          <a:xfrm>
            <a:off x="5476246" y="4184305"/>
            <a:ext cx="1270001" cy="331574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2</a:t>
            </a:r>
          </a:p>
        </p:txBody>
      </p:sp>
      <p:sp>
        <p:nvSpPr>
          <p:cNvPr id="168" name="Circle"/>
          <p:cNvSpPr/>
          <p:nvPr/>
        </p:nvSpPr>
        <p:spPr>
          <a:xfrm>
            <a:off x="7991697" y="4962507"/>
            <a:ext cx="133033" cy="133032"/>
          </a:xfrm>
          <a:prstGeom prst="ellipse">
            <a:avLst/>
          </a:pr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300"/>
            </a:pPr>
            <a:endParaRPr/>
          </a:p>
        </p:txBody>
      </p:sp>
      <p:sp>
        <p:nvSpPr>
          <p:cNvPr id="169" name="()"/>
          <p:cNvSpPr txBox="1"/>
          <p:nvPr/>
        </p:nvSpPr>
        <p:spPr>
          <a:xfrm>
            <a:off x="9580846" y="4707189"/>
            <a:ext cx="296688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()</a:t>
            </a:r>
          </a:p>
        </p:txBody>
      </p:sp>
      <p:sp>
        <p:nvSpPr>
          <p:cNvPr id="170" name="Módulos y paquet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Módulos y paquetes de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quete de python"/>
          <p:cNvSpPr/>
          <p:nvPr/>
        </p:nvSpPr>
        <p:spPr>
          <a:xfrm>
            <a:off x="4350510" y="2360707"/>
            <a:ext cx="3490979" cy="2763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8322" y="0"/>
                  <a:pt x="7994" y="186"/>
                  <a:pt x="7756" y="487"/>
                </a:cubicBezTo>
                <a:cubicBezTo>
                  <a:pt x="7518" y="787"/>
                  <a:pt x="7371" y="1202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1202"/>
                  <a:pt x="14077" y="787"/>
                  <a:pt x="13839" y="487"/>
                </a:cubicBezTo>
                <a:cubicBezTo>
                  <a:pt x="13601" y="186"/>
                  <a:pt x="13273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24" y="1618"/>
                  <a:pt x="12931" y="1621"/>
                  <a:pt x="12936" y="1628"/>
                </a:cubicBezTo>
                <a:cubicBezTo>
                  <a:pt x="12941" y="1634"/>
                  <a:pt x="12943" y="164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42"/>
                  <a:pt x="8664" y="1634"/>
                  <a:pt x="8669" y="1628"/>
                </a:cubicBezTo>
                <a:cubicBezTo>
                  <a:pt x="8675" y="1621"/>
                  <a:pt x="8681" y="1618"/>
                  <a:pt x="8689" y="1618"/>
                </a:cubicBezTo>
                <a:close/>
                <a:moveTo>
                  <a:pt x="918" y="3364"/>
                </a:moveTo>
                <a:cubicBezTo>
                  <a:pt x="664" y="3364"/>
                  <a:pt x="435" y="3494"/>
                  <a:pt x="269" y="3704"/>
                </a:cubicBezTo>
                <a:cubicBezTo>
                  <a:pt x="103" y="3914"/>
                  <a:pt x="0" y="4204"/>
                  <a:pt x="0" y="4524"/>
                </a:cubicBezTo>
                <a:lnTo>
                  <a:pt x="0" y="20440"/>
                </a:lnTo>
                <a:cubicBezTo>
                  <a:pt x="0" y="20761"/>
                  <a:pt x="103" y="21051"/>
                  <a:pt x="269" y="21261"/>
                </a:cubicBezTo>
                <a:cubicBezTo>
                  <a:pt x="435" y="21470"/>
                  <a:pt x="664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0936" y="21600"/>
                  <a:pt x="21165" y="21470"/>
                  <a:pt x="21331" y="21261"/>
                </a:cubicBezTo>
                <a:cubicBezTo>
                  <a:pt x="21497" y="21051"/>
                  <a:pt x="21600" y="20761"/>
                  <a:pt x="21600" y="20440"/>
                </a:cubicBezTo>
                <a:lnTo>
                  <a:pt x="21600" y="4524"/>
                </a:lnTo>
                <a:cubicBezTo>
                  <a:pt x="21600" y="4204"/>
                  <a:pt x="21497" y="3914"/>
                  <a:pt x="21331" y="3704"/>
                </a:cubicBezTo>
                <a:cubicBezTo>
                  <a:pt x="21165" y="3494"/>
                  <a:pt x="20936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2300"/>
            </a:pPr>
            <a:r>
              <a:t>Paquete de python</a:t>
            </a:r>
          </a:p>
          <a:p>
            <a:pPr algn="ctr">
              <a:defRPr sz="2300"/>
            </a:pPr>
            <a:endParaRPr/>
          </a:p>
        </p:txBody>
      </p:sp>
      <p:sp>
        <p:nvSpPr>
          <p:cNvPr id="173" name="Nombre"/>
          <p:cNvSpPr/>
          <p:nvPr/>
        </p:nvSpPr>
        <p:spPr>
          <a:xfrm rot="16200000">
            <a:off x="4045569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Nombre</a:t>
            </a:r>
          </a:p>
        </p:txBody>
      </p:sp>
      <p:sp>
        <p:nvSpPr>
          <p:cNvPr id="174" name="Clase"/>
          <p:cNvSpPr/>
          <p:nvPr/>
        </p:nvSpPr>
        <p:spPr>
          <a:xfrm rot="16200000">
            <a:off x="6906923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Clase</a:t>
            </a:r>
          </a:p>
        </p:txBody>
      </p:sp>
      <p:sp>
        <p:nvSpPr>
          <p:cNvPr id="175" name="Método 1"/>
          <p:cNvSpPr/>
          <p:nvPr/>
        </p:nvSpPr>
        <p:spPr>
          <a:xfrm>
            <a:off x="8274938" y="4748935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1</a:t>
            </a:r>
          </a:p>
        </p:txBody>
      </p:sp>
      <p:sp>
        <p:nvSpPr>
          <p:cNvPr id="176" name="Método 2"/>
          <p:cNvSpPr/>
          <p:nvPr/>
        </p:nvSpPr>
        <p:spPr>
          <a:xfrm>
            <a:off x="5476246" y="4184305"/>
            <a:ext cx="1270001" cy="331574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2</a:t>
            </a:r>
          </a:p>
        </p:txBody>
      </p:sp>
      <p:sp>
        <p:nvSpPr>
          <p:cNvPr id="177" name="Circle"/>
          <p:cNvSpPr/>
          <p:nvPr/>
        </p:nvSpPr>
        <p:spPr>
          <a:xfrm>
            <a:off x="7991697" y="4962507"/>
            <a:ext cx="133033" cy="133032"/>
          </a:xfrm>
          <a:prstGeom prst="ellipse">
            <a:avLst/>
          </a:pr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300"/>
            </a:pPr>
            <a:endParaRPr/>
          </a:p>
        </p:txBody>
      </p:sp>
      <p:sp>
        <p:nvSpPr>
          <p:cNvPr id="178" name="(arg1=‘pepe’)"/>
          <p:cNvSpPr txBox="1"/>
          <p:nvPr/>
        </p:nvSpPr>
        <p:spPr>
          <a:xfrm>
            <a:off x="9580846" y="4707189"/>
            <a:ext cx="183163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(arg1=‘pepe’)</a:t>
            </a:r>
          </a:p>
        </p:txBody>
      </p:sp>
      <p:sp>
        <p:nvSpPr>
          <p:cNvPr id="179" name="Módulos y paquet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Módulos y paquetes de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quete de python"/>
          <p:cNvSpPr/>
          <p:nvPr/>
        </p:nvSpPr>
        <p:spPr>
          <a:xfrm>
            <a:off x="4350510" y="2360707"/>
            <a:ext cx="3490979" cy="2763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8322" y="0"/>
                  <a:pt x="7994" y="186"/>
                  <a:pt x="7756" y="487"/>
                </a:cubicBezTo>
                <a:cubicBezTo>
                  <a:pt x="7518" y="787"/>
                  <a:pt x="7371" y="1202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1202"/>
                  <a:pt x="14077" y="787"/>
                  <a:pt x="13839" y="487"/>
                </a:cubicBezTo>
                <a:cubicBezTo>
                  <a:pt x="13601" y="186"/>
                  <a:pt x="13273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24" y="1618"/>
                  <a:pt x="12931" y="1621"/>
                  <a:pt x="12936" y="1628"/>
                </a:cubicBezTo>
                <a:cubicBezTo>
                  <a:pt x="12941" y="1634"/>
                  <a:pt x="12943" y="164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42"/>
                  <a:pt x="8664" y="1634"/>
                  <a:pt x="8669" y="1628"/>
                </a:cubicBezTo>
                <a:cubicBezTo>
                  <a:pt x="8675" y="1621"/>
                  <a:pt x="8681" y="1618"/>
                  <a:pt x="8689" y="1618"/>
                </a:cubicBezTo>
                <a:close/>
                <a:moveTo>
                  <a:pt x="918" y="3364"/>
                </a:moveTo>
                <a:cubicBezTo>
                  <a:pt x="664" y="3364"/>
                  <a:pt x="435" y="3494"/>
                  <a:pt x="269" y="3704"/>
                </a:cubicBezTo>
                <a:cubicBezTo>
                  <a:pt x="103" y="3914"/>
                  <a:pt x="0" y="4204"/>
                  <a:pt x="0" y="4524"/>
                </a:cubicBezTo>
                <a:lnTo>
                  <a:pt x="0" y="20440"/>
                </a:lnTo>
                <a:cubicBezTo>
                  <a:pt x="0" y="20761"/>
                  <a:pt x="103" y="21051"/>
                  <a:pt x="269" y="21261"/>
                </a:cubicBezTo>
                <a:cubicBezTo>
                  <a:pt x="435" y="21470"/>
                  <a:pt x="664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0936" y="21600"/>
                  <a:pt x="21165" y="21470"/>
                  <a:pt x="21331" y="21261"/>
                </a:cubicBezTo>
                <a:cubicBezTo>
                  <a:pt x="21497" y="21051"/>
                  <a:pt x="21600" y="20761"/>
                  <a:pt x="21600" y="20440"/>
                </a:cubicBezTo>
                <a:lnTo>
                  <a:pt x="21600" y="4524"/>
                </a:lnTo>
                <a:cubicBezTo>
                  <a:pt x="21600" y="4204"/>
                  <a:pt x="21497" y="3914"/>
                  <a:pt x="21331" y="3704"/>
                </a:cubicBezTo>
                <a:cubicBezTo>
                  <a:pt x="21165" y="3494"/>
                  <a:pt x="20936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2300"/>
            </a:pPr>
            <a:r>
              <a:t>Paquete de python</a:t>
            </a:r>
          </a:p>
          <a:p>
            <a:pPr algn="ctr">
              <a:defRPr sz="2300"/>
            </a:pPr>
            <a:endParaRPr/>
          </a:p>
        </p:txBody>
      </p:sp>
      <p:sp>
        <p:nvSpPr>
          <p:cNvPr id="182" name="Nombre"/>
          <p:cNvSpPr/>
          <p:nvPr/>
        </p:nvSpPr>
        <p:spPr>
          <a:xfrm rot="16200000">
            <a:off x="4045569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Nombre</a:t>
            </a:r>
          </a:p>
        </p:txBody>
      </p:sp>
      <p:sp>
        <p:nvSpPr>
          <p:cNvPr id="183" name="Clase"/>
          <p:cNvSpPr/>
          <p:nvPr/>
        </p:nvSpPr>
        <p:spPr>
          <a:xfrm rot="16200000">
            <a:off x="6906923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Clase</a:t>
            </a:r>
          </a:p>
        </p:txBody>
      </p:sp>
      <p:sp>
        <p:nvSpPr>
          <p:cNvPr id="184" name="Método 1"/>
          <p:cNvSpPr/>
          <p:nvPr/>
        </p:nvSpPr>
        <p:spPr>
          <a:xfrm>
            <a:off x="8274938" y="4748935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1</a:t>
            </a:r>
          </a:p>
        </p:txBody>
      </p:sp>
      <p:sp>
        <p:nvSpPr>
          <p:cNvPr id="185" name="Método 2"/>
          <p:cNvSpPr/>
          <p:nvPr/>
        </p:nvSpPr>
        <p:spPr>
          <a:xfrm>
            <a:off x="5476246" y="4184305"/>
            <a:ext cx="1270001" cy="331574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2</a:t>
            </a:r>
          </a:p>
        </p:txBody>
      </p:sp>
      <p:sp>
        <p:nvSpPr>
          <p:cNvPr id="186" name="Circle"/>
          <p:cNvSpPr/>
          <p:nvPr/>
        </p:nvSpPr>
        <p:spPr>
          <a:xfrm>
            <a:off x="7991697" y="4962507"/>
            <a:ext cx="133033" cy="133032"/>
          </a:xfrm>
          <a:prstGeom prst="ellipse">
            <a:avLst/>
          </a:pr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300"/>
            </a:pPr>
            <a:endParaRPr/>
          </a:p>
        </p:txBody>
      </p:sp>
      <p:sp>
        <p:nvSpPr>
          <p:cNvPr id="187" name="(arg1=‘pepe’)"/>
          <p:cNvSpPr txBox="1"/>
          <p:nvPr/>
        </p:nvSpPr>
        <p:spPr>
          <a:xfrm>
            <a:off x="9580846" y="4707189"/>
            <a:ext cx="183163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(arg1=‘pepe’)</a:t>
            </a:r>
          </a:p>
        </p:txBody>
      </p:sp>
      <p:sp>
        <p:nvSpPr>
          <p:cNvPr id="188" name="import numpy as np"/>
          <p:cNvSpPr txBox="1"/>
          <p:nvPr/>
        </p:nvSpPr>
        <p:spPr>
          <a:xfrm>
            <a:off x="5093922" y="5469930"/>
            <a:ext cx="197558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import numpy as np</a:t>
            </a:r>
          </a:p>
        </p:txBody>
      </p:sp>
      <p:sp>
        <p:nvSpPr>
          <p:cNvPr id="189" name="Módulos y paquet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Módulos y paquetes de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quete de python"/>
          <p:cNvSpPr/>
          <p:nvPr/>
        </p:nvSpPr>
        <p:spPr>
          <a:xfrm>
            <a:off x="4350510" y="2360707"/>
            <a:ext cx="3490979" cy="2763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8322" y="0"/>
                  <a:pt x="7994" y="186"/>
                  <a:pt x="7756" y="487"/>
                </a:cubicBezTo>
                <a:cubicBezTo>
                  <a:pt x="7518" y="787"/>
                  <a:pt x="7371" y="1202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1202"/>
                  <a:pt x="14077" y="787"/>
                  <a:pt x="13839" y="487"/>
                </a:cubicBezTo>
                <a:cubicBezTo>
                  <a:pt x="13601" y="186"/>
                  <a:pt x="13273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24" y="1618"/>
                  <a:pt x="12931" y="1621"/>
                  <a:pt x="12936" y="1628"/>
                </a:cubicBezTo>
                <a:cubicBezTo>
                  <a:pt x="12941" y="1634"/>
                  <a:pt x="12943" y="164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42"/>
                  <a:pt x="8664" y="1634"/>
                  <a:pt x="8669" y="1628"/>
                </a:cubicBezTo>
                <a:cubicBezTo>
                  <a:pt x="8675" y="1621"/>
                  <a:pt x="8681" y="1618"/>
                  <a:pt x="8689" y="1618"/>
                </a:cubicBezTo>
                <a:close/>
                <a:moveTo>
                  <a:pt x="918" y="3364"/>
                </a:moveTo>
                <a:cubicBezTo>
                  <a:pt x="664" y="3364"/>
                  <a:pt x="435" y="3494"/>
                  <a:pt x="269" y="3704"/>
                </a:cubicBezTo>
                <a:cubicBezTo>
                  <a:pt x="103" y="3914"/>
                  <a:pt x="0" y="4204"/>
                  <a:pt x="0" y="4524"/>
                </a:cubicBezTo>
                <a:lnTo>
                  <a:pt x="0" y="20440"/>
                </a:lnTo>
                <a:cubicBezTo>
                  <a:pt x="0" y="20761"/>
                  <a:pt x="103" y="21051"/>
                  <a:pt x="269" y="21261"/>
                </a:cubicBezTo>
                <a:cubicBezTo>
                  <a:pt x="435" y="21470"/>
                  <a:pt x="664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0936" y="21600"/>
                  <a:pt x="21165" y="21470"/>
                  <a:pt x="21331" y="21261"/>
                </a:cubicBezTo>
                <a:cubicBezTo>
                  <a:pt x="21497" y="21051"/>
                  <a:pt x="21600" y="20761"/>
                  <a:pt x="21600" y="20440"/>
                </a:cubicBezTo>
                <a:lnTo>
                  <a:pt x="21600" y="4524"/>
                </a:lnTo>
                <a:cubicBezTo>
                  <a:pt x="21600" y="4204"/>
                  <a:pt x="21497" y="3914"/>
                  <a:pt x="21331" y="3704"/>
                </a:cubicBezTo>
                <a:cubicBezTo>
                  <a:pt x="21165" y="3494"/>
                  <a:pt x="20936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2300"/>
            </a:pPr>
            <a:r>
              <a:t>Paquete de python</a:t>
            </a:r>
          </a:p>
          <a:p>
            <a:pPr algn="ctr">
              <a:defRPr sz="2300"/>
            </a:pPr>
            <a:endParaRPr/>
          </a:p>
        </p:txBody>
      </p:sp>
      <p:sp>
        <p:nvSpPr>
          <p:cNvPr id="192" name="np"/>
          <p:cNvSpPr/>
          <p:nvPr/>
        </p:nvSpPr>
        <p:spPr>
          <a:xfrm rot="16200000">
            <a:off x="4045569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np</a:t>
            </a:r>
          </a:p>
        </p:txBody>
      </p:sp>
      <p:sp>
        <p:nvSpPr>
          <p:cNvPr id="193" name="numpy"/>
          <p:cNvSpPr/>
          <p:nvPr/>
        </p:nvSpPr>
        <p:spPr>
          <a:xfrm rot="16200000">
            <a:off x="6906923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numpy</a:t>
            </a:r>
          </a:p>
        </p:txBody>
      </p:sp>
      <p:sp>
        <p:nvSpPr>
          <p:cNvPr id="194" name="Método 1"/>
          <p:cNvSpPr/>
          <p:nvPr/>
        </p:nvSpPr>
        <p:spPr>
          <a:xfrm>
            <a:off x="8274938" y="4748935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1</a:t>
            </a:r>
          </a:p>
        </p:txBody>
      </p:sp>
      <p:sp>
        <p:nvSpPr>
          <p:cNvPr id="195" name="Método 2"/>
          <p:cNvSpPr/>
          <p:nvPr/>
        </p:nvSpPr>
        <p:spPr>
          <a:xfrm>
            <a:off x="5476246" y="4184305"/>
            <a:ext cx="1270001" cy="331574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2</a:t>
            </a:r>
          </a:p>
        </p:txBody>
      </p:sp>
      <p:sp>
        <p:nvSpPr>
          <p:cNvPr id="196" name="Circle"/>
          <p:cNvSpPr/>
          <p:nvPr/>
        </p:nvSpPr>
        <p:spPr>
          <a:xfrm>
            <a:off x="7991697" y="4962507"/>
            <a:ext cx="133033" cy="133032"/>
          </a:xfrm>
          <a:prstGeom prst="ellipse">
            <a:avLst/>
          </a:pr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300"/>
            </a:pPr>
            <a:endParaRPr/>
          </a:p>
        </p:txBody>
      </p:sp>
      <p:sp>
        <p:nvSpPr>
          <p:cNvPr id="197" name="(arg1=‘pepe’)"/>
          <p:cNvSpPr txBox="1"/>
          <p:nvPr/>
        </p:nvSpPr>
        <p:spPr>
          <a:xfrm>
            <a:off x="9580846" y="4707189"/>
            <a:ext cx="183163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(arg1=‘pepe’)</a:t>
            </a:r>
          </a:p>
        </p:txBody>
      </p:sp>
      <p:sp>
        <p:nvSpPr>
          <p:cNvPr id="198" name="import numpy as np"/>
          <p:cNvSpPr txBox="1"/>
          <p:nvPr/>
        </p:nvSpPr>
        <p:spPr>
          <a:xfrm>
            <a:off x="5093922" y="5469930"/>
            <a:ext cx="1975581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import numpy as np</a:t>
            </a:r>
          </a:p>
        </p:txBody>
      </p:sp>
      <p:sp>
        <p:nvSpPr>
          <p:cNvPr id="199" name="array = np.array([1, 2])"/>
          <p:cNvSpPr txBox="1"/>
          <p:nvPr/>
        </p:nvSpPr>
        <p:spPr>
          <a:xfrm>
            <a:off x="5092688" y="5751656"/>
            <a:ext cx="21844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= np.array([1, 2])</a:t>
            </a:r>
          </a:p>
        </p:txBody>
      </p:sp>
      <p:sp>
        <p:nvSpPr>
          <p:cNvPr id="200" name="Módulos y paquet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Módulos y paquetes de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aquete de python"/>
          <p:cNvSpPr/>
          <p:nvPr/>
        </p:nvSpPr>
        <p:spPr>
          <a:xfrm>
            <a:off x="4350510" y="2360707"/>
            <a:ext cx="3490979" cy="2763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4" y="0"/>
                </a:moveTo>
                <a:cubicBezTo>
                  <a:pt x="8322" y="0"/>
                  <a:pt x="7994" y="186"/>
                  <a:pt x="7756" y="487"/>
                </a:cubicBezTo>
                <a:cubicBezTo>
                  <a:pt x="7518" y="787"/>
                  <a:pt x="7371" y="1202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1202"/>
                  <a:pt x="14077" y="787"/>
                  <a:pt x="13839" y="487"/>
                </a:cubicBezTo>
                <a:cubicBezTo>
                  <a:pt x="13601" y="186"/>
                  <a:pt x="13273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24" y="1618"/>
                  <a:pt x="12931" y="1621"/>
                  <a:pt x="12936" y="1628"/>
                </a:cubicBezTo>
                <a:cubicBezTo>
                  <a:pt x="12941" y="1634"/>
                  <a:pt x="12943" y="164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42"/>
                  <a:pt x="8664" y="1634"/>
                  <a:pt x="8669" y="1628"/>
                </a:cubicBezTo>
                <a:cubicBezTo>
                  <a:pt x="8675" y="1621"/>
                  <a:pt x="8681" y="1618"/>
                  <a:pt x="8689" y="1618"/>
                </a:cubicBezTo>
                <a:close/>
                <a:moveTo>
                  <a:pt x="918" y="3364"/>
                </a:moveTo>
                <a:cubicBezTo>
                  <a:pt x="664" y="3364"/>
                  <a:pt x="435" y="3494"/>
                  <a:pt x="269" y="3704"/>
                </a:cubicBezTo>
                <a:cubicBezTo>
                  <a:pt x="103" y="3914"/>
                  <a:pt x="0" y="4204"/>
                  <a:pt x="0" y="4524"/>
                </a:cubicBezTo>
                <a:lnTo>
                  <a:pt x="0" y="20440"/>
                </a:lnTo>
                <a:cubicBezTo>
                  <a:pt x="0" y="20761"/>
                  <a:pt x="103" y="21051"/>
                  <a:pt x="269" y="21261"/>
                </a:cubicBezTo>
                <a:cubicBezTo>
                  <a:pt x="435" y="21470"/>
                  <a:pt x="664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0936" y="21600"/>
                  <a:pt x="21165" y="21470"/>
                  <a:pt x="21331" y="21261"/>
                </a:cubicBezTo>
                <a:cubicBezTo>
                  <a:pt x="21497" y="21051"/>
                  <a:pt x="21600" y="20761"/>
                  <a:pt x="21600" y="20440"/>
                </a:cubicBezTo>
                <a:lnTo>
                  <a:pt x="21600" y="4524"/>
                </a:lnTo>
                <a:cubicBezTo>
                  <a:pt x="21600" y="4204"/>
                  <a:pt x="21497" y="3914"/>
                  <a:pt x="21331" y="3704"/>
                </a:cubicBezTo>
                <a:cubicBezTo>
                  <a:pt x="21165" y="3494"/>
                  <a:pt x="20936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2300"/>
            </a:pPr>
            <a:r>
              <a:t>Paquete de python</a:t>
            </a:r>
          </a:p>
          <a:p>
            <a:pPr algn="ctr">
              <a:defRPr sz="2300"/>
            </a:pPr>
            <a:endParaRPr/>
          </a:p>
        </p:txBody>
      </p:sp>
      <p:sp>
        <p:nvSpPr>
          <p:cNvPr id="203" name="np"/>
          <p:cNvSpPr/>
          <p:nvPr/>
        </p:nvSpPr>
        <p:spPr>
          <a:xfrm rot="16200000">
            <a:off x="4045569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np</a:t>
            </a:r>
          </a:p>
        </p:txBody>
      </p:sp>
      <p:sp>
        <p:nvSpPr>
          <p:cNvPr id="204" name="numpy"/>
          <p:cNvSpPr/>
          <p:nvPr/>
        </p:nvSpPr>
        <p:spPr>
          <a:xfrm rot="16200000">
            <a:off x="6906923" y="3576447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7FFE6"/>
          </a:solidFill>
          <a:ln w="25400">
            <a:solidFill>
              <a:schemeClr val="accent3">
                <a:satOff val="-6373"/>
                <a:lumOff val="-10823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numpy</a:t>
            </a:r>
          </a:p>
        </p:txBody>
      </p:sp>
      <p:sp>
        <p:nvSpPr>
          <p:cNvPr id="205" name="array"/>
          <p:cNvSpPr/>
          <p:nvPr/>
        </p:nvSpPr>
        <p:spPr>
          <a:xfrm>
            <a:off x="8274938" y="4748935"/>
            <a:ext cx="1270001" cy="331575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array</a:t>
            </a:r>
          </a:p>
        </p:txBody>
      </p:sp>
      <p:sp>
        <p:nvSpPr>
          <p:cNvPr id="206" name="Método 2"/>
          <p:cNvSpPr/>
          <p:nvPr/>
        </p:nvSpPr>
        <p:spPr>
          <a:xfrm>
            <a:off x="5476246" y="4184305"/>
            <a:ext cx="1270001" cy="331574"/>
          </a:xfrm>
          <a:prstGeom prst="roundRect">
            <a:avLst>
              <a:gd name="adj" fmla="val 50000"/>
            </a:avLst>
          </a:prstGeom>
          <a:solidFill>
            <a:srgbClr val="F1E6FF"/>
          </a:solidFill>
          <a:ln w="25400">
            <a:solidFill>
              <a:schemeClr val="accent4">
                <a:satOff val="-1335"/>
                <a:lumOff val="-10274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r>
              <a:t>Método 2</a:t>
            </a:r>
          </a:p>
        </p:txBody>
      </p:sp>
      <p:sp>
        <p:nvSpPr>
          <p:cNvPr id="207" name="Circle"/>
          <p:cNvSpPr/>
          <p:nvPr/>
        </p:nvSpPr>
        <p:spPr>
          <a:xfrm>
            <a:off x="7991697" y="4962507"/>
            <a:ext cx="133033" cy="133032"/>
          </a:xfrm>
          <a:prstGeom prst="ellipse">
            <a:avLst/>
          </a:prstGeom>
          <a:solidFill>
            <a:srgbClr val="F2F8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300"/>
            </a:pPr>
            <a:endParaRPr/>
          </a:p>
        </p:txBody>
      </p:sp>
      <p:sp>
        <p:nvSpPr>
          <p:cNvPr id="208" name="([1,2])"/>
          <p:cNvSpPr txBox="1"/>
          <p:nvPr/>
        </p:nvSpPr>
        <p:spPr>
          <a:xfrm>
            <a:off x="9580846" y="4707189"/>
            <a:ext cx="892465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([1,2])</a:t>
            </a:r>
          </a:p>
        </p:txBody>
      </p:sp>
      <p:sp>
        <p:nvSpPr>
          <p:cNvPr id="209" name="import numpy as np"/>
          <p:cNvSpPr txBox="1"/>
          <p:nvPr/>
        </p:nvSpPr>
        <p:spPr>
          <a:xfrm>
            <a:off x="5093922" y="5469930"/>
            <a:ext cx="1975581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import numpy as np</a:t>
            </a:r>
          </a:p>
        </p:txBody>
      </p:sp>
      <p:sp>
        <p:nvSpPr>
          <p:cNvPr id="210" name="array = np.array([1, 2])"/>
          <p:cNvSpPr txBox="1"/>
          <p:nvPr/>
        </p:nvSpPr>
        <p:spPr>
          <a:xfrm>
            <a:off x="5092688" y="5751656"/>
            <a:ext cx="21844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array = np.array([1, 2])</a:t>
            </a:r>
          </a:p>
        </p:txBody>
      </p:sp>
      <p:sp>
        <p:nvSpPr>
          <p:cNvPr id="211" name="Módulos y paquet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Módulos y paquetes de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structuras de contr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Estructuras de control</a:t>
            </a:r>
          </a:p>
        </p:txBody>
      </p:sp>
      <p:sp>
        <p:nvSpPr>
          <p:cNvPr id="214" name="Estructura condicional (if-elif-else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Estructura condicional (if-elif-else)</a:t>
            </a:r>
          </a:p>
        </p:txBody>
      </p:sp>
      <p:grpSp>
        <p:nvGrpSpPr>
          <p:cNvPr id="217" name="pasted-movie.png"/>
          <p:cNvGrpSpPr/>
          <p:nvPr/>
        </p:nvGrpSpPr>
        <p:grpSpPr>
          <a:xfrm>
            <a:off x="577850" y="2248693"/>
            <a:ext cx="4864100" cy="1466951"/>
            <a:chOff x="0" y="0"/>
            <a:chExt cx="4864100" cy="1466949"/>
          </a:xfrm>
        </p:grpSpPr>
        <p:pic>
          <p:nvPicPr>
            <p:cNvPr id="216" name="pasted-movie.png" descr="pasted-movie.png"/>
            <p:cNvPicPr>
              <a:picLocks noChangeAspect="1"/>
            </p:cNvPicPr>
            <p:nvPr/>
          </p:nvPicPr>
          <p:blipFill>
            <a:blip r:embed="rId3"/>
            <a:srcRect b="60034"/>
            <a:stretch>
              <a:fillRect/>
            </a:stretch>
          </p:blipFill>
          <p:spPr>
            <a:xfrm>
              <a:off x="50800" y="50800"/>
              <a:ext cx="4762500" cy="13653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5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864100" cy="1466950"/>
            </a:xfrm>
            <a:prstGeom prst="rect">
              <a:avLst/>
            </a:prstGeom>
            <a:effectLst/>
          </p:spPr>
        </p:pic>
      </p:grpSp>
      <p:grpSp>
        <p:nvGrpSpPr>
          <p:cNvPr id="220" name="pasted-movie.png"/>
          <p:cNvGrpSpPr/>
          <p:nvPr/>
        </p:nvGrpSpPr>
        <p:grpSpPr>
          <a:xfrm>
            <a:off x="6521450" y="2015133"/>
            <a:ext cx="4864100" cy="1934072"/>
            <a:chOff x="0" y="0"/>
            <a:chExt cx="4864100" cy="1934071"/>
          </a:xfrm>
        </p:grpSpPr>
        <p:pic>
          <p:nvPicPr>
            <p:cNvPr id="219" name="pasted-movie.png" descr="pasted-movie.png"/>
            <p:cNvPicPr>
              <a:picLocks noChangeAspect="1"/>
            </p:cNvPicPr>
            <p:nvPr/>
          </p:nvPicPr>
          <p:blipFill>
            <a:blip r:embed="rId3"/>
            <a:srcRect t="46360"/>
            <a:stretch>
              <a:fillRect/>
            </a:stretch>
          </p:blipFill>
          <p:spPr>
            <a:xfrm>
              <a:off x="50800" y="50800"/>
              <a:ext cx="4762500" cy="18324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8" name="pasted-movie.png" descr="pasted-movie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"/>
              <a:ext cx="4864100" cy="1934073"/>
            </a:xfrm>
            <a:prstGeom prst="rect">
              <a:avLst/>
            </a:prstGeom>
            <a:effectLst/>
          </p:spPr>
        </p:pic>
      </p:grpSp>
      <p:grpSp>
        <p:nvGrpSpPr>
          <p:cNvPr id="223" name="pasted-movie.png"/>
          <p:cNvGrpSpPr/>
          <p:nvPr/>
        </p:nvGrpSpPr>
        <p:grpSpPr>
          <a:xfrm>
            <a:off x="3790950" y="4102100"/>
            <a:ext cx="4610100" cy="2387600"/>
            <a:chOff x="0" y="0"/>
            <a:chExt cx="4610100" cy="238760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00" y="50800"/>
              <a:ext cx="4508500" cy="2286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1" name="pasted-movie.png" descr="pasted-movie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4610100" cy="2387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  <p:bldP spid="220" grpId="2" animBg="1" advAuto="0"/>
      <p:bldP spid="223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structuras de contr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Estructuras de control</a:t>
            </a:r>
          </a:p>
        </p:txBody>
      </p:sp>
      <p:sp>
        <p:nvSpPr>
          <p:cNvPr id="226" name="Bucle f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Bucle </a:t>
            </a:r>
            <a:r>
              <a:rPr b="1"/>
              <a:t>for</a:t>
            </a:r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r>
              <a:t>Bucle </a:t>
            </a:r>
            <a:r>
              <a:rPr b="1"/>
              <a:t>while</a:t>
            </a:r>
          </a:p>
        </p:txBody>
      </p:sp>
      <p:grpSp>
        <p:nvGrpSpPr>
          <p:cNvPr id="229" name="pasted-movie.png"/>
          <p:cNvGrpSpPr/>
          <p:nvPr/>
        </p:nvGrpSpPr>
        <p:grpSpPr>
          <a:xfrm>
            <a:off x="723900" y="2254250"/>
            <a:ext cx="3429000" cy="723900"/>
            <a:chOff x="0" y="0"/>
            <a:chExt cx="3429000" cy="723900"/>
          </a:xfrm>
        </p:grpSpPr>
        <p:pic>
          <p:nvPicPr>
            <p:cNvPr id="228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" y="50800"/>
              <a:ext cx="3327400" cy="622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7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429000" cy="723900"/>
            </a:xfrm>
            <a:prstGeom prst="rect">
              <a:avLst/>
            </a:prstGeom>
            <a:effectLst/>
          </p:spPr>
        </p:pic>
      </p:grpSp>
      <p:grpSp>
        <p:nvGrpSpPr>
          <p:cNvPr id="232" name="pasted-movie.png"/>
          <p:cNvGrpSpPr/>
          <p:nvPr/>
        </p:nvGrpSpPr>
        <p:grpSpPr>
          <a:xfrm>
            <a:off x="723900" y="3276600"/>
            <a:ext cx="5283200" cy="1016000"/>
            <a:chOff x="0" y="0"/>
            <a:chExt cx="5283200" cy="1016000"/>
          </a:xfrm>
        </p:grpSpPr>
        <p:pic>
          <p:nvPicPr>
            <p:cNvPr id="231" name="pasted-movie.png" descr="pasted-movi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00" y="50800"/>
              <a:ext cx="5181600" cy="914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pasted-movie.png" descr="pasted-movie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283200" cy="1016000"/>
            </a:xfrm>
            <a:prstGeom prst="rect">
              <a:avLst/>
            </a:prstGeom>
            <a:effectLst/>
          </p:spPr>
        </p:pic>
      </p:grpSp>
      <p:grpSp>
        <p:nvGrpSpPr>
          <p:cNvPr id="235" name="pasted-movie.png"/>
          <p:cNvGrpSpPr/>
          <p:nvPr/>
        </p:nvGrpSpPr>
        <p:grpSpPr>
          <a:xfrm>
            <a:off x="723900" y="5291137"/>
            <a:ext cx="2946400" cy="1257301"/>
            <a:chOff x="0" y="0"/>
            <a:chExt cx="2946400" cy="1257300"/>
          </a:xfrm>
        </p:grpSpPr>
        <p:pic>
          <p:nvPicPr>
            <p:cNvPr id="234" name="pasted-movie.png" descr="pasted-movi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00" y="50800"/>
              <a:ext cx="2844800" cy="1155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3" name="pasted-movie.png" descr="pasted-movie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946400" cy="1257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ociones básicas de python…"/>
          <p:cNvSpPr txBox="1">
            <a:spLocks noGrp="1"/>
          </p:cNvSpPr>
          <p:nvPr>
            <p:ph type="body" idx="1"/>
          </p:nvPr>
        </p:nvSpPr>
        <p:spPr>
          <a:xfrm>
            <a:off x="609600" y="1601193"/>
            <a:ext cx="10972800" cy="4111775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Nociones básicas de python</a:t>
            </a:r>
          </a:p>
          <a:p>
            <a:pPr marL="726621" lvl="1" indent="-269421">
              <a:buChar char="•"/>
            </a:pPr>
            <a:r>
              <a:t>Tipos de variables</a:t>
            </a:r>
          </a:p>
          <a:p>
            <a:pPr marL="726621" lvl="1" indent="-269421">
              <a:buChar char="•"/>
            </a:pPr>
            <a:r>
              <a:t>Tipos de operadores</a:t>
            </a:r>
          </a:p>
          <a:p>
            <a:pPr marL="726621" lvl="1" indent="-269421">
              <a:buChar char="•"/>
            </a:pPr>
            <a:r>
              <a:t>Bucles y condicionales</a:t>
            </a:r>
          </a:p>
          <a:p>
            <a:pPr marL="342900" indent="-342900"/>
            <a:r>
              <a:t>Ejercicio introductorio</a:t>
            </a:r>
          </a:p>
          <a:p>
            <a:pPr marL="342900" indent="-342900"/>
            <a:r>
              <a:t>Ejercicio final I: calculo del número PI usando una diana virtual</a:t>
            </a:r>
          </a:p>
          <a:p>
            <a:pPr marL="342900" indent="-342900"/>
            <a:r>
              <a:t>Ejercicio final II: calculo del error del Ejercicio final I</a:t>
            </a:r>
          </a:p>
        </p:txBody>
      </p:sp>
      <p:sp>
        <p:nvSpPr>
          <p:cNvPr id="107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Introducción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structuras de contr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Estructuras de control</a:t>
            </a:r>
          </a:p>
        </p:txBody>
      </p:sp>
      <p:sp>
        <p:nvSpPr>
          <p:cNvPr id="238" name="Comprensión de lista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Comprensión de listas</a:t>
            </a:r>
          </a:p>
          <a:p>
            <a:pPr lvl="1"/>
            <a:r>
              <a:t>En python podemos generar listas, tuplas o diccionarios usando el método de comprensión de listas. Por ejemplo, si queremos generar una lista con los números ordenador del 1 al 10, podemos:</a:t>
            </a:r>
          </a:p>
          <a:p>
            <a:pPr lvl="2"/>
            <a:r>
              <a:t>lista = [i for i in range(10)]</a:t>
            </a:r>
          </a:p>
          <a:p>
            <a:pPr lvl="1"/>
            <a:r>
              <a:t>Esto permite generar de manera más sencilla (con menos líneas de código) ciertas variables</a:t>
            </a:r>
          </a:p>
          <a:p>
            <a:pPr lvl="1"/>
            <a:r>
              <a:t>Un ejemplo más complejo:</a:t>
            </a:r>
          </a:p>
        </p:txBody>
      </p:sp>
      <p:grpSp>
        <p:nvGrpSpPr>
          <p:cNvPr id="241" name="pasted-movie.png"/>
          <p:cNvGrpSpPr/>
          <p:nvPr/>
        </p:nvGrpSpPr>
        <p:grpSpPr>
          <a:xfrm>
            <a:off x="2286000" y="4978400"/>
            <a:ext cx="7620000" cy="1270000"/>
            <a:chOff x="0" y="0"/>
            <a:chExt cx="7620000" cy="127000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" y="50800"/>
              <a:ext cx="7518400" cy="1168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9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620000" cy="1270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Un par de sugerencias de esti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 par de sugerencias de estilo</a:t>
            </a:r>
          </a:p>
        </p:txBody>
      </p:sp>
      <p:sp>
        <p:nvSpPr>
          <p:cNvPr id="244" name="Las variables se suelen definir en formato joined_low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5211" indent="-265211" defTabSz="905255">
              <a:defRPr sz="2772"/>
            </a:pPr>
            <a:r>
              <a:t>Las variables se suelen definir en formato </a:t>
            </a:r>
            <a:r>
              <a:rPr i="1"/>
              <a:t>joined_lower</a:t>
            </a:r>
            <a:r>
              <a:t> </a:t>
            </a:r>
          </a:p>
          <a:p>
            <a:pPr marL="705210" lvl="1" indent="-252582" defTabSz="905255">
              <a:defRPr sz="2178"/>
            </a:pPr>
            <a:r>
              <a:t>esto_es_pythonico</a:t>
            </a:r>
          </a:p>
          <a:p>
            <a:pPr marL="705210" lvl="1" indent="-252582" defTabSz="905255">
              <a:defRPr sz="2178"/>
            </a:pPr>
            <a:r>
              <a:t>estoNoEsPythonico</a:t>
            </a:r>
          </a:p>
          <a:p>
            <a:pPr marL="265211" indent="-265211" defTabSz="905255">
              <a:defRPr sz="2772"/>
            </a:pPr>
            <a:r>
              <a:t>Las constantes (a nivel de programa) se pueden definir en formato ALL_CAPS</a:t>
            </a:r>
          </a:p>
          <a:p>
            <a:pPr marL="265211" indent="-265211" defTabSz="905255">
              <a:defRPr sz="2772"/>
            </a:pPr>
            <a:r>
              <a:t>Los nombres de las clases suelen seguir el patrón EstoEsUnaClase</a:t>
            </a:r>
          </a:p>
          <a:p>
            <a:pPr marL="265211" indent="-265211" defTabSz="905255">
              <a:defRPr sz="2772"/>
            </a:pPr>
            <a:r>
              <a:t>Tratar de dejar un espacio al definir variables y al separar argumentos de un método</a:t>
            </a:r>
          </a:p>
          <a:p>
            <a:pPr marL="705210" lvl="1" indent="-252582" defTabSz="905255">
              <a:defRPr sz="2178"/>
            </a:pPr>
            <a:r>
              <a:t>a = 4 (nice!)</a:t>
            </a:r>
          </a:p>
          <a:p>
            <a:pPr marL="705210" lvl="1" indent="-252582" defTabSz="905255">
              <a:defRPr sz="2178"/>
            </a:pPr>
            <a:r>
              <a:t>a=4 (not so nice)</a:t>
            </a:r>
          </a:p>
          <a:p>
            <a:pPr marL="705210" lvl="1" indent="-252582" defTabSz="905255">
              <a:defRPr sz="2178"/>
            </a:pPr>
            <a:r>
              <a:t>def prueba(a, b = 4): …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jercicio introducto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Ejercicio introductorio</a:t>
            </a:r>
          </a:p>
        </p:txBody>
      </p:sp>
      <p:sp>
        <p:nvSpPr>
          <p:cNvPr id="247" name="Clase 1 | Ejercicio 1">
            <a:hlinkClick r:id="rId3"/>
          </p:cNvPr>
          <p:cNvSpPr txBox="1"/>
          <p:nvPr/>
        </p:nvSpPr>
        <p:spPr>
          <a:xfrm>
            <a:off x="5102430" y="3249756"/>
            <a:ext cx="1987140" cy="358488"/>
          </a:xfrm>
          <a:prstGeom prst="rect">
            <a:avLst/>
          </a:prstGeom>
          <a:solidFill>
            <a:schemeClr val="accent5">
              <a:lumOff val="11617"/>
            </a:schemeClr>
          </a:solidFill>
          <a:ln w="25400">
            <a:solidFill>
              <a:schemeClr val="accent5">
                <a:satOff val="-6843"/>
                <a:lumOff val="-10705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F1A1D"/>
                </a:solidFill>
              </a:defRPr>
            </a:lvl1pPr>
          </a:lstStyle>
          <a:p>
            <a:r>
              <a:t>Clase 1 | Ejercicio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37C4D-6810-CD3D-3694-825844DECA51}"/>
              </a:ext>
            </a:extLst>
          </p:cNvPr>
          <p:cNvSpPr txBox="1"/>
          <p:nvPr/>
        </p:nvSpPr>
        <p:spPr>
          <a:xfrm>
            <a:off x="3048000" y="38599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ES" dirty="0"/>
              <a:t>https://colab.research.google.com/drive/1sH8mf4WGlnwWO0cWVwH3n2XtTfYhA0gG?usp=sharing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reparando nuestro espacio de trabaj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Preparando nuestro espacio de trabajo</a:t>
            </a:r>
          </a:p>
        </p:txBody>
      </p:sp>
      <p:sp>
        <p:nvSpPr>
          <p:cNvPr id="250" name="Usaremos PyCHARM como IDE (Integrated Development Environmen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Usaremos PyCHARM como IDE (Integrated Development Environment)</a:t>
            </a:r>
          </a:p>
          <a:p>
            <a:r>
              <a:t>En python tenemos dos elementos de ejecución claves:</a:t>
            </a:r>
          </a:p>
          <a:p>
            <a:pPr lvl="1">
              <a:defRPr b="1"/>
            </a:pPr>
            <a:r>
              <a:t>Interprete de python:</a:t>
            </a:r>
            <a:r>
              <a:rPr b="0"/>
              <a:t> Es el </a:t>
            </a:r>
            <a:r>
              <a:rPr b="0" i="1"/>
              <a:t>programa</a:t>
            </a:r>
            <a:r>
              <a:rPr b="0"/>
              <a:t> de python que hemos instalado, por ejemplo, python3.9</a:t>
            </a:r>
          </a:p>
          <a:p>
            <a:pPr lvl="1">
              <a:defRPr b="1"/>
            </a:pPr>
            <a:r>
              <a:t>Entorno de python:</a:t>
            </a:r>
            <a:r>
              <a:rPr b="0"/>
              <a:t> Usando un </a:t>
            </a:r>
            <a:r>
              <a:t>intérprete</a:t>
            </a:r>
            <a:r>
              <a:rPr b="0"/>
              <a:t> podemos generar diferentes entornos para cada proyecto. Cada uno de estos </a:t>
            </a:r>
            <a:r>
              <a:t>entornos</a:t>
            </a:r>
            <a:r>
              <a:rPr b="0"/>
              <a:t> es un espacio de trabajo diferente, aislado que permite instalar sus propias dependencias.</a:t>
            </a:r>
          </a:p>
          <a:p>
            <a:r>
              <a:t>Crearemos un </a:t>
            </a:r>
            <a:r>
              <a:rPr b="1"/>
              <a:t>entorno</a:t>
            </a:r>
            <a:r>
              <a:t> de python para el curso</a:t>
            </a:r>
          </a:p>
          <a:p>
            <a:r>
              <a:t>Si tenemos que instalar paquetes de python usaremos el comando</a:t>
            </a:r>
          </a:p>
          <a:p>
            <a:pPr lvl="1"/>
            <a:r>
              <a:t>pip install nombre_del_paquete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jercicio práctico I: calculo del número PI usando una diana virtu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168"/>
            </a:pPr>
            <a:r>
              <a:t>Ejercicio práctico I: </a:t>
            </a:r>
            <a:r>
              <a:rPr b="0"/>
              <a:t>calculo del número PI usando una diana virtual</a:t>
            </a:r>
          </a:p>
        </p:txBody>
      </p:sp>
      <p:sp>
        <p:nvSpPr>
          <p:cNvPr id="253" name="Descripción del problema: En este ejercicio pondremos en práctica todo lo aprendido. El objetivo es aproximar el número PI con un generador de números aleatorios."/>
          <p:cNvSpPr txBox="1">
            <a:spLocks noGrp="1"/>
          </p:cNvSpPr>
          <p:nvPr>
            <p:ph type="body" sz="quarter" idx="1"/>
          </p:nvPr>
        </p:nvSpPr>
        <p:spPr>
          <a:xfrm>
            <a:off x="609600" y="1550912"/>
            <a:ext cx="10972800" cy="1409454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 b="1"/>
              <a:t>Descripción del problema:</a:t>
            </a:r>
            <a:r>
              <a:t> En este ejercicio pondremos en práctica todo lo aprendido. El objetivo es aproximar el número PI con un generador de números aleatorios.</a:t>
            </a:r>
          </a:p>
        </p:txBody>
      </p:sp>
      <p:sp>
        <p:nvSpPr>
          <p:cNvPr id="254" name="Square"/>
          <p:cNvSpPr/>
          <p:nvPr/>
        </p:nvSpPr>
        <p:spPr>
          <a:xfrm>
            <a:off x="4535338" y="3068240"/>
            <a:ext cx="3121324" cy="3121323"/>
          </a:xfrm>
          <a:prstGeom prst="rect">
            <a:avLst/>
          </a:prstGeom>
          <a:solidFill>
            <a:schemeClr val="accent4">
              <a:lumOff val="24313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Circle"/>
          <p:cNvSpPr/>
          <p:nvPr/>
        </p:nvSpPr>
        <p:spPr>
          <a:xfrm>
            <a:off x="4535338" y="3068240"/>
            <a:ext cx="3121324" cy="3121323"/>
          </a:xfrm>
          <a:prstGeom prst="ellips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Equation"/>
              <p:cNvSpPr txBox="1"/>
              <p:nvPr/>
            </p:nvSpPr>
            <p:spPr>
              <a:xfrm>
                <a:off x="8118379" y="3546564"/>
                <a:ext cx="2525875" cy="2535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𝑐𝑢𝑎𝑑𝑟𝑎𝑑𝑜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79" y="3546564"/>
                <a:ext cx="2525875" cy="253562"/>
              </a:xfrm>
              <a:prstGeom prst="rect">
                <a:avLst/>
              </a:prstGeom>
              <a:blipFill>
                <a:blip r:embed="rId2"/>
                <a:stretch>
                  <a:fillRect l="-3000" t="-4762" r="-18000" b="-4761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Line"/>
          <p:cNvSpPr/>
          <p:nvPr/>
        </p:nvSpPr>
        <p:spPr>
          <a:xfrm>
            <a:off x="6070600" y="4648200"/>
            <a:ext cx="1574800" cy="0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Equation"/>
              <p:cNvSpPr txBox="1"/>
              <p:nvPr/>
            </p:nvSpPr>
            <p:spPr>
              <a:xfrm>
                <a:off x="6816052" y="4449956"/>
                <a:ext cx="83897" cy="1008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52" y="4449956"/>
                <a:ext cx="83897" cy="100813"/>
              </a:xfrm>
              <a:prstGeom prst="rect">
                <a:avLst/>
              </a:prstGeom>
              <a:blipFill>
                <a:blip r:embed="rId3"/>
                <a:stretch>
                  <a:fillRect l="-62500" r="-87500" b="-1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Line"/>
          <p:cNvSpPr/>
          <p:nvPr/>
        </p:nvSpPr>
        <p:spPr>
          <a:xfrm>
            <a:off x="4540524" y="2940147"/>
            <a:ext cx="3110952" cy="1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Equation"/>
              <p:cNvSpPr txBox="1"/>
              <p:nvPr/>
            </p:nvSpPr>
            <p:spPr>
              <a:xfrm>
                <a:off x="5819889" y="2666105"/>
                <a:ext cx="552222" cy="1586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89" y="2666105"/>
                <a:ext cx="552222" cy="158650"/>
              </a:xfrm>
              <a:prstGeom prst="rect">
                <a:avLst/>
              </a:prstGeom>
              <a:blipFill>
                <a:blip r:embed="rId4"/>
                <a:stretch>
                  <a:fillRect l="-15909" r="-2500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Equation"/>
              <p:cNvSpPr txBox="1"/>
              <p:nvPr/>
            </p:nvSpPr>
            <p:spPr>
              <a:xfrm>
                <a:off x="8118379" y="3057874"/>
                <a:ext cx="1200116" cy="25323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𝑐𝑖𝑟𝑐𝑢𝑙𝑜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79" y="3057874"/>
                <a:ext cx="1200116" cy="253237"/>
              </a:xfrm>
              <a:prstGeom prst="rect">
                <a:avLst/>
              </a:prstGeom>
              <a:blipFill>
                <a:blip r:embed="rId5"/>
                <a:stretch>
                  <a:fillRect l="-6316" t="-4762" r="-21053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Equation"/>
              <p:cNvSpPr txBox="1"/>
              <p:nvPr/>
            </p:nvSpPr>
            <p:spPr>
              <a:xfrm>
                <a:off x="8118380" y="4035580"/>
                <a:ext cx="3679302" cy="57931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80" y="4035580"/>
                <a:ext cx="3679302" cy="579316"/>
              </a:xfrm>
              <a:prstGeom prst="rect">
                <a:avLst/>
              </a:prstGeom>
              <a:blipFill>
                <a:blip r:embed="rId6"/>
                <a:stretch>
                  <a:fillRect l="-2069" r="-8276" b="-106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Equation"/>
              <p:cNvSpPr txBox="1"/>
              <p:nvPr/>
            </p:nvSpPr>
            <p:spPr>
              <a:xfrm>
                <a:off x="8118380" y="4850350"/>
                <a:ext cx="2635929" cy="5461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∼4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80" y="4850350"/>
                <a:ext cx="2635929" cy="546135"/>
              </a:xfrm>
              <a:prstGeom prst="rect">
                <a:avLst/>
              </a:prstGeom>
              <a:blipFill>
                <a:blip r:embed="rId7"/>
                <a:stretch>
                  <a:fillRect l="-1923" t="-6977" r="-13462" b="-139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Equation"/>
              <p:cNvSpPr txBox="1"/>
              <p:nvPr/>
            </p:nvSpPr>
            <p:spPr>
              <a:xfrm>
                <a:off x="5811380" y="4405265"/>
                <a:ext cx="569240" cy="1901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380" y="4405265"/>
                <a:ext cx="569240" cy="190196"/>
              </a:xfrm>
              <a:prstGeom prst="rect">
                <a:avLst/>
              </a:prstGeom>
              <a:blipFill>
                <a:blip r:embed="rId8"/>
                <a:stretch>
                  <a:fillRect l="-13043" t="-6667" r="-28261" b="-10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Ejercicio práctico I: calculo del número PI usando una diana virtu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168"/>
            </a:pPr>
            <a:r>
              <a:t>Ejercicio práctico I: </a:t>
            </a:r>
            <a:r>
              <a:rPr b="0"/>
              <a:t>calculo del número PI usando una diana virtual</a:t>
            </a:r>
          </a:p>
        </p:txBody>
      </p:sp>
      <p:sp>
        <p:nvSpPr>
          <p:cNvPr id="267" name="Descripción del problema: En este ejercicio pondremos en práctica todo lo aprendido. El objetivo es aproximar el número PI usando la técnica de Monte Carlo."/>
          <p:cNvSpPr txBox="1">
            <a:spLocks noGrp="1"/>
          </p:cNvSpPr>
          <p:nvPr>
            <p:ph type="body" sz="quarter" idx="1"/>
          </p:nvPr>
        </p:nvSpPr>
        <p:spPr>
          <a:xfrm>
            <a:off x="609600" y="1550912"/>
            <a:ext cx="10972800" cy="1409454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 b="1"/>
              <a:t>Descripción del problema:</a:t>
            </a:r>
            <a:r>
              <a:t> En este ejercicio pondremos en práctica todo lo aprendido. El objetivo es aproximar el número PI usando la técnica de Monte Carlo.</a:t>
            </a:r>
          </a:p>
        </p:txBody>
      </p:sp>
      <p:sp>
        <p:nvSpPr>
          <p:cNvPr id="268" name="Square"/>
          <p:cNvSpPr/>
          <p:nvPr/>
        </p:nvSpPr>
        <p:spPr>
          <a:xfrm>
            <a:off x="365305" y="3177339"/>
            <a:ext cx="3121324" cy="3121324"/>
          </a:xfrm>
          <a:prstGeom prst="rect">
            <a:avLst/>
          </a:prstGeom>
          <a:solidFill>
            <a:schemeClr val="accent4">
              <a:lumOff val="24313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9" name="Circle"/>
          <p:cNvSpPr/>
          <p:nvPr/>
        </p:nvSpPr>
        <p:spPr>
          <a:xfrm>
            <a:off x="365305" y="3177339"/>
            <a:ext cx="3121324" cy="3121324"/>
          </a:xfrm>
          <a:prstGeom prst="ellips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>
            <a:off x="1900567" y="4757299"/>
            <a:ext cx="1574801" cy="1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Equation"/>
              <p:cNvSpPr txBox="1"/>
              <p:nvPr/>
            </p:nvSpPr>
            <p:spPr>
              <a:xfrm>
                <a:off x="2646019" y="4559055"/>
                <a:ext cx="83897" cy="1008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19" y="4559055"/>
                <a:ext cx="83897" cy="100814"/>
              </a:xfrm>
              <a:prstGeom prst="rect">
                <a:avLst/>
              </a:prstGeom>
              <a:blipFill>
                <a:blip r:embed="rId2"/>
                <a:stretch>
                  <a:fillRect l="-62500" r="-75000" b="-17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Line"/>
          <p:cNvSpPr/>
          <p:nvPr/>
        </p:nvSpPr>
        <p:spPr>
          <a:xfrm>
            <a:off x="370491" y="3049247"/>
            <a:ext cx="3110952" cy="1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Equation"/>
              <p:cNvSpPr txBox="1"/>
              <p:nvPr/>
            </p:nvSpPr>
            <p:spPr>
              <a:xfrm>
                <a:off x="1649856" y="2775205"/>
                <a:ext cx="552222" cy="1586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56" y="2775205"/>
                <a:ext cx="552222" cy="158649"/>
              </a:xfrm>
              <a:prstGeom prst="rect">
                <a:avLst/>
              </a:prstGeom>
              <a:blipFill>
                <a:blip r:embed="rId3"/>
                <a:stretch>
                  <a:fillRect l="-15909" r="-25000" b="-9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Equation"/>
              <p:cNvSpPr txBox="1"/>
              <p:nvPr/>
            </p:nvSpPr>
            <p:spPr>
              <a:xfrm>
                <a:off x="1128238" y="6404392"/>
                <a:ext cx="1595458" cy="27665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  <m:r>
                        <a:rPr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∼4</m:t>
                      </m:r>
                      <m:f>
                        <m:fPr>
                          <m:ctrlPr>
                            <a:rPr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𝑐𝑖𝑟𝑐𝑢𝑙𝑜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𝑐𝑢𝑎𝑑𝑟𝑎𝑑𝑜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/>
              </a:p>
            </p:txBody>
          </p:sp>
        </mc:Choice>
        <mc:Fallback>
          <p:sp>
            <p:nvSpPr>
              <p:cNvPr id="2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38" y="6404392"/>
                <a:ext cx="1595458" cy="276658"/>
              </a:xfrm>
              <a:prstGeom prst="rect">
                <a:avLst/>
              </a:prstGeom>
              <a:blipFill>
                <a:blip r:embed="rId4"/>
                <a:stretch>
                  <a:fillRect t="-4348" b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Estrategia:…"/>
          <p:cNvSpPr txBox="1"/>
          <p:nvPr/>
        </p:nvSpPr>
        <p:spPr>
          <a:xfrm>
            <a:off x="3852002" y="3049247"/>
            <a:ext cx="7739402" cy="314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49138" indent="-249138" defTabSz="850391">
              <a:spcBef>
                <a:spcPts val="700"/>
              </a:spcBef>
              <a:buSzPct val="100000"/>
              <a:buFont typeface="Arial"/>
              <a:buChar char="•"/>
              <a:defRPr sz="2325" b="1"/>
            </a:pPr>
            <a:r>
              <a:t>Estrategia: </a:t>
            </a:r>
          </a:p>
          <a:p>
            <a:pPr marL="674334" lvl="1" indent="-249138" defTabSz="850391">
              <a:spcBef>
                <a:spcPts val="700"/>
              </a:spcBef>
              <a:buSzPct val="100000"/>
              <a:buFont typeface="Arial"/>
              <a:buChar char="•"/>
              <a:defRPr sz="2325" b="1"/>
            </a:pPr>
            <a:r>
              <a:rPr b="0"/>
              <a:t>Generaremos números de manera aleatoria dentro de un cuadrado [-1, 1].</a:t>
            </a:r>
          </a:p>
          <a:p>
            <a:pPr marL="674334" lvl="1" indent="-249138" defTabSz="850391">
              <a:spcBef>
                <a:spcPts val="700"/>
              </a:spcBef>
              <a:buSzPct val="100000"/>
              <a:buFont typeface="Arial"/>
              <a:buChar char="•"/>
              <a:defRPr sz="2325" b="1"/>
            </a:pPr>
            <a:r>
              <a:rPr b="0"/>
              <a:t>Calcularemos la distancia del punto al centro del círculo. Si esa distancia es &lt; 1 sabremos que está dentro del círculo, si no, está fuera.</a:t>
            </a:r>
          </a:p>
          <a:p>
            <a:pPr marL="674334" lvl="1" indent="-249138" defTabSz="850391">
              <a:spcBef>
                <a:spcPts val="700"/>
              </a:spcBef>
              <a:buSzPct val="100000"/>
              <a:buFont typeface="Arial"/>
              <a:buChar char="•"/>
              <a:defRPr sz="2325" b="1"/>
            </a:pPr>
            <a:r>
              <a:rPr b="0"/>
              <a:t>Iremos calculando las dos probabilidades y veremos si nos vamos acercando a PI.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Equation"/>
              <p:cNvSpPr txBox="1"/>
              <p:nvPr/>
            </p:nvSpPr>
            <p:spPr>
              <a:xfrm>
                <a:off x="1641347" y="4527510"/>
                <a:ext cx="569240" cy="1901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7" y="4527510"/>
                <a:ext cx="569240" cy="190197"/>
              </a:xfrm>
              <a:prstGeom prst="rect">
                <a:avLst/>
              </a:prstGeom>
              <a:blipFill>
                <a:blip r:embed="rId5"/>
                <a:stretch>
                  <a:fillRect l="-15217" r="-26087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jercicio práctico II: calculo y plot del err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Ejercicio práctico II: </a:t>
            </a:r>
            <a:r>
              <a:rPr b="0"/>
              <a:t>calculo y plot del error</a:t>
            </a:r>
          </a:p>
        </p:txBody>
      </p:sp>
      <p:sp>
        <p:nvSpPr>
          <p:cNvPr id="279" name="Descripción del problema: En este ejercicio crearemos una función que calcule el error absoluto y el error cuadrático medio cometido en las iteraciones del ejercicio anterior.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3399633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 b="1"/>
              <a:t>Descripción del problema:</a:t>
            </a:r>
            <a:r>
              <a:t> En este ejercicio crearemos una función que calcule el error absoluto y el error cuadrático medio cometido en las iteraciones del ejercicio anterior.</a:t>
            </a:r>
          </a:p>
          <a:p>
            <a:pPr>
              <a:defRPr sz="2500" b="1"/>
            </a:pPr>
            <a:r>
              <a:t>Estrategia: </a:t>
            </a:r>
            <a:r>
              <a:rPr b="0"/>
              <a:t>Leeremos un archivo donde previamente he guardado 5000 iteraciones del cálculo de PI y graficaremos la evolución del error.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ython es un lenguaje de programación potente y fácil de aprender.…"/>
          <p:cNvSpPr txBox="1">
            <a:spLocks noGrp="1"/>
          </p:cNvSpPr>
          <p:nvPr>
            <p:ph type="body" idx="1"/>
          </p:nvPr>
        </p:nvSpPr>
        <p:spPr>
          <a:xfrm>
            <a:off x="609600" y="1601193"/>
            <a:ext cx="10972800" cy="4111775"/>
          </a:xfrm>
          <a:prstGeom prst="rect">
            <a:avLst/>
          </a:prstGeom>
        </p:spPr>
        <p:txBody>
          <a:bodyPr/>
          <a:lstStyle/>
          <a:p>
            <a:pPr marL="384048" indent="-384048"/>
            <a:r>
              <a:t>Python es un lenguaje de programación potente y fácil de aprender.</a:t>
            </a:r>
          </a:p>
          <a:p>
            <a:pPr marL="384048" indent="-384048"/>
            <a:r>
              <a:t>Valido para múltiples paradigmas de programación.</a:t>
            </a:r>
          </a:p>
          <a:p>
            <a:pPr marL="384048" indent="-384048"/>
            <a:r>
              <a:t>Fácil de usar, alta legibilidad.</a:t>
            </a:r>
          </a:p>
          <a:p>
            <a:pPr marL="384048" indent="-384048"/>
            <a:r>
              <a:t>Tipado dinámico.</a:t>
            </a:r>
          </a:p>
          <a:p>
            <a:pPr marL="384048" indent="-384048"/>
            <a:r>
              <a:t>Lenguaje interpretado.</a:t>
            </a:r>
          </a:p>
          <a:p>
            <a:pPr marL="384048" indent="-384048"/>
            <a:r>
              <a:t>Ideal para scripting y desarrollo rápido de aplicaciones.</a:t>
            </a:r>
          </a:p>
          <a:p>
            <a:pPr marL="384048" indent="-384048"/>
            <a:r>
              <a:t>Multiplataforma.</a:t>
            </a:r>
          </a:p>
        </p:txBody>
      </p:sp>
      <p:sp>
        <p:nvSpPr>
          <p:cNvPr id="110" name="¿Qué es pyth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¿Qué es python?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38" y="1899696"/>
            <a:ext cx="9189124" cy="473500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Lenguajes interpretados vs compilad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Lenguajes interpretados vs compilados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4" y="2063879"/>
            <a:ext cx="3401714" cy="4510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68" y="2928235"/>
            <a:ext cx="42291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En resumen: no inicies un nuevo proyecto en Python 2, a menos que tengas una necesidad muy específica para hacerlo."/>
          <p:cNvSpPr txBox="1"/>
          <p:nvPr/>
        </p:nvSpPr>
        <p:spPr>
          <a:xfrm>
            <a:off x="9018040" y="3201434"/>
            <a:ext cx="2990456" cy="223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66"/>
            </a:pPr>
            <a:r>
              <a:rPr b="1"/>
              <a:t>En resumen:</a:t>
            </a:r>
            <a:r>
              <a:t> no inicies un nuevo proyecto en Python 2, a menos que tengas una necesidad muy específica para hacerlo.</a:t>
            </a:r>
          </a:p>
        </p:txBody>
      </p:sp>
      <p:sp>
        <p:nvSpPr>
          <p:cNvPr id="118" name="Versión actual: 3.11 (October 2023)…"/>
          <p:cNvSpPr txBox="1"/>
          <p:nvPr/>
        </p:nvSpPr>
        <p:spPr>
          <a:xfrm>
            <a:off x="5770136" y="5962151"/>
            <a:ext cx="6381212" cy="761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66"/>
            </a:pPr>
            <a:r>
              <a:rPr b="1"/>
              <a:t>Versión actual: </a:t>
            </a:r>
            <a:r>
              <a:t>3.11 (October 2023)</a:t>
            </a:r>
          </a:p>
          <a:p>
            <a:pPr defTabSz="457200">
              <a:defRPr sz="2366"/>
            </a:pPr>
            <a:r>
              <a:rPr b="1"/>
              <a:t>Versión recomendable</a:t>
            </a:r>
            <a:r>
              <a:t>: 3.10 (2022) o 3.9 (2021)</a:t>
            </a:r>
          </a:p>
        </p:txBody>
      </p:sp>
      <p:sp>
        <p:nvSpPr>
          <p:cNvPr id="119" name="Versiones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Versiones de python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Un lenguaje identado (el tabulador define lo que está dentro de un operador)"/>
          <p:cNvSpPr txBox="1">
            <a:spLocks noGrp="1"/>
          </p:cNvSpPr>
          <p:nvPr>
            <p:ph type="body" idx="1"/>
          </p:nvPr>
        </p:nvSpPr>
        <p:spPr>
          <a:xfrm>
            <a:off x="609600" y="1546062"/>
            <a:ext cx="10972800" cy="4111775"/>
          </a:xfrm>
          <a:prstGeom prst="rect">
            <a:avLst/>
          </a:prstGeom>
        </p:spPr>
        <p:txBody>
          <a:bodyPr/>
          <a:lstStyle>
            <a:lvl1pPr marL="342899" indent="-342899"/>
          </a:lstStyle>
          <a:p>
            <a:r>
              <a:t>Un lenguaje identado (el tabulador define lo que está dentro de un operador)</a:t>
            </a:r>
          </a:p>
        </p:txBody>
      </p:sp>
      <p:grpSp>
        <p:nvGrpSpPr>
          <p:cNvPr id="124" name="pasted-movie.png"/>
          <p:cNvGrpSpPr/>
          <p:nvPr/>
        </p:nvGrpSpPr>
        <p:grpSpPr>
          <a:xfrm>
            <a:off x="1517650" y="2880748"/>
            <a:ext cx="9156700" cy="2768601"/>
            <a:chOff x="0" y="0"/>
            <a:chExt cx="9156700" cy="2768600"/>
          </a:xfrm>
        </p:grpSpPr>
        <p:pic>
          <p:nvPicPr>
            <p:cNvPr id="123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" y="50800"/>
              <a:ext cx="9055100" cy="2667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2" name="pasted-movie.png" descr="pasted-movie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9156700" cy="2768600"/>
            </a:xfrm>
            <a:prstGeom prst="rect">
              <a:avLst/>
            </a:prstGeom>
            <a:effectLst/>
          </p:spPr>
        </p:pic>
      </p:grpSp>
      <p:sp>
        <p:nvSpPr>
          <p:cNvPr id="125" name="TAB"/>
          <p:cNvSpPr/>
          <p:nvPr/>
        </p:nvSpPr>
        <p:spPr>
          <a:xfrm>
            <a:off x="1695670" y="3681218"/>
            <a:ext cx="358014" cy="259575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26" name="TAB"/>
          <p:cNvSpPr/>
          <p:nvPr/>
        </p:nvSpPr>
        <p:spPr>
          <a:xfrm>
            <a:off x="1695670" y="3994485"/>
            <a:ext cx="358014" cy="259574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27" name="TAB"/>
          <p:cNvSpPr/>
          <p:nvPr/>
        </p:nvSpPr>
        <p:spPr>
          <a:xfrm>
            <a:off x="2127470" y="3994485"/>
            <a:ext cx="358014" cy="259574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28" name="TAB"/>
          <p:cNvSpPr/>
          <p:nvPr/>
        </p:nvSpPr>
        <p:spPr>
          <a:xfrm>
            <a:off x="1695670" y="4307752"/>
            <a:ext cx="358014" cy="259574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29" name="TAB"/>
          <p:cNvSpPr/>
          <p:nvPr/>
        </p:nvSpPr>
        <p:spPr>
          <a:xfrm>
            <a:off x="1695670" y="4621019"/>
            <a:ext cx="358014" cy="259574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30" name="TAB"/>
          <p:cNvSpPr/>
          <p:nvPr/>
        </p:nvSpPr>
        <p:spPr>
          <a:xfrm>
            <a:off x="2127470" y="4621019"/>
            <a:ext cx="358014" cy="259574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31" name="TAB"/>
          <p:cNvSpPr/>
          <p:nvPr/>
        </p:nvSpPr>
        <p:spPr>
          <a:xfrm>
            <a:off x="1695670" y="5196752"/>
            <a:ext cx="358014" cy="259575"/>
          </a:xfrm>
          <a:prstGeom prst="roundRect">
            <a:avLst>
              <a:gd name="adj" fmla="val 22510"/>
            </a:avLst>
          </a:prstGeom>
          <a:solidFill>
            <a:schemeClr val="accent1">
              <a:lumOff val="23725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100"/>
            </a:lvl1pPr>
          </a:lstStyle>
          <a:p>
            <a:r>
              <a:t>TAB</a:t>
            </a:r>
          </a:p>
        </p:txBody>
      </p:sp>
      <p:sp>
        <p:nvSpPr>
          <p:cNvPr id="132" name="Sintaxis básica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Sintaxis básica de python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6" grpId="2" animBg="1" advAuto="0"/>
      <p:bldP spid="127" grpId="3" animBg="1" advAuto="0"/>
      <p:bldP spid="128" grpId="4" animBg="1" advAuto="0"/>
      <p:bldP spid="129" grpId="5" animBg="1" advAuto="0"/>
      <p:bldP spid="130" grpId="6" animBg="1" advAuto="0"/>
      <p:bldP spid="131" grpId="7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intaxis básica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Sintaxis básica de python </a:t>
            </a:r>
          </a:p>
        </p:txBody>
      </p:sp>
      <p:sp>
        <p:nvSpPr>
          <p:cNvPr id="135" name="Tipos de variable…"/>
          <p:cNvSpPr txBox="1">
            <a:spLocks noGrp="1"/>
          </p:cNvSpPr>
          <p:nvPr>
            <p:ph type="body" idx="1"/>
          </p:nvPr>
        </p:nvSpPr>
        <p:spPr>
          <a:xfrm>
            <a:off x="609600" y="1715493"/>
            <a:ext cx="10972800" cy="4111775"/>
          </a:xfrm>
          <a:prstGeom prst="rect">
            <a:avLst/>
          </a:prstGeom>
        </p:spPr>
        <p:txBody>
          <a:bodyPr/>
          <a:lstStyle/>
          <a:p>
            <a:r>
              <a:t>Tipos de variable</a:t>
            </a:r>
          </a:p>
          <a:p>
            <a:pPr lvl="1"/>
            <a:r>
              <a:rPr b="1"/>
              <a:t>Números:</a:t>
            </a:r>
            <a:r>
              <a:t> 1 (int), 2.0 (float)</a:t>
            </a:r>
          </a:p>
          <a:p>
            <a:pPr lvl="1"/>
            <a:r>
              <a:rPr b="1"/>
              <a:t>Cadenas de texto (strings):</a:t>
            </a:r>
            <a:r>
              <a:t> ‘hola’, “hola”, “””hola”””</a:t>
            </a:r>
          </a:p>
          <a:p>
            <a:pPr lvl="1"/>
            <a:r>
              <a:rPr b="1"/>
              <a:t>Comentarios: </a:t>
            </a:r>
            <a:r>
              <a:t>#Esto es un comentario</a:t>
            </a:r>
          </a:p>
          <a:p>
            <a:pPr lvl="1"/>
            <a:r>
              <a:rPr b="1"/>
              <a:t>Listas: </a:t>
            </a:r>
            <a:r>
              <a:t>[1.0, 2, ‘hola’] (son mutables, se pueden cambiar/extender una vez creadas)</a:t>
            </a:r>
          </a:p>
          <a:p>
            <a:pPr lvl="1"/>
            <a:r>
              <a:rPr b="1"/>
              <a:t>Tuplas: </a:t>
            </a:r>
            <a:r>
              <a:t>(1.0, 2, ‘hola’) (son immutables, mejor gestión de memoría pero no se pueden cambiar/extender una vez creados)</a:t>
            </a:r>
          </a:p>
          <a:p>
            <a:pPr lvl="1"/>
            <a:r>
              <a:rPr b="1"/>
              <a:t>Diccionarios:</a:t>
            </a:r>
            <a:r>
              <a:t> {key: value} -&gt; alimentos = {‘naranja’: ‘fruta’, ‘lechuga’: ‘verdura’}</a:t>
            </a:r>
          </a:p>
          <a:p>
            <a:pPr lvl="1">
              <a:defRPr b="1"/>
            </a:pPr>
            <a:r>
              <a:t>Booleanos: </a:t>
            </a:r>
            <a:r>
              <a:rPr b="0"/>
              <a:t>True, False (con mayúscula inicial)</a:t>
            </a:r>
          </a:p>
          <a:p>
            <a:pPr lvl="1">
              <a:defRPr b="1"/>
            </a:pPr>
            <a:r>
              <a:t>Variable None</a:t>
            </a:r>
            <a:r>
              <a:rPr b="0"/>
              <a:t>: Útil para asignar argumentos sin inicializar por ejemplo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intaxis básica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Sintaxis básica de python </a:t>
            </a:r>
          </a:p>
        </p:txBody>
      </p:sp>
      <p:sp>
        <p:nvSpPr>
          <p:cNvPr id="138" name="Operadores…"/>
          <p:cNvSpPr txBox="1">
            <a:spLocks noGrp="1"/>
          </p:cNvSpPr>
          <p:nvPr>
            <p:ph type="body" idx="1"/>
          </p:nvPr>
        </p:nvSpPr>
        <p:spPr>
          <a:xfrm>
            <a:off x="609600" y="1373112"/>
            <a:ext cx="10972800" cy="4882060"/>
          </a:xfrm>
          <a:prstGeom prst="rect">
            <a:avLst/>
          </a:prstGeom>
        </p:spPr>
        <p:txBody>
          <a:bodyPr/>
          <a:lstStyle/>
          <a:p>
            <a:pPr marL="254496" indent="-254496" defTabSz="868680">
              <a:defRPr sz="2660"/>
            </a:pPr>
            <a:r>
              <a:t>Operadores</a:t>
            </a:r>
          </a:p>
          <a:p>
            <a:pPr marL="676717" lvl="1" indent="-242377" defTabSz="868680">
              <a:defRPr sz="2090"/>
            </a:pPr>
            <a:r>
              <a:t>Operadores aritméticos</a:t>
            </a:r>
          </a:p>
          <a:p>
            <a:pPr marL="1094898" lvl="2" indent="-226218" defTabSz="868680">
              <a:defRPr sz="1520"/>
            </a:pPr>
            <a:r>
              <a:t>Suma (+), resta (-), multiplicación (*), división (/), división entera (//), resto (%)</a:t>
            </a:r>
          </a:p>
          <a:p>
            <a:pPr marL="676717" lvl="1" indent="-242377" defTabSz="868680">
              <a:defRPr sz="2090"/>
            </a:pPr>
            <a:r>
              <a:t>Operadores de comparación</a:t>
            </a:r>
          </a:p>
          <a:p>
            <a:pPr marL="1094898" lvl="2" indent="-226218" defTabSz="868680">
              <a:defRPr sz="1520"/>
            </a:pPr>
            <a:r>
              <a:rPr b="1"/>
              <a:t>a</a:t>
            </a:r>
            <a:r>
              <a:t> igual a </a:t>
            </a:r>
            <a:r>
              <a:rPr b="1"/>
              <a:t>b</a:t>
            </a:r>
            <a:r>
              <a:t> (a == b)</a:t>
            </a:r>
          </a:p>
          <a:p>
            <a:pPr marL="1094898" lvl="2" indent="-226218" defTabSz="868680">
              <a:defRPr sz="1520"/>
            </a:pPr>
            <a:r>
              <a:rPr b="1"/>
              <a:t>a </a:t>
            </a:r>
            <a:r>
              <a:t>diferente a </a:t>
            </a:r>
            <a:r>
              <a:rPr b="1"/>
              <a:t>b</a:t>
            </a:r>
            <a:r>
              <a:t> (a != b), </a:t>
            </a:r>
          </a:p>
          <a:p>
            <a:pPr marL="1094898" lvl="2" indent="-226218" defTabSz="868680">
              <a:defRPr sz="1520" b="1"/>
            </a:pPr>
            <a:r>
              <a:t>a </a:t>
            </a:r>
            <a:r>
              <a:rPr b="0"/>
              <a:t>mayor que </a:t>
            </a:r>
            <a:r>
              <a:t>b </a:t>
            </a:r>
            <a:r>
              <a:rPr b="0"/>
              <a:t>(a &gt; b) | </a:t>
            </a:r>
            <a:r>
              <a:t>a </a:t>
            </a:r>
            <a:r>
              <a:rPr b="0"/>
              <a:t>mayor o igual que </a:t>
            </a:r>
            <a:r>
              <a:t>b </a:t>
            </a:r>
            <a:r>
              <a:rPr b="0"/>
              <a:t>(a &gt;= b)</a:t>
            </a:r>
          </a:p>
          <a:p>
            <a:pPr marL="1094898" lvl="2" indent="-226218" defTabSz="868680">
              <a:defRPr sz="1520" b="1"/>
            </a:pPr>
            <a:r>
              <a:t>a </a:t>
            </a:r>
            <a:r>
              <a:rPr b="0"/>
              <a:t>menos que </a:t>
            </a:r>
            <a:r>
              <a:t>b </a:t>
            </a:r>
            <a:r>
              <a:rPr b="0"/>
              <a:t>(a &lt; b) | </a:t>
            </a:r>
            <a:r>
              <a:t>a </a:t>
            </a:r>
            <a:r>
              <a:rPr b="0"/>
              <a:t>menor o igual que </a:t>
            </a:r>
            <a:r>
              <a:t>b </a:t>
            </a:r>
            <a:r>
              <a:rPr b="0"/>
              <a:t>(a &lt;= b)</a:t>
            </a:r>
          </a:p>
          <a:p>
            <a:pPr marL="676717" lvl="1" indent="-242377" defTabSz="868680">
              <a:defRPr sz="2090" b="1"/>
            </a:pPr>
            <a:r>
              <a:rPr b="0"/>
              <a:t>Operadores de asignación</a:t>
            </a:r>
          </a:p>
          <a:p>
            <a:pPr marL="1094898" lvl="2" indent="-226218" defTabSz="868680">
              <a:defRPr sz="1520" b="1"/>
            </a:pPr>
            <a:r>
              <a:t>5 </a:t>
            </a:r>
            <a:r>
              <a:rPr b="0"/>
              <a:t>se asigna a la variable </a:t>
            </a:r>
            <a:r>
              <a:t>a </a:t>
            </a:r>
            <a:r>
              <a:rPr b="0"/>
              <a:t>(a = 5)</a:t>
            </a:r>
          </a:p>
          <a:p>
            <a:pPr marL="1094898" lvl="2" indent="-226218" defTabSz="868680">
              <a:defRPr sz="1520" b="1"/>
            </a:pPr>
            <a:r>
              <a:t>5 </a:t>
            </a:r>
            <a:r>
              <a:rPr b="0"/>
              <a:t>se suma a la variable </a:t>
            </a:r>
            <a:r>
              <a:t>a </a:t>
            </a:r>
            <a:r>
              <a:rPr b="0"/>
              <a:t>(a += 5) | </a:t>
            </a:r>
            <a:r>
              <a:t>5 </a:t>
            </a:r>
            <a:r>
              <a:rPr b="0"/>
              <a:t>se resta/multiplica/divide a la variable </a:t>
            </a:r>
            <a:r>
              <a:t>a </a:t>
            </a:r>
            <a:r>
              <a:rPr b="0"/>
              <a:t>(a -= 5) (a *=5) (a /= 5)</a:t>
            </a:r>
          </a:p>
          <a:p>
            <a:pPr marL="676717" lvl="1" indent="-242377" defTabSz="868680">
              <a:defRPr sz="2090" b="1"/>
            </a:pPr>
            <a:r>
              <a:rPr b="0"/>
              <a:t>Operadores de identidad (is | is not) y de pertenencia (in | not in)</a:t>
            </a:r>
          </a:p>
          <a:p>
            <a:pPr marL="676717" lvl="1" indent="-242377" defTabSz="868680">
              <a:defRPr sz="2090" b="1"/>
            </a:pPr>
            <a:r>
              <a:rPr b="0"/>
              <a:t>Operadores </a:t>
            </a:r>
            <a:r>
              <a:t>and</a:t>
            </a:r>
            <a:r>
              <a:rPr b="0"/>
              <a:t> y </a:t>
            </a:r>
            <a:r>
              <a:t>or</a:t>
            </a:r>
            <a:r>
              <a:rPr b="0"/>
              <a:t>: se usan en condicionales para concatenar más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intaxis básica de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Sintaxis básica de python </a:t>
            </a:r>
          </a:p>
        </p:txBody>
      </p:sp>
      <p:sp>
        <p:nvSpPr>
          <p:cNvPr id="141" name="Métodos…"/>
          <p:cNvSpPr txBox="1">
            <a:spLocks noGrp="1"/>
          </p:cNvSpPr>
          <p:nvPr>
            <p:ph type="body" idx="1"/>
          </p:nvPr>
        </p:nvSpPr>
        <p:spPr>
          <a:xfrm>
            <a:off x="609600" y="1373112"/>
            <a:ext cx="10972800" cy="4882060"/>
          </a:xfrm>
          <a:prstGeom prst="rect">
            <a:avLst/>
          </a:prstGeom>
        </p:spPr>
        <p:txBody>
          <a:bodyPr/>
          <a:lstStyle/>
          <a:p>
            <a:r>
              <a:t>Métodos</a:t>
            </a:r>
          </a:p>
          <a:p>
            <a:pPr lvl="1"/>
            <a:r>
              <a:t>Built-in methods: son métodos que vienen predefinidos en python, por ejemplo</a:t>
            </a:r>
          </a:p>
          <a:p>
            <a:pPr lvl="2"/>
            <a:r>
              <a:t>print(</a:t>
            </a:r>
            <a:r>
              <a:rPr b="1"/>
              <a:t>text</a:t>
            </a:r>
            <a:r>
              <a:t>): Imprime la variable </a:t>
            </a:r>
            <a:r>
              <a:rPr b="1"/>
              <a:t>text </a:t>
            </a:r>
            <a:r>
              <a:t>en pantalla</a:t>
            </a:r>
          </a:p>
          <a:p>
            <a:pPr lvl="2"/>
            <a:r>
              <a:t>len([1, 3]): Devuelve la longitud de la lista [1, 3], es decir, al ejecutar: len([1, 3]) = 2</a:t>
            </a:r>
          </a:p>
          <a:p>
            <a:pPr lvl="2">
              <a:defRPr b="1"/>
            </a:pPr>
            <a:r>
              <a:t>f-strings: </a:t>
            </a:r>
            <a:r>
              <a:rPr b="0"/>
              <a:t>Son cadenas de texto especiales que permiten introducir valores de variables dentro de un string. Son muy útiles para imprimir información. Por ejemplo: print(f”Hola, {user}, qué tal”) imprimirá el valor de la variable </a:t>
            </a:r>
            <a:r>
              <a:t>user</a:t>
            </a:r>
            <a:r>
              <a:rPr b="0"/>
              <a:t> en pantalla.</a:t>
            </a:r>
          </a:p>
          <a:p>
            <a:pPr marL="210485" indent="-210485">
              <a:defRPr b="1"/>
            </a:pPr>
            <a:r>
              <a:rPr b="0"/>
              <a:t>Manejo de índices</a:t>
            </a:r>
          </a:p>
          <a:p>
            <a:pPr lvl="1"/>
            <a:r>
              <a:t>El primer índice en las listas y tuplas de python es el 0</a:t>
            </a:r>
          </a:p>
          <a:p>
            <a:pPr lvl="1"/>
            <a:r>
              <a:t>El último índice se puede extraer usando -1 (para el penúltimo usaremos -2, etc.)</a:t>
            </a:r>
          </a:p>
          <a:p>
            <a:pPr lvl="2"/>
            <a:r>
              <a:t>L = [1, 2, 3]</a:t>
            </a:r>
          </a:p>
          <a:p>
            <a:pPr lvl="2"/>
            <a:r>
              <a:t>L[0] = 1 | L[-1] = 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Microsoft Macintosh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Tema de Office</vt:lpstr>
      <vt:lpstr>PowerPoint Presentation</vt:lpstr>
      <vt:lpstr>Introducción</vt:lpstr>
      <vt:lpstr>¿Qué es python?</vt:lpstr>
      <vt:lpstr>Lenguajes interpretados vs compilados</vt:lpstr>
      <vt:lpstr>Versiones de python</vt:lpstr>
      <vt:lpstr>Sintaxis básica de python </vt:lpstr>
      <vt:lpstr>Sintaxis básica de python </vt:lpstr>
      <vt:lpstr>Sintaxis básica de python </vt:lpstr>
      <vt:lpstr>Sintaxis básica de python </vt:lpstr>
      <vt:lpstr>Sintaxis básica de python </vt:lpstr>
      <vt:lpstr>Sintaxis básica de python </vt:lpstr>
      <vt:lpstr>Módulos y paquetes de python</vt:lpstr>
      <vt:lpstr>Módulos y paquetes de python</vt:lpstr>
      <vt:lpstr>Módulos y paquetes de python</vt:lpstr>
      <vt:lpstr>Módulos y paquetes de python</vt:lpstr>
      <vt:lpstr>Módulos y paquetes de python</vt:lpstr>
      <vt:lpstr>Módulos y paquetes de python</vt:lpstr>
      <vt:lpstr>Estructuras de control</vt:lpstr>
      <vt:lpstr>Estructuras de control</vt:lpstr>
      <vt:lpstr>Estructuras de control</vt:lpstr>
      <vt:lpstr>Un par de sugerencias de estilo</vt:lpstr>
      <vt:lpstr>Ejercicio introductorio</vt:lpstr>
      <vt:lpstr>Preparando nuestro espacio de trabajo</vt:lpstr>
      <vt:lpstr>Ejercicio práctico I: calculo del número PI usando una diana virtual</vt:lpstr>
      <vt:lpstr>Ejercicio práctico I: calculo del número PI usando una diana virtual</vt:lpstr>
      <vt:lpstr>Ejercicio práctico II: calculo y plot del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Aitor Iraola</cp:lastModifiedBy>
  <cp:revision>1</cp:revision>
  <dcterms:modified xsi:type="dcterms:W3CDTF">2023-11-19T21:53:43Z</dcterms:modified>
</cp:coreProperties>
</file>