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 b="def" i="def"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 b="def" i="def"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 b="def" i="def"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3" name="Shape 103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Diapositiva de títul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Text"/>
          <p:cNvSpPr txBox="1"/>
          <p:nvPr>
            <p:ph type="title"/>
          </p:nvPr>
        </p:nvSpPr>
        <p:spPr>
          <a:xfrm>
            <a:off x="914400" y="2130425"/>
            <a:ext cx="10363200" cy="1470026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14" name="Body Level One…"/>
          <p:cNvSpPr txBox="1"/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3200"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 sz="3200"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 sz="3200"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 sz="3200"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 sz="32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objeto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95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3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ncabezado de secció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Title Text"/>
          <p:cNvSpPr txBox="1"/>
          <p:nvPr>
            <p:ph type="title"/>
          </p:nvPr>
        </p:nvSpPr>
        <p:spPr>
          <a:xfrm>
            <a:off x="963084" y="4406901"/>
            <a:ext cx="10363201" cy="1362076"/>
          </a:xfrm>
          <a:prstGeom prst="rect">
            <a:avLst/>
          </a:prstGeom>
        </p:spPr>
        <p:txBody>
          <a:bodyPr anchor="t"/>
          <a:lstStyle>
            <a:lvl1pPr algn="l">
              <a:defRPr cap="all" sz="4000"/>
            </a:lvl1pPr>
          </a:lstStyle>
          <a:p>
            <a:pPr/>
            <a:r>
              <a:t>Title Text</a:t>
            </a:r>
          </a:p>
        </p:txBody>
      </p:sp>
      <p:sp>
        <p:nvSpPr>
          <p:cNvPr id="32" name="Body Level One…"/>
          <p:cNvSpPr txBox="1"/>
          <p:nvPr>
            <p:ph type="body" sz="quarter" idx="1"/>
          </p:nvPr>
        </p:nvSpPr>
        <p:spPr>
          <a:xfrm>
            <a:off x="963084" y="2906713"/>
            <a:ext cx="103632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Dos objetos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itle Text"/>
          <p:cNvSpPr txBox="1"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41" name="Body Level One…"/>
          <p:cNvSpPr txBox="1"/>
          <p:nvPr>
            <p:ph type="body" sz="half" idx="1"/>
          </p:nvPr>
        </p:nvSpPr>
        <p:spPr>
          <a:xfrm>
            <a:off x="609600" y="1600200"/>
            <a:ext cx="5384800" cy="4525964"/>
          </a:xfrm>
          <a:prstGeom prst="rect">
            <a:avLst/>
          </a:prstGeom>
        </p:spPr>
        <p:txBody>
          <a:bodyPr/>
          <a:lstStyle>
            <a:lvl1pPr marL="244928" indent="-244928">
              <a:spcBef>
                <a:spcPts val="600"/>
              </a:spcBef>
              <a:defRPr sz="2000"/>
            </a:lvl1pPr>
            <a:lvl2pPr marL="695325" indent="-238125">
              <a:spcBef>
                <a:spcPts val="600"/>
              </a:spcBef>
              <a:defRPr sz="2000"/>
            </a:lvl2pPr>
            <a:lvl3pPr marL="1143000" indent="-228600">
              <a:spcBef>
                <a:spcPts val="600"/>
              </a:spcBef>
              <a:defRPr sz="2000"/>
            </a:lvl3pPr>
            <a:lvl4pPr marL="1625600" indent="-254000">
              <a:spcBef>
                <a:spcPts val="600"/>
              </a:spcBef>
              <a:defRPr sz="2000"/>
            </a:lvl4pPr>
            <a:lvl5pPr marL="2082800" indent="-254000">
              <a:spcBef>
                <a:spcPts val="600"/>
              </a:spcBef>
              <a:defRPr sz="20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ació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itle Text"/>
          <p:cNvSpPr txBox="1"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50" name="Body Level One…"/>
          <p:cNvSpPr txBox="1"/>
          <p:nvPr>
            <p:ph type="body" sz="quarter" idx="1"/>
          </p:nvPr>
        </p:nvSpPr>
        <p:spPr>
          <a:xfrm>
            <a:off x="609600" y="1535112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b="1" sz="2400"/>
            </a:lvl1pPr>
            <a:lvl2pPr marL="0" indent="457200">
              <a:spcBef>
                <a:spcPts val="500"/>
              </a:spcBef>
              <a:buSzTx/>
              <a:buFontTx/>
              <a:buNone/>
              <a:defRPr b="1" sz="2400"/>
            </a:lvl2pPr>
            <a:lvl3pPr marL="0" indent="914400">
              <a:spcBef>
                <a:spcPts val="500"/>
              </a:spcBef>
              <a:buSzTx/>
              <a:buFontTx/>
              <a:buNone/>
              <a:defRPr b="1" sz="2400"/>
            </a:lvl3pPr>
            <a:lvl4pPr marL="0" indent="1371600">
              <a:spcBef>
                <a:spcPts val="500"/>
              </a:spcBef>
              <a:buSzTx/>
              <a:buFontTx/>
              <a:buNone/>
              <a:defRPr b="1" sz="2400"/>
            </a:lvl4pPr>
            <a:lvl5pPr marL="0" indent="1828800">
              <a:spcBef>
                <a:spcPts val="500"/>
              </a:spcBef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1" name="4 Marcador de texto"/>
          <p:cNvSpPr/>
          <p:nvPr>
            <p:ph type="body" sz="quarter" idx="21"/>
          </p:nvPr>
        </p:nvSpPr>
        <p:spPr>
          <a:xfrm>
            <a:off x="6193368" y="1535112"/>
            <a:ext cx="5389034" cy="63976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b="1" sz="2400"/>
            </a:pPr>
          </a:p>
        </p:txBody>
      </p:sp>
      <p:sp>
        <p:nvSpPr>
          <p:cNvPr id="5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Sólo el títul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itle Text"/>
          <p:cNvSpPr txBox="1"/>
          <p:nvPr>
            <p:ph type="title"/>
          </p:nvPr>
        </p:nvSpPr>
        <p:spPr>
          <a:xfrm>
            <a:off x="609600" y="274638"/>
            <a:ext cx="10972800" cy="1143001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6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En blanc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ntenido con títul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itle Text"/>
          <p:cNvSpPr txBox="1"/>
          <p:nvPr>
            <p:ph type="title"/>
          </p:nvPr>
        </p:nvSpPr>
        <p:spPr>
          <a:xfrm>
            <a:off x="609601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/>
            <a:r>
              <a:t>Title Text</a:t>
            </a:r>
          </a:p>
        </p:txBody>
      </p:sp>
      <p:sp>
        <p:nvSpPr>
          <p:cNvPr id="75" name="Body Level One…"/>
          <p:cNvSpPr txBox="1"/>
          <p:nvPr>
            <p:ph type="body" idx="1"/>
          </p:nvPr>
        </p:nvSpPr>
        <p:spPr>
          <a:xfrm>
            <a:off x="4766733" y="273050"/>
            <a:ext cx="6815667" cy="5853114"/>
          </a:xfrm>
          <a:prstGeom prst="rect">
            <a:avLst/>
          </a:prstGeom>
        </p:spPr>
        <p:txBody>
          <a:bodyPr/>
          <a:lstStyle>
            <a:lvl1pPr marL="171450" indent="-171450">
              <a:defRPr sz="1600"/>
            </a:lvl1pPr>
            <a:lvl2pPr marL="620485" indent="-163285">
              <a:defRPr sz="1600"/>
            </a:lvl2pPr>
            <a:lvl3pPr marL="1066800" indent="-152400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3 Marcador de texto"/>
          <p:cNvSpPr/>
          <p:nvPr>
            <p:ph type="body" sz="half" idx="21"/>
          </p:nvPr>
        </p:nvSpPr>
        <p:spPr>
          <a:xfrm>
            <a:off x="609600" y="1435101"/>
            <a:ext cx="4011085" cy="4691063"/>
          </a:xfrm>
          <a:prstGeom prst="rect">
            <a:avLst/>
          </a:prstGeom>
        </p:spPr>
        <p:txBody>
          <a:bodyPr/>
          <a:lstStyle/>
          <a:p>
            <a:pPr marL="0" indent="0">
              <a:spcBef>
                <a:spcPts val="300"/>
              </a:spcBef>
              <a:buSzTx/>
              <a:buFontTx/>
              <a:buNone/>
              <a:defRPr sz="1400"/>
            </a:pPr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Imagen con título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Title Text"/>
          <p:cNvSpPr txBox="1"/>
          <p:nvPr>
            <p:ph type="title"/>
          </p:nvPr>
        </p:nvSpPr>
        <p:spPr>
          <a:xfrm>
            <a:off x="2389716" y="4800600"/>
            <a:ext cx="7315201" cy="566738"/>
          </a:xfrm>
          <a:prstGeom prst="rect">
            <a:avLst/>
          </a:prstGeom>
        </p:spPr>
        <p:txBody>
          <a:bodyPr anchor="b"/>
          <a:lstStyle>
            <a:lvl1pPr algn="l">
              <a:defRPr sz="2000"/>
            </a:lvl1pPr>
          </a:lstStyle>
          <a:p>
            <a:pPr/>
            <a:r>
              <a:t>Title Text</a:t>
            </a:r>
          </a:p>
        </p:txBody>
      </p:sp>
      <p:sp>
        <p:nvSpPr>
          <p:cNvPr id="85" name="2 Marcador de posición de imagen"/>
          <p:cNvSpPr/>
          <p:nvPr>
            <p:ph type="pic" sz="half" idx="21"/>
          </p:nvPr>
        </p:nvSpPr>
        <p:spPr>
          <a:xfrm>
            <a:off x="2389716" y="612775"/>
            <a:ext cx="7315201" cy="4114800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6" name="Body Level One…"/>
          <p:cNvSpPr txBox="1"/>
          <p:nvPr>
            <p:ph type="body" sz="quarter" idx="1"/>
          </p:nvPr>
        </p:nvSpPr>
        <p:spPr>
          <a:xfrm>
            <a:off x="2389716" y="5367337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457200">
              <a:spcBef>
                <a:spcPts val="300"/>
              </a:spcBef>
              <a:buSzTx/>
              <a:buFontTx/>
              <a:buNone/>
              <a:defRPr sz="1400"/>
            </a:lvl2pPr>
            <a:lvl3pPr marL="0" indent="914400">
              <a:spcBef>
                <a:spcPts val="300"/>
              </a:spcBef>
              <a:buSzTx/>
              <a:buFontTx/>
              <a:buNone/>
              <a:defRPr sz="1400"/>
            </a:lvl3pPr>
            <a:lvl4pPr marL="0" indent="1371600">
              <a:spcBef>
                <a:spcPts val="300"/>
              </a:spcBef>
              <a:buSzTx/>
              <a:buFontTx/>
              <a:buNone/>
              <a:defRPr sz="1400"/>
            </a:lvl4pPr>
            <a:lvl5pPr marL="0" indent="182880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Relationship Id="rId11" Type="http://schemas.openxmlformats.org/officeDocument/2006/relationships/slideLayout" Target="../slideLayouts/slideLayout7.xml"/><Relationship Id="rId12" Type="http://schemas.openxmlformats.org/officeDocument/2006/relationships/slideLayout" Target="../slideLayouts/slideLayout8.xml"/><Relationship Id="rId13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0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609600" y="630237"/>
            <a:ext cx="10972800" cy="825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609600" y="1550912"/>
            <a:ext cx="10972800" cy="50638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>
            <a:lvl2pPr marL="712333" indent="-255133">
              <a:defRPr sz="2200"/>
            </a:lvl2pPr>
            <a:lvl3pPr marL="1152525" indent="-238125">
              <a:defRPr sz="1600"/>
            </a:lvl3pPr>
            <a:lvl4pPr marL="1554480" indent="-182880">
              <a:defRPr sz="1600"/>
            </a:lvl4pPr>
            <a:lvl5pPr marL="2011679" indent="-182879"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pic>
        <p:nvPicPr>
          <p:cNvPr id="4" name="Image" descr="Image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-805" y="-3304"/>
            <a:ext cx="1574801" cy="825501"/>
          </a:xfrm>
          <a:prstGeom prst="rect">
            <a:avLst/>
          </a:prstGeom>
          <a:ln w="12700">
            <a:miter lim="400000"/>
          </a:ln>
        </p:spPr>
      </p:pic>
      <p:pic>
        <p:nvPicPr>
          <p:cNvPr id="5" name="Image" descr="Image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10476695" y="-3304"/>
            <a:ext cx="1701801" cy="825501"/>
          </a:xfrm>
          <a:prstGeom prst="rect">
            <a:avLst/>
          </a:prstGeom>
          <a:ln w="12700">
            <a:miter lim="400000"/>
          </a:ln>
        </p:spPr>
      </p:pic>
      <p:sp>
        <p:nvSpPr>
          <p:cNvPr id="6" name="Slide Number"/>
          <p:cNvSpPr txBox="1"/>
          <p:nvPr>
            <p:ph type="sldNum" sz="quarter" idx="2"/>
          </p:nvPr>
        </p:nvSpPr>
        <p:spPr>
          <a:xfrm>
            <a:off x="11323776" y="6414761"/>
            <a:ext cx="258624" cy="248306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6" r:id="rId12"/>
    <p:sldLayoutId id="2147483657" r:id="rId13"/>
    <p:sldLayoutId id="2147483658" r:id="rId14"/>
  </p:sldLayoutIdLst>
  <p:transition xmlns:p14="http://schemas.microsoft.com/office/powerpoint/2010/main" spd="med" advClick="1"/>
  <p:txStyles>
    <p:titleStyle>
      <a:lvl1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9144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36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267890" marR="0" indent="-267890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42950" marR="0" indent="-285750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181100" marR="0" indent="-266700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691639" marR="0" indent="-320039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48839" marR="0" indent="-320039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06039" marR="0" indent="-320039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063239" marR="0" indent="-320039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20440" marR="0" indent="-320040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3977640" marR="0" indent="-320040" algn="l" defTabSz="91440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hyperlink" Target="mailto:aitor.iraola@correo.at" TargetMode="External"/><Relationship Id="rId5" Type="http://schemas.openxmlformats.org/officeDocument/2006/relationships/hyperlink" Target="https://www.ub.edu/portal/web/ciencias-tierra/master-propio-hidrogeologia" TargetMode="External"/><Relationship Id="rId6" Type="http://schemas.openxmlformats.org/officeDocument/2006/relationships/hyperlink" Target="mailto:mt.hidrogeologia.modelitzacio@ub.edu" TargetMode="Externa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colab.research.google.com/drive/1NyLr8LLuUntcazcTuhkkyNho_C6Guh38?usp=sharing" TargetMode="Externa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Rectángulo 3"/>
          <p:cNvSpPr/>
          <p:nvPr/>
        </p:nvSpPr>
        <p:spPr>
          <a:xfrm>
            <a:off x="1536138" y="19907"/>
            <a:ext cx="9144001" cy="1665403"/>
          </a:xfrm>
          <a:prstGeom prst="rect">
            <a:avLst/>
          </a:prstGeom>
          <a:solidFill>
            <a:srgbClr val="021893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06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65069" t="19540" r="3610" b="52874"/>
          <a:stretch>
            <a:fillRect/>
          </a:stretch>
        </p:blipFill>
        <p:spPr>
          <a:xfrm>
            <a:off x="7601733" y="1741021"/>
            <a:ext cx="3059834" cy="149344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7" name="Picture 2" descr="Picture 2"/>
          <p:cNvPicPr>
            <a:picLocks noChangeAspect="1"/>
          </p:cNvPicPr>
          <p:nvPr/>
        </p:nvPicPr>
        <p:blipFill>
          <a:blip r:embed="rId3">
            <a:extLst/>
          </a:blip>
          <a:srcRect l="10191" t="19540" r="60935" b="52874"/>
          <a:stretch>
            <a:fillRect/>
          </a:stretch>
        </p:blipFill>
        <p:spPr>
          <a:xfrm>
            <a:off x="1554249" y="1712957"/>
            <a:ext cx="2880320" cy="1524946"/>
          </a:xfrm>
          <a:prstGeom prst="rect">
            <a:avLst/>
          </a:prstGeom>
          <a:ln w="12700">
            <a:miter lim="400000"/>
          </a:ln>
        </p:spPr>
      </p:pic>
      <p:sp>
        <p:nvSpPr>
          <p:cNvPr id="108" name="6 Conector recto"/>
          <p:cNvSpPr/>
          <p:nvPr/>
        </p:nvSpPr>
        <p:spPr>
          <a:xfrm>
            <a:off x="1525587" y="1685308"/>
            <a:ext cx="9142414" cy="1"/>
          </a:xfrm>
          <a:prstGeom prst="line">
            <a:avLst/>
          </a:prstGeom>
          <a:ln>
            <a:solidFill>
              <a:srgbClr val="000000"/>
            </a:solidFill>
          </a:ln>
        </p:spPr>
        <p:txBody>
          <a:bodyPr lIns="45719" rIns="45719"/>
          <a:lstStyle/>
          <a:p>
            <a:pPr/>
          </a:p>
        </p:txBody>
      </p:sp>
      <p:sp>
        <p:nvSpPr>
          <p:cNvPr id="109" name="7 Rectángulo"/>
          <p:cNvSpPr txBox="1"/>
          <p:nvPr/>
        </p:nvSpPr>
        <p:spPr>
          <a:xfrm>
            <a:off x="1561227" y="543679"/>
            <a:ext cx="9046127" cy="5232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28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MÁSTER HIDROGEOLOGÍA Y MODELACIÓN</a:t>
            </a:r>
          </a:p>
        </p:txBody>
      </p:sp>
      <p:sp>
        <p:nvSpPr>
          <p:cNvPr id="110" name="7 Rectángulo"/>
          <p:cNvSpPr txBox="1"/>
          <p:nvPr/>
        </p:nvSpPr>
        <p:spPr>
          <a:xfrm>
            <a:off x="1572936" y="4820255"/>
            <a:ext cx="9046128" cy="332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>
            <a:lvl1pPr algn="ctr">
              <a:defRPr b="1" sz="1600">
                <a:latin typeface="Tahoma"/>
                <a:ea typeface="Tahoma"/>
                <a:cs typeface="Tahoma"/>
                <a:sym typeface="Tahoma"/>
              </a:defRPr>
            </a:lvl1pPr>
          </a:lstStyle>
          <a:p>
            <a:pPr/>
            <a:r>
              <a:t>Módulo 9 Herramientas y Data Science</a:t>
            </a:r>
          </a:p>
        </p:txBody>
      </p:sp>
      <p:sp>
        <p:nvSpPr>
          <p:cNvPr id="111" name="7 Rectángulo"/>
          <p:cNvSpPr txBox="1"/>
          <p:nvPr/>
        </p:nvSpPr>
        <p:spPr>
          <a:xfrm>
            <a:off x="1572936" y="3595450"/>
            <a:ext cx="9046128" cy="14630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 b="1" sz="2200">
                <a:latin typeface="Tahoma"/>
                <a:ea typeface="Tahoma"/>
                <a:cs typeface="Tahoma"/>
                <a:sym typeface="Tahoma"/>
              </a:defRPr>
            </a:pPr>
            <a:r>
              <a:t>M9_9.26 Librerías de Python esenciales</a:t>
            </a:r>
          </a:p>
          <a:p>
            <a:pPr algn="ctr">
              <a:defRPr b="1" sz="2200">
                <a:latin typeface="Tahoma"/>
                <a:ea typeface="Tahoma"/>
                <a:cs typeface="Tahoma"/>
                <a:sym typeface="Tahoma"/>
              </a:defRPr>
            </a:pPr>
            <a:r>
              <a:t>M9_9.25 Gestión de versiones y librerías</a:t>
            </a:r>
          </a:p>
          <a:p>
            <a:pPr algn="ctr">
              <a:defRPr b="1" sz="2200">
                <a:latin typeface="Tahoma"/>
                <a:ea typeface="Tahoma"/>
                <a:cs typeface="Tahoma"/>
                <a:sym typeface="Tahoma"/>
              </a:defRPr>
            </a:pPr>
            <a:r>
              <a:t>M9_9.27 Taller: análisis hidrogeológico con Python</a:t>
            </a:r>
          </a:p>
        </p:txBody>
      </p:sp>
      <p:sp>
        <p:nvSpPr>
          <p:cNvPr id="112" name="7 Rectángulo"/>
          <p:cNvSpPr txBox="1"/>
          <p:nvPr/>
        </p:nvSpPr>
        <p:spPr>
          <a:xfrm>
            <a:off x="1572936" y="5419477"/>
            <a:ext cx="9046128" cy="5867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ctr">
              <a:defRPr>
                <a:latin typeface="Tahoma"/>
                <a:ea typeface="Tahoma"/>
                <a:cs typeface="Tahoma"/>
                <a:sym typeface="Tahoma"/>
              </a:defRPr>
            </a:pPr>
            <a:r>
              <a:t>Prof. Aitor Iraola</a:t>
            </a:r>
          </a:p>
          <a:p>
            <a:pPr algn="ctr">
              <a:defRPr sz="1400">
                <a:latin typeface="Tahoma"/>
                <a:ea typeface="Tahoma"/>
                <a:cs typeface="Tahoma"/>
                <a:sym typeface="Tahoma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4" invalidUrl="" action="" tgtFrame="" tooltip="" history="1" highlightClick="0" endSnd="0"/>
              </a:rPr>
              <a:t>aitor.iraola@amphos21.com</a:t>
            </a:r>
            <a:r>
              <a:t>     </a:t>
            </a:r>
          </a:p>
        </p:txBody>
      </p:sp>
      <p:sp>
        <p:nvSpPr>
          <p:cNvPr id="113" name="7 Rectángulo"/>
          <p:cNvSpPr/>
          <p:nvPr/>
        </p:nvSpPr>
        <p:spPr>
          <a:xfrm>
            <a:off x="1515507" y="6577607"/>
            <a:ext cx="9137568" cy="269241"/>
          </a:xfrm>
          <a:prstGeom prst="rect">
            <a:avLst/>
          </a:prstGeom>
          <a:solidFill>
            <a:srgbClr val="021893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spAutoFit/>
          </a:bodyPr>
          <a:lstStyle/>
          <a:p>
            <a:pPr algn="r">
              <a:defRPr sz="1200">
                <a:solidFill>
                  <a:srgbClr val="FFFFFF"/>
                </a:solidFill>
                <a:latin typeface="Tahoma"/>
                <a:ea typeface="Tahoma"/>
                <a:cs typeface="Tahoma"/>
                <a:sym typeface="Tahoma"/>
              </a:defRPr>
            </a:pP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5" invalidUrl="" action="" tgtFrame="" tooltip="" history="1" highlightClick="0" endSnd="0"/>
              </a:rPr>
              <a:t>Web MHGM</a:t>
            </a:r>
            <a:r>
              <a:t>                                                                                                                   </a:t>
            </a:r>
            <a:r>
              <a:rPr u="sng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hlinkClick r:id="rId6" invalidUrl="" action="" tgtFrame="" tooltip="" history="1" highlightClick="0" endSnd="0"/>
              </a:rPr>
              <a:t>mt.hidrogeologia.modelitzacio@ub.edu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Normalmente se importa de la siguiente manera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Normalmente se importa de la siguiente manera</a:t>
            </a:r>
          </a:p>
          <a:p>
            <a:pPr marL="0" indent="0">
              <a:buSzTx/>
              <a:buNone/>
              <a:defRPr b="1"/>
            </a:pPr>
            <a:r>
              <a:t>import pandas as pd</a:t>
            </a:r>
          </a:p>
          <a:p>
            <a:pPr/>
            <a:r>
              <a:t>Los métodos principales son</a:t>
            </a:r>
          </a:p>
          <a:p>
            <a:pPr lvl="1"/>
            <a:r>
              <a:t>pd.Dataframe(tabla): nos genera una tabla (2D) en formato Dataframe</a:t>
            </a:r>
          </a:p>
          <a:p>
            <a:pPr lvl="1"/>
            <a:r>
              <a:t>pd.Series(serie_1D): nos genera una serie de datos (1D) en formato Series</a:t>
            </a:r>
          </a:p>
        </p:txBody>
      </p:sp>
      <p:sp>
        <p:nvSpPr>
          <p:cNvPr id="160" name="Introducción a pand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Introducción a pandas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Introducción a matplotli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Introducción a matplotlib</a:t>
            </a:r>
          </a:p>
        </p:txBody>
      </p:sp>
      <p:sp>
        <p:nvSpPr>
          <p:cNvPr id="163" name="Biblioteca para la creación de gráficos 2D y (algunos) 3D en python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Biblioteca para la creación de gráficos 2D y (algunos) 3D en python</a:t>
            </a:r>
          </a:p>
          <a:p>
            <a:pPr/>
            <a:r>
              <a:t>Puede crear gráficos como histogramas, gráficos de barras, scatter plots etc.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Ejercicio introductorio de numpy, pandas y matplotlib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Ejercicio introductorio de numpy, pandas y matplotlib</a:t>
            </a:r>
          </a:p>
        </p:txBody>
      </p:sp>
      <p:sp>
        <p:nvSpPr>
          <p:cNvPr id="166" name="Clase 2 | Ejercicio">
            <a:hlinkClick r:id="rId2" invalidUrl="" action="" tgtFrame="" tooltip="" history="1" highlightClick="0" endSnd="0"/>
          </p:cNvPr>
          <p:cNvSpPr txBox="1"/>
          <p:nvPr/>
        </p:nvSpPr>
        <p:spPr>
          <a:xfrm>
            <a:off x="5102430" y="3249756"/>
            <a:ext cx="1819596" cy="358488"/>
          </a:xfrm>
          <a:prstGeom prst="rect">
            <a:avLst/>
          </a:prstGeom>
          <a:solidFill>
            <a:schemeClr val="accent5">
              <a:lumOff val="11617"/>
            </a:schemeClr>
          </a:solidFill>
          <a:ln w="25400">
            <a:solidFill>
              <a:schemeClr val="accent5">
                <a:satOff val="-6843"/>
                <a:lumOff val="-10705"/>
              </a:schemeClr>
            </a:solidFill>
          </a:ln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>
                <a:solidFill>
                  <a:srgbClr val="0F1A1D"/>
                </a:solidFill>
              </a:defRPr>
            </a:lvl1pPr>
          </a:lstStyle>
          <a:p>
            <a:pPr/>
            <a:r>
              <a:t>Clase 2 | Ejercicio </a:t>
            </a:r>
          </a:p>
        </p:txBody>
      </p:sp>
      <p:sp>
        <p:nvSpPr>
          <p:cNvPr id="167" name="https://colab.research.google.com/drive/1NyLr8LLuUntcazcTuhkkyNho_C6Guh38?usp=sharing"/>
          <p:cNvSpPr txBox="1"/>
          <p:nvPr/>
        </p:nvSpPr>
        <p:spPr>
          <a:xfrm>
            <a:off x="1658895" y="3914466"/>
            <a:ext cx="8874210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https://colab.research.google.com/drive/1NyLr8LLuUntcazcTuhkkyNho_C6Guh38?usp=sharing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Ejercicio evaluado"/>
          <p:cNvSpPr txBox="1"/>
          <p:nvPr>
            <p:ph type="title"/>
          </p:nvPr>
        </p:nvSpPr>
        <p:spPr>
          <a:xfrm>
            <a:off x="609599" y="579299"/>
            <a:ext cx="10972801" cy="825501"/>
          </a:xfrm>
          <a:prstGeom prst="rect">
            <a:avLst/>
          </a:prstGeom>
        </p:spPr>
        <p:txBody>
          <a:bodyPr/>
          <a:lstStyle/>
          <a:p>
            <a:pPr/>
            <a:r>
              <a:t>Ejercicio evaluado</a:t>
            </a:r>
          </a:p>
        </p:txBody>
      </p:sp>
      <p:sp>
        <p:nvSpPr>
          <p:cNvPr id="170" name="En el ejercicio evaluado generaremos series de tiempo sintéticas de la evolución de descensos en un pozo 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En el ejercicio evaluado generaremos series de tiempo sintéticas de la evolución de descensos en un pozo .</a:t>
            </a:r>
          </a:p>
          <a:p>
            <a:pPr/>
            <a:r>
              <a:t>Lo podeis encontrar en este link:</a:t>
            </a:r>
          </a:p>
          <a:p>
            <a:pPr/>
          </a:p>
          <a:p>
            <a:pPr/>
          </a:p>
          <a:p>
            <a:pPr/>
            <a:r>
              <a:t>Para que lo pueda evaluar debéis seguir las instrucciones que aparecen al inicio (crear una copia en vuestro drive, cambiarle el nombre y compartirlo conmigo).</a:t>
            </a:r>
          </a:p>
          <a:p>
            <a:pPr/>
            <a:r>
              <a:t>La fecha límite de entrega es el 11 de diciembre.</a:t>
            </a:r>
          </a:p>
        </p:txBody>
      </p:sp>
      <p:sp>
        <p:nvSpPr>
          <p:cNvPr id="171" name="https://colab.research.google.com/drive/1BKg94114NoLLRwvykB4yoNZQgiJ-Ry44?usp=sharing"/>
          <p:cNvSpPr txBox="1"/>
          <p:nvPr/>
        </p:nvSpPr>
        <p:spPr>
          <a:xfrm>
            <a:off x="1641091" y="3262456"/>
            <a:ext cx="8909818" cy="3330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/>
          <a:p>
            <a:pPr/>
            <a:r>
              <a:t>https://colab.research.google.com/drive/1BKg94114NoLLRwvykB4yoNZQgiJ-Ry44?usp=sharing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Ejercicio práctico I: calculo del número PI usando una diana virtu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04672">
              <a:defRPr sz="3168"/>
            </a:pPr>
            <a:r>
              <a:t>Ejercicio práctico I: </a:t>
            </a:r>
            <a:r>
              <a:rPr b="0"/>
              <a:t>calculo del número PI usando una diana virtual</a:t>
            </a:r>
          </a:p>
        </p:txBody>
      </p:sp>
      <p:sp>
        <p:nvSpPr>
          <p:cNvPr id="116" name="Descripción del problema: En este ejercicio pondremos en práctica todo lo aprendido. El objetivo es aproximar el número PI con un generador de números aleatorios."/>
          <p:cNvSpPr txBox="1"/>
          <p:nvPr>
            <p:ph type="body" sz="quarter" idx="1"/>
          </p:nvPr>
        </p:nvSpPr>
        <p:spPr>
          <a:xfrm>
            <a:off x="609600" y="1550912"/>
            <a:ext cx="10972800" cy="1409454"/>
          </a:xfrm>
          <a:prstGeom prst="rect">
            <a:avLst/>
          </a:prstGeom>
        </p:spPr>
        <p:txBody>
          <a:bodyPr/>
          <a:lstStyle/>
          <a:p>
            <a:pPr>
              <a:defRPr sz="2500"/>
            </a:pPr>
            <a:r>
              <a:rPr b="1"/>
              <a:t>Descripción del problema:</a:t>
            </a:r>
            <a:r>
              <a:t> En este ejercicio pondremos en práctica todo lo aprendido. El objetivo es aproximar el número PI con un generador de números aleatorios.</a:t>
            </a:r>
          </a:p>
        </p:txBody>
      </p:sp>
      <p:sp>
        <p:nvSpPr>
          <p:cNvPr id="117" name="Square"/>
          <p:cNvSpPr/>
          <p:nvPr/>
        </p:nvSpPr>
        <p:spPr>
          <a:xfrm>
            <a:off x="4535338" y="3068240"/>
            <a:ext cx="3121324" cy="3121323"/>
          </a:xfrm>
          <a:prstGeom prst="rect">
            <a:avLst/>
          </a:prstGeom>
          <a:solidFill>
            <a:schemeClr val="accent4">
              <a:lumOff val="24313"/>
            </a:schemeClr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8" name="Circle"/>
          <p:cNvSpPr/>
          <p:nvPr/>
        </p:nvSpPr>
        <p:spPr>
          <a:xfrm>
            <a:off x="4535338" y="3068240"/>
            <a:ext cx="3121324" cy="3121323"/>
          </a:xfrm>
          <a:prstGeom prst="ellipse">
            <a:avLst/>
          </a:prstGeom>
          <a:solidFill>
            <a:schemeClr val="accent5">
              <a:lumOff val="23235"/>
            </a:schemeClr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19" name="Equation"/>
          <p:cNvSpPr txBox="1"/>
          <p:nvPr/>
        </p:nvSpPr>
        <p:spPr>
          <a:xfrm>
            <a:off x="8118379" y="3546564"/>
            <a:ext cx="2525875" cy="253562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</m:sub>
                  </m:sSub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sSup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</m:e>
                    <m:sup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(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  <m:sSup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e>
                    <m:sup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4</m:t>
                  </m:r>
                  <m:sSup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p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m:oMathPara>
            </a14:m>
          </a:p>
        </p:txBody>
      </p:sp>
      <p:sp>
        <p:nvSpPr>
          <p:cNvPr id="120" name="Line"/>
          <p:cNvSpPr/>
          <p:nvPr/>
        </p:nvSpPr>
        <p:spPr>
          <a:xfrm>
            <a:off x="6070600" y="4648200"/>
            <a:ext cx="1574800" cy="0"/>
          </a:xfrm>
          <a:prstGeom prst="line">
            <a:avLst/>
          </a:prstGeom>
          <a:solidFill>
            <a:schemeClr val="accent5">
              <a:lumOff val="23235"/>
            </a:schemeClr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1" name="Equation"/>
          <p:cNvSpPr txBox="1"/>
          <p:nvPr/>
        </p:nvSpPr>
        <p:spPr>
          <a:xfrm>
            <a:off x="6816052" y="4449956"/>
            <a:ext cx="83897" cy="100813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</m:oMath>
              </m:oMathPara>
            </a14:m>
          </a:p>
        </p:txBody>
      </p:sp>
      <p:sp>
        <p:nvSpPr>
          <p:cNvPr id="122" name="Line"/>
          <p:cNvSpPr/>
          <p:nvPr/>
        </p:nvSpPr>
        <p:spPr>
          <a:xfrm>
            <a:off x="4540524" y="2940147"/>
            <a:ext cx="3110952" cy="1"/>
          </a:xfrm>
          <a:prstGeom prst="line">
            <a:avLst/>
          </a:prstGeom>
          <a:solidFill>
            <a:schemeClr val="accent5">
              <a:lumOff val="23235"/>
            </a:schemeClr>
          </a:solidFill>
          <a:ln w="25400">
            <a:solidFill>
              <a:schemeClr val="accent1"/>
            </a:solidFill>
            <a:headEnd type="triangle"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23" name="Equation"/>
          <p:cNvSpPr txBox="1"/>
          <p:nvPr/>
        </p:nvSpPr>
        <p:spPr>
          <a:xfrm>
            <a:off x="5819889" y="2666105"/>
            <a:ext cx="552222" cy="158650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</m:oMath>
              </m:oMathPara>
            </a14:m>
          </a:p>
        </p:txBody>
      </p:sp>
      <p:sp>
        <p:nvSpPr>
          <p:cNvPr id="124" name="Equation"/>
          <p:cNvSpPr txBox="1"/>
          <p:nvPr/>
        </p:nvSpPr>
        <p:spPr>
          <a:xfrm>
            <a:off x="8118379" y="3057874"/>
            <a:ext cx="1200116" cy="25323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sSub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</m:e>
                    <m:sub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i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c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u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l</m:t>
                      </m:r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o</m:t>
                      </m:r>
                    </m:sub>
                  </m:sSub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π</m:t>
                  </m:r>
                  <m:sSup>
                    <m:e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r</m:t>
                      </m:r>
                    </m:e>
                    <m:sup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</m:oMath>
              </m:oMathPara>
            </a14:m>
          </a:p>
        </p:txBody>
      </p:sp>
      <p:sp>
        <p:nvSpPr>
          <p:cNvPr id="125" name="Equation"/>
          <p:cNvSpPr txBox="1"/>
          <p:nvPr/>
        </p:nvSpPr>
        <p:spPr>
          <a:xfrm>
            <a:off x="8118380" y="4035580"/>
            <a:ext cx="3679302" cy="57931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f>
                    <m:f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</m:num>
                    <m:den>
                      <m:sSub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</m:den>
                  </m:f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  <m:sSup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num>
                    <m:den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sSup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</m:e>
                        <m:sup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den>
                  </m:f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f>
                    <m:f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num>
                    <m:den>
                      <m: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den>
                  </m:f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→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π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4</m:t>
                  </m:r>
                  <m:f>
                    <m:f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</m:num>
                    <m:den>
                      <m:sSub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</m:den>
                  </m:f>
                </m:oMath>
              </m:oMathPara>
            </a14:m>
          </a:p>
        </p:txBody>
      </p:sp>
      <p:sp>
        <p:nvSpPr>
          <p:cNvPr id="126" name="Equation"/>
          <p:cNvSpPr txBox="1"/>
          <p:nvPr/>
        </p:nvSpPr>
        <p:spPr>
          <a:xfrm>
            <a:off x="8118380" y="4850350"/>
            <a:ext cx="2635929" cy="546135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π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4</m:t>
                  </m:r>
                  <m:f>
                    <m:f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</m:num>
                    <m:den>
                      <m:sSub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</m:den>
                  </m:f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∼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4</m:t>
                  </m:r>
                  <m:f>
                    <m:fPr>
                      <m:ctrlPr>
                        <a:rPr xmlns:a="http://schemas.openxmlformats.org/drawingml/2006/main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</m:num>
                    <m:den>
                      <m:sSub>
                        <m:e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xmlns:a="http://schemas.openxmlformats.org/drawingml/2006/main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</m:den>
                  </m:f>
                </m:oMath>
              </m:oMathPara>
            </a14:m>
          </a:p>
        </p:txBody>
      </p:sp>
      <p:sp>
        <p:nvSpPr>
          <p:cNvPr id="127" name="Equation"/>
          <p:cNvSpPr txBox="1"/>
          <p:nvPr/>
        </p:nvSpPr>
        <p:spPr>
          <a:xfrm>
            <a:off x="5811380" y="4405265"/>
            <a:ext cx="569240" cy="190196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0,0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Ejercicio práctico I: calculo del número PI usando una diana virtua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defTabSz="804672">
              <a:defRPr sz="3168"/>
            </a:pPr>
            <a:r>
              <a:t>Ejercicio práctico I: </a:t>
            </a:r>
            <a:r>
              <a:rPr b="0"/>
              <a:t>calculo del número PI usando una diana virtual</a:t>
            </a:r>
          </a:p>
        </p:txBody>
      </p:sp>
      <p:sp>
        <p:nvSpPr>
          <p:cNvPr id="130" name="Descripción del problema: En este ejercicio pondremos en práctica todo lo aprendido. El objetivo es aproximar el número PI usando la técnica de Monte Carlo."/>
          <p:cNvSpPr txBox="1"/>
          <p:nvPr>
            <p:ph type="body" sz="quarter" idx="1"/>
          </p:nvPr>
        </p:nvSpPr>
        <p:spPr>
          <a:xfrm>
            <a:off x="609600" y="1550912"/>
            <a:ext cx="10972800" cy="1409454"/>
          </a:xfrm>
          <a:prstGeom prst="rect">
            <a:avLst/>
          </a:prstGeom>
        </p:spPr>
        <p:txBody>
          <a:bodyPr/>
          <a:lstStyle/>
          <a:p>
            <a:pPr>
              <a:defRPr sz="2500"/>
            </a:pPr>
            <a:r>
              <a:rPr b="1"/>
              <a:t>Descripción del problema:</a:t>
            </a:r>
            <a:r>
              <a:t> En este ejercicio pondremos en práctica todo lo aprendido. El objetivo es aproximar el número PI usando la técnica de Monte Carlo.</a:t>
            </a:r>
          </a:p>
        </p:txBody>
      </p:sp>
      <p:sp>
        <p:nvSpPr>
          <p:cNvPr id="131" name="Square"/>
          <p:cNvSpPr/>
          <p:nvPr/>
        </p:nvSpPr>
        <p:spPr>
          <a:xfrm>
            <a:off x="365305" y="3177339"/>
            <a:ext cx="3121324" cy="3121324"/>
          </a:xfrm>
          <a:prstGeom prst="rect">
            <a:avLst/>
          </a:prstGeom>
          <a:solidFill>
            <a:schemeClr val="accent4">
              <a:lumOff val="24313"/>
            </a:schemeClr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2" name="Circle"/>
          <p:cNvSpPr/>
          <p:nvPr/>
        </p:nvSpPr>
        <p:spPr>
          <a:xfrm>
            <a:off x="365305" y="3177339"/>
            <a:ext cx="3121324" cy="3121324"/>
          </a:xfrm>
          <a:prstGeom prst="ellipse">
            <a:avLst/>
          </a:prstGeom>
          <a:solidFill>
            <a:schemeClr val="accent5">
              <a:lumOff val="23235"/>
            </a:schemeClr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3" name="Line"/>
          <p:cNvSpPr/>
          <p:nvPr/>
        </p:nvSpPr>
        <p:spPr>
          <a:xfrm>
            <a:off x="1900567" y="4757299"/>
            <a:ext cx="1574801" cy="1"/>
          </a:xfrm>
          <a:prstGeom prst="line">
            <a:avLst/>
          </a:prstGeom>
          <a:solidFill>
            <a:schemeClr val="accent5">
              <a:lumOff val="23235"/>
            </a:schemeClr>
          </a:solidFill>
          <a:ln w="25400">
            <a:solidFill>
              <a:schemeClr val="accent1"/>
            </a:solidFill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4" name="Equation"/>
          <p:cNvSpPr txBox="1"/>
          <p:nvPr/>
        </p:nvSpPr>
        <p:spPr>
          <a:xfrm>
            <a:off x="2646019" y="4559055"/>
            <a:ext cx="83897" cy="100814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</m:oMath>
              </m:oMathPara>
            </a14:m>
          </a:p>
        </p:txBody>
      </p:sp>
      <p:sp>
        <p:nvSpPr>
          <p:cNvPr id="135" name="Line"/>
          <p:cNvSpPr/>
          <p:nvPr/>
        </p:nvSpPr>
        <p:spPr>
          <a:xfrm>
            <a:off x="370491" y="3049247"/>
            <a:ext cx="3110952" cy="1"/>
          </a:xfrm>
          <a:prstGeom prst="line">
            <a:avLst/>
          </a:prstGeom>
          <a:solidFill>
            <a:schemeClr val="accent5">
              <a:lumOff val="23235"/>
            </a:schemeClr>
          </a:solidFill>
          <a:ln w="25400">
            <a:solidFill>
              <a:schemeClr val="accent1"/>
            </a:solidFill>
            <a:headEnd type="triangle"/>
            <a:tailEnd type="triangle"/>
          </a:ln>
        </p:spPr>
        <p:txBody>
          <a:bodyPr lIns="45719" rIns="45719" anchor="ctr"/>
          <a:lstStyle/>
          <a:p>
            <a:pPr/>
          </a:p>
        </p:txBody>
      </p:sp>
      <p:sp>
        <p:nvSpPr>
          <p:cNvPr id="136" name="Equation"/>
          <p:cNvSpPr txBox="1"/>
          <p:nvPr/>
        </p:nvSpPr>
        <p:spPr>
          <a:xfrm>
            <a:off x="1649856" y="2775205"/>
            <a:ext cx="552222" cy="158649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l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2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r</m:t>
                  </m:r>
                </m:oMath>
              </m:oMathPara>
            </a14:m>
          </a:p>
        </p:txBody>
      </p:sp>
      <p:sp>
        <p:nvSpPr>
          <p:cNvPr id="137" name="Equation"/>
          <p:cNvSpPr txBox="1"/>
          <p:nvPr/>
        </p:nvSpPr>
        <p:spPr>
          <a:xfrm>
            <a:off x="1128238" y="6404392"/>
            <a:ext cx="1595458" cy="276658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π</m:t>
                  </m:r>
                  <m:r>
                    <a:rPr xmlns:a="http://schemas.openxmlformats.org/drawingml/2006/main" sz="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=</m:t>
                  </m:r>
                  <m:r>
                    <a:rPr xmlns:a="http://schemas.openxmlformats.org/drawingml/2006/main" sz="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4</m:t>
                  </m:r>
                  <m:f>
                    <m:fPr>
                      <m:ctrlPr>
                        <a:rPr xmlns:a="http://schemas.openxmlformats.org/drawingml/2006/main" sz="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>
                        <m:e>
                          <m:r>
                            <a:rPr xmlns:a="http://schemas.openxmlformats.org/drawingml/2006/main" sz="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xmlns:a="http://schemas.openxmlformats.org/drawingml/2006/main" sz="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xmlns:a="http://schemas.openxmlformats.org/drawingml/2006/main" sz="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xmlns:a="http://schemas.openxmlformats.org/drawingml/2006/main" sz="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xmlns:a="http://schemas.openxmlformats.org/drawingml/2006/main" sz="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xmlns:a="http://schemas.openxmlformats.org/drawingml/2006/main" sz="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</m:num>
                    <m:den>
                      <m:sSub>
                        <m:e>
                          <m:r>
                            <a:rPr xmlns:a="http://schemas.openxmlformats.org/drawingml/2006/main" sz="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  <m:sub>
                          <m:r>
                            <a:rPr xmlns:a="http://schemas.openxmlformats.org/drawingml/2006/main" sz="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xmlns:a="http://schemas.openxmlformats.org/drawingml/2006/main" sz="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xmlns:a="http://schemas.openxmlformats.org/drawingml/2006/main" sz="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xmlns:a="http://schemas.openxmlformats.org/drawingml/2006/main" sz="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xmlns:a="http://schemas.openxmlformats.org/drawingml/2006/main" sz="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xmlns:a="http://schemas.openxmlformats.org/drawingml/2006/main" sz="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xmlns:a="http://schemas.openxmlformats.org/drawingml/2006/main" sz="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xmlns:a="http://schemas.openxmlformats.org/drawingml/2006/main" sz="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</m:den>
                  </m:f>
                  <m:r>
                    <a:rPr xmlns:a="http://schemas.openxmlformats.org/drawingml/2006/main" sz="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∼</m:t>
                  </m:r>
                  <m:r>
                    <a:rPr xmlns:a="http://schemas.openxmlformats.org/drawingml/2006/main" sz="9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4</m:t>
                  </m:r>
                  <m:f>
                    <m:fPr>
                      <m:ctrlPr>
                        <a:rPr xmlns:a="http://schemas.openxmlformats.org/drawingml/2006/main" sz="9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</m:ctrlPr>
                      <m:type m:val="bar"/>
                    </m:fPr>
                    <m:num>
                      <m:sSub>
                        <m:e>
                          <m:r>
                            <a:rPr xmlns:a="http://schemas.openxmlformats.org/drawingml/2006/main" sz="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xmlns:a="http://schemas.openxmlformats.org/drawingml/2006/main" sz="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i</m:t>
                          </m:r>
                          <m:r>
                            <a:rPr xmlns:a="http://schemas.openxmlformats.org/drawingml/2006/main" sz="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xmlns:a="http://schemas.openxmlformats.org/drawingml/2006/main" sz="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xmlns:a="http://schemas.openxmlformats.org/drawingml/2006/main" sz="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xmlns:a="http://schemas.openxmlformats.org/drawingml/2006/main" sz="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l</m:t>
                          </m:r>
                          <m:r>
                            <a:rPr xmlns:a="http://schemas.openxmlformats.org/drawingml/2006/main" sz="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</m:num>
                    <m:den>
                      <m:sSub>
                        <m:e>
                          <m:r>
                            <a:rPr xmlns:a="http://schemas.openxmlformats.org/drawingml/2006/main" sz="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P</m:t>
                          </m:r>
                        </m:e>
                        <m:sub>
                          <m:r>
                            <a:rPr xmlns:a="http://schemas.openxmlformats.org/drawingml/2006/main" sz="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c</m:t>
                          </m:r>
                          <m:r>
                            <a:rPr xmlns:a="http://schemas.openxmlformats.org/drawingml/2006/main" sz="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u</m:t>
                          </m:r>
                          <m:r>
                            <a:rPr xmlns:a="http://schemas.openxmlformats.org/drawingml/2006/main" sz="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xmlns:a="http://schemas.openxmlformats.org/drawingml/2006/main" sz="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xmlns:a="http://schemas.openxmlformats.org/drawingml/2006/main" sz="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xmlns:a="http://schemas.openxmlformats.org/drawingml/2006/main" sz="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xmlns:a="http://schemas.openxmlformats.org/drawingml/2006/main" sz="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xmlns:a="http://schemas.openxmlformats.org/drawingml/2006/main" sz="9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o</m:t>
                          </m:r>
                        </m:sub>
                      </m:sSub>
                    </m:den>
                  </m:f>
                </m:oMath>
              </m:oMathPara>
            </a14:m>
            <a:endParaRPr sz="900"/>
          </a:p>
        </p:txBody>
      </p:sp>
      <p:sp>
        <p:nvSpPr>
          <p:cNvPr id="138" name="Estrategia:…"/>
          <p:cNvSpPr txBox="1"/>
          <p:nvPr/>
        </p:nvSpPr>
        <p:spPr>
          <a:xfrm>
            <a:off x="3852002" y="3049247"/>
            <a:ext cx="7739402" cy="314672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 marL="249138" indent="-249138" defTabSz="850391">
              <a:spcBef>
                <a:spcPts val="700"/>
              </a:spcBef>
              <a:buSzPct val="100000"/>
              <a:buFont typeface="Arial"/>
              <a:buChar char="•"/>
              <a:defRPr b="1" sz="2325"/>
            </a:pPr>
            <a:r>
              <a:t>Estrategia: </a:t>
            </a:r>
          </a:p>
          <a:p>
            <a:pPr lvl="1" marL="674334" indent="-249138" defTabSz="850391">
              <a:spcBef>
                <a:spcPts val="700"/>
              </a:spcBef>
              <a:buSzPct val="100000"/>
              <a:buFont typeface="Arial"/>
              <a:buChar char="•"/>
              <a:defRPr b="1" sz="2325"/>
            </a:pPr>
            <a:r>
              <a:rPr b="0"/>
              <a:t>Generaremos números de manera aleatoria dentro de un cuadrado [-1, 1].</a:t>
            </a:r>
            <a:endParaRPr b="0"/>
          </a:p>
          <a:p>
            <a:pPr lvl="1" marL="674334" indent="-249138" defTabSz="850391">
              <a:spcBef>
                <a:spcPts val="700"/>
              </a:spcBef>
              <a:buSzPct val="100000"/>
              <a:buFont typeface="Arial"/>
              <a:buChar char="•"/>
              <a:defRPr b="1" sz="2325"/>
            </a:pPr>
            <a:r>
              <a:rPr b="0"/>
              <a:t>Calcularemos la distancia del punto al centro del círculo. Si esa distancia es &lt; 1 sabremos que está dentro del círculo, si no, está fuera.</a:t>
            </a:r>
            <a:endParaRPr b="0"/>
          </a:p>
          <a:p>
            <a:pPr lvl="1" marL="674334" indent="-249138" defTabSz="850391">
              <a:spcBef>
                <a:spcPts val="700"/>
              </a:spcBef>
              <a:buSzPct val="100000"/>
              <a:buFont typeface="Arial"/>
              <a:buChar char="•"/>
              <a:defRPr b="1" sz="2325"/>
            </a:pPr>
            <a:r>
              <a:rPr b="0"/>
              <a:t>Iremos calculando las dos probabilidades y veremos si nos vamos acercando a PI.</a:t>
            </a:r>
          </a:p>
        </p:txBody>
      </p:sp>
      <p:sp>
        <p:nvSpPr>
          <p:cNvPr id="139" name="Equation"/>
          <p:cNvSpPr txBox="1"/>
          <p:nvPr/>
        </p:nvSpPr>
        <p:spPr>
          <a:xfrm>
            <a:off x="1641347" y="4527510"/>
            <a:ext cx="569240" cy="190197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/>
          <a:p>
            <a:pPr latinLnBrk="1"/>
            <a14:m>
              <m:oMathPara>
                <m:oMathParaPr>
                  <m:jc m:val="centerGroup"/>
                </m:oMathParaPr>
                <m:oMath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O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[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0,0</m:t>
                  </m:r>
                  <m:r>
                    <a:rPr xmlns:a="http://schemas.openxmlformats.org/drawingml/2006/main" sz="1800" i="1">
                      <a:solidFill>
                        <a:srgbClr val="000000"/>
                      </a:solidFill>
                      <a:latin typeface="Cambria Math" panose="02040503050406030204" pitchFamily="18" charset="0"/>
                    </a:rPr>
                    <m:t>]</m:t>
                  </m:r>
                </m:oMath>
              </m:oMathPara>
            </a14:m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Click="1" p14:dur="2000">
        <p:dissolv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Ejercicio práctico II: calculo y plot del error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Ejercicio práctico II: </a:t>
            </a:r>
            <a:r>
              <a:rPr b="0"/>
              <a:t>calculo y plot del error</a:t>
            </a:r>
          </a:p>
        </p:txBody>
      </p:sp>
      <p:sp>
        <p:nvSpPr>
          <p:cNvPr id="142" name="Descripción del problema: En este ejercicio crearemos una función que calcule el error absoluto y el error cuadrático medio cometido en las iteraciones del ejercicio anterior.…"/>
          <p:cNvSpPr txBox="1"/>
          <p:nvPr>
            <p:ph type="body" idx="1"/>
          </p:nvPr>
        </p:nvSpPr>
        <p:spPr>
          <a:xfrm>
            <a:off x="609600" y="1550912"/>
            <a:ext cx="10972800" cy="3399633"/>
          </a:xfrm>
          <a:prstGeom prst="rect">
            <a:avLst/>
          </a:prstGeom>
        </p:spPr>
        <p:txBody>
          <a:bodyPr/>
          <a:lstStyle/>
          <a:p>
            <a:pPr>
              <a:defRPr sz="2500"/>
            </a:pPr>
            <a:r>
              <a:rPr b="1"/>
              <a:t>Descripción del problema:</a:t>
            </a:r>
            <a:r>
              <a:t> En este ejercicio crearemos una función que calcule el error absoluto y el error cuadrático medio cometido en las iteraciones del ejercicio anterior.</a:t>
            </a:r>
          </a:p>
          <a:p>
            <a:pPr>
              <a:defRPr b="1" sz="2500"/>
            </a:pPr>
            <a:r>
              <a:t>Estrategia: </a:t>
            </a:r>
            <a:r>
              <a:rPr b="0"/>
              <a:t>Leeremos un archivo donde previamente he guardado 5000 iteraciones del cálculo de PI y graficaremos la evolución del error.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bg>
      <p:bgPr>
        <a:blipFill rotWithShape="1">
          <a:blip r:embed="rId2"/>
          <a:srcRect l="0" t="0" r="0" b="0"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Nociones básicas de numpy, pandas y matplotlib…"/>
          <p:cNvSpPr txBox="1"/>
          <p:nvPr>
            <p:ph type="body" idx="1"/>
          </p:nvPr>
        </p:nvSpPr>
        <p:spPr>
          <a:xfrm>
            <a:off x="609600" y="1601193"/>
            <a:ext cx="10972800" cy="4111775"/>
          </a:xfrm>
          <a:prstGeom prst="rect">
            <a:avLst/>
          </a:prstGeom>
        </p:spPr>
        <p:txBody>
          <a:bodyPr/>
          <a:lstStyle/>
          <a:p>
            <a:pPr marL="342900" indent="-342900"/>
            <a:r>
              <a:t>Nociones básicas de numpy, pandas y matplotlib</a:t>
            </a:r>
          </a:p>
          <a:p>
            <a:pPr marL="342900" indent="-342900"/>
            <a:r>
              <a:t>Ejercicio introductorio en numpy y pandas usando Google Colab</a:t>
            </a:r>
          </a:p>
          <a:p>
            <a:pPr marL="342900" indent="-342900"/>
            <a:r>
              <a:t>Ejercicio final de bloque: </a:t>
            </a:r>
          </a:p>
        </p:txBody>
      </p:sp>
      <p:sp>
        <p:nvSpPr>
          <p:cNvPr id="145" name="Introducción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Introducción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Introducción a nump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Introducción a numpy</a:t>
            </a:r>
          </a:p>
        </p:txBody>
      </p:sp>
      <p:sp>
        <p:nvSpPr>
          <p:cNvPr id="148" name="Biblioteca fundamental para la computación científica en Python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Biblioteca fundamental para la computación científica en Python.</a:t>
            </a:r>
          </a:p>
          <a:p>
            <a:pPr/>
            <a:r>
              <a:t>Ofrece soporte para arrays y matrices (multidimensionales) y funciones matemáticas óptimas</a:t>
            </a:r>
          </a:p>
          <a:p>
            <a:pPr/>
            <a:r>
              <a:t>En realidad es un wrapper de C++ (el código original corre en C++)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Introducción a nump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Introducción a numpy</a:t>
            </a:r>
          </a:p>
        </p:txBody>
      </p:sp>
      <p:sp>
        <p:nvSpPr>
          <p:cNvPr id="151" name="Debemos importar el paquete, normalmente haciendo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Debemos importar el paquete, normalmente haciendo</a:t>
            </a:r>
          </a:p>
          <a:p>
            <a:pPr marL="0" indent="0">
              <a:buSzTx/>
              <a:buNone/>
            </a:pPr>
            <a:r>
              <a:rPr b="1"/>
              <a:t>import numpy as np</a:t>
            </a:r>
          </a:p>
          <a:p>
            <a:pPr/>
            <a:r>
              <a:t>El elemento principal es el método </a:t>
            </a:r>
            <a:r>
              <a:rPr b="1"/>
              <a:t>np.array(). </a:t>
            </a:r>
            <a:r>
              <a:t>Nos permite generar un array con el que almacenar datos y hacer diferentes operaciones de manera sencilla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Introducción a numpy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Introducción a numpy</a:t>
            </a:r>
          </a:p>
        </p:txBody>
      </p:sp>
      <p:pic>
        <p:nvPicPr>
          <p:cNvPr id="154" name="Image" descr="Image"/>
          <p:cNvPicPr>
            <a:picLocks noChangeAspect="1"/>
          </p:cNvPicPr>
          <p:nvPr/>
        </p:nvPicPr>
        <p:blipFill>
          <a:blip r:embed="rId2">
            <a:extLst/>
          </a:blip>
          <a:srcRect l="13354" t="13894" r="16794" b="2275"/>
          <a:stretch>
            <a:fillRect/>
          </a:stretch>
        </p:blipFill>
        <p:spPr>
          <a:xfrm>
            <a:off x="2228254" y="1387488"/>
            <a:ext cx="7735638" cy="52220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aquete de python creado para la manipulación y análisis de datos.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Paquete de python creado para la manipulación y análisis de datos.</a:t>
            </a:r>
          </a:p>
          <a:p>
            <a:pPr/>
            <a:r>
              <a:t>Estructuras de datos como Series (1D) y DataFrame (2D).</a:t>
            </a:r>
          </a:p>
          <a:p>
            <a:pPr/>
            <a:r>
              <a:t>Herramientas para leer y escribir datos entre estructuras en memoria y diferentes formatos de archivo.</a:t>
            </a:r>
          </a:p>
          <a:p>
            <a:pPr/>
            <a:r>
              <a:t>Operaciones de limpieza, filtrado, agrupación y transformación de datos.</a:t>
            </a:r>
          </a:p>
        </p:txBody>
      </p:sp>
      <p:sp>
        <p:nvSpPr>
          <p:cNvPr id="157" name="Introducción a panda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Introducción a pandas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Tema de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Tema de Offic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sx="100000" sy="100000" kx="0" ky="0" algn="b" rotWithShape="0" blurRad="38100" dist="20000" dir="540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3000" dir="540000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sx="100000" sy="100000" kx="0" ky="0" algn="b" rotWithShape="0" blurRad="38100" dist="20000" dir="540000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